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2"/>
  </p:notesMasterIdLst>
  <p:handoutMasterIdLst>
    <p:handoutMasterId r:id="rId73"/>
  </p:handoutMasterIdLst>
  <p:sldIdLst>
    <p:sldId id="256" r:id="rId2"/>
    <p:sldId id="468" r:id="rId3"/>
    <p:sldId id="521" r:id="rId4"/>
    <p:sldId id="469" r:id="rId5"/>
    <p:sldId id="507" r:id="rId6"/>
    <p:sldId id="470" r:id="rId7"/>
    <p:sldId id="472" r:id="rId8"/>
    <p:sldId id="473" r:id="rId9"/>
    <p:sldId id="476" r:id="rId10"/>
    <p:sldId id="474" r:id="rId11"/>
    <p:sldId id="477" r:id="rId12"/>
    <p:sldId id="478" r:id="rId13"/>
    <p:sldId id="479" r:id="rId14"/>
    <p:sldId id="480" r:id="rId15"/>
    <p:sldId id="475" r:id="rId16"/>
    <p:sldId id="481" r:id="rId17"/>
    <p:sldId id="482" r:id="rId18"/>
    <p:sldId id="483" r:id="rId19"/>
    <p:sldId id="484" r:id="rId20"/>
    <p:sldId id="485" r:id="rId21"/>
    <p:sldId id="486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508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9" r:id="rId41"/>
    <p:sldId id="510" r:id="rId42"/>
    <p:sldId id="511" r:id="rId43"/>
    <p:sldId id="512" r:id="rId44"/>
    <p:sldId id="513" r:id="rId45"/>
    <p:sldId id="522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06" r:id="rId54"/>
    <p:sldId id="523" r:id="rId55"/>
    <p:sldId id="524" r:id="rId56"/>
    <p:sldId id="525" r:id="rId57"/>
    <p:sldId id="526" r:id="rId58"/>
    <p:sldId id="527" r:id="rId59"/>
    <p:sldId id="528" r:id="rId60"/>
    <p:sldId id="529" r:id="rId61"/>
    <p:sldId id="530" r:id="rId62"/>
    <p:sldId id="531" r:id="rId63"/>
    <p:sldId id="532" r:id="rId64"/>
    <p:sldId id="533" r:id="rId65"/>
    <p:sldId id="534" r:id="rId66"/>
    <p:sldId id="535" r:id="rId67"/>
    <p:sldId id="536" r:id="rId68"/>
    <p:sldId id="537" r:id="rId69"/>
    <p:sldId id="538" r:id="rId70"/>
    <p:sldId id="308" r:id="rId7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 autoAdjust="0"/>
    <p:restoredTop sz="91575" autoAdjust="0"/>
  </p:normalViewPr>
  <p:slideViewPr>
    <p:cSldViewPr snapToGrid="0">
      <p:cViewPr varScale="1">
        <p:scale>
          <a:sx n="104" d="100"/>
          <a:sy n="104" d="100"/>
        </p:scale>
        <p:origin x="21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10/24/2021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Need trace the inputs around 3 times to be sure Q ad Q’ are stable.</a:t>
            </a:r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Functionally, positive or negative no difference</a:t>
            </a:r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To synchronize the 3 logic outputs X,Y,Z to the same clock cycle</a:t>
            </a:r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Label of arrow: Input/output (x/y)</a:t>
            </a:r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Use input functions to fill in flip-flop inputs, then use the flip-flop inputs to find next state</a:t>
            </a:r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;No output, so label </a:t>
            </a:r>
            <a:r>
              <a:rPr lang="en-US"/>
              <a:t>is only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243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13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81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2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0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466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30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88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600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34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00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21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40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66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65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Active-high input </a:t>
            </a: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latch</a:t>
            </a:r>
            <a:r>
              <a:rPr lang="en-US" dirty="0"/>
              <a:t>:</a:t>
            </a:r>
          </a:p>
        </p:txBody>
      </p:sp>
      <p:grpSp>
        <p:nvGrpSpPr>
          <p:cNvPr id="41" name="Group 80"/>
          <p:cNvGrpSpPr>
            <a:grpSpLocks/>
          </p:cNvGrpSpPr>
          <p:nvPr/>
        </p:nvGrpSpPr>
        <p:grpSpPr bwMode="auto">
          <a:xfrm>
            <a:off x="1600200" y="2209800"/>
            <a:ext cx="2403475" cy="1368425"/>
            <a:chOff x="1266" y="1192"/>
            <a:chExt cx="1514" cy="862"/>
          </a:xfrm>
        </p:grpSpPr>
        <p:grpSp>
          <p:nvGrpSpPr>
            <p:cNvPr id="42" name="Group 81"/>
            <p:cNvGrpSpPr>
              <a:grpSpLocks/>
            </p:cNvGrpSpPr>
            <p:nvPr/>
          </p:nvGrpSpPr>
          <p:grpSpPr bwMode="auto">
            <a:xfrm>
              <a:off x="1784" y="1743"/>
              <a:ext cx="384" cy="240"/>
              <a:chOff x="1632" y="1584"/>
              <a:chExt cx="301" cy="192"/>
            </a:xfrm>
          </p:grpSpPr>
          <p:grpSp>
            <p:nvGrpSpPr>
              <p:cNvPr id="69" name="Group 82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71" name="Freeform 8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8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8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8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Oval 88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1467" y="13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1467" y="19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1659" y="14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>
              <a:off x="1659" y="17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 rot="5400000">
              <a:off x="1611" y="150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rot="5400000">
              <a:off x="1611" y="174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>
              <a:off x="2158" y="13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96"/>
            <p:cNvSpPr>
              <a:spLocks noChangeShapeType="1"/>
            </p:cNvSpPr>
            <p:nvPr/>
          </p:nvSpPr>
          <p:spPr bwMode="auto">
            <a:xfrm>
              <a:off x="2178" y="18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 rot="5400000">
              <a:off x="2213" y="180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rot="5400000">
              <a:off x="2225" y="145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99"/>
            <p:cNvGrpSpPr>
              <a:grpSpLocks/>
            </p:cNvGrpSpPr>
            <p:nvPr/>
          </p:nvGrpSpPr>
          <p:grpSpPr bwMode="auto">
            <a:xfrm>
              <a:off x="1769" y="1263"/>
              <a:ext cx="384" cy="240"/>
              <a:chOff x="1632" y="1584"/>
              <a:chExt cx="301" cy="192"/>
            </a:xfrm>
          </p:grpSpPr>
          <p:grpSp>
            <p:nvGrpSpPr>
              <p:cNvPr id="62" name="Group 100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64" name="Freeform 10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0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06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1654" y="154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1655" y="152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2255" y="184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2258" y="1360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1266" y="1192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1275" y="1823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2513" y="126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2500" y="174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grpSp>
        <p:nvGrpSpPr>
          <p:cNvPr id="76" name="Group 115"/>
          <p:cNvGrpSpPr>
            <a:grpSpLocks/>
          </p:cNvGrpSpPr>
          <p:nvPr/>
        </p:nvGrpSpPr>
        <p:grpSpPr bwMode="auto">
          <a:xfrm>
            <a:off x="5029200" y="2209800"/>
            <a:ext cx="3557588" cy="1741488"/>
            <a:chOff x="3210" y="1166"/>
            <a:chExt cx="2241" cy="1097"/>
          </a:xfrm>
        </p:grpSpPr>
        <p:graphicFrame>
          <p:nvGraphicFramePr>
            <p:cNvPr id="77" name="Object 116"/>
            <p:cNvGraphicFramePr>
              <a:graphicFrameLocks noChangeAspect="1"/>
            </p:cNvGraphicFramePr>
            <p:nvPr/>
          </p:nvGraphicFramePr>
          <p:xfrm>
            <a:off x="3210" y="1171"/>
            <a:ext cx="2241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Document" r:id="rId4" imgW="3559680" imgH="1743120" progId="Word.Document.8">
                    <p:embed/>
                  </p:oleObj>
                </mc:Choice>
                <mc:Fallback>
                  <p:oleObj name="Document" r:id="rId4" imgW="3559680" imgH="1743120" progId="Word.Document.8">
                    <p:embed/>
                    <p:pic>
                      <p:nvPicPr>
                        <p:cNvPr id="205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171"/>
                          <a:ext cx="2241" cy="10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17"/>
            <p:cNvSpPr>
              <a:spLocks noChangeShapeType="1"/>
            </p:cNvSpPr>
            <p:nvPr/>
          </p:nvSpPr>
          <p:spPr bwMode="auto">
            <a:xfrm>
              <a:off x="3303" y="1323"/>
              <a:ext cx="9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8"/>
            <p:cNvSpPr>
              <a:spLocks noChangeShapeType="1"/>
            </p:cNvSpPr>
            <p:nvPr/>
          </p:nvSpPr>
          <p:spPr bwMode="auto">
            <a:xfrm rot="5400000">
              <a:off x="3312" y="1658"/>
              <a:ext cx="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123"/>
          <p:cNvGrpSpPr>
            <a:grpSpLocks/>
          </p:cNvGrpSpPr>
          <p:nvPr/>
        </p:nvGrpSpPr>
        <p:grpSpPr bwMode="auto">
          <a:xfrm>
            <a:off x="3886200" y="2286000"/>
            <a:ext cx="381000" cy="1204913"/>
            <a:chOff x="2976" y="1248"/>
            <a:chExt cx="240" cy="759"/>
          </a:xfrm>
        </p:grpSpPr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83" name="Group 169"/>
          <p:cNvGrpSpPr>
            <a:grpSpLocks/>
          </p:cNvGrpSpPr>
          <p:nvPr/>
        </p:nvGrpSpPr>
        <p:grpSpPr bwMode="auto">
          <a:xfrm>
            <a:off x="1371600" y="2209800"/>
            <a:ext cx="3733800" cy="1357313"/>
            <a:chOff x="897" y="1392"/>
            <a:chExt cx="2352" cy="855"/>
          </a:xfrm>
        </p:grpSpPr>
        <p:grpSp>
          <p:nvGrpSpPr>
            <p:cNvPr id="84" name="Group 120"/>
            <p:cNvGrpSpPr>
              <a:grpSpLocks/>
            </p:cNvGrpSpPr>
            <p:nvPr/>
          </p:nvGrpSpPr>
          <p:grpSpPr bwMode="auto">
            <a:xfrm>
              <a:off x="897" y="1392"/>
              <a:ext cx="240" cy="855"/>
              <a:chOff x="1344" y="1200"/>
              <a:chExt cx="240" cy="855"/>
            </a:xfrm>
          </p:grpSpPr>
          <p:sp>
            <p:nvSpPr>
              <p:cNvPr id="86" name="Text Box 121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0</a:t>
                </a:r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sp>
          <p:nvSpPr>
            <p:cNvPr id="85" name="AutoShape 126"/>
            <p:cNvSpPr>
              <a:spLocks noChangeArrowheads="1"/>
            </p:cNvSpPr>
            <p:nvPr/>
          </p:nvSpPr>
          <p:spPr bwMode="auto">
            <a:xfrm>
              <a:off x="3057" y="15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31"/>
          <p:cNvGrpSpPr>
            <a:grpSpLocks/>
          </p:cNvGrpSpPr>
          <p:nvPr/>
        </p:nvGrpSpPr>
        <p:grpSpPr bwMode="auto">
          <a:xfrm>
            <a:off x="4038600" y="2286000"/>
            <a:ext cx="381000" cy="1204913"/>
            <a:chOff x="2976" y="1248"/>
            <a:chExt cx="240" cy="759"/>
          </a:xfrm>
        </p:grpSpPr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1</a:t>
              </a:r>
              <a:endParaRPr lang="en-GB" b="1">
                <a:solidFill>
                  <a:srgbClr val="0000CC"/>
                </a:solidFill>
              </a:endParaRPr>
            </a:p>
          </p:txBody>
        </p:sp>
        <p:sp>
          <p:nvSpPr>
            <p:cNvPr id="90" name="Text Box 133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0</a:t>
              </a:r>
              <a:endParaRPr lang="en-GB" b="1">
                <a:solidFill>
                  <a:srgbClr val="0000CC"/>
                </a:solidFill>
              </a:endParaRPr>
            </a:p>
          </p:txBody>
        </p:sp>
      </p:grpSp>
      <p:grpSp>
        <p:nvGrpSpPr>
          <p:cNvPr id="91" name="Group 170"/>
          <p:cNvGrpSpPr>
            <a:grpSpLocks/>
          </p:cNvGrpSpPr>
          <p:nvPr/>
        </p:nvGrpSpPr>
        <p:grpSpPr bwMode="auto">
          <a:xfrm>
            <a:off x="1219200" y="2209800"/>
            <a:ext cx="3886200" cy="1357313"/>
            <a:chOff x="2880" y="192"/>
            <a:chExt cx="2448" cy="855"/>
          </a:xfrm>
        </p:grpSpPr>
        <p:grpSp>
          <p:nvGrpSpPr>
            <p:cNvPr id="92" name="Group 128"/>
            <p:cNvGrpSpPr>
              <a:grpSpLocks/>
            </p:cNvGrpSpPr>
            <p:nvPr/>
          </p:nvGrpSpPr>
          <p:grpSpPr bwMode="auto">
            <a:xfrm>
              <a:off x="2880" y="192"/>
              <a:ext cx="240" cy="855"/>
              <a:chOff x="1344" y="1200"/>
              <a:chExt cx="240" cy="855"/>
            </a:xfrm>
          </p:grpSpPr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5136" y="52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139"/>
          <p:cNvGrpSpPr>
            <a:grpSpLocks/>
          </p:cNvGrpSpPr>
          <p:nvPr/>
        </p:nvGrpSpPr>
        <p:grpSpPr bwMode="auto">
          <a:xfrm>
            <a:off x="4191000" y="2286000"/>
            <a:ext cx="381000" cy="1204913"/>
            <a:chOff x="2976" y="1248"/>
            <a:chExt cx="240" cy="759"/>
          </a:xfrm>
        </p:grpSpPr>
        <p:sp>
          <p:nvSpPr>
            <p:cNvPr id="97" name="Text Box 140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8" name="Text Box 141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99" name="Group 171"/>
          <p:cNvGrpSpPr>
            <a:grpSpLocks/>
          </p:cNvGrpSpPr>
          <p:nvPr/>
        </p:nvGrpSpPr>
        <p:grpSpPr bwMode="auto">
          <a:xfrm>
            <a:off x="1066800" y="2209800"/>
            <a:ext cx="4038600" cy="1357313"/>
            <a:chOff x="2928" y="384"/>
            <a:chExt cx="2544" cy="855"/>
          </a:xfrm>
        </p:grpSpPr>
        <p:grpSp>
          <p:nvGrpSpPr>
            <p:cNvPr id="100" name="Group 136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02" name="Text Box 137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03" name="Text Box 13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0</a:t>
                </a:r>
              </a:p>
            </p:txBody>
          </p:sp>
        </p:grpSp>
        <p:sp>
          <p:nvSpPr>
            <p:cNvPr id="101" name="AutoShape 142"/>
            <p:cNvSpPr>
              <a:spLocks noChangeArrowheads="1"/>
            </p:cNvSpPr>
            <p:nvPr/>
          </p:nvSpPr>
          <p:spPr bwMode="auto">
            <a:xfrm>
              <a:off x="5280" y="86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47"/>
          <p:cNvGrpSpPr>
            <a:grpSpLocks/>
          </p:cNvGrpSpPr>
          <p:nvPr/>
        </p:nvGrpSpPr>
        <p:grpSpPr bwMode="auto">
          <a:xfrm>
            <a:off x="4343400" y="2286000"/>
            <a:ext cx="381000" cy="1204913"/>
            <a:chOff x="2976" y="1248"/>
            <a:chExt cx="240" cy="759"/>
          </a:xfrm>
        </p:grpSpPr>
        <p:sp>
          <p:nvSpPr>
            <p:cNvPr id="105" name="Text Box 148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0</a:t>
              </a:r>
            </a:p>
          </p:txBody>
        </p:sp>
        <p:sp>
          <p:nvSpPr>
            <p:cNvPr id="106" name="Text Box 149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1</a:t>
              </a:r>
            </a:p>
          </p:txBody>
        </p:sp>
      </p:grpSp>
      <p:grpSp>
        <p:nvGrpSpPr>
          <p:cNvPr id="107" name="Group 172"/>
          <p:cNvGrpSpPr>
            <a:grpSpLocks/>
          </p:cNvGrpSpPr>
          <p:nvPr/>
        </p:nvGrpSpPr>
        <p:grpSpPr bwMode="auto">
          <a:xfrm>
            <a:off x="914400" y="2209800"/>
            <a:ext cx="4191000" cy="1357313"/>
            <a:chOff x="2928" y="384"/>
            <a:chExt cx="2640" cy="855"/>
          </a:xfrm>
        </p:grpSpPr>
        <p:grpSp>
          <p:nvGrpSpPr>
            <p:cNvPr id="108" name="Group 144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10" name="Text Box 145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  <p:sp>
            <p:nvSpPr>
              <p:cNvPr id="111" name="Text Box 146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</p:grpSp>
        <p:sp>
          <p:nvSpPr>
            <p:cNvPr id="109" name="AutoShape 150"/>
            <p:cNvSpPr>
              <a:spLocks noChangeArrowheads="1"/>
            </p:cNvSpPr>
            <p:nvPr/>
          </p:nvSpPr>
          <p:spPr bwMode="auto">
            <a:xfrm>
              <a:off x="5376" y="10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73"/>
          <p:cNvGrpSpPr>
            <a:grpSpLocks/>
          </p:cNvGrpSpPr>
          <p:nvPr/>
        </p:nvGrpSpPr>
        <p:grpSpPr bwMode="auto">
          <a:xfrm>
            <a:off x="762000" y="2209800"/>
            <a:ext cx="4343400" cy="1447800"/>
            <a:chOff x="2832" y="288"/>
            <a:chExt cx="2736" cy="912"/>
          </a:xfrm>
        </p:grpSpPr>
        <p:sp>
          <p:nvSpPr>
            <p:cNvPr id="113" name="AutoShape 152"/>
            <p:cNvSpPr>
              <a:spLocks noChangeArrowheads="1"/>
            </p:cNvSpPr>
            <p:nvPr/>
          </p:nvSpPr>
          <p:spPr bwMode="auto">
            <a:xfrm>
              <a:off x="5376" y="110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53"/>
            <p:cNvGrpSpPr>
              <a:grpSpLocks/>
            </p:cNvGrpSpPr>
            <p:nvPr/>
          </p:nvGrpSpPr>
          <p:grpSpPr bwMode="auto">
            <a:xfrm>
              <a:off x="2832" y="288"/>
              <a:ext cx="240" cy="855"/>
              <a:chOff x="1344" y="1200"/>
              <a:chExt cx="240" cy="855"/>
            </a:xfrm>
          </p:grpSpPr>
          <p:sp>
            <p:nvSpPr>
              <p:cNvPr id="115" name="Text Box 154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  <p:sp>
            <p:nvSpPr>
              <p:cNvPr id="116" name="Text Box 15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7" name="Group 156"/>
          <p:cNvGrpSpPr>
            <a:grpSpLocks/>
          </p:cNvGrpSpPr>
          <p:nvPr/>
        </p:nvGrpSpPr>
        <p:grpSpPr bwMode="auto">
          <a:xfrm>
            <a:off x="4495800" y="2286000"/>
            <a:ext cx="381000" cy="1204913"/>
            <a:chOff x="2976" y="1248"/>
            <a:chExt cx="240" cy="759"/>
          </a:xfrm>
        </p:grpSpPr>
        <p:sp>
          <p:nvSpPr>
            <p:cNvPr id="118" name="Text Box 157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119" name="Text Box 158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</p:grpSp>
      <p:grpSp>
        <p:nvGrpSpPr>
          <p:cNvPr id="120" name="Group 159"/>
          <p:cNvGrpSpPr>
            <a:grpSpLocks/>
          </p:cNvGrpSpPr>
          <p:nvPr/>
        </p:nvGrpSpPr>
        <p:grpSpPr bwMode="auto">
          <a:xfrm>
            <a:off x="3581400" y="4648200"/>
            <a:ext cx="1828800" cy="1066800"/>
            <a:chOff x="4224" y="1296"/>
            <a:chExt cx="1152" cy="672"/>
          </a:xfrm>
        </p:grpSpPr>
        <p:sp>
          <p:nvSpPr>
            <p:cNvPr id="121" name="Rectangle 160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1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2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63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4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5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66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28" name="Rectangle 167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sp>
        <p:nvSpPr>
          <p:cNvPr id="129" name="Rectangle 168"/>
          <p:cNvSpPr>
            <a:spLocks noChangeArrowheads="1"/>
          </p:cNvSpPr>
          <p:nvPr/>
        </p:nvSpPr>
        <p:spPr bwMode="auto">
          <a:xfrm>
            <a:off x="381000" y="4114800"/>
            <a:ext cx="822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Block diagram: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5943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Characteristic table </a:t>
            </a: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latch:</a:t>
            </a:r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2286000"/>
          <a:ext cx="5410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4318560" imgH="1752480" progId="Word.Document.8">
                  <p:embed/>
                </p:oleObj>
              </mc:Choice>
              <mc:Fallback>
                <p:oleObj name="Document" r:id="rId4" imgW="4318560" imgH="1752480" progId="Word.Document.8">
                  <p:embed/>
                  <p:pic>
                    <p:nvPicPr>
                      <p:cNvPr id="290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54102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705600" y="990600"/>
            <a:ext cx="1828800" cy="1066800"/>
            <a:chOff x="4224" y="1296"/>
            <a:chExt cx="1152" cy="672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485900" y="4343400"/>
            <a:ext cx="3505200" cy="1674813"/>
            <a:chOff x="3312" y="2208"/>
            <a:chExt cx="2208" cy="1055"/>
          </a:xfrm>
        </p:grpSpPr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312" y="2211"/>
            <a:ext cx="2187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Document" r:id="rId6" imgW="3177360" imgH="1528920" progId="Word.Document.8">
                    <p:embed/>
                  </p:oleObj>
                </mc:Choice>
                <mc:Fallback>
                  <p:oleObj name="Document" r:id="rId6" imgW="3177360" imgH="1528920" progId="Word.Document.8">
                    <p:embed/>
                    <p:pic>
                      <p:nvPicPr>
                        <p:cNvPr id="307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11"/>
                          <a:ext cx="2187" cy="10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408" y="24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rot="5400000">
              <a:off x="340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448300" y="47244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400800" y="4724400"/>
            <a:ext cx="12954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S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R'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5486400" y="5181600"/>
            <a:ext cx="11430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i="1" dirty="0">
                <a:solidFill>
                  <a:srgbClr val="0000CC"/>
                </a:solidFill>
              </a:rPr>
              <a:t>S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R</a:t>
            </a:r>
            <a:r>
              <a:rPr lang="en-US" b="1" dirty="0">
                <a:solidFill>
                  <a:srgbClr val="0000CC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Active-Low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(You may skip this slide.)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What we have seen is </a:t>
            </a:r>
            <a:r>
              <a:rPr lang="en-US" sz="1800" dirty="0">
                <a:solidFill>
                  <a:srgbClr val="0000CC"/>
                </a:solidFill>
              </a:rPr>
              <a:t>active-high input </a:t>
            </a:r>
            <a:r>
              <a:rPr lang="en-US" sz="1800" i="1" dirty="0"/>
              <a:t>S-R</a:t>
            </a:r>
            <a:r>
              <a:rPr lang="en-US" sz="1800" dirty="0"/>
              <a:t> latch. 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There are </a:t>
            </a:r>
            <a:r>
              <a:rPr lang="en-US" sz="1800" dirty="0">
                <a:solidFill>
                  <a:srgbClr val="0000CC"/>
                </a:solidFill>
              </a:rPr>
              <a:t>active-low input</a:t>
            </a:r>
            <a:r>
              <a:rPr lang="en-US" sz="1800" dirty="0"/>
              <a:t> </a:t>
            </a:r>
            <a:r>
              <a:rPr lang="en-US" sz="1800" i="1" dirty="0"/>
              <a:t>S-R</a:t>
            </a:r>
            <a:r>
              <a:rPr lang="en-US" sz="1800" dirty="0"/>
              <a:t> latches, where NAND gates are used instead. See diagram on the left below.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1371600" y="2438400"/>
            <a:ext cx="2403475" cy="1368425"/>
            <a:chOff x="2016" y="2544"/>
            <a:chExt cx="1514" cy="862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2217" y="26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2217" y="328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>
              <a:off x="2409" y="28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2409" y="31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 rot="5400000">
              <a:off x="2361" y="285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 rot="5400000">
              <a:off x="2361" y="30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2908" y="27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2928" y="321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 rot="5400000">
              <a:off x="2963" y="315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 rot="5400000">
              <a:off x="2975" y="2807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2404" y="2900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H="1">
              <a:off x="2405" y="2873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33"/>
            <p:cNvSpPr>
              <a:spLocks noChangeArrowheads="1"/>
            </p:cNvSpPr>
            <p:nvPr/>
          </p:nvSpPr>
          <p:spPr bwMode="auto">
            <a:xfrm>
              <a:off x="3005" y="319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34"/>
            <p:cNvSpPr>
              <a:spLocks noChangeArrowheads="1"/>
            </p:cNvSpPr>
            <p:nvPr/>
          </p:nvSpPr>
          <p:spPr bwMode="auto">
            <a:xfrm>
              <a:off x="3008" y="2712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2016" y="254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25" name="Text Box 36"/>
            <p:cNvSpPr txBox="1">
              <a:spLocks noChangeArrowheads="1"/>
            </p:cNvSpPr>
            <p:nvPr/>
          </p:nvSpPr>
          <p:spPr bwMode="auto">
            <a:xfrm>
              <a:off x="2025" y="3175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26" name="Text Box 37"/>
            <p:cNvSpPr txBox="1">
              <a:spLocks noChangeArrowheads="1"/>
            </p:cNvSpPr>
            <p:nvPr/>
          </p:nvSpPr>
          <p:spPr bwMode="auto">
            <a:xfrm>
              <a:off x="3263" y="262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27" name="Text Box 38"/>
            <p:cNvSpPr txBox="1">
              <a:spLocks noChangeArrowheads="1"/>
            </p:cNvSpPr>
            <p:nvPr/>
          </p:nvSpPr>
          <p:spPr bwMode="auto">
            <a:xfrm>
              <a:off x="3250" y="309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28" name="Group 93"/>
            <p:cNvGrpSpPr>
              <a:grpSpLocks/>
            </p:cNvGrpSpPr>
            <p:nvPr/>
          </p:nvGrpSpPr>
          <p:grpSpPr bwMode="auto">
            <a:xfrm>
              <a:off x="2533" y="2619"/>
              <a:ext cx="392" cy="228"/>
              <a:chOff x="4286" y="1968"/>
              <a:chExt cx="392" cy="228"/>
            </a:xfrm>
          </p:grpSpPr>
          <p:sp>
            <p:nvSpPr>
              <p:cNvPr id="132" name="Oval 94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95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96"/>
            <p:cNvGrpSpPr>
              <a:grpSpLocks/>
            </p:cNvGrpSpPr>
            <p:nvPr/>
          </p:nvGrpSpPr>
          <p:grpSpPr bwMode="auto">
            <a:xfrm>
              <a:off x="2544" y="3106"/>
              <a:ext cx="392" cy="228"/>
              <a:chOff x="4286" y="1968"/>
              <a:chExt cx="392" cy="228"/>
            </a:xfrm>
          </p:grpSpPr>
          <p:sp>
            <p:nvSpPr>
              <p:cNvPr id="130" name="Oval 97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98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4" name="Rectangle 100"/>
          <p:cNvSpPr>
            <a:spLocks noChangeArrowheads="1"/>
          </p:cNvSpPr>
          <p:nvPr/>
        </p:nvSpPr>
        <p:spPr bwMode="auto">
          <a:xfrm>
            <a:off x="457200" y="37338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=0 and </a:t>
            </a:r>
            <a:r>
              <a:rPr lang="en-US" sz="1600" i="1" dirty="0"/>
              <a:t>S</a:t>
            </a:r>
            <a:r>
              <a:rPr lang="en-US" sz="1600" dirty="0"/>
              <a:t>=1, the latch is reset (i.e. Q becomes 0)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=1 and </a:t>
            </a:r>
            <a:r>
              <a:rPr lang="en-US" sz="1600" i="1" dirty="0"/>
              <a:t>S</a:t>
            </a:r>
            <a:r>
              <a:rPr lang="en-US" sz="1600" dirty="0"/>
              <a:t>=0, the latch is set (i.e. Q becomes 1)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=1, it is a no-change command.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=0, it is an invalid command.</a:t>
            </a:r>
          </a:p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Sometimes, we use the alternative gate diagram for the NAND gate. See diagram on the right above. (This appears in more complex latches/flip-flops in the later slides.)</a:t>
            </a:r>
          </a:p>
        </p:txBody>
      </p:sp>
      <p:grpSp>
        <p:nvGrpSpPr>
          <p:cNvPr id="135" name="Group 126"/>
          <p:cNvGrpSpPr>
            <a:grpSpLocks/>
          </p:cNvGrpSpPr>
          <p:nvPr/>
        </p:nvGrpSpPr>
        <p:grpSpPr bwMode="auto">
          <a:xfrm>
            <a:off x="4495800" y="2438400"/>
            <a:ext cx="2403475" cy="1368425"/>
            <a:chOff x="2928" y="1536"/>
            <a:chExt cx="1514" cy="862"/>
          </a:xfrm>
        </p:grpSpPr>
        <p:grpSp>
          <p:nvGrpSpPr>
            <p:cNvPr id="136" name="Group 57"/>
            <p:cNvGrpSpPr>
              <a:grpSpLocks/>
            </p:cNvGrpSpPr>
            <p:nvPr/>
          </p:nvGrpSpPr>
          <p:grpSpPr bwMode="auto">
            <a:xfrm>
              <a:off x="3456" y="1599"/>
              <a:ext cx="369" cy="240"/>
              <a:chOff x="1872" y="3824"/>
              <a:chExt cx="369" cy="240"/>
            </a:xfrm>
          </p:grpSpPr>
          <p:sp>
            <p:nvSpPr>
              <p:cNvPr id="163" name="Freeform 58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9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0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61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62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Oval 63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64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65"/>
            <p:cNvGrpSpPr>
              <a:grpSpLocks/>
            </p:cNvGrpSpPr>
            <p:nvPr/>
          </p:nvGrpSpPr>
          <p:grpSpPr bwMode="auto">
            <a:xfrm>
              <a:off x="3473" y="2085"/>
              <a:ext cx="369" cy="240"/>
              <a:chOff x="1872" y="3824"/>
              <a:chExt cx="369" cy="240"/>
            </a:xfrm>
          </p:grpSpPr>
          <p:sp>
            <p:nvSpPr>
              <p:cNvPr id="156" name="Freeform 66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67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68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69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Line 102"/>
            <p:cNvSpPr>
              <a:spLocks noChangeShapeType="1"/>
            </p:cNvSpPr>
            <p:nvPr/>
          </p:nvSpPr>
          <p:spPr bwMode="auto">
            <a:xfrm>
              <a:off x="3129" y="165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03"/>
            <p:cNvSpPr>
              <a:spLocks noChangeShapeType="1"/>
            </p:cNvSpPr>
            <p:nvPr/>
          </p:nvSpPr>
          <p:spPr bwMode="auto">
            <a:xfrm>
              <a:off x="3129" y="227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4"/>
            <p:cNvSpPr>
              <a:spLocks noChangeShapeType="1"/>
            </p:cNvSpPr>
            <p:nvPr/>
          </p:nvSpPr>
          <p:spPr bwMode="auto">
            <a:xfrm>
              <a:off x="3321" y="1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5"/>
            <p:cNvSpPr>
              <a:spLocks noChangeShapeType="1"/>
            </p:cNvSpPr>
            <p:nvPr/>
          </p:nvSpPr>
          <p:spPr bwMode="auto">
            <a:xfrm>
              <a:off x="3321" y="213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6"/>
            <p:cNvSpPr>
              <a:spLocks noChangeShapeType="1"/>
            </p:cNvSpPr>
            <p:nvPr/>
          </p:nvSpPr>
          <p:spPr bwMode="auto">
            <a:xfrm rot="5400000">
              <a:off x="3273" y="184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07"/>
            <p:cNvSpPr>
              <a:spLocks noChangeShapeType="1"/>
            </p:cNvSpPr>
            <p:nvPr/>
          </p:nvSpPr>
          <p:spPr bwMode="auto">
            <a:xfrm rot="5400000">
              <a:off x="3273" y="208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>
              <a:off x="3820" y="17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09"/>
            <p:cNvSpPr>
              <a:spLocks noChangeShapeType="1"/>
            </p:cNvSpPr>
            <p:nvPr/>
          </p:nvSpPr>
          <p:spPr bwMode="auto">
            <a:xfrm>
              <a:off x="3840" y="220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10"/>
            <p:cNvSpPr>
              <a:spLocks noChangeShapeType="1"/>
            </p:cNvSpPr>
            <p:nvPr/>
          </p:nvSpPr>
          <p:spPr bwMode="auto">
            <a:xfrm rot="5400000">
              <a:off x="3875" y="2144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11"/>
            <p:cNvSpPr>
              <a:spLocks noChangeShapeType="1"/>
            </p:cNvSpPr>
            <p:nvPr/>
          </p:nvSpPr>
          <p:spPr bwMode="auto">
            <a:xfrm rot="5400000">
              <a:off x="3887" y="1799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12"/>
            <p:cNvSpPr>
              <a:spLocks noChangeShapeType="1"/>
            </p:cNvSpPr>
            <p:nvPr/>
          </p:nvSpPr>
          <p:spPr bwMode="auto">
            <a:xfrm>
              <a:off x="3316" y="1892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13"/>
            <p:cNvSpPr>
              <a:spLocks noChangeShapeType="1"/>
            </p:cNvSpPr>
            <p:nvPr/>
          </p:nvSpPr>
          <p:spPr bwMode="auto">
            <a:xfrm flipH="1">
              <a:off x="3317" y="1865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14"/>
            <p:cNvSpPr>
              <a:spLocks noChangeArrowheads="1"/>
            </p:cNvSpPr>
            <p:nvPr/>
          </p:nvSpPr>
          <p:spPr bwMode="auto">
            <a:xfrm>
              <a:off x="3917" y="2187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15"/>
            <p:cNvSpPr>
              <a:spLocks noChangeArrowheads="1"/>
            </p:cNvSpPr>
            <p:nvPr/>
          </p:nvSpPr>
          <p:spPr bwMode="auto">
            <a:xfrm>
              <a:off x="3920" y="170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116"/>
            <p:cNvSpPr txBox="1">
              <a:spLocks noChangeArrowheads="1"/>
            </p:cNvSpPr>
            <p:nvPr/>
          </p:nvSpPr>
          <p:spPr bwMode="auto">
            <a:xfrm>
              <a:off x="2928" y="153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53" name="Text Box 117"/>
            <p:cNvSpPr txBox="1">
              <a:spLocks noChangeArrowheads="1"/>
            </p:cNvSpPr>
            <p:nvPr/>
          </p:nvSpPr>
          <p:spPr bwMode="auto">
            <a:xfrm>
              <a:off x="2937" y="2167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54" name="Text Box 118"/>
            <p:cNvSpPr txBox="1">
              <a:spLocks noChangeArrowheads="1"/>
            </p:cNvSpPr>
            <p:nvPr/>
          </p:nvSpPr>
          <p:spPr bwMode="auto">
            <a:xfrm>
              <a:off x="4175" y="161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55" name="Text Box 119"/>
            <p:cNvSpPr txBox="1">
              <a:spLocks noChangeArrowheads="1"/>
            </p:cNvSpPr>
            <p:nvPr/>
          </p:nvSpPr>
          <p:spPr bwMode="auto">
            <a:xfrm>
              <a:off x="4162" y="2084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sp>
        <p:nvSpPr>
          <p:cNvPr id="170" name="Text Box 127"/>
          <p:cNvSpPr txBox="1">
            <a:spLocks noChangeArrowheads="1"/>
          </p:cNvSpPr>
          <p:nvPr/>
        </p:nvSpPr>
        <p:spPr bwMode="auto">
          <a:xfrm>
            <a:off x="6858000" y="3810000"/>
            <a:ext cx="1905000" cy="835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(Sometimes, the inputs are labelled as </a:t>
            </a:r>
            <a:r>
              <a:rPr lang="en-US" sz="1600" i="1"/>
              <a:t>S'</a:t>
            </a:r>
            <a:r>
              <a:rPr lang="en-US" sz="1600"/>
              <a:t> and </a:t>
            </a:r>
            <a:r>
              <a:rPr lang="en-US" sz="1600" i="1"/>
              <a:t>R'</a:t>
            </a:r>
            <a:r>
              <a:rPr lang="en-US" sz="160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1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Gated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457200" y="1260475"/>
            <a:ext cx="734568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S-R</a:t>
            </a:r>
            <a:r>
              <a:rPr lang="en-US" dirty="0"/>
              <a:t> latch + </a:t>
            </a:r>
            <a:r>
              <a:rPr lang="en-US" i="1" dirty="0"/>
              <a:t>enable input</a:t>
            </a:r>
            <a:r>
              <a:rPr lang="en-US" dirty="0"/>
              <a:t> (</a:t>
            </a:r>
            <a:r>
              <a:rPr lang="en-US" i="1" dirty="0"/>
              <a:t>EN</a:t>
            </a:r>
            <a:r>
              <a:rPr lang="en-US" dirty="0"/>
              <a:t>) and 2 NAND gates </a:t>
            </a:r>
            <a:r>
              <a:rPr lang="en-US" dirty="0">
                <a:sym typeface="Wingdings" pitchFamily="2" charset="2"/>
              </a:rPr>
              <a:t> a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S-R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grpSp>
        <p:nvGrpSpPr>
          <p:cNvPr id="148" name="Group 4"/>
          <p:cNvGrpSpPr>
            <a:grpSpLocks/>
          </p:cNvGrpSpPr>
          <p:nvPr/>
        </p:nvGrpSpPr>
        <p:grpSpPr bwMode="auto">
          <a:xfrm>
            <a:off x="1447800" y="2362200"/>
            <a:ext cx="3517900" cy="1585913"/>
            <a:chOff x="1056" y="1632"/>
            <a:chExt cx="2216" cy="999"/>
          </a:xfrm>
        </p:grpSpPr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2062" y="1789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"/>
            <p:cNvSpPr>
              <a:spLocks noChangeShapeType="1"/>
            </p:cNvSpPr>
            <p:nvPr/>
          </p:nvSpPr>
          <p:spPr bwMode="auto">
            <a:xfrm>
              <a:off x="2057" y="2418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"/>
            <p:cNvSpPr>
              <a:spLocks noChangeShapeType="1"/>
            </p:cNvSpPr>
            <p:nvPr/>
          </p:nvSpPr>
          <p:spPr bwMode="auto">
            <a:xfrm>
              <a:off x="2195" y="1935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2195" y="2271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 rot="5400000">
              <a:off x="2147" y="198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rot="5400000">
              <a:off x="2147" y="222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>
              <a:off x="2682" y="18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>
              <a:off x="2682" y="234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rot="5400000">
              <a:off x="2749" y="228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 rot="5400000">
              <a:off x="2761" y="193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2190" y="202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 flipH="1">
              <a:off x="2191" y="200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7"/>
            <p:cNvSpPr>
              <a:spLocks noChangeArrowheads="1"/>
            </p:cNvSpPr>
            <p:nvPr/>
          </p:nvSpPr>
          <p:spPr bwMode="auto">
            <a:xfrm>
              <a:off x="2791" y="232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8"/>
            <p:cNvSpPr>
              <a:spLocks noChangeArrowheads="1"/>
            </p:cNvSpPr>
            <p:nvPr/>
          </p:nvSpPr>
          <p:spPr bwMode="auto">
            <a:xfrm>
              <a:off x="2802" y="183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9"/>
            <p:cNvSpPr txBox="1">
              <a:spLocks noChangeArrowheads="1"/>
            </p:cNvSpPr>
            <p:nvPr/>
          </p:nvSpPr>
          <p:spPr bwMode="auto">
            <a:xfrm>
              <a:off x="1120" y="1632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64" name="Text Box 20"/>
            <p:cNvSpPr txBox="1">
              <a:spLocks noChangeArrowheads="1"/>
            </p:cNvSpPr>
            <p:nvPr/>
          </p:nvSpPr>
          <p:spPr bwMode="auto">
            <a:xfrm>
              <a:off x="1120" y="240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65" name="Text Box 21"/>
            <p:cNvSpPr txBox="1">
              <a:spLocks noChangeArrowheads="1"/>
            </p:cNvSpPr>
            <p:nvPr/>
          </p:nvSpPr>
          <p:spPr bwMode="auto">
            <a:xfrm>
              <a:off x="3005" y="1745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</a:t>
              </a:r>
              <a:endParaRPr lang="en-GB" dirty="0"/>
            </a:p>
          </p:txBody>
        </p:sp>
        <p:sp>
          <p:nvSpPr>
            <p:cNvPr id="166" name="Text Box 22"/>
            <p:cNvSpPr txBox="1">
              <a:spLocks noChangeArrowheads="1"/>
            </p:cNvSpPr>
            <p:nvPr/>
          </p:nvSpPr>
          <p:spPr bwMode="auto">
            <a:xfrm>
              <a:off x="2992" y="2217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2314" y="1750"/>
              <a:ext cx="369" cy="240"/>
              <a:chOff x="1872" y="3824"/>
              <a:chExt cx="369" cy="240"/>
            </a:xfrm>
          </p:grpSpPr>
          <p:sp>
            <p:nvSpPr>
              <p:cNvPr id="190" name="Freeform 24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6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8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29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30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31"/>
            <p:cNvGrpSpPr>
              <a:grpSpLocks/>
            </p:cNvGrpSpPr>
            <p:nvPr/>
          </p:nvGrpSpPr>
          <p:grpSpPr bwMode="auto">
            <a:xfrm>
              <a:off x="2306" y="2230"/>
              <a:ext cx="369" cy="240"/>
              <a:chOff x="1872" y="3824"/>
              <a:chExt cx="369" cy="240"/>
            </a:xfrm>
          </p:grpSpPr>
          <p:sp>
            <p:nvSpPr>
              <p:cNvPr id="183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" name="Group 39"/>
            <p:cNvGrpSpPr>
              <a:grpSpLocks/>
            </p:cNvGrpSpPr>
            <p:nvPr/>
          </p:nvGrpSpPr>
          <p:grpSpPr bwMode="auto">
            <a:xfrm>
              <a:off x="1655" y="1680"/>
              <a:ext cx="399" cy="228"/>
              <a:chOff x="1648" y="1680"/>
              <a:chExt cx="406" cy="228"/>
            </a:xfrm>
          </p:grpSpPr>
          <p:sp>
            <p:nvSpPr>
              <p:cNvPr id="181" name="Oval 40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41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42"/>
            <p:cNvGrpSpPr>
              <a:grpSpLocks/>
            </p:cNvGrpSpPr>
            <p:nvPr/>
          </p:nvGrpSpPr>
          <p:grpSpPr bwMode="auto">
            <a:xfrm>
              <a:off x="1655" y="2304"/>
              <a:ext cx="399" cy="228"/>
              <a:chOff x="1648" y="2304"/>
              <a:chExt cx="406" cy="228"/>
            </a:xfrm>
          </p:grpSpPr>
          <p:sp>
            <p:nvSpPr>
              <p:cNvPr id="179" name="Oval 43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44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>
              <a:off x="1360" y="172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1360" y="2496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>
              <a:off x="1552" y="187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1552" y="235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5400000">
              <a:off x="131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>
              <a:off x="1360" y="211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51"/>
            <p:cNvSpPr>
              <a:spLocks noChangeArrowheads="1"/>
            </p:cNvSpPr>
            <p:nvPr/>
          </p:nvSpPr>
          <p:spPr bwMode="auto">
            <a:xfrm>
              <a:off x="1521" y="208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Text Box 52"/>
            <p:cNvSpPr txBox="1">
              <a:spLocks noChangeArrowheads="1"/>
            </p:cNvSpPr>
            <p:nvPr/>
          </p:nvSpPr>
          <p:spPr bwMode="auto">
            <a:xfrm>
              <a:off x="1056" y="198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</p:grpSp>
      <p:grpSp>
        <p:nvGrpSpPr>
          <p:cNvPr id="197" name="Group 53"/>
          <p:cNvGrpSpPr>
            <a:grpSpLocks/>
          </p:cNvGrpSpPr>
          <p:nvPr/>
        </p:nvGrpSpPr>
        <p:grpSpPr bwMode="auto">
          <a:xfrm>
            <a:off x="5791200" y="2514600"/>
            <a:ext cx="2133600" cy="1219200"/>
            <a:chOff x="3792" y="1776"/>
            <a:chExt cx="1344" cy="768"/>
          </a:xfrm>
        </p:grpSpPr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4032" y="1776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7"/>
            <p:cNvSpPr>
              <a:spLocks noChangeArrowheads="1"/>
            </p:cNvSpPr>
            <p:nvPr/>
          </p:nvSpPr>
          <p:spPr bwMode="auto">
            <a:xfrm>
              <a:off x="4608" y="232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4656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4032" y="182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205" name="Rectangle 61"/>
            <p:cNvSpPr>
              <a:spLocks noChangeArrowheads="1"/>
            </p:cNvSpPr>
            <p:nvPr/>
          </p:nvSpPr>
          <p:spPr bwMode="auto">
            <a:xfrm>
              <a:off x="4848" y="187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379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" name="Rectangle 63"/>
          <p:cNvSpPr>
            <a:spLocks noChangeArrowheads="1"/>
          </p:cNvSpPr>
          <p:nvPr/>
        </p:nvSpPr>
        <p:spPr bwMode="auto">
          <a:xfrm>
            <a:off x="381000" y="4191000"/>
            <a:ext cx="82296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change (if necessary) only when </a:t>
            </a:r>
            <a:r>
              <a:rPr lang="en-US" sz="2400" i="1" dirty="0"/>
              <a:t>EN</a:t>
            </a:r>
            <a:r>
              <a:rPr lang="en-US" sz="2400" dirty="0"/>
              <a:t> is high.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4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Make input </a:t>
            </a:r>
            <a:r>
              <a:rPr lang="en-US" i="1" dirty="0"/>
              <a:t>R</a:t>
            </a:r>
            <a:r>
              <a:rPr lang="en-US" dirty="0"/>
              <a:t> equal to </a:t>
            </a:r>
            <a:r>
              <a:rPr lang="en-US" i="1" dirty="0"/>
              <a:t>S'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D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latch eliminates the undesirable condition of invalid state in the </a:t>
            </a:r>
            <a:r>
              <a:rPr lang="en-US" i="1" dirty="0">
                <a:sym typeface="Wingdings" pitchFamily="2" charset="2"/>
              </a:rPr>
              <a:t>S-R</a:t>
            </a:r>
            <a:r>
              <a:rPr lang="en-US" dirty="0">
                <a:sym typeface="Wingdings" pitchFamily="2" charset="2"/>
              </a:rPr>
              <a:t> latch.</a:t>
            </a:r>
            <a:endParaRPr lang="en-US" dirty="0"/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5791200" y="3124200"/>
            <a:ext cx="2133600" cy="1219200"/>
            <a:chOff x="3840" y="2112"/>
            <a:chExt cx="1344" cy="76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080" y="2112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656" y="266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704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080" y="2160"/>
              <a:ext cx="33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896" y="2208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1143000" y="2971800"/>
            <a:ext cx="4005263" cy="1474788"/>
            <a:chOff x="1104" y="1968"/>
            <a:chExt cx="2523" cy="929"/>
          </a:xfrm>
        </p:grpSpPr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430" y="2125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2425" y="2754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563" y="2271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563" y="260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 rot="5400000">
              <a:off x="2515" y="231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 rot="5400000">
              <a:off x="2515" y="255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050" y="219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3050" y="26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rot="5400000">
              <a:off x="3117" y="2616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 rot="5400000">
              <a:off x="3129" y="2271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2558" y="2364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H="1">
              <a:off x="2559" y="2337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159" y="2659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170" y="218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200" y="1968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endParaRPr lang="en-GB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3341" y="2081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46" name="Text Box 90"/>
            <p:cNvSpPr txBox="1">
              <a:spLocks noChangeArrowheads="1"/>
            </p:cNvSpPr>
            <p:nvPr/>
          </p:nvSpPr>
          <p:spPr bwMode="auto">
            <a:xfrm>
              <a:off x="3360" y="2553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47" name="Group 91"/>
            <p:cNvGrpSpPr>
              <a:grpSpLocks/>
            </p:cNvGrpSpPr>
            <p:nvPr/>
          </p:nvGrpSpPr>
          <p:grpSpPr bwMode="auto">
            <a:xfrm>
              <a:off x="2682" y="2086"/>
              <a:ext cx="369" cy="240"/>
              <a:chOff x="1872" y="3824"/>
              <a:chExt cx="369" cy="240"/>
            </a:xfrm>
          </p:grpSpPr>
          <p:sp>
            <p:nvSpPr>
              <p:cNvPr id="175" name="Freeform 9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9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9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9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9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Oval 9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Oval 9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99"/>
            <p:cNvGrpSpPr>
              <a:grpSpLocks/>
            </p:cNvGrpSpPr>
            <p:nvPr/>
          </p:nvGrpSpPr>
          <p:grpSpPr bwMode="auto">
            <a:xfrm>
              <a:off x="2674" y="2566"/>
              <a:ext cx="369" cy="240"/>
              <a:chOff x="1872" y="3824"/>
              <a:chExt cx="369" cy="240"/>
            </a:xfrm>
          </p:grpSpPr>
          <p:sp>
            <p:nvSpPr>
              <p:cNvPr id="168" name="Freeform 10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0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0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0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10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" name="Oval 107"/>
            <p:cNvSpPr>
              <a:spLocks noChangeArrowheads="1"/>
            </p:cNvSpPr>
            <p:nvPr/>
          </p:nvSpPr>
          <p:spPr bwMode="auto">
            <a:xfrm>
              <a:off x="2344" y="2086"/>
              <a:ext cx="78" cy="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108"/>
            <p:cNvSpPr>
              <a:spLocks noChangeArrowheads="1"/>
            </p:cNvSpPr>
            <p:nvPr/>
          </p:nvSpPr>
          <p:spPr bwMode="auto">
            <a:xfrm>
              <a:off x="2030" y="2016"/>
              <a:ext cx="299" cy="228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109"/>
            <p:cNvGrpSpPr>
              <a:grpSpLocks/>
            </p:cNvGrpSpPr>
            <p:nvPr/>
          </p:nvGrpSpPr>
          <p:grpSpPr bwMode="auto">
            <a:xfrm>
              <a:off x="2030" y="2640"/>
              <a:ext cx="392" cy="228"/>
              <a:chOff x="1824" y="2688"/>
              <a:chExt cx="406" cy="228"/>
            </a:xfrm>
          </p:grpSpPr>
          <p:sp>
            <p:nvSpPr>
              <p:cNvPr id="166" name="Oval 110"/>
              <p:cNvSpPr>
                <a:spLocks noChangeArrowheads="1"/>
              </p:cNvSpPr>
              <p:nvPr/>
            </p:nvSpPr>
            <p:spPr bwMode="auto">
              <a:xfrm>
                <a:off x="2152" y="2758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11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112"/>
            <p:cNvSpPr>
              <a:spLocks noChangeShapeType="1"/>
            </p:cNvSpPr>
            <p:nvPr/>
          </p:nvSpPr>
          <p:spPr bwMode="auto">
            <a:xfrm flipV="1">
              <a:off x="1440" y="2060"/>
              <a:ext cx="5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13"/>
            <p:cNvSpPr>
              <a:spLocks noChangeShapeType="1"/>
            </p:cNvSpPr>
            <p:nvPr/>
          </p:nvSpPr>
          <p:spPr bwMode="auto">
            <a:xfrm>
              <a:off x="1872" y="2832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14"/>
            <p:cNvSpPr>
              <a:spLocks noChangeShapeType="1"/>
            </p:cNvSpPr>
            <p:nvPr/>
          </p:nvSpPr>
          <p:spPr bwMode="auto">
            <a:xfrm>
              <a:off x="1920" y="220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5"/>
            <p:cNvSpPr>
              <a:spLocks noChangeShapeType="1"/>
            </p:cNvSpPr>
            <p:nvPr/>
          </p:nvSpPr>
          <p:spPr bwMode="auto">
            <a:xfrm>
              <a:off x="1920" y="268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16"/>
            <p:cNvSpPr>
              <a:spLocks noChangeShapeType="1"/>
            </p:cNvSpPr>
            <p:nvPr/>
          </p:nvSpPr>
          <p:spPr bwMode="auto">
            <a:xfrm rot="5400000">
              <a:off x="168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17"/>
            <p:cNvSpPr>
              <a:spLocks noChangeShapeType="1"/>
            </p:cNvSpPr>
            <p:nvPr/>
          </p:nvSpPr>
          <p:spPr bwMode="auto">
            <a:xfrm>
              <a:off x="144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18"/>
            <p:cNvSpPr>
              <a:spLocks noChangeArrowheads="1"/>
            </p:cNvSpPr>
            <p:nvPr/>
          </p:nvSpPr>
          <p:spPr bwMode="auto">
            <a:xfrm>
              <a:off x="1897" y="2431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19"/>
            <p:cNvSpPr txBox="1">
              <a:spLocks noChangeArrowheads="1"/>
            </p:cNvSpPr>
            <p:nvPr/>
          </p:nvSpPr>
          <p:spPr bwMode="auto">
            <a:xfrm>
              <a:off x="1104" y="230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  <p:sp>
          <p:nvSpPr>
            <p:cNvPr id="160" name="Line 120"/>
            <p:cNvSpPr>
              <a:spLocks noChangeShapeType="1"/>
            </p:cNvSpPr>
            <p:nvPr/>
          </p:nvSpPr>
          <p:spPr bwMode="auto">
            <a:xfrm rot="5400000">
              <a:off x="1200" y="244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21"/>
            <p:cNvSpPr>
              <a:spLocks noChangeArrowheads="1"/>
            </p:cNvSpPr>
            <p:nvPr/>
          </p:nvSpPr>
          <p:spPr bwMode="auto">
            <a:xfrm>
              <a:off x="1552" y="204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22"/>
            <p:cNvGrpSpPr>
              <a:grpSpLocks/>
            </p:cNvGrpSpPr>
            <p:nvPr/>
          </p:nvGrpSpPr>
          <p:grpSpPr bwMode="auto">
            <a:xfrm>
              <a:off x="1680" y="2760"/>
              <a:ext cx="185" cy="137"/>
              <a:chOff x="1294" y="2400"/>
              <a:chExt cx="185" cy="137"/>
            </a:xfrm>
          </p:grpSpPr>
          <p:sp>
            <p:nvSpPr>
              <p:cNvPr id="164" name="AutoShape 123"/>
              <p:cNvSpPr>
                <a:spLocks noChangeArrowheads="1"/>
              </p:cNvSpPr>
              <p:nvPr/>
            </p:nvSpPr>
            <p:spPr bwMode="auto">
              <a:xfrm rot="5400000">
                <a:off x="1280" y="2414"/>
                <a:ext cx="137" cy="110"/>
              </a:xfrm>
              <a:prstGeom prst="flowChartExtra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24"/>
              <p:cNvSpPr>
                <a:spLocks noChangeArrowheads="1"/>
              </p:cNvSpPr>
              <p:nvPr/>
            </p:nvSpPr>
            <p:spPr bwMode="auto">
              <a:xfrm>
                <a:off x="1421" y="2436"/>
                <a:ext cx="58" cy="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Line 125"/>
            <p:cNvSpPr>
              <a:spLocks noChangeShapeType="1"/>
            </p:cNvSpPr>
            <p:nvPr/>
          </p:nvSpPr>
          <p:spPr bwMode="auto">
            <a:xfrm>
              <a:off x="1584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71601"/>
            <a:ext cx="80010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 is high,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HIGH  latch is SET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 latch is RESET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Hence when EN is high,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“follows” the </a:t>
            </a: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(data) input.</a:t>
            </a: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2895600" y="53340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=1</a:t>
            </a:r>
            <a:r>
              <a:rPr lang="en-US" i="1" dirty="0"/>
              <a:t>,  </a:t>
            </a: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286000" y="3886200"/>
            <a:ext cx="3987800" cy="1371600"/>
            <a:chOff x="1440" y="2592"/>
            <a:chExt cx="2512" cy="864"/>
          </a:xfrm>
        </p:grpSpPr>
        <p:graphicFrame>
          <p:nvGraphicFramePr>
            <p:cNvPr id="15" name="Object 71"/>
            <p:cNvGraphicFramePr>
              <a:graphicFrameLocks noChangeAspect="1"/>
            </p:cNvGraphicFramePr>
            <p:nvPr/>
          </p:nvGraphicFramePr>
          <p:xfrm>
            <a:off x="1440" y="2592"/>
            <a:ext cx="25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Document" r:id="rId4" imgW="3387240" imgH="1514520" progId="Word.Document.8">
                    <p:embed/>
                  </p:oleObj>
                </mc:Choice>
                <mc:Fallback>
                  <p:oleObj name="Document" r:id="rId4" imgW="3387240" imgH="1514520" progId="Word.Document.8">
                    <p:embed/>
                    <p:pic>
                      <p:nvPicPr>
                        <p:cNvPr id="4098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3132"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512" cy="8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1500" y="2822"/>
              <a:ext cx="2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3"/>
            <p:cNvSpPr>
              <a:spLocks noChangeShapeType="1"/>
            </p:cNvSpPr>
            <p:nvPr/>
          </p:nvSpPr>
          <p:spPr bwMode="auto">
            <a:xfrm rot="5400000">
              <a:off x="1841" y="2992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2" name="Text Box 68"/>
          <p:cNvSpPr txBox="1">
            <a:spLocks noChangeArrowheads="1"/>
          </p:cNvSpPr>
          <p:nvPr/>
        </p:nvSpPr>
        <p:spPr bwMode="auto">
          <a:xfrm>
            <a:off x="5257800" y="5334000"/>
            <a:ext cx="533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D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3200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Characteristic table: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 animBg="1"/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36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 are synchronous </a:t>
            </a:r>
            <a:r>
              <a:rPr lang="en-US" dirty="0" err="1"/>
              <a:t>bistable</a:t>
            </a:r>
            <a:r>
              <a:rPr lang="en-US" dirty="0"/>
              <a:t> devices.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changes state at a specified point on a triggering input called the </a:t>
            </a:r>
            <a:r>
              <a:rPr lang="en-US" dirty="0">
                <a:solidFill>
                  <a:srgbClr val="0000CC"/>
                </a:solidFill>
              </a:rPr>
              <a:t>clock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Change state either at the positive (rising) edge, or at the negative (falling) edge of the clock signal.</a:t>
            </a:r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1600200" y="3962400"/>
            <a:ext cx="6400800" cy="1098550"/>
            <a:chOff x="1392" y="2880"/>
            <a:chExt cx="4032" cy="692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16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rot="5400000">
              <a:off x="15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187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rot="5400000">
              <a:off x="1992" y="3000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rot="5400000">
              <a:off x="17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235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259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rot="5400000">
              <a:off x="247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rot="5400000">
              <a:off x="223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283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307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rot="5400000">
              <a:off x="295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rot="5400000">
              <a:off x="271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31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55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rot="5400000">
              <a:off x="343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rot="5400000">
              <a:off x="319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37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0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 rot="5400000">
              <a:off x="39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 rot="5400000">
              <a:off x="367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rot="5400000">
              <a:off x="41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1632" y="336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Positive edges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2784" y="33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0000FF"/>
                  </a:solidFill>
                </a:rPr>
                <a:t>Negative edges</a:t>
              </a:r>
              <a:endParaRPr lang="en-GB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4416" y="2880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Clock signal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H="1" flipV="1">
              <a:off x="168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flipV="1">
              <a:off x="216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336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 flipH="1" flipV="1">
              <a:off x="288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10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</a:t>
            </a: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and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>
                <a:solidFill>
                  <a:srgbClr val="800000"/>
                </a:solidFill>
              </a:rPr>
              <a:t>. </a:t>
            </a:r>
            <a:endParaRPr lang="en-US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the “&gt;” symbol at the clock input.</a:t>
            </a:r>
          </a:p>
        </p:txBody>
      </p:sp>
      <p:grpSp>
        <p:nvGrpSpPr>
          <p:cNvPr id="87" name="Group 132"/>
          <p:cNvGrpSpPr>
            <a:grpSpLocks/>
          </p:cNvGrpSpPr>
          <p:nvPr/>
        </p:nvGrpSpPr>
        <p:grpSpPr bwMode="auto">
          <a:xfrm>
            <a:off x="1447800" y="2438400"/>
            <a:ext cx="6477000" cy="1662113"/>
            <a:chOff x="1344" y="1536"/>
            <a:chExt cx="4080" cy="1047"/>
          </a:xfrm>
        </p:grpSpPr>
        <p:grpSp>
          <p:nvGrpSpPr>
            <p:cNvPr id="88" name="Group 131"/>
            <p:cNvGrpSpPr>
              <a:grpSpLocks/>
            </p:cNvGrpSpPr>
            <p:nvPr/>
          </p:nvGrpSpPr>
          <p:grpSpPr bwMode="auto">
            <a:xfrm>
              <a:off x="1344" y="1536"/>
              <a:ext cx="4080" cy="768"/>
              <a:chOff x="1344" y="1536"/>
              <a:chExt cx="4080" cy="768"/>
            </a:xfrm>
          </p:grpSpPr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1344" y="1536"/>
                <a:ext cx="1200" cy="768"/>
                <a:chOff x="1248" y="1344"/>
                <a:chExt cx="1200" cy="768"/>
              </a:xfrm>
            </p:grpSpPr>
            <p:sp>
              <p:nvSpPr>
                <p:cNvPr id="11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18" name="Rectangle 68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71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84"/>
              <p:cNvGrpSpPr>
                <a:grpSpLocks/>
              </p:cNvGrpSpPr>
              <p:nvPr/>
            </p:nvGrpSpPr>
            <p:grpSpPr bwMode="auto">
              <a:xfrm>
                <a:off x="2784" y="1536"/>
                <a:ext cx="1200" cy="768"/>
                <a:chOff x="2688" y="1344"/>
                <a:chExt cx="1200" cy="768"/>
              </a:xfrm>
            </p:grpSpPr>
            <p:sp>
              <p:nvSpPr>
                <p:cNvPr id="103" name="Rectangle 85"/>
                <p:cNvSpPr>
                  <a:spLocks noChangeArrowheads="1"/>
                </p:cNvSpPr>
                <p:nvPr/>
              </p:nvSpPr>
              <p:spPr bwMode="auto">
                <a:xfrm>
                  <a:off x="292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86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87"/>
                <p:cNvSpPr>
                  <a:spLocks noChangeArrowheads="1"/>
                </p:cNvSpPr>
                <p:nvPr/>
              </p:nvSpPr>
              <p:spPr bwMode="auto">
                <a:xfrm>
                  <a:off x="340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88"/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45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28" y="1392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09" name="Rectangle 9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0" name="Line 92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AutoShape 93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106"/>
              <p:cNvGrpSpPr>
                <a:grpSpLocks/>
              </p:cNvGrpSpPr>
              <p:nvPr/>
            </p:nvGrpSpPr>
            <p:grpSpPr bwMode="auto">
              <a:xfrm>
                <a:off x="4224" y="1536"/>
                <a:ext cx="1200" cy="768"/>
                <a:chOff x="1248" y="1344"/>
                <a:chExt cx="1200" cy="768"/>
              </a:xfrm>
            </p:grpSpPr>
            <p:sp>
              <p:nvSpPr>
                <p:cNvPr id="93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08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109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10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99" name="Rectangle 113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00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16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Text Box 129"/>
            <p:cNvSpPr txBox="1">
              <a:spLocks noChangeArrowheads="1"/>
            </p:cNvSpPr>
            <p:nvPr/>
          </p:nvSpPr>
          <p:spPr bwMode="auto">
            <a:xfrm>
              <a:off x="2232" y="2352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Positive edge-triggered flip-flops</a:t>
              </a:r>
            </a:p>
          </p:txBody>
        </p:sp>
      </p:grpSp>
      <p:grpSp>
        <p:nvGrpSpPr>
          <p:cNvPr id="122" name="Group 134"/>
          <p:cNvGrpSpPr>
            <a:grpSpLocks/>
          </p:cNvGrpSpPr>
          <p:nvPr/>
        </p:nvGrpSpPr>
        <p:grpSpPr bwMode="auto">
          <a:xfrm>
            <a:off x="1447800" y="4419600"/>
            <a:ext cx="6477000" cy="1662113"/>
            <a:chOff x="1344" y="2784"/>
            <a:chExt cx="4080" cy="1047"/>
          </a:xfrm>
        </p:grpSpPr>
        <p:grpSp>
          <p:nvGrpSpPr>
            <p:cNvPr id="123" name="Group 133"/>
            <p:cNvGrpSpPr>
              <a:grpSpLocks/>
            </p:cNvGrpSpPr>
            <p:nvPr/>
          </p:nvGrpSpPr>
          <p:grpSpPr bwMode="auto">
            <a:xfrm>
              <a:off x="1344" y="2784"/>
              <a:ext cx="4080" cy="768"/>
              <a:chOff x="1344" y="2784"/>
              <a:chExt cx="4080" cy="768"/>
            </a:xfrm>
          </p:grpSpPr>
          <p:grpSp>
            <p:nvGrpSpPr>
              <p:cNvPr id="125" name="Group 72"/>
              <p:cNvGrpSpPr>
                <a:grpSpLocks/>
              </p:cNvGrpSpPr>
              <p:nvPr/>
            </p:nvGrpSpPr>
            <p:grpSpPr bwMode="auto">
              <a:xfrm>
                <a:off x="1344" y="2784"/>
                <a:ext cx="1200" cy="768"/>
                <a:chOff x="1248" y="2688"/>
                <a:chExt cx="1200" cy="768"/>
              </a:xfrm>
            </p:grpSpPr>
            <p:sp>
              <p:nvSpPr>
                <p:cNvPr id="150" name="Rectangle 73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75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76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56" name="Rectangle 79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57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1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AutoShape 82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83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94"/>
              <p:cNvGrpSpPr>
                <a:grpSpLocks/>
              </p:cNvGrpSpPr>
              <p:nvPr/>
            </p:nvGrpSpPr>
            <p:grpSpPr bwMode="auto">
              <a:xfrm>
                <a:off x="2784" y="2784"/>
                <a:ext cx="1200" cy="768"/>
                <a:chOff x="2688" y="2688"/>
                <a:chExt cx="1200" cy="768"/>
              </a:xfrm>
            </p:grpSpPr>
            <p:sp>
              <p:nvSpPr>
                <p:cNvPr id="139" name="Rectangle 95"/>
                <p:cNvSpPr>
                  <a:spLocks noChangeArrowheads="1"/>
                </p:cNvSpPr>
                <p:nvPr/>
              </p:nvSpPr>
              <p:spPr bwMode="auto">
                <a:xfrm>
                  <a:off x="292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96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97"/>
                <p:cNvSpPr>
                  <a:spLocks noChangeArrowheads="1"/>
                </p:cNvSpPr>
                <p:nvPr/>
              </p:nvSpPr>
              <p:spPr bwMode="auto">
                <a:xfrm>
                  <a:off x="340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98"/>
                <p:cNvSpPr>
                  <a:spLocks noChangeShapeType="1"/>
                </p:cNvSpPr>
                <p:nvPr/>
              </p:nvSpPr>
              <p:spPr bwMode="auto">
                <a:xfrm>
                  <a:off x="340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45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928" y="2736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46" name="Line 102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05"/>
                <p:cNvSpPr>
                  <a:spLocks noChangeArrowheads="1"/>
                </p:cNvSpPr>
                <p:nvPr/>
              </p:nvSpPr>
              <p:spPr bwMode="auto">
                <a:xfrm>
                  <a:off x="287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117"/>
              <p:cNvGrpSpPr>
                <a:grpSpLocks/>
              </p:cNvGrpSpPr>
              <p:nvPr/>
            </p:nvGrpSpPr>
            <p:grpSpPr bwMode="auto">
              <a:xfrm>
                <a:off x="4224" y="2784"/>
                <a:ext cx="1200" cy="768"/>
                <a:chOff x="1248" y="2688"/>
                <a:chExt cx="1200" cy="768"/>
              </a:xfrm>
            </p:grpSpPr>
            <p:sp>
              <p:nvSpPr>
                <p:cNvPr id="12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21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134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35" name="Line 125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26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AutoShape 127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Text Box 130"/>
            <p:cNvSpPr txBox="1">
              <a:spLocks noChangeArrowheads="1"/>
            </p:cNvSpPr>
            <p:nvPr/>
          </p:nvSpPr>
          <p:spPr bwMode="auto">
            <a:xfrm>
              <a:off x="2232" y="3600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Negative edge-triggered flip-flops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0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Invalid!</a:t>
            </a:r>
          </a:p>
        </p:txBody>
      </p:sp>
      <p:grpSp>
        <p:nvGrpSpPr>
          <p:cNvPr id="68" name="Group 9"/>
          <p:cNvGrpSpPr>
            <a:grpSpLocks/>
          </p:cNvGrpSpPr>
          <p:nvPr/>
        </p:nvGrpSpPr>
        <p:grpSpPr bwMode="auto">
          <a:xfrm>
            <a:off x="3505200" y="4129842"/>
            <a:ext cx="3581400" cy="2008188"/>
            <a:chOff x="1776" y="2496"/>
            <a:chExt cx="2256" cy="1265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1896" y="3408"/>
              <a:ext cx="201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X = irrelevant (“don’t care”)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  <p:grpSp>
          <p:nvGrpSpPr>
            <p:cNvPr id="70" name="Group 5"/>
            <p:cNvGrpSpPr>
              <a:grpSpLocks/>
            </p:cNvGrpSpPr>
            <p:nvPr/>
          </p:nvGrpSpPr>
          <p:grpSpPr bwMode="auto">
            <a:xfrm>
              <a:off x="1776" y="2496"/>
              <a:ext cx="2256" cy="962"/>
              <a:chOff x="1440" y="2832"/>
              <a:chExt cx="2256" cy="962"/>
            </a:xfrm>
          </p:grpSpPr>
          <p:graphicFrame>
            <p:nvGraphicFramePr>
              <p:cNvPr id="71" name="Object 6"/>
              <p:cNvGraphicFramePr>
                <a:graphicFrameLocks noChangeAspect="1"/>
              </p:cNvGraphicFramePr>
              <p:nvPr/>
            </p:nvGraphicFramePr>
            <p:xfrm>
              <a:off x="1440" y="2832"/>
              <a:ext cx="2219" cy="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8" name="Document" r:id="rId4" imgW="3534480" imgH="1528560" progId="Word.Document.8">
                      <p:embed/>
                    </p:oleObj>
                  </mc:Choice>
                  <mc:Fallback>
                    <p:oleObj name="Document" r:id="rId4" imgW="3534480" imgH="1528560" progId="Word.Document.8">
                      <p:embed/>
                      <p:pic>
                        <p:nvPicPr>
                          <p:cNvPr id="512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32"/>
                            <a:ext cx="2219" cy="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rot="5400000">
                <a:off x="2016" y="326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990600" y="4465320"/>
            <a:ext cx="1905000" cy="1219200"/>
            <a:chOff x="1248" y="1344"/>
            <a:chExt cx="1200" cy="768"/>
          </a:xfrm>
        </p:grpSpPr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22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57200" y="336784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Characteristic table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positive edge-triggered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16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</a:t>
            </a:r>
            <a:r>
              <a:rPr lang="en-US" i="1" dirty="0"/>
              <a:t>D</a:t>
            </a:r>
            <a:r>
              <a:rPr lang="en-US" dirty="0"/>
              <a:t> (data).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D</a:t>
            </a:r>
            <a:r>
              <a:rPr lang="en-US" dirty="0"/>
              <a:t> = HIGH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</a:t>
            </a:r>
            <a:r>
              <a:rPr lang="en-US" i="1" dirty="0"/>
              <a:t>Q</a:t>
            </a:r>
            <a:r>
              <a:rPr lang="en-US" dirty="0"/>
              <a:t> “follows” </a:t>
            </a:r>
            <a:r>
              <a:rPr lang="en-US" i="1" dirty="0"/>
              <a:t>D</a:t>
            </a:r>
            <a:r>
              <a:rPr lang="en-US" dirty="0"/>
              <a:t> at the clock edge.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90600" y="4129842"/>
            <a:ext cx="3505200" cy="2012950"/>
            <a:chOff x="888" y="2400"/>
            <a:chExt cx="2208" cy="1268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888" y="3264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/>
                <a:t>A positive edge-triggered D flip-flop formed with an S-R flip-flop.</a:t>
              </a:r>
            </a:p>
          </p:txBody>
        </p: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056" y="2400"/>
              <a:ext cx="1872" cy="768"/>
              <a:chOff x="768" y="2496"/>
              <a:chExt cx="1872" cy="768"/>
            </a:xfrm>
          </p:grpSpPr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1104" y="264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2160" y="304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V="1">
                <a:off x="220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S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R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2"/>
              <p:cNvSpPr>
                <a:spLocks noChangeArrowheads="1"/>
              </p:cNvSpPr>
              <p:nvPr/>
            </p:nvSpPr>
            <p:spPr bwMode="auto">
              <a:xfrm rot="5400000">
                <a:off x="1680" y="283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 rot="5400000">
                <a:off x="1008" y="28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 i="1"/>
                  <a:t>CLK</a:t>
                </a: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1224" y="2615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1344" y="3024"/>
                <a:ext cx="233" cy="185"/>
                <a:chOff x="3648" y="2544"/>
                <a:chExt cx="233" cy="185"/>
              </a:xfrm>
            </p:grpSpPr>
            <p:sp>
              <p:nvSpPr>
                <p:cNvPr id="31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8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1248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D</a:t>
                </a:r>
              </a:p>
            </p:txBody>
          </p:sp>
        </p:grpSp>
      </p:grp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4876800" y="4434642"/>
            <a:ext cx="3275013" cy="1295400"/>
            <a:chOff x="3216" y="2544"/>
            <a:chExt cx="2063" cy="816"/>
          </a:xfrm>
        </p:grpSpPr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216" y="2544"/>
              <a:ext cx="2063" cy="698"/>
              <a:chOff x="3025" y="2351"/>
              <a:chExt cx="2063" cy="698"/>
            </a:xfrm>
          </p:grpSpPr>
          <p:graphicFrame>
            <p:nvGraphicFramePr>
              <p:cNvPr id="36" name="Object 47"/>
              <p:cNvGraphicFramePr>
                <a:graphicFrameLocks noChangeAspect="1"/>
              </p:cNvGraphicFramePr>
              <p:nvPr/>
            </p:nvGraphicFramePr>
            <p:xfrm>
              <a:off x="3025" y="2351"/>
              <a:ext cx="2063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2" name="Document" r:id="rId4" imgW="3286080" imgH="1108440" progId="Word.Document.8">
                      <p:embed/>
                    </p:oleObj>
                  </mc:Choice>
                  <mc:Fallback>
                    <p:oleObj name="Document" r:id="rId4" imgW="3286080" imgH="1108440" progId="Word.Document.8">
                      <p:embed/>
                      <p:pic>
                        <p:nvPicPr>
                          <p:cNvPr id="614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2351"/>
                            <a:ext cx="2063" cy="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 rot="5400000">
                <a:off x="3480" y="26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3240" y="316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3520242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 into a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 add an inverter.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#19: Sequential Logic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Elements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Latches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i="1" dirty="0"/>
              <a:t>	</a:t>
            </a:r>
            <a:r>
              <a:rPr lang="en-GB" dirty="0"/>
              <a:t>3.1	</a:t>
            </a:r>
            <a:r>
              <a:rPr lang="en-GB" i="1" dirty="0"/>
              <a:t>S-R</a:t>
            </a:r>
            <a:r>
              <a:rPr lang="en-GB" dirty="0"/>
              <a:t> Latch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3.2	</a:t>
            </a:r>
            <a:r>
              <a:rPr lang="en-GB" i="1" dirty="0"/>
              <a:t>D</a:t>
            </a:r>
            <a:r>
              <a:rPr lang="en-GB" dirty="0"/>
              <a:t> Latch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Flip-flops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4.1	</a:t>
            </a:r>
            <a:r>
              <a:rPr lang="en-GB" i="1" dirty="0"/>
              <a:t>S-R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4.2	</a:t>
            </a:r>
            <a:r>
              <a:rPr lang="en-GB" i="1" dirty="0"/>
              <a:t>D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4.3	</a:t>
            </a:r>
            <a:r>
              <a:rPr lang="en-GB" i="1" dirty="0"/>
              <a:t>J-K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4.4	</a:t>
            </a:r>
            <a:r>
              <a:rPr lang="en-GB" i="1" dirty="0"/>
              <a:t>T</a:t>
            </a:r>
            <a:r>
              <a:rPr lang="en-GB" dirty="0"/>
              <a:t> Flip-flop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25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Parallel data transfer.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transfer logic-circuit outputs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to flip-flops </a:t>
            </a:r>
            <a:r>
              <a:rPr lang="en-US" i="1" dirty="0"/>
              <a:t>Q</a:t>
            </a:r>
            <a:r>
              <a:rPr lang="en-US" dirty="0"/>
              <a:t>1, </a:t>
            </a:r>
            <a:r>
              <a:rPr lang="en-US" i="1" dirty="0"/>
              <a:t>Q</a:t>
            </a:r>
            <a:r>
              <a:rPr lang="en-US" dirty="0"/>
              <a:t>2 and </a:t>
            </a:r>
            <a:r>
              <a:rPr lang="en-US" i="1" dirty="0"/>
              <a:t>Q</a:t>
            </a:r>
            <a:r>
              <a:rPr lang="en-US" dirty="0"/>
              <a:t>3 for storage.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209800" y="2438400"/>
            <a:ext cx="6400800" cy="3657600"/>
            <a:chOff x="1488" y="1584"/>
            <a:chExt cx="4032" cy="2304"/>
          </a:xfrm>
        </p:grpSpPr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880" y="3696"/>
              <a:ext cx="26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* After occurrence of negative-going transition</a:t>
              </a:r>
              <a:endParaRPr lang="en-US" sz="160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3024" y="172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32" y="163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Q1 </a:t>
              </a:r>
              <a:r>
                <a:rPr lang="en-US" sz="1400" b="1"/>
                <a:t>=</a:t>
              </a:r>
              <a:r>
                <a:rPr lang="en-US" sz="1400" b="1" i="1"/>
                <a:t> X*</a:t>
              </a: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3504" y="196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3648" y="1584"/>
              <a:ext cx="784" cy="624"/>
              <a:chOff x="3344" y="1632"/>
              <a:chExt cx="784" cy="624"/>
            </a:xfrm>
          </p:grpSpPr>
          <p:sp>
            <p:nvSpPr>
              <p:cNvPr id="72" name="Rectangle 3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38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39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41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43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2784" y="2448"/>
              <a:ext cx="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4432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Q2 </a:t>
              </a:r>
              <a:r>
                <a:rPr lang="en-US" sz="1400" b="1"/>
                <a:t>=</a:t>
              </a:r>
              <a:r>
                <a:rPr lang="en-US" sz="1400" b="1" i="1"/>
                <a:t> Y*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504" y="268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3648" y="2304"/>
              <a:ext cx="784" cy="624"/>
              <a:chOff x="3344" y="1632"/>
              <a:chExt cx="784" cy="624"/>
            </a:xfrm>
          </p:grpSpPr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53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9" name="AutoShape 54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56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>
              <a:off x="3024" y="316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4432" y="307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Q3 </a:t>
              </a:r>
              <a:r>
                <a:rPr lang="en-US" sz="1400" b="1"/>
                <a:t>=</a:t>
              </a:r>
              <a:r>
                <a:rPr lang="en-US" sz="1400" b="1" i="1"/>
                <a:t> Z*</a:t>
              </a:r>
            </a:p>
          </p:txBody>
        </p: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>
              <a:off x="2880" y="3408"/>
              <a:ext cx="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0"/>
            <p:cNvGrpSpPr>
              <a:grpSpLocks/>
            </p:cNvGrpSpPr>
            <p:nvPr/>
          </p:nvGrpSpPr>
          <p:grpSpPr bwMode="auto">
            <a:xfrm>
              <a:off x="3648" y="3024"/>
              <a:ext cx="784" cy="624"/>
              <a:chOff x="3344" y="1632"/>
              <a:chExt cx="784" cy="624"/>
            </a:xfrm>
          </p:grpSpPr>
          <p:sp>
            <p:nvSpPr>
              <p:cNvPr id="56" name="Rectangle 6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62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63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64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6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1" name="AutoShape 66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67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>
              <a:off x="1584" y="211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>
              <a:off x="1584" y="273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 rot="5400000">
              <a:off x="2280" y="24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72"/>
            <p:cNvSpPr txBox="1">
              <a:spLocks noChangeArrowheads="1"/>
            </p:cNvSpPr>
            <p:nvPr/>
          </p:nvSpPr>
          <p:spPr bwMode="auto">
            <a:xfrm>
              <a:off x="1488" y="2256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/>
                <a:t>Combinational logic circuit</a:t>
              </a:r>
            </a:p>
          </p:txBody>
        </p:sp>
        <p:sp>
          <p:nvSpPr>
            <p:cNvPr id="31" name="Line 73"/>
            <p:cNvSpPr>
              <a:spLocks noChangeShapeType="1"/>
            </p:cNvSpPr>
            <p:nvPr/>
          </p:nvSpPr>
          <p:spPr bwMode="auto">
            <a:xfrm>
              <a:off x="2592" y="24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4"/>
            <p:cNvSpPr>
              <a:spLocks noChangeShapeType="1"/>
            </p:cNvSpPr>
            <p:nvPr/>
          </p:nvSpPr>
          <p:spPr bwMode="auto">
            <a:xfrm>
              <a:off x="25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5"/>
            <p:cNvSpPr>
              <a:spLocks noChangeShapeType="1"/>
            </p:cNvSpPr>
            <p:nvPr/>
          </p:nvSpPr>
          <p:spPr bwMode="auto">
            <a:xfrm>
              <a:off x="2592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76"/>
            <p:cNvSpPr>
              <a:spLocks noChangeShapeType="1"/>
            </p:cNvSpPr>
            <p:nvPr/>
          </p:nvSpPr>
          <p:spPr bwMode="auto">
            <a:xfrm>
              <a:off x="2784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2784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8"/>
            <p:cNvSpPr>
              <a:spLocks noChangeShapeType="1"/>
            </p:cNvSpPr>
            <p:nvPr/>
          </p:nvSpPr>
          <p:spPr bwMode="auto">
            <a:xfrm rot="5400000">
              <a:off x="2784" y="29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9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0"/>
            <p:cNvSpPr>
              <a:spLocks noChangeShapeType="1"/>
            </p:cNvSpPr>
            <p:nvPr/>
          </p:nvSpPr>
          <p:spPr bwMode="auto">
            <a:xfrm rot="16200000" flipH="1">
              <a:off x="2784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81"/>
            <p:cNvSpPr>
              <a:spLocks noChangeArrowheads="1"/>
            </p:cNvSpPr>
            <p:nvPr/>
          </p:nvSpPr>
          <p:spPr bwMode="auto">
            <a:xfrm>
              <a:off x="3464" y="266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2"/>
            <p:cNvSpPr>
              <a:spLocks noChangeArrowheads="1"/>
            </p:cNvSpPr>
            <p:nvPr/>
          </p:nvSpPr>
          <p:spPr bwMode="auto">
            <a:xfrm>
              <a:off x="3464" y="338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83"/>
            <p:cNvSpPr txBox="1">
              <a:spLocks noChangeArrowheads="1"/>
            </p:cNvSpPr>
            <p:nvPr/>
          </p:nvSpPr>
          <p:spPr bwMode="auto">
            <a:xfrm>
              <a:off x="2064" y="3264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Transfer</a:t>
              </a:r>
              <a:endParaRPr lang="en-GB" sz="1400" b="1"/>
            </a:p>
          </p:txBody>
        </p:sp>
        <p:grpSp>
          <p:nvGrpSpPr>
            <p:cNvPr id="42" name="Group 84"/>
            <p:cNvGrpSpPr>
              <a:grpSpLocks/>
            </p:cNvGrpSpPr>
            <p:nvPr/>
          </p:nvGrpSpPr>
          <p:grpSpPr bwMode="auto">
            <a:xfrm>
              <a:off x="2640" y="3264"/>
              <a:ext cx="336" cy="96"/>
              <a:chOff x="2640" y="3264"/>
              <a:chExt cx="336" cy="96"/>
            </a:xfrm>
          </p:grpSpPr>
          <p:sp>
            <p:nvSpPr>
              <p:cNvPr id="51" name="Line 85"/>
              <p:cNvSpPr>
                <a:spLocks noChangeShapeType="1"/>
              </p:cNvSpPr>
              <p:nvPr/>
            </p:nvSpPr>
            <p:spPr bwMode="auto">
              <a:xfrm>
                <a:off x="264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86"/>
              <p:cNvSpPr>
                <a:spLocks noChangeShapeType="1"/>
              </p:cNvSpPr>
              <p:nvPr/>
            </p:nvSpPr>
            <p:spPr bwMode="auto">
              <a:xfrm>
                <a:off x="2736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87"/>
              <p:cNvSpPr>
                <a:spLocks noChangeShapeType="1"/>
              </p:cNvSpPr>
              <p:nvPr/>
            </p:nvSpPr>
            <p:spPr bwMode="auto">
              <a:xfrm>
                <a:off x="288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88"/>
              <p:cNvSpPr>
                <a:spLocks noChangeShapeType="1"/>
              </p:cNvSpPr>
              <p:nvPr/>
            </p:nvSpPr>
            <p:spPr bwMode="auto">
              <a:xfrm rot="5400000">
                <a:off x="2688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89"/>
              <p:cNvSpPr>
                <a:spLocks noChangeShapeType="1"/>
              </p:cNvSpPr>
              <p:nvPr/>
            </p:nvSpPr>
            <p:spPr bwMode="auto">
              <a:xfrm rot="5400000">
                <a:off x="2832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90"/>
            <p:cNvSpPr>
              <a:spLocks noChangeArrowheads="1"/>
            </p:cNvSpPr>
            <p:nvPr/>
          </p:nvSpPr>
          <p:spPr bwMode="auto">
            <a:xfrm>
              <a:off x="2592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X</a:t>
              </a:r>
            </a:p>
          </p:txBody>
        </p:sp>
        <p:sp>
          <p:nvSpPr>
            <p:cNvPr id="49" name="Rectangle 9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Y</a:t>
              </a:r>
            </a:p>
          </p:txBody>
        </p:sp>
        <p:sp>
          <p:nvSpPr>
            <p:cNvPr id="50" name="Rectangle 92"/>
            <p:cNvSpPr>
              <a:spLocks noChangeArrowheads="1"/>
            </p:cNvSpPr>
            <p:nvPr/>
          </p:nvSpPr>
          <p:spPr bwMode="auto">
            <a:xfrm>
              <a:off x="2592" y="254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Q'</a:t>
            </a:r>
            <a:r>
              <a:rPr lang="en-US" dirty="0"/>
              <a:t> are fed back to the pulse-steering NAND gates.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invalid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Include a toggle state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J</a:t>
            </a:r>
            <a:r>
              <a:rPr lang="en-US" dirty="0"/>
              <a:t> = HIGH and </a:t>
            </a:r>
            <a:r>
              <a:rPr lang="en-US" i="1" dirty="0"/>
              <a:t>K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HIGH 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Toggle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 circuit: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1905000"/>
            <a:ext cx="5072063" cy="1371600"/>
            <a:chOff x="1296" y="1200"/>
            <a:chExt cx="3195" cy="86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J</a:t>
              </a:r>
              <a:endParaRPr lang="en-GB" sz="1400" b="1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24" y="134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224" y="1776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470" y="138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466" y="192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581" y="151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581" y="17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rot="5400000">
              <a:off x="3540" y="1552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rot="5400000">
              <a:off x="3540" y="1755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986" y="1451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86" y="1858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rot="16200000" flipH="1">
              <a:off x="3944" y="1900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rot="5400000">
              <a:off x="3930" y="1387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576" y="1590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3577" y="1567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4077" y="1839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4086" y="1438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2"/>
            <p:cNvGrpSpPr>
              <a:grpSpLocks/>
            </p:cNvGrpSpPr>
            <p:nvPr/>
          </p:nvGrpSpPr>
          <p:grpSpPr bwMode="auto">
            <a:xfrm>
              <a:off x="3680" y="1355"/>
              <a:ext cx="307" cy="203"/>
              <a:chOff x="1872" y="3824"/>
              <a:chExt cx="369" cy="240"/>
            </a:xfrm>
          </p:grpSpPr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9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673" y="1761"/>
              <a:ext cx="307" cy="203"/>
              <a:chOff x="1872" y="3824"/>
              <a:chExt cx="369" cy="240"/>
            </a:xfrm>
          </p:grpSpPr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36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37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3125" y="1296"/>
              <a:ext cx="338" cy="193"/>
              <a:chOff x="1648" y="1680"/>
              <a:chExt cx="406" cy="228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0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125" y="1823"/>
              <a:ext cx="338" cy="193"/>
              <a:chOff x="1648" y="2304"/>
              <a:chExt cx="406" cy="228"/>
            </a:xfrm>
          </p:grpSpPr>
          <p:sp>
            <p:nvSpPr>
              <p:cNvPr id="58" name="Oval 42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3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1646" y="1326"/>
              <a:ext cx="147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V="1">
              <a:off x="1660" y="1986"/>
              <a:ext cx="14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3045" y="145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3045" y="18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rot="5400000">
              <a:off x="2842" y="166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2745" y="1657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026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1296" y="158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2112" y="144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K</a:t>
              </a:r>
              <a:endParaRPr lang="en-GB" sz="1400" b="1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1632" y="16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1632" y="1536"/>
              <a:ext cx="336" cy="96"/>
              <a:chOff x="2064" y="2496"/>
              <a:chExt cx="336" cy="96"/>
            </a:xfrm>
          </p:grpSpPr>
          <p:sp>
            <p:nvSpPr>
              <p:cNvPr id="53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9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60"/>
              <p:cNvSpPr>
                <a:spLocks noChangeShapeType="1"/>
              </p:cNvSpPr>
              <p:nvPr/>
            </p:nvSpPr>
            <p:spPr bwMode="auto">
              <a:xfrm rot="5400000">
                <a:off x="2112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 rot="5400000">
                <a:off x="2256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2928" y="1200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V="1">
              <a:off x="2976" y="2063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 rot="5400000">
              <a:off x="264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2976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rot="5400000">
              <a:off x="2568" y="15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57200" y="35052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77" name="Group 69"/>
          <p:cNvGrpSpPr>
            <a:grpSpLocks/>
          </p:cNvGrpSpPr>
          <p:nvPr/>
        </p:nvGrpSpPr>
        <p:grpSpPr bwMode="auto">
          <a:xfrm>
            <a:off x="1752600" y="4114800"/>
            <a:ext cx="3581400" cy="1530350"/>
            <a:chOff x="1200" y="2496"/>
            <a:chExt cx="2256" cy="964"/>
          </a:xfrm>
        </p:grpSpPr>
        <p:graphicFrame>
          <p:nvGraphicFramePr>
            <p:cNvPr id="78" name="Object 70"/>
            <p:cNvGraphicFramePr>
              <a:graphicFrameLocks noChangeAspect="1"/>
            </p:cNvGraphicFramePr>
            <p:nvPr/>
          </p:nvGraphicFramePr>
          <p:xfrm>
            <a:off x="1200" y="2499"/>
            <a:ext cx="2219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Document" r:id="rId4" imgW="3534480" imgH="1528560" progId="Word.Document.8">
                    <p:embed/>
                  </p:oleObj>
                </mc:Choice>
                <mc:Fallback>
                  <p:oleObj name="Document" r:id="rId4" imgW="3534480" imgH="1528560" progId="Word.Document.8">
                    <p:embed/>
                    <p:pic>
                      <p:nvPicPr>
                        <p:cNvPr id="717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9"/>
                          <a:ext cx="2219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124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 rot="5400000">
              <a:off x="177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73"/>
          <p:cNvGrpSpPr>
            <a:grpSpLocks/>
          </p:cNvGrpSpPr>
          <p:nvPr/>
        </p:nvGrpSpPr>
        <p:grpSpPr bwMode="auto">
          <a:xfrm>
            <a:off x="5943600" y="3733800"/>
            <a:ext cx="2166938" cy="2532063"/>
            <a:chOff x="3744" y="2400"/>
            <a:chExt cx="1365" cy="1595"/>
          </a:xfrm>
        </p:grpSpPr>
        <p:graphicFrame>
          <p:nvGraphicFramePr>
            <p:cNvPr id="82" name="Object 74"/>
            <p:cNvGraphicFramePr>
              <a:graphicFrameLocks noChangeAspect="1"/>
            </p:cNvGraphicFramePr>
            <p:nvPr/>
          </p:nvGraphicFramePr>
          <p:xfrm>
            <a:off x="3744" y="2400"/>
            <a:ext cx="1365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Document" r:id="rId6" imgW="2169000" imgH="2534400" progId="Word.Document.8">
                    <p:embed/>
                  </p:oleObj>
                </mc:Choice>
                <mc:Fallback>
                  <p:oleObj name="Document" r:id="rId6" imgW="2169000" imgH="2534400" progId="Word.Document.8">
                    <p:embed/>
                    <p:pic>
                      <p:nvPicPr>
                        <p:cNvPr id="717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365" cy="1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3840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3352800" y="5562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4267200" y="5562600"/>
            <a:ext cx="1524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J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K'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85" grpId="0"/>
      <p:bldP spid="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4.4 </a:t>
            </a:r>
            <a:r>
              <a:rPr lang="en-GB" sz="3600" i="1" dirty="0">
                <a:solidFill>
                  <a:srgbClr val="0000FF"/>
                </a:solidFill>
              </a:rPr>
              <a:t>T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version of the </a:t>
            </a:r>
            <a:r>
              <a:rPr lang="en-US" i="1" dirty="0"/>
              <a:t>J-K</a:t>
            </a:r>
            <a:r>
              <a:rPr lang="en-US" dirty="0"/>
              <a:t> flip-flop, formed by tying both inputs together.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457200" y="38100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94" name="Group 78"/>
          <p:cNvGrpSpPr>
            <a:grpSpLocks/>
          </p:cNvGrpSpPr>
          <p:nvPr/>
        </p:nvGrpSpPr>
        <p:grpSpPr bwMode="auto">
          <a:xfrm>
            <a:off x="1219200" y="2286000"/>
            <a:ext cx="4614863" cy="1371600"/>
            <a:chOff x="1152" y="1536"/>
            <a:chExt cx="2907" cy="864"/>
          </a:xfrm>
        </p:grpSpPr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1248" y="15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</a:t>
              </a:r>
              <a:endParaRPr lang="en-GB" sz="1400" b="1"/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3792" y="168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97" name="Text Box 81"/>
            <p:cNvSpPr txBox="1">
              <a:spLocks noChangeArrowheads="1"/>
            </p:cNvSpPr>
            <p:nvPr/>
          </p:nvSpPr>
          <p:spPr bwMode="auto">
            <a:xfrm>
              <a:off x="3792" y="2112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3038" y="1724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3034" y="2256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>
              <a:off x="3149" y="184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3149" y="213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rot="5400000">
              <a:off x="3108" y="1888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rot="5400000">
              <a:off x="3108" y="2091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>
              <a:off x="3554" y="1787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>
              <a:off x="3554" y="2194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rot="16200000" flipH="1">
              <a:off x="3512" y="2236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rot="5400000">
              <a:off x="3498" y="1723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3144" y="1926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H="1">
              <a:off x="3145" y="1903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94"/>
            <p:cNvSpPr>
              <a:spLocks noChangeArrowheads="1"/>
            </p:cNvSpPr>
            <p:nvPr/>
          </p:nvSpPr>
          <p:spPr bwMode="auto">
            <a:xfrm>
              <a:off x="3645" y="2175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3654" y="1774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96"/>
            <p:cNvGrpSpPr>
              <a:grpSpLocks/>
            </p:cNvGrpSpPr>
            <p:nvPr/>
          </p:nvGrpSpPr>
          <p:grpSpPr bwMode="auto">
            <a:xfrm>
              <a:off x="3248" y="1691"/>
              <a:ext cx="307" cy="203"/>
              <a:chOff x="1872" y="3824"/>
              <a:chExt cx="369" cy="240"/>
            </a:xfrm>
          </p:grpSpPr>
          <p:sp>
            <p:nvSpPr>
              <p:cNvPr id="146" name="Freeform 97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9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00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1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02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103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" name="Group 104"/>
            <p:cNvGrpSpPr>
              <a:grpSpLocks/>
            </p:cNvGrpSpPr>
            <p:nvPr/>
          </p:nvGrpSpPr>
          <p:grpSpPr bwMode="auto">
            <a:xfrm>
              <a:off x="3241" y="2097"/>
              <a:ext cx="307" cy="203"/>
              <a:chOff x="1872" y="3824"/>
              <a:chExt cx="369" cy="240"/>
            </a:xfrm>
          </p:grpSpPr>
          <p:sp>
            <p:nvSpPr>
              <p:cNvPr id="139" name="Freeform 105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06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07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08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9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Oval 110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Oval 111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>
              <a:off x="2693" y="1632"/>
              <a:ext cx="338" cy="193"/>
              <a:chOff x="1648" y="1680"/>
              <a:chExt cx="406" cy="228"/>
            </a:xfrm>
          </p:grpSpPr>
          <p:sp>
            <p:nvSpPr>
              <p:cNvPr id="137" name="Oval 113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114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15"/>
            <p:cNvGrpSpPr>
              <a:grpSpLocks/>
            </p:cNvGrpSpPr>
            <p:nvPr/>
          </p:nvGrpSpPr>
          <p:grpSpPr bwMode="auto">
            <a:xfrm>
              <a:off x="2693" y="2159"/>
              <a:ext cx="338" cy="193"/>
              <a:chOff x="1648" y="2304"/>
              <a:chExt cx="406" cy="228"/>
            </a:xfrm>
          </p:grpSpPr>
          <p:sp>
            <p:nvSpPr>
              <p:cNvPr id="135" name="Oval 116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117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1441" y="1661"/>
              <a:ext cx="124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1583" y="2322"/>
              <a:ext cx="1120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2613" y="179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2613" y="220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 rot="5400000">
              <a:off x="2410" y="1997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2313" y="1993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24"/>
            <p:cNvSpPr>
              <a:spLocks noChangeArrowheads="1"/>
            </p:cNvSpPr>
            <p:nvPr/>
          </p:nvSpPr>
          <p:spPr bwMode="auto">
            <a:xfrm>
              <a:off x="2594" y="1983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25"/>
            <p:cNvSpPr txBox="1">
              <a:spLocks noChangeArrowheads="1"/>
            </p:cNvSpPr>
            <p:nvPr/>
          </p:nvSpPr>
          <p:spPr bwMode="auto">
            <a:xfrm>
              <a:off x="1152" y="192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680" y="1776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1632" y="1776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V="1">
              <a:off x="2496" y="1536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 flipV="1">
              <a:off x="2544" y="2399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 rot="5400000">
              <a:off x="2208" y="20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 flipV="1">
              <a:off x="2544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24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 rot="5400000">
              <a:off x="2136" y="18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 rot="5400000">
              <a:off x="1248" y="19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6"/>
            <p:cNvSpPr>
              <a:spLocks noChangeArrowheads="1"/>
            </p:cNvSpPr>
            <p:nvPr/>
          </p:nvSpPr>
          <p:spPr bwMode="auto">
            <a:xfrm>
              <a:off x="1559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37"/>
          <p:cNvGrpSpPr>
            <a:grpSpLocks/>
          </p:cNvGrpSpPr>
          <p:nvPr/>
        </p:nvGrpSpPr>
        <p:grpSpPr bwMode="auto">
          <a:xfrm>
            <a:off x="6019800" y="2438400"/>
            <a:ext cx="2590800" cy="1219200"/>
            <a:chOff x="3936" y="1536"/>
            <a:chExt cx="1632" cy="768"/>
          </a:xfrm>
        </p:grpSpPr>
        <p:sp>
          <p:nvSpPr>
            <p:cNvPr id="154" name="Rectangle 138"/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40"/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43"/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K</a:t>
              </a: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147"/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Text Box 149"/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/>
                <a:t>CLK</a:t>
              </a:r>
            </a:p>
          </p:txBody>
        </p:sp>
        <p:sp>
          <p:nvSpPr>
            <p:cNvPr id="166" name="Oval 150"/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151"/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T</a:t>
              </a:r>
            </a:p>
          </p:txBody>
        </p:sp>
      </p:grpSp>
      <p:grpSp>
        <p:nvGrpSpPr>
          <p:cNvPr id="168" name="Group 152"/>
          <p:cNvGrpSpPr>
            <a:grpSpLocks/>
          </p:cNvGrpSpPr>
          <p:nvPr/>
        </p:nvGrpSpPr>
        <p:grpSpPr bwMode="auto">
          <a:xfrm>
            <a:off x="1524000" y="4572000"/>
            <a:ext cx="3262313" cy="1044575"/>
            <a:chOff x="1104" y="2784"/>
            <a:chExt cx="2055" cy="658"/>
          </a:xfrm>
        </p:grpSpPr>
        <p:graphicFrame>
          <p:nvGraphicFramePr>
            <p:cNvPr id="169" name="Object 153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Document" r:id="rId4" imgW="3274200" imgH="1043280" progId="Word.Document.8">
                    <p:embed/>
                  </p:oleObj>
                </mc:Choice>
                <mc:Fallback>
                  <p:oleObj name="Document" r:id="rId4" imgW="3274200" imgH="1043280" progId="Word.Document.8">
                    <p:embed/>
                    <p:pic>
                      <p:nvPicPr>
                        <p:cNvPr id="8195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56"/>
          <p:cNvGrpSpPr>
            <a:grpSpLocks/>
          </p:cNvGrpSpPr>
          <p:nvPr/>
        </p:nvGrpSpPr>
        <p:grpSpPr bwMode="auto">
          <a:xfrm>
            <a:off x="5715000" y="4419600"/>
            <a:ext cx="1787525" cy="1527175"/>
            <a:chOff x="3840" y="2496"/>
            <a:chExt cx="1126" cy="962"/>
          </a:xfrm>
        </p:grpSpPr>
        <p:graphicFrame>
          <p:nvGraphicFramePr>
            <p:cNvPr id="173" name="Object 157"/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Document" r:id="rId6" imgW="1798920" imgH="1528560" progId="Word.Document.8">
                    <p:embed/>
                  </p:oleObj>
                </mc:Choice>
                <mc:Fallback>
                  <p:oleObj name="Document" r:id="rId6" imgW="1798920" imgH="1528560" progId="Word.Document.8">
                    <p:embed/>
                    <p:pic>
                      <p:nvPicPr>
                        <p:cNvPr id="8194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0"/>
          <p:cNvSpPr txBox="1">
            <a:spLocks noChangeArrowheads="1"/>
          </p:cNvSpPr>
          <p:nvPr/>
        </p:nvSpPr>
        <p:spPr bwMode="auto">
          <a:xfrm>
            <a:off x="3124200" y="5638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17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8" name="Text Box 160"/>
          <p:cNvSpPr txBox="1">
            <a:spLocks noChangeArrowheads="1"/>
          </p:cNvSpPr>
          <p:nvPr/>
        </p:nvSpPr>
        <p:spPr bwMode="auto">
          <a:xfrm>
            <a:off x="4038600" y="5638800"/>
            <a:ext cx="1447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T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T'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  <p:bldP spid="176" grpId="0"/>
      <p:bldP spid="1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i="1" dirty="0">
                <a:sym typeface="Symbol" pitchFamily="18" charset="2"/>
              </a:rPr>
              <a:t>S-R</a:t>
            </a:r>
            <a:r>
              <a:rPr lang="en-GB" dirty="0">
                <a:sym typeface="Symbol" pitchFamily="18" charset="2"/>
              </a:rPr>
              <a:t>, </a:t>
            </a:r>
            <a:r>
              <a:rPr lang="en-GB" i="1" dirty="0">
                <a:sym typeface="Symbol" pitchFamily="18" charset="2"/>
              </a:rPr>
              <a:t>D</a:t>
            </a:r>
            <a:r>
              <a:rPr lang="en-GB" dirty="0">
                <a:sym typeface="Symbol" pitchFamily="18" charset="2"/>
              </a:rPr>
              <a:t> and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inputs are </a:t>
            </a: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synchronous inputs</a:t>
            </a:r>
            <a:r>
              <a:rPr lang="en-GB" dirty="0">
                <a:sym typeface="Symbol" pitchFamily="18" charset="2"/>
              </a:rPr>
              <a:t>, as data on these inputs are transferred to the flip-flop’s output only on the triggered edge of the clock pulse.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Asynchronous </a:t>
            </a:r>
            <a:r>
              <a:rPr lang="en-GB" dirty="0">
                <a:sym typeface="Symbol" pitchFamily="18" charset="2"/>
              </a:rPr>
              <a:t>inputs affect the state of the flip-flop independent of the clock; example: </a:t>
            </a:r>
            <a:r>
              <a:rPr lang="en-GB" i="1" dirty="0" err="1">
                <a:sym typeface="Symbol" pitchFamily="18" charset="2"/>
              </a:rPr>
              <a:t>preset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clear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) [or </a:t>
            </a:r>
            <a:r>
              <a:rPr lang="en-GB" i="1" dirty="0">
                <a:sym typeface="Symbol" pitchFamily="18" charset="2"/>
              </a:rPr>
              <a:t>direct 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SD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direct 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RD</a:t>
            </a:r>
            <a:r>
              <a:rPr lang="en-GB" dirty="0">
                <a:sym typeface="Symbol" pitchFamily="18" charset="2"/>
              </a:rPr>
              <a:t>)].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set to HIGH.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cleared to LOW.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Flip-flop in normal operation mode when both </a:t>
            </a:r>
            <a:r>
              <a:rPr lang="en-GB" i="1" dirty="0">
                <a:sym typeface="Symbol" pitchFamily="18" charset="2"/>
              </a:rPr>
              <a:t>PRE </a:t>
            </a:r>
            <a:r>
              <a:rPr lang="en-GB" dirty="0">
                <a:sym typeface="Symbol" pitchFamily="18" charset="2"/>
              </a:rPr>
              <a:t>and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 are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A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flip-flop with active-low PRESET and CLEAR asynchronous inputs.</a:t>
            </a:r>
          </a:p>
        </p:txBody>
      </p:sp>
      <p:grpSp>
        <p:nvGrpSpPr>
          <p:cNvPr id="9" name="Group 200"/>
          <p:cNvGrpSpPr>
            <a:grpSpLocks/>
          </p:cNvGrpSpPr>
          <p:nvPr/>
        </p:nvGrpSpPr>
        <p:grpSpPr bwMode="auto">
          <a:xfrm>
            <a:off x="990600" y="2057400"/>
            <a:ext cx="7620000" cy="4038600"/>
            <a:chOff x="624" y="1248"/>
            <a:chExt cx="4800" cy="254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2400" y="1248"/>
              <a:ext cx="2859" cy="1536"/>
              <a:chOff x="2592" y="1392"/>
              <a:chExt cx="2859" cy="1536"/>
            </a:xfrm>
          </p:grpSpPr>
          <p:sp>
            <p:nvSpPr>
              <p:cNvPr id="126" name="Text Box 5"/>
              <p:cNvSpPr txBox="1">
                <a:spLocks noChangeArrowheads="1"/>
              </p:cNvSpPr>
              <p:nvPr/>
            </p:nvSpPr>
            <p:spPr bwMode="auto">
              <a:xfrm>
                <a:off x="2736" y="17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J</a:t>
                </a:r>
                <a:endParaRPr lang="en-GB" sz="1400" b="1"/>
              </a:p>
            </p:txBody>
          </p:sp>
          <p:sp>
            <p:nvSpPr>
              <p:cNvPr id="127" name="Text Box 6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Q'</a:t>
                </a:r>
                <a:endParaRPr lang="en-GB" sz="1400" b="1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4436" y="1868"/>
                <a:ext cx="20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9"/>
              <p:cNvSpPr>
                <a:spLocks noChangeShapeType="1"/>
              </p:cNvSpPr>
              <p:nvPr/>
            </p:nvSpPr>
            <p:spPr bwMode="auto">
              <a:xfrm>
                <a:off x="4432" y="2400"/>
                <a:ext cx="21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4517" y="193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1"/>
              <p:cNvSpPr>
                <a:spLocks noChangeShapeType="1"/>
              </p:cNvSpPr>
              <p:nvPr/>
            </p:nvSpPr>
            <p:spPr bwMode="auto">
              <a:xfrm>
                <a:off x="4512" y="232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2"/>
              <p:cNvSpPr>
                <a:spLocks noChangeShapeType="1"/>
              </p:cNvSpPr>
              <p:nvPr/>
            </p:nvSpPr>
            <p:spPr bwMode="auto">
              <a:xfrm rot="5400000">
                <a:off x="4446" y="20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"/>
              <p:cNvSpPr>
                <a:spLocks noChangeShapeType="1"/>
              </p:cNvSpPr>
              <p:nvPr/>
            </p:nvSpPr>
            <p:spPr bwMode="auto">
              <a:xfrm rot="5400000">
                <a:off x="4447" y="2255"/>
                <a:ext cx="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4"/>
              <p:cNvSpPr>
                <a:spLocks noChangeShapeType="1"/>
              </p:cNvSpPr>
              <p:nvPr/>
            </p:nvSpPr>
            <p:spPr bwMode="auto">
              <a:xfrm>
                <a:off x="4902" y="1872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"/>
              <p:cNvSpPr>
                <a:spLocks noChangeShapeType="1"/>
              </p:cNvSpPr>
              <p:nvPr/>
            </p:nvSpPr>
            <p:spPr bwMode="auto">
              <a:xfrm>
                <a:off x="4902" y="2400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6"/>
              <p:cNvSpPr>
                <a:spLocks noChangeShapeType="1"/>
              </p:cNvSpPr>
              <p:nvPr/>
            </p:nvSpPr>
            <p:spPr bwMode="auto">
              <a:xfrm rot="5400000">
                <a:off x="4974" y="23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 rot="5400000">
                <a:off x="4974" y="19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4524" y="2070"/>
                <a:ext cx="528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9"/>
              <p:cNvSpPr>
                <a:spLocks noChangeShapeType="1"/>
              </p:cNvSpPr>
              <p:nvPr/>
            </p:nvSpPr>
            <p:spPr bwMode="auto">
              <a:xfrm flipH="1">
                <a:off x="4513" y="2011"/>
                <a:ext cx="539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Oval 20"/>
              <p:cNvSpPr>
                <a:spLocks noChangeArrowheads="1"/>
              </p:cNvSpPr>
              <p:nvPr/>
            </p:nvSpPr>
            <p:spPr bwMode="auto">
              <a:xfrm>
                <a:off x="5019" y="2373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21"/>
              <p:cNvSpPr>
                <a:spLocks noChangeArrowheads="1"/>
              </p:cNvSpPr>
              <p:nvPr/>
            </p:nvSpPr>
            <p:spPr bwMode="auto">
              <a:xfrm>
                <a:off x="5022" y="1852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22"/>
              <p:cNvGrpSpPr>
                <a:grpSpLocks/>
              </p:cNvGrpSpPr>
              <p:nvPr/>
            </p:nvGrpSpPr>
            <p:grpSpPr bwMode="auto">
              <a:xfrm>
                <a:off x="4091" y="1776"/>
                <a:ext cx="338" cy="193"/>
                <a:chOff x="1648" y="1680"/>
                <a:chExt cx="406" cy="228"/>
              </a:xfrm>
            </p:grpSpPr>
            <p:sp>
              <p:nvSpPr>
                <p:cNvPr id="207" name="Oval 23"/>
                <p:cNvSpPr>
                  <a:spLocks noChangeArrowheads="1"/>
                </p:cNvSpPr>
                <p:nvPr/>
              </p:nvSpPr>
              <p:spPr bwMode="auto">
                <a:xfrm>
                  <a:off x="1976" y="1750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AutoShape 24"/>
                <p:cNvSpPr>
                  <a:spLocks noChangeArrowheads="1"/>
                </p:cNvSpPr>
                <p:nvPr/>
              </p:nvSpPr>
              <p:spPr bwMode="auto">
                <a:xfrm>
                  <a:off x="1648" y="1680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25"/>
              <p:cNvGrpSpPr>
                <a:grpSpLocks/>
              </p:cNvGrpSpPr>
              <p:nvPr/>
            </p:nvGrpSpPr>
            <p:grpSpPr bwMode="auto">
              <a:xfrm>
                <a:off x="4091" y="2303"/>
                <a:ext cx="338" cy="193"/>
                <a:chOff x="1648" y="2304"/>
                <a:chExt cx="406" cy="228"/>
              </a:xfrm>
            </p:grpSpPr>
            <p:sp>
              <p:nvSpPr>
                <p:cNvPr id="205" name="Oval 26"/>
                <p:cNvSpPr>
                  <a:spLocks noChangeArrowheads="1"/>
                </p:cNvSpPr>
                <p:nvPr/>
              </p:nvSpPr>
              <p:spPr bwMode="auto">
                <a:xfrm>
                  <a:off x="1976" y="2374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7"/>
                <p:cNvSpPr>
                  <a:spLocks noChangeArrowheads="1"/>
                </p:cNvSpPr>
                <p:nvPr/>
              </p:nvSpPr>
              <p:spPr bwMode="auto">
                <a:xfrm>
                  <a:off x="1648" y="2304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Line 28"/>
              <p:cNvSpPr>
                <a:spLocks noChangeShapeType="1"/>
              </p:cNvSpPr>
              <p:nvPr/>
            </p:nvSpPr>
            <p:spPr bwMode="auto">
              <a:xfrm flipV="1">
                <a:off x="2930" y="1807"/>
                <a:ext cx="116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V="1">
                <a:off x="2914" y="2466"/>
                <a:ext cx="1175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4011" y="193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1"/>
              <p:cNvSpPr>
                <a:spLocks noChangeShapeType="1"/>
              </p:cNvSpPr>
              <p:nvPr/>
            </p:nvSpPr>
            <p:spPr bwMode="auto">
              <a:xfrm>
                <a:off x="4011" y="2344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32"/>
              <p:cNvSpPr>
                <a:spLocks noChangeShapeType="1"/>
              </p:cNvSpPr>
              <p:nvPr/>
            </p:nvSpPr>
            <p:spPr bwMode="auto">
              <a:xfrm rot="5400000">
                <a:off x="3706" y="2132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33"/>
              <p:cNvSpPr>
                <a:spLocks noChangeShapeType="1"/>
              </p:cNvSpPr>
              <p:nvPr/>
            </p:nvSpPr>
            <p:spPr bwMode="auto">
              <a:xfrm>
                <a:off x="3711" y="2137"/>
                <a:ext cx="2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924" y="2124"/>
                <a:ext cx="48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Text Box 35"/>
              <p:cNvSpPr txBox="1">
                <a:spLocks noChangeArrowheads="1"/>
              </p:cNvSpPr>
              <p:nvPr/>
            </p:nvSpPr>
            <p:spPr bwMode="auto">
              <a:xfrm>
                <a:off x="2592" y="208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  <a:endParaRPr lang="en-GB" sz="1400" b="1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3078" y="1920"/>
                <a:ext cx="624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3030" y="1920"/>
                <a:ext cx="672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400" b="1"/>
                  <a:t>Pulse transition detector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/>
            </p:nvSpPr>
            <p:spPr bwMode="auto">
              <a:xfrm>
                <a:off x="2736" y="237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K</a:t>
                </a:r>
                <a:endParaRPr lang="en-GB" sz="1400" b="1"/>
              </a:p>
            </p:txBody>
          </p:sp>
          <p:sp>
            <p:nvSpPr>
              <p:cNvPr id="158" name="Line 39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40"/>
              <p:cNvSpPr>
                <a:spLocks noChangeShapeType="1"/>
              </p:cNvSpPr>
              <p:nvPr/>
            </p:nvSpPr>
            <p:spPr bwMode="auto">
              <a:xfrm flipV="1">
                <a:off x="3894" y="1680"/>
                <a:ext cx="618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41"/>
              <p:cNvSpPr>
                <a:spLocks noChangeShapeType="1"/>
              </p:cNvSpPr>
              <p:nvPr/>
            </p:nvSpPr>
            <p:spPr bwMode="auto">
              <a:xfrm flipV="1">
                <a:off x="3810" y="2615"/>
                <a:ext cx="74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42"/>
              <p:cNvSpPr>
                <a:spLocks noChangeShapeType="1"/>
              </p:cNvSpPr>
              <p:nvPr/>
            </p:nvSpPr>
            <p:spPr bwMode="auto">
              <a:xfrm rot="5400000">
                <a:off x="3429" y="2235"/>
                <a:ext cx="7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43"/>
              <p:cNvSpPr>
                <a:spLocks noChangeShapeType="1"/>
              </p:cNvSpPr>
              <p:nvPr/>
            </p:nvSpPr>
            <p:spPr bwMode="auto">
              <a:xfrm flipV="1">
                <a:off x="3810" y="184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44"/>
              <p:cNvSpPr>
                <a:spLocks noChangeShapeType="1"/>
              </p:cNvSpPr>
              <p:nvPr/>
            </p:nvSpPr>
            <p:spPr bwMode="auto">
              <a:xfrm>
                <a:off x="3942" y="238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45"/>
              <p:cNvGrpSpPr>
                <a:grpSpLocks/>
              </p:cNvGrpSpPr>
              <p:nvPr/>
            </p:nvGrpSpPr>
            <p:grpSpPr bwMode="auto">
              <a:xfrm>
                <a:off x="4614" y="1763"/>
                <a:ext cx="301" cy="203"/>
                <a:chOff x="4775" y="1955"/>
                <a:chExt cx="301" cy="203"/>
              </a:xfrm>
            </p:grpSpPr>
            <p:grpSp>
              <p:nvGrpSpPr>
                <p:cNvPr id="196" name="Group 4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200" name="Freeform 4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5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5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" name="Oval 5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Oval 5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55"/>
              <p:cNvGrpSpPr>
                <a:grpSpLocks/>
              </p:cNvGrpSpPr>
              <p:nvPr/>
            </p:nvGrpSpPr>
            <p:grpSpPr bwMode="auto">
              <a:xfrm>
                <a:off x="4614" y="2304"/>
                <a:ext cx="301" cy="203"/>
                <a:chOff x="4775" y="1955"/>
                <a:chExt cx="301" cy="203"/>
              </a:xfrm>
            </p:grpSpPr>
            <p:grpSp>
              <p:nvGrpSpPr>
                <p:cNvPr id="187" name="Group 5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191" name="Freeform 5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6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6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8" name="Oval 6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6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Oval 6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Oval 65"/>
              <p:cNvSpPr>
                <a:spLocks noChangeArrowheads="1"/>
              </p:cNvSpPr>
              <p:nvPr/>
            </p:nvSpPr>
            <p:spPr bwMode="auto">
              <a:xfrm>
                <a:off x="4488" y="204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66"/>
              <p:cNvSpPr>
                <a:spLocks noChangeArrowheads="1"/>
              </p:cNvSpPr>
              <p:nvPr/>
            </p:nvSpPr>
            <p:spPr bwMode="auto">
              <a:xfrm>
                <a:off x="4488" y="219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67"/>
              <p:cNvSpPr>
                <a:spLocks noChangeShapeType="1"/>
              </p:cNvSpPr>
              <p:nvPr/>
            </p:nvSpPr>
            <p:spPr bwMode="auto">
              <a:xfrm flipV="1">
                <a:off x="3942" y="18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68"/>
              <p:cNvSpPr>
                <a:spLocks noChangeShapeType="1"/>
              </p:cNvSpPr>
              <p:nvPr/>
            </p:nvSpPr>
            <p:spPr bwMode="auto">
              <a:xfrm rot="5400000">
                <a:off x="3951" y="2007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69"/>
              <p:cNvSpPr>
                <a:spLocks noChangeShapeType="1"/>
              </p:cNvSpPr>
              <p:nvPr/>
            </p:nvSpPr>
            <p:spPr bwMode="auto">
              <a:xfrm>
                <a:off x="4014" y="2064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70"/>
              <p:cNvSpPr>
                <a:spLocks noChangeShapeType="1"/>
              </p:cNvSpPr>
              <p:nvPr/>
            </p:nvSpPr>
            <p:spPr bwMode="auto">
              <a:xfrm rot="5400000">
                <a:off x="3951" y="2283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71"/>
              <p:cNvSpPr>
                <a:spLocks noChangeShapeType="1"/>
              </p:cNvSpPr>
              <p:nvPr/>
            </p:nvSpPr>
            <p:spPr bwMode="auto">
              <a:xfrm>
                <a:off x="4014" y="2220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72"/>
              <p:cNvSpPr>
                <a:spLocks noChangeShapeType="1"/>
              </p:cNvSpPr>
              <p:nvPr/>
            </p:nvSpPr>
            <p:spPr bwMode="auto">
              <a:xfrm>
                <a:off x="3882" y="2418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73"/>
              <p:cNvSpPr>
                <a:spLocks noChangeShapeType="1"/>
              </p:cNvSpPr>
              <p:nvPr/>
            </p:nvSpPr>
            <p:spPr bwMode="auto">
              <a:xfrm rot="5400000">
                <a:off x="3520" y="2042"/>
                <a:ext cx="7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74"/>
              <p:cNvSpPr>
                <a:spLocks noChangeShapeType="1"/>
              </p:cNvSpPr>
              <p:nvPr/>
            </p:nvSpPr>
            <p:spPr bwMode="auto">
              <a:xfrm rot="5400000">
                <a:off x="4395" y="1671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75"/>
              <p:cNvSpPr>
                <a:spLocks noChangeShapeType="1"/>
              </p:cNvSpPr>
              <p:nvPr/>
            </p:nvSpPr>
            <p:spPr bwMode="auto">
              <a:xfrm>
                <a:off x="4511" y="1787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76"/>
              <p:cNvSpPr>
                <a:spLocks noChangeArrowheads="1"/>
              </p:cNvSpPr>
              <p:nvPr/>
            </p:nvSpPr>
            <p:spPr bwMode="auto">
              <a:xfrm>
                <a:off x="4494" y="165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77"/>
              <p:cNvSpPr>
                <a:spLocks noChangeShapeType="1"/>
              </p:cNvSpPr>
              <p:nvPr/>
            </p:nvSpPr>
            <p:spPr bwMode="auto">
              <a:xfrm rot="5400000">
                <a:off x="4413" y="2607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78"/>
              <p:cNvSpPr>
                <a:spLocks noChangeShapeType="1"/>
              </p:cNvSpPr>
              <p:nvPr/>
            </p:nvSpPr>
            <p:spPr bwMode="auto">
              <a:xfrm>
                <a:off x="4529" y="247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Oval 79"/>
              <p:cNvSpPr>
                <a:spLocks noChangeArrowheads="1"/>
              </p:cNvSpPr>
              <p:nvPr/>
            </p:nvSpPr>
            <p:spPr bwMode="auto">
              <a:xfrm>
                <a:off x="4512" y="258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1" name="Group 80"/>
              <p:cNvGrpSpPr>
                <a:grpSpLocks/>
              </p:cNvGrpSpPr>
              <p:nvPr/>
            </p:nvGrpSpPr>
            <p:grpSpPr bwMode="auto">
              <a:xfrm>
                <a:off x="4326" y="1392"/>
                <a:ext cx="384" cy="192"/>
                <a:chOff x="2784" y="2976"/>
                <a:chExt cx="384" cy="192"/>
              </a:xfrm>
            </p:grpSpPr>
            <p:sp>
              <p:nvSpPr>
                <p:cNvPr id="1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784" y="2976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865" y="3001"/>
                  <a:ext cx="21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2" name="Group 83"/>
              <p:cNvGrpSpPr>
                <a:grpSpLocks/>
              </p:cNvGrpSpPr>
              <p:nvPr/>
            </p:nvGrpSpPr>
            <p:grpSpPr bwMode="auto">
              <a:xfrm>
                <a:off x="4326" y="2736"/>
                <a:ext cx="384" cy="192"/>
                <a:chOff x="2784" y="3312"/>
                <a:chExt cx="384" cy="192"/>
              </a:xfrm>
            </p:grpSpPr>
            <p:sp>
              <p:nvSpPr>
                <p:cNvPr id="1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784" y="331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8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71" y="3333"/>
                  <a:ext cx="195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104" y="1296"/>
              <a:ext cx="1200" cy="1488"/>
              <a:chOff x="1296" y="1200"/>
              <a:chExt cx="1200" cy="1488"/>
            </a:xfrm>
          </p:grpSpPr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8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89"/>
              <p:cNvSpPr>
                <a:spLocks noChangeArrowheads="1"/>
              </p:cNvSpPr>
              <p:nvPr/>
            </p:nvSpPr>
            <p:spPr bwMode="auto">
              <a:xfrm>
                <a:off x="2034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90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91"/>
              <p:cNvSpPr>
                <a:spLocks noChangeShapeType="1"/>
              </p:cNvSpPr>
              <p:nvPr/>
            </p:nvSpPr>
            <p:spPr bwMode="auto">
              <a:xfrm flipV="1">
                <a:off x="2088" y="21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92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J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K</a:t>
                </a: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96"/>
              <p:cNvSpPr>
                <a:spLocks noChangeArrowheads="1"/>
              </p:cNvSpPr>
              <p:nvPr/>
            </p:nvSpPr>
            <p:spPr bwMode="auto">
              <a:xfrm rot="5400000">
                <a:off x="1536" y="187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" name="Group 97"/>
              <p:cNvGrpSpPr>
                <a:grpSpLocks/>
              </p:cNvGrpSpPr>
              <p:nvPr/>
            </p:nvGrpSpPr>
            <p:grpSpPr bwMode="auto">
              <a:xfrm>
                <a:off x="1584" y="1200"/>
                <a:ext cx="384" cy="192"/>
                <a:chOff x="1920" y="1392"/>
                <a:chExt cx="384" cy="192"/>
              </a:xfrm>
            </p:grpSpPr>
            <p:sp>
              <p:nvSpPr>
                <p:cNvPr id="12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25" name="Line 99"/>
                <p:cNvSpPr>
                  <a:spLocks noChangeShapeType="1"/>
                </p:cNvSpPr>
                <p:nvPr/>
              </p:nvSpPr>
              <p:spPr bwMode="auto">
                <a:xfrm>
                  <a:off x="2001" y="1417"/>
                  <a:ext cx="2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oup 100"/>
              <p:cNvGrpSpPr>
                <a:grpSpLocks/>
              </p:cNvGrpSpPr>
              <p:nvPr/>
            </p:nvGrpSpPr>
            <p:grpSpPr bwMode="auto">
              <a:xfrm>
                <a:off x="1584" y="2496"/>
                <a:ext cx="384" cy="192"/>
                <a:chOff x="1920" y="1728"/>
                <a:chExt cx="384" cy="192"/>
              </a:xfrm>
            </p:grpSpPr>
            <p:sp>
              <p:nvSpPr>
                <p:cNvPr id="12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23" name="Line 102"/>
                <p:cNvSpPr>
                  <a:spLocks noChangeShapeType="1"/>
                </p:cNvSpPr>
                <p:nvPr/>
              </p:nvSpPr>
              <p:spPr bwMode="auto">
                <a:xfrm>
                  <a:off x="2007" y="1753"/>
                  <a:ext cx="203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Line 103"/>
              <p:cNvSpPr>
                <a:spLocks noChangeShapeType="1"/>
              </p:cNvSpPr>
              <p:nvPr/>
            </p:nvSpPr>
            <p:spPr bwMode="auto">
              <a:xfrm rot="5400000">
                <a:off x="1719" y="2427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04"/>
              <p:cNvSpPr>
                <a:spLocks noChangeArrowheads="1"/>
              </p:cNvSpPr>
              <p:nvPr/>
            </p:nvSpPr>
            <p:spPr bwMode="auto">
              <a:xfrm>
                <a:off x="1752" y="147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1752" y="231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 rot="5400000">
                <a:off x="1719" y="141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624" y="2832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8"/>
            <p:cNvGrpSpPr>
              <a:grpSpLocks/>
            </p:cNvGrpSpPr>
            <p:nvPr/>
          </p:nvGrpSpPr>
          <p:grpSpPr bwMode="auto">
            <a:xfrm>
              <a:off x="720" y="2832"/>
              <a:ext cx="4176" cy="960"/>
              <a:chOff x="768" y="2928"/>
              <a:chExt cx="4176" cy="960"/>
            </a:xfrm>
          </p:grpSpPr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>
                <a:off x="1728" y="3168"/>
                <a:ext cx="384" cy="192"/>
                <a:chOff x="1920" y="1392"/>
                <a:chExt cx="384" cy="192"/>
              </a:xfrm>
            </p:grpSpPr>
            <p:sp>
              <p:nvSpPr>
                <p:cNvPr id="10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05" name="Line 111"/>
                <p:cNvSpPr>
                  <a:spLocks noChangeShapeType="1"/>
                </p:cNvSpPr>
                <p:nvPr/>
              </p:nvSpPr>
              <p:spPr bwMode="auto">
                <a:xfrm>
                  <a:off x="1959" y="1408"/>
                  <a:ext cx="27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12"/>
              <p:cNvGrpSpPr>
                <a:grpSpLocks/>
              </p:cNvGrpSpPr>
              <p:nvPr/>
            </p:nvGrpSpPr>
            <p:grpSpPr bwMode="auto">
              <a:xfrm>
                <a:off x="1728" y="3408"/>
                <a:ext cx="384" cy="192"/>
                <a:chOff x="1920" y="1728"/>
                <a:chExt cx="384" cy="192"/>
              </a:xfrm>
            </p:grpSpPr>
            <p:sp>
              <p:nvSpPr>
                <p:cNvPr id="10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03" name="Line 114"/>
                <p:cNvSpPr>
                  <a:spLocks noChangeShapeType="1"/>
                </p:cNvSpPr>
                <p:nvPr/>
              </p:nvSpPr>
              <p:spPr bwMode="auto">
                <a:xfrm>
                  <a:off x="1986" y="1742"/>
                  <a:ext cx="253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15"/>
              <p:cNvSpPr>
                <a:spLocks noChangeShapeType="1"/>
              </p:cNvSpPr>
              <p:nvPr/>
            </p:nvSpPr>
            <p:spPr bwMode="auto">
              <a:xfrm rot="5400000">
                <a:off x="2112" y="34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6"/>
              <p:cNvSpPr>
                <a:spLocks noChangeShapeType="1"/>
              </p:cNvSpPr>
              <p:nvPr/>
            </p:nvSpPr>
            <p:spPr bwMode="auto">
              <a:xfrm rot="5400000">
                <a:off x="2928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7"/>
              <p:cNvSpPr>
                <a:spLocks noChangeShapeType="1"/>
              </p:cNvSpPr>
              <p:nvPr/>
            </p:nvSpPr>
            <p:spPr bwMode="auto">
              <a:xfrm rot="5400000">
                <a:off x="3192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8"/>
              <p:cNvSpPr>
                <a:spLocks noChangeShapeType="1"/>
              </p:cNvSpPr>
              <p:nvPr/>
            </p:nvSpPr>
            <p:spPr bwMode="auto">
              <a:xfrm rot="5400000">
                <a:off x="417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9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</a:p>
            </p:txBody>
          </p:sp>
          <p:sp>
            <p:nvSpPr>
              <p:cNvPr id="22" name="Rectangle 12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/>
                  <a:t>Q</a:t>
                </a:r>
              </a:p>
            </p:txBody>
          </p:sp>
          <p:grpSp>
            <p:nvGrpSpPr>
              <p:cNvPr id="23" name="Group 121"/>
              <p:cNvGrpSpPr>
                <a:grpSpLocks/>
              </p:cNvGrpSpPr>
              <p:nvPr/>
            </p:nvGrpSpPr>
            <p:grpSpPr bwMode="auto">
              <a:xfrm>
                <a:off x="2160" y="2976"/>
                <a:ext cx="2736" cy="96"/>
                <a:chOff x="2928" y="3504"/>
                <a:chExt cx="2736" cy="96"/>
              </a:xfrm>
            </p:grpSpPr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>
                  <a:off x="292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>
                  <a:off x="307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302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316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331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345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29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30"/>
                <p:cNvSpPr>
                  <a:spLocks noChangeShapeType="1"/>
                </p:cNvSpPr>
                <p:nvPr/>
              </p:nvSpPr>
              <p:spPr bwMode="auto">
                <a:xfrm>
                  <a:off x="350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31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360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374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34"/>
                <p:cNvSpPr>
                  <a:spLocks noChangeShapeType="1"/>
                </p:cNvSpPr>
                <p:nvPr/>
              </p:nvSpPr>
              <p:spPr bwMode="auto">
                <a:xfrm>
                  <a:off x="379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388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37"/>
                <p:cNvSpPr>
                  <a:spLocks noChangeShapeType="1"/>
                </p:cNvSpPr>
                <p:nvPr/>
              </p:nvSpPr>
              <p:spPr bwMode="auto">
                <a:xfrm>
                  <a:off x="393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138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139"/>
                <p:cNvSpPr>
                  <a:spLocks noChangeShapeType="1"/>
                </p:cNvSpPr>
                <p:nvPr/>
              </p:nvSpPr>
              <p:spPr bwMode="auto">
                <a:xfrm>
                  <a:off x="4224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140"/>
                <p:cNvSpPr>
                  <a:spLocks noChangeShapeType="1"/>
                </p:cNvSpPr>
                <p:nvPr/>
              </p:nvSpPr>
              <p:spPr bwMode="auto">
                <a:xfrm rot="5400000">
                  <a:off x="417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141"/>
                <p:cNvSpPr>
                  <a:spLocks noChangeShapeType="1"/>
                </p:cNvSpPr>
                <p:nvPr/>
              </p:nvSpPr>
              <p:spPr bwMode="auto">
                <a:xfrm rot="5400000">
                  <a:off x="432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42"/>
                <p:cNvSpPr>
                  <a:spLocks noChangeShapeType="1"/>
                </p:cNvSpPr>
                <p:nvPr/>
              </p:nvSpPr>
              <p:spPr bwMode="auto">
                <a:xfrm>
                  <a:off x="436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446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44"/>
                <p:cNvSpPr>
                  <a:spLocks noChangeShapeType="1"/>
                </p:cNvSpPr>
                <p:nvPr/>
              </p:nvSpPr>
              <p:spPr bwMode="auto">
                <a:xfrm rot="5400000">
                  <a:off x="460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46"/>
                <p:cNvSpPr>
                  <a:spLocks noChangeShapeType="1"/>
                </p:cNvSpPr>
                <p:nvPr/>
              </p:nvSpPr>
              <p:spPr bwMode="auto">
                <a:xfrm>
                  <a:off x="465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7"/>
                <p:cNvSpPr>
                  <a:spLocks noChangeShapeType="1"/>
                </p:cNvSpPr>
                <p:nvPr/>
              </p:nvSpPr>
              <p:spPr bwMode="auto">
                <a:xfrm>
                  <a:off x="480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475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489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50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518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53"/>
                <p:cNvSpPr>
                  <a:spLocks noChangeShapeType="1"/>
                </p:cNvSpPr>
                <p:nvPr/>
              </p:nvSpPr>
              <p:spPr bwMode="auto">
                <a:xfrm>
                  <a:off x="508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54"/>
                <p:cNvSpPr>
                  <a:spLocks noChangeShapeType="1"/>
                </p:cNvSpPr>
                <p:nvPr/>
              </p:nvSpPr>
              <p:spPr bwMode="auto">
                <a:xfrm>
                  <a:off x="523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155"/>
                <p:cNvSpPr>
                  <a:spLocks noChangeShapeType="1"/>
                </p:cNvSpPr>
                <p:nvPr/>
              </p:nvSpPr>
              <p:spPr bwMode="auto">
                <a:xfrm rot="5400000">
                  <a:off x="532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56"/>
                <p:cNvSpPr>
                  <a:spLocks noChangeShapeType="1"/>
                </p:cNvSpPr>
                <p:nvPr/>
              </p:nvSpPr>
              <p:spPr bwMode="auto">
                <a:xfrm rot="5400000">
                  <a:off x="547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57"/>
                <p:cNvSpPr>
                  <a:spLocks noChangeShapeType="1"/>
                </p:cNvSpPr>
                <p:nvPr/>
              </p:nvSpPr>
              <p:spPr bwMode="auto">
                <a:xfrm>
                  <a:off x="537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58"/>
                <p:cNvSpPr>
                  <a:spLocks noChangeShapeType="1"/>
                </p:cNvSpPr>
                <p:nvPr/>
              </p:nvSpPr>
              <p:spPr bwMode="auto">
                <a:xfrm>
                  <a:off x="552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9"/>
              <p:cNvGrpSpPr>
                <a:grpSpLocks/>
              </p:cNvGrpSpPr>
              <p:nvPr/>
            </p:nvGrpSpPr>
            <p:grpSpPr bwMode="auto">
              <a:xfrm>
                <a:off x="2160" y="3216"/>
                <a:ext cx="2736" cy="96"/>
                <a:chOff x="2016" y="3312"/>
                <a:chExt cx="2736" cy="96"/>
              </a:xfrm>
            </p:grpSpPr>
            <p:sp>
              <p:nvSpPr>
                <p:cNvPr id="60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33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61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62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63"/>
                <p:cNvSpPr>
                  <a:spLocks noChangeShapeType="1"/>
                </p:cNvSpPr>
                <p:nvPr/>
              </p:nvSpPr>
              <p:spPr bwMode="auto">
                <a:xfrm rot="5400000">
                  <a:off x="2880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6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24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5"/>
              <p:cNvGrpSpPr>
                <a:grpSpLocks/>
              </p:cNvGrpSpPr>
              <p:nvPr/>
            </p:nvGrpSpPr>
            <p:grpSpPr bwMode="auto">
              <a:xfrm>
                <a:off x="2160" y="3408"/>
                <a:ext cx="2784" cy="96"/>
                <a:chOff x="2016" y="3504"/>
                <a:chExt cx="2784" cy="96"/>
              </a:xfrm>
            </p:grpSpPr>
            <p:sp>
              <p:nvSpPr>
                <p:cNvPr id="57" name="Line 166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67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68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206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rot="5400000">
                <a:off x="2880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rot="5400000">
                <a:off x="3480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1"/>
              <p:cNvSpPr>
                <a:spLocks noChangeShapeType="1"/>
              </p:cNvSpPr>
              <p:nvPr/>
            </p:nvSpPr>
            <p:spPr bwMode="auto">
              <a:xfrm rot="5400000">
                <a:off x="3768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2"/>
              <p:cNvGrpSpPr>
                <a:grpSpLocks/>
              </p:cNvGrpSpPr>
              <p:nvPr/>
            </p:nvGrpSpPr>
            <p:grpSpPr bwMode="auto">
              <a:xfrm>
                <a:off x="2160" y="3600"/>
                <a:ext cx="2784" cy="96"/>
                <a:chOff x="2016" y="3696"/>
                <a:chExt cx="2784" cy="96"/>
              </a:xfrm>
            </p:grpSpPr>
            <p:sp>
              <p:nvSpPr>
                <p:cNvPr id="44" name="Line 173"/>
                <p:cNvSpPr>
                  <a:spLocks noChangeShapeType="1"/>
                </p:cNvSpPr>
                <p:nvPr/>
              </p:nvSpPr>
              <p:spPr bwMode="auto">
                <a:xfrm>
                  <a:off x="2016" y="37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74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5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76"/>
                <p:cNvSpPr>
                  <a:spLocks noChangeShapeType="1"/>
                </p:cNvSpPr>
                <p:nvPr/>
              </p:nvSpPr>
              <p:spPr bwMode="auto">
                <a:xfrm rot="5400000">
                  <a:off x="2976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77"/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8"/>
                <p:cNvSpPr>
                  <a:spLocks noChangeShapeType="1"/>
                </p:cNvSpPr>
                <p:nvPr/>
              </p:nvSpPr>
              <p:spPr bwMode="auto">
                <a:xfrm rot="5400000">
                  <a:off x="32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79"/>
                <p:cNvSpPr>
                  <a:spLocks noChangeShapeType="1"/>
                </p:cNvSpPr>
                <p:nvPr/>
              </p:nvSpPr>
              <p:spPr bwMode="auto">
                <a:xfrm>
                  <a:off x="331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80"/>
                <p:cNvSpPr>
                  <a:spLocks noChangeShapeType="1"/>
                </p:cNvSpPr>
                <p:nvPr/>
              </p:nvSpPr>
              <p:spPr bwMode="auto">
                <a:xfrm>
                  <a:off x="3600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3840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82"/>
                <p:cNvSpPr>
                  <a:spLocks noChangeShapeType="1"/>
                </p:cNvSpPr>
                <p:nvPr/>
              </p:nvSpPr>
              <p:spPr bwMode="auto">
                <a:xfrm>
                  <a:off x="3888" y="36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83"/>
                <p:cNvSpPr>
                  <a:spLocks noChangeShapeType="1"/>
                </p:cNvSpPr>
                <p:nvPr/>
              </p:nvSpPr>
              <p:spPr bwMode="auto">
                <a:xfrm rot="5400000">
                  <a:off x="355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84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85"/>
                <p:cNvSpPr>
                  <a:spLocks noChangeShapeType="1"/>
                </p:cNvSpPr>
                <p:nvPr/>
              </p:nvSpPr>
              <p:spPr bwMode="auto">
                <a:xfrm>
                  <a:off x="4080" y="3792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Rectangle 186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Preset</a:t>
                </a:r>
              </a:p>
            </p:txBody>
          </p:sp>
          <p:sp>
            <p:nvSpPr>
              <p:cNvPr id="31" name="Rectangle 187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Toggle</a:t>
                </a:r>
              </a:p>
            </p:txBody>
          </p:sp>
          <p:sp>
            <p:nvSpPr>
              <p:cNvPr id="32" name="Rectangle 188"/>
              <p:cNvSpPr>
                <a:spLocks noChangeArrowheads="1"/>
              </p:cNvSpPr>
              <p:nvPr/>
            </p:nvSpPr>
            <p:spPr bwMode="auto">
              <a:xfrm>
                <a:off x="4320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Clear</a:t>
                </a: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flipH="1">
                <a:off x="2256" y="37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90"/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91"/>
              <p:cNvSpPr>
                <a:spLocks noChangeShapeType="1"/>
              </p:cNvSpPr>
              <p:nvPr/>
            </p:nvSpPr>
            <p:spPr bwMode="auto">
              <a:xfrm flipH="1">
                <a:off x="4224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92"/>
              <p:cNvSpPr>
                <a:spLocks noChangeShapeType="1"/>
              </p:cNvSpPr>
              <p:nvPr/>
            </p:nvSpPr>
            <p:spPr bwMode="auto">
              <a:xfrm>
                <a:off x="2928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93"/>
              <p:cNvSpPr>
                <a:spLocks noChangeShapeType="1"/>
              </p:cNvSpPr>
              <p:nvPr/>
            </p:nvSpPr>
            <p:spPr bwMode="auto">
              <a:xfrm>
                <a:off x="3936" y="37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94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95"/>
              <p:cNvSpPr>
                <a:spLocks noChangeShapeType="1"/>
              </p:cNvSpPr>
              <p:nvPr/>
            </p:nvSpPr>
            <p:spPr bwMode="auto">
              <a:xfrm>
                <a:off x="2256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96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7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8"/>
              <p:cNvSpPr>
                <a:spLocks noChangeShapeType="1"/>
              </p:cNvSpPr>
              <p:nvPr/>
            </p:nvSpPr>
            <p:spPr bwMode="auto">
              <a:xfrm>
                <a:off x="494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9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i="1"/>
                  <a:t>J</a:t>
                </a:r>
                <a:r>
                  <a:rPr lang="en-GB"/>
                  <a:t> = </a:t>
                </a:r>
                <a:r>
                  <a:rPr lang="en-GB" i="1"/>
                  <a:t>K</a:t>
                </a:r>
                <a:r>
                  <a:rPr lang="en-GB"/>
                  <a:t> = HIGH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Synchronous Sequential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457200" y="149352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Building blocks: </a:t>
            </a:r>
            <a:r>
              <a:rPr lang="en-US" sz="2800" dirty="0">
                <a:solidFill>
                  <a:srgbClr val="0000CC"/>
                </a:solidFill>
              </a:rPr>
              <a:t>logic gates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CC"/>
                </a:solidFill>
              </a:rPr>
              <a:t>flip-flops</a:t>
            </a:r>
            <a:r>
              <a:rPr lang="en-US" sz="2800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Flip-flops make up the </a:t>
            </a:r>
            <a:r>
              <a:rPr lang="en-US" sz="2800" dirty="0">
                <a:solidFill>
                  <a:srgbClr val="0000CC"/>
                </a:solidFill>
              </a:rPr>
              <a:t>memory</a:t>
            </a:r>
            <a:r>
              <a:rPr lang="en-US" sz="2800" dirty="0"/>
              <a:t> while the gates form one or more combinational sub-circuits.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discussed </a:t>
            </a:r>
            <a:r>
              <a:rPr lang="en-US" sz="2800" i="1" dirty="0"/>
              <a:t>S-R</a:t>
            </a:r>
            <a:r>
              <a:rPr lang="en-US" sz="2800" dirty="0"/>
              <a:t> flip-flop, </a:t>
            </a:r>
            <a:r>
              <a:rPr lang="en-US" sz="2800" i="1" dirty="0"/>
              <a:t>J-K</a:t>
            </a:r>
            <a:r>
              <a:rPr lang="en-US" sz="2800" dirty="0"/>
              <a:t> flip-flop, </a:t>
            </a:r>
            <a:r>
              <a:rPr lang="en-US" sz="2800" i="1" dirty="0"/>
              <a:t>D</a:t>
            </a:r>
            <a:r>
              <a:rPr lang="en-US" sz="2800" dirty="0"/>
              <a:t> flip-flop and </a:t>
            </a:r>
            <a:r>
              <a:rPr lang="en-US" sz="2800" i="1" dirty="0"/>
              <a:t>T</a:t>
            </a:r>
            <a:r>
              <a:rPr lang="en-US" sz="2800" dirty="0"/>
              <a:t> flip-flop.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Flip-flop Characteristic Tables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type of flip-flop has its own </a:t>
            </a:r>
            <a:r>
              <a:rPr lang="en-US" sz="2800" dirty="0" err="1"/>
              <a:t>behaviour</a:t>
            </a:r>
            <a:r>
              <a:rPr lang="en-US" sz="2800" dirty="0"/>
              <a:t>, shown by its </a:t>
            </a:r>
            <a:r>
              <a:rPr lang="en-US" sz="2800" dirty="0">
                <a:solidFill>
                  <a:srgbClr val="C00000"/>
                </a:solidFill>
              </a:rPr>
              <a:t>characteristic table</a:t>
            </a:r>
            <a:r>
              <a:rPr lang="en-US" sz="2800" dirty="0"/>
              <a:t>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0600" y="2641817"/>
            <a:ext cx="3375025" cy="1538288"/>
            <a:chOff x="3168" y="1728"/>
            <a:chExt cx="2126" cy="969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68" y="1728"/>
            <a:ext cx="212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Document" r:id="rId4" imgW="3390840" imgH="1537200" progId="Word.Document.8">
                    <p:embed/>
                  </p:oleObj>
                </mc:Choice>
                <mc:Fallback>
                  <p:oleObj name="Document" r:id="rId4" imgW="3390840" imgH="1537200" progId="Word.Document.8">
                    <p:embed/>
                    <p:pic>
                      <p:nvPicPr>
                        <p:cNvPr id="92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8"/>
                          <a:ext cx="2126" cy="9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216" y="19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3456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214438" y="2641817"/>
            <a:ext cx="3429000" cy="1570038"/>
            <a:chOff x="909" y="1728"/>
            <a:chExt cx="2160" cy="989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name="Document" r:id="rId6" imgW="3493080" imgH="1586880" progId="Word.Document.8">
                    <p:embed/>
                  </p:oleObj>
                </mc:Choice>
                <mc:Fallback>
                  <p:oleObj name="Document" r:id="rId6" imgW="3493080" imgH="1586880" progId="Word.Document.8">
                    <p:embed/>
                    <p:pic>
                      <p:nvPicPr>
                        <p:cNvPr id="922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805363" y="4546817"/>
            <a:ext cx="2722562" cy="1119188"/>
            <a:chOff x="3171" y="3024"/>
            <a:chExt cx="1715" cy="705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Document" r:id="rId8" imgW="2733120" imgH="1115280" progId="Word.Document.8">
                    <p:embed/>
                  </p:oleObj>
                </mc:Choice>
                <mc:Fallback>
                  <p:oleObj name="Document" r:id="rId8" imgW="2733120" imgH="1115280" progId="Word.Document.8">
                    <p:embed/>
                    <p:pic>
                      <p:nvPicPr>
                        <p:cNvPr id="921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752600" y="4546817"/>
            <a:ext cx="2219325" cy="992188"/>
            <a:chOff x="1248" y="3024"/>
            <a:chExt cx="1398" cy="625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Document" r:id="rId10" imgW="2225520" imgH="1025640" progId="Word.Document.8">
                    <p:embed/>
                  </p:oleObj>
                </mc:Choice>
                <mc:Fallback>
                  <p:oleObj name="Document" r:id="rId10" imgW="2225520" imgH="1025640" progId="Word.Document.8">
                    <p:embed/>
                    <p:pic>
                      <p:nvPicPr>
                        <p:cNvPr id="92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a sequential circuit diagram, we can analyze its </a:t>
            </a:r>
            <a:r>
              <a:rPr lang="en-US" sz="2800" dirty="0" err="1"/>
              <a:t>behaviour</a:t>
            </a:r>
            <a:r>
              <a:rPr lang="en-US" sz="2800" dirty="0"/>
              <a:t> by deriving its </a:t>
            </a:r>
            <a:r>
              <a:rPr lang="en-US" sz="2800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hence its </a:t>
            </a:r>
            <a:r>
              <a:rPr lang="en-US" sz="2800" i="1" dirty="0">
                <a:solidFill>
                  <a:srgbClr val="C00000"/>
                </a:solidFill>
              </a:rPr>
              <a:t>state diagram</a:t>
            </a:r>
            <a:r>
              <a:rPr lang="en-US" sz="2800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Requires </a:t>
            </a:r>
            <a:r>
              <a:rPr lang="en-US" sz="2800" i="1" dirty="0">
                <a:solidFill>
                  <a:srgbClr val="C00000"/>
                </a:solidFill>
              </a:rPr>
              <a:t>state equations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be derived for the flip-flop inputs, as well as </a:t>
            </a:r>
            <a:r>
              <a:rPr lang="en-US" sz="2800" i="1" dirty="0">
                <a:solidFill>
                  <a:srgbClr val="C00000"/>
                </a:solidFill>
              </a:rPr>
              <a:t>output functions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the circuit outputs other than the flip-flops (if any).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use </a:t>
            </a:r>
            <a:r>
              <a:rPr lang="en-US" sz="2800" b="1" i="1" dirty="0"/>
              <a:t>A(t)</a:t>
            </a:r>
            <a:r>
              <a:rPr lang="en-US" sz="2800" dirty="0"/>
              <a:t> and </a:t>
            </a:r>
            <a:r>
              <a:rPr lang="en-US" sz="2800" b="1" i="1" dirty="0"/>
              <a:t>A(t+1)</a:t>
            </a:r>
            <a:r>
              <a:rPr lang="en-US" sz="2800" dirty="0"/>
              <a:t> (or simply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A</a:t>
            </a:r>
            <a:r>
              <a:rPr lang="en-US" sz="2800" b="1" i="1" baseline="30000" dirty="0"/>
              <a:t>+</a:t>
            </a:r>
            <a:r>
              <a:rPr lang="en-US" sz="2800" dirty="0"/>
              <a:t>) to represent the present state and next state, respectively, of a flip-flop represented by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418469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 using </a:t>
            </a:r>
            <a:r>
              <a:rPr lang="en-US" sz="2800" i="1" dirty="0"/>
              <a:t>D</a:t>
            </a:r>
            <a:r>
              <a:rPr lang="en-US" sz="2800" dirty="0"/>
              <a:t> flip-flops</a:t>
            </a:r>
          </a:p>
        </p:txBody>
      </p:sp>
      <p:sp>
        <p:nvSpPr>
          <p:cNvPr id="28" name="Text Box 91"/>
          <p:cNvSpPr txBox="1">
            <a:spLocks noChangeArrowheads="1"/>
          </p:cNvSpPr>
          <p:nvPr/>
        </p:nvSpPr>
        <p:spPr bwMode="auto">
          <a:xfrm>
            <a:off x="1295400" y="2606040"/>
            <a:ext cx="2209800" cy="1958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State equations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A</a:t>
            </a:r>
            <a:r>
              <a:rPr lang="en-US" sz="2000" i="1" baseline="30000"/>
              <a:t>+</a:t>
            </a:r>
            <a:r>
              <a:rPr lang="en-US" sz="2000" i="1"/>
              <a:t> = A∙x + B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  B</a:t>
            </a:r>
            <a:r>
              <a:rPr lang="en-US" sz="2000" i="1" baseline="30000"/>
              <a:t>+</a:t>
            </a:r>
            <a:r>
              <a:rPr lang="en-US" sz="2000" i="1"/>
              <a:t> = A'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Output function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y = (A + B)</a:t>
            </a:r>
            <a:r>
              <a:rPr lang="en-US" i="1"/>
              <a:t>∙</a:t>
            </a:r>
            <a:r>
              <a:rPr lang="en-US" sz="2000" i="1"/>
              <a:t>x'</a:t>
            </a:r>
          </a:p>
        </p:txBody>
      </p:sp>
      <p:grpSp>
        <p:nvGrpSpPr>
          <p:cNvPr id="29" name="Group 100"/>
          <p:cNvGrpSpPr>
            <a:grpSpLocks/>
          </p:cNvGrpSpPr>
          <p:nvPr/>
        </p:nvGrpSpPr>
        <p:grpSpPr bwMode="auto">
          <a:xfrm>
            <a:off x="3810000" y="1996440"/>
            <a:ext cx="4708525" cy="4252913"/>
            <a:chOff x="3810000" y="1752600"/>
            <a:chExt cx="4708525" cy="4252913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5592763" y="56388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Figure 1  </a:t>
              </a:r>
            </a:p>
          </p:txBody>
        </p:sp>
        <p:grpSp>
          <p:nvGrpSpPr>
            <p:cNvPr id="31" name="Group 99"/>
            <p:cNvGrpSpPr>
              <a:grpSpLocks/>
            </p:cNvGrpSpPr>
            <p:nvPr/>
          </p:nvGrpSpPr>
          <p:grpSpPr bwMode="auto">
            <a:xfrm>
              <a:off x="3810000" y="1752600"/>
              <a:ext cx="4708525" cy="3786188"/>
              <a:chOff x="3810000" y="1752600"/>
              <a:chExt cx="4708525" cy="3786188"/>
            </a:xfrm>
          </p:grpSpPr>
          <p:grpSp>
            <p:nvGrpSpPr>
              <p:cNvPr id="32" name="Group 4"/>
              <p:cNvGrpSpPr>
                <a:grpSpLocks/>
              </p:cNvGrpSpPr>
              <p:nvPr/>
            </p:nvGrpSpPr>
            <p:grpSpPr bwMode="auto">
              <a:xfrm>
                <a:off x="3810000" y="1752600"/>
                <a:ext cx="4708525" cy="3786188"/>
                <a:chOff x="2592" y="1344"/>
                <a:chExt cx="2966" cy="2385"/>
              </a:xfrm>
            </p:grpSpPr>
            <p:sp>
              <p:nvSpPr>
                <p:cNvPr id="35" name="Oval 5"/>
                <p:cNvSpPr>
                  <a:spLocks noChangeArrowheads="1"/>
                </p:cNvSpPr>
                <p:nvPr/>
              </p:nvSpPr>
              <p:spPr bwMode="auto">
                <a:xfrm>
                  <a:off x="5168" y="209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5040" y="3024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"/>
                <p:cNvSpPr>
                  <a:spLocks noChangeShapeType="1"/>
                </p:cNvSpPr>
                <p:nvPr/>
              </p:nvSpPr>
              <p:spPr bwMode="auto">
                <a:xfrm>
                  <a:off x="5040" y="2688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040" y="211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184" y="211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184" y="1344"/>
                  <a:ext cx="0" cy="43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2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334" y="2006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328" y="2592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8" y="2928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4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184" y="2448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5164" y="267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648"/>
                  <a:ext cx="91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28" y="3648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21"/>
                <p:cNvGrpSpPr>
                  <a:grpSpLocks/>
                </p:cNvGrpSpPr>
                <p:nvPr/>
              </p:nvGrpSpPr>
              <p:grpSpPr bwMode="auto">
                <a:xfrm>
                  <a:off x="4224" y="1680"/>
                  <a:ext cx="275" cy="218"/>
                  <a:chOff x="6768" y="11808"/>
                  <a:chExt cx="1008" cy="792"/>
                </a:xfrm>
              </p:grpSpPr>
              <p:sp>
                <p:nvSpPr>
                  <p:cNvPr id="137" name="Freeform 22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25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26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" name="AutoShape 27"/>
                <p:cNvSpPr>
                  <a:spLocks noChangeArrowheads="1"/>
                </p:cNvSpPr>
                <p:nvPr/>
              </p:nvSpPr>
              <p:spPr bwMode="auto">
                <a:xfrm>
                  <a:off x="3600" y="153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32" y="1872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40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32" y="163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032" y="187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1728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35"/>
                <p:cNvSpPr>
                  <a:spLocks noChangeArrowheads="1"/>
                </p:cNvSpPr>
                <p:nvPr/>
              </p:nvSpPr>
              <p:spPr bwMode="auto">
                <a:xfrm>
                  <a:off x="3191" y="156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36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AutoShape 37"/>
                <p:cNvSpPr>
                  <a:spLocks noChangeArrowheads="1"/>
                </p:cNvSpPr>
                <p:nvPr/>
              </p:nvSpPr>
              <p:spPr bwMode="auto">
                <a:xfrm>
                  <a:off x="3984" y="259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3" name="Group 38"/>
                <p:cNvGrpSpPr>
                  <a:grpSpLocks/>
                </p:cNvGrpSpPr>
                <p:nvPr/>
              </p:nvGrpSpPr>
              <p:grpSpPr bwMode="auto">
                <a:xfrm>
                  <a:off x="3888" y="3264"/>
                  <a:ext cx="275" cy="218"/>
                  <a:chOff x="6768" y="11808"/>
                  <a:chExt cx="1008" cy="792"/>
                </a:xfrm>
              </p:grpSpPr>
              <p:sp>
                <p:nvSpPr>
                  <p:cNvPr id="132" name="Freeform 3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4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4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177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216" y="158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784" y="1728"/>
                  <a:ext cx="816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24" y="1920"/>
                  <a:ext cx="58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408" y="206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024" y="1728"/>
                  <a:ext cx="1" cy="192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50"/>
                <p:cNvSpPr>
                  <a:spLocks noChangeArrowheads="1"/>
                </p:cNvSpPr>
                <p:nvPr/>
              </p:nvSpPr>
              <p:spPr bwMode="auto">
                <a:xfrm>
                  <a:off x="3002" y="170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51"/>
                <p:cNvSpPr>
                  <a:spLocks noChangeArrowheads="1"/>
                </p:cNvSpPr>
                <p:nvPr/>
              </p:nvSpPr>
              <p:spPr bwMode="auto">
                <a:xfrm>
                  <a:off x="3002" y="189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52"/>
                <p:cNvSpPr>
                  <a:spLocks noChangeArrowheads="1"/>
                </p:cNvSpPr>
                <p:nvPr/>
              </p:nvSpPr>
              <p:spPr bwMode="auto">
                <a:xfrm>
                  <a:off x="3002" y="271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408" y="2064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3408" y="331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3216" y="1352"/>
                  <a:ext cx="0" cy="211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345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216" y="1344"/>
                  <a:ext cx="19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024" y="273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59"/>
                <p:cNvSpPr>
                  <a:spLocks noChangeArrowheads="1"/>
                </p:cNvSpPr>
                <p:nvPr/>
              </p:nvSpPr>
              <p:spPr bwMode="auto">
                <a:xfrm>
                  <a:off x="4489" y="2862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4224" y="2688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3792" y="264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3792" y="2352"/>
                  <a:ext cx="13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00" y="3408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4176" y="3360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792" y="2352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68" y="345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368" y="345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05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512" y="28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328" y="331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92" y="163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9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368" y="3024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95" name="Group 75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5"/>
                  <a:chOff x="4656" y="1775"/>
                  <a:chExt cx="435" cy="525"/>
                </a:xfrm>
              </p:grpSpPr>
              <p:sp>
                <p:nvSpPr>
                  <p:cNvPr id="127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8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1"/>
                <p:cNvGrpSpPr>
                  <a:grpSpLocks/>
                </p:cNvGrpSpPr>
                <p:nvPr/>
              </p:nvGrpSpPr>
              <p:grpSpPr bwMode="auto">
                <a:xfrm>
                  <a:off x="4656" y="2592"/>
                  <a:ext cx="435" cy="525"/>
                  <a:chOff x="4656" y="1775"/>
                  <a:chExt cx="435" cy="525"/>
                </a:xfrm>
              </p:grpSpPr>
              <p:sp>
                <p:nvSpPr>
                  <p:cNvPr id="101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25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26" name="AutoShape 8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" name="Group 87"/>
                <p:cNvGrpSpPr>
                  <a:grpSpLocks/>
                </p:cNvGrpSpPr>
                <p:nvPr/>
              </p:nvGrpSpPr>
              <p:grpSpPr bwMode="auto">
                <a:xfrm>
                  <a:off x="3936" y="3585"/>
                  <a:ext cx="185" cy="144"/>
                  <a:chOff x="3648" y="2544"/>
                  <a:chExt cx="233" cy="185"/>
                </a:xfrm>
              </p:grpSpPr>
              <p:sp>
                <p:nvSpPr>
                  <p:cNvPr id="99" name="AutoShape 8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" name="Oval 90"/>
                <p:cNvSpPr>
                  <a:spLocks noChangeArrowheads="1"/>
                </p:cNvSpPr>
                <p:nvPr/>
              </p:nvSpPr>
              <p:spPr bwMode="auto">
                <a:xfrm>
                  <a:off x="3378" y="242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7700963" y="294163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00963" y="437356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#19: Sequential Logic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2852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/>
              <a:t>Asynchronous Inputs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/>
              <a:t>Synchronous Sequential Circuit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6.1	Flip-flop Characteristic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6.2	Analysis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6.3	Flip-flop Excitation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6.4	Design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7"/>
            </a:pPr>
            <a:r>
              <a:rPr lang="en-GB" sz="2800" dirty="0"/>
              <a:t>Memory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sz="2800" dirty="0"/>
              <a:t>	</a:t>
            </a:r>
            <a:r>
              <a:rPr lang="en-GB" dirty="0"/>
              <a:t>7.1	Memory Unit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7.2	Read/Write Operations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7.3	Memory Cell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7.4	Memory Arrays</a:t>
            </a:r>
          </a:p>
        </p:txBody>
      </p:sp>
    </p:spTree>
    <p:extLst>
      <p:ext uri="{BB962C8B-B14F-4D97-AF65-F5344CB8AC3E}">
        <p14:creationId xmlns:p14="http://schemas.microsoft.com/office/powerpoint/2010/main" val="34213459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489338"/>
            <a:ext cx="8229600" cy="46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From the </a:t>
            </a:r>
            <a:r>
              <a:rPr lang="en-US" sz="2800" i="1" dirty="0">
                <a:solidFill>
                  <a:srgbClr val="C00000"/>
                </a:solidFill>
              </a:rPr>
              <a:t>state equations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C00000"/>
                </a:solidFill>
              </a:rPr>
              <a:t>output function</a:t>
            </a:r>
            <a:r>
              <a:rPr lang="en-US" sz="2800" dirty="0"/>
              <a:t>, we derive the </a:t>
            </a: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/>
              <a:t>, consisting of all possible binary combinations of present states and inputs.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State table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 to truth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Inputs and present state on the left side.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and next state on the right side.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 flip-flops and 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 inputs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i="1" baseline="50000" dirty="0">
                <a:solidFill>
                  <a:srgbClr val="C00000"/>
                </a:solidFill>
                <a:sym typeface="Symbol" pitchFamily="18" charset="2"/>
              </a:rPr>
              <a:t>m+n</a:t>
            </a:r>
            <a:r>
              <a:rPr lang="en-US" sz="2800" dirty="0">
                <a:sym typeface="Symbol" pitchFamily="18" charset="2"/>
              </a:rPr>
              <a:t> rows.</a:t>
            </a:r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(4/7)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57200" y="128690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circuit of Figure 1:</a:t>
            </a:r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1828800" y="1972706"/>
            <a:ext cx="4800600" cy="1127125"/>
            <a:chOff x="1104" y="1152"/>
            <a:chExt cx="3024" cy="710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04" y="1152"/>
              <a:ext cx="1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State equations</a:t>
              </a:r>
              <a:r>
                <a:rPr lang="en-US" sz="2000" dirty="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 dirty="0"/>
                <a:t>  </a:t>
              </a:r>
              <a:r>
                <a:rPr lang="en-US" sz="2000" i="1" dirty="0"/>
                <a:t>A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A∙x</a:t>
              </a:r>
              <a:r>
                <a:rPr lang="en-US" sz="2000" i="1" dirty="0"/>
                <a:t> + </a:t>
              </a:r>
              <a:r>
                <a:rPr lang="en-US" sz="2000" i="1" dirty="0" err="1"/>
                <a:t>B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dirty="0"/>
            </a:p>
            <a:p>
              <a:pPr eaLnBrk="0" hangingPunct="0">
                <a:spcBef>
                  <a:spcPct val="20000"/>
                </a:spcBef>
              </a:pPr>
              <a:r>
                <a:rPr lang="en-US" sz="2000" i="1" dirty="0"/>
                <a:t>  B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A'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i="1" dirty="0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2784" y="1152"/>
              <a:ext cx="13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Output function</a:t>
              </a:r>
              <a:r>
                <a:rPr lang="en-US" sz="200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/>
                <a:t>  </a:t>
              </a:r>
              <a:r>
                <a:rPr lang="en-US" sz="2000" i="1"/>
                <a:t>y = (A + B)</a:t>
              </a:r>
              <a:r>
                <a:rPr lang="en-US" i="1"/>
                <a:t>∙</a:t>
              </a:r>
              <a:r>
                <a:rPr lang="en-US" sz="2000" i="1"/>
                <a:t>x'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2286000" y="3115706"/>
            <a:ext cx="4097338" cy="3224213"/>
            <a:chOff x="1677" y="1964"/>
            <a:chExt cx="2581" cy="2031"/>
          </a:xfrm>
        </p:grpSpPr>
        <p:graphicFrame>
          <p:nvGraphicFramePr>
            <p:cNvPr id="33" name="Object 8"/>
            <p:cNvGraphicFramePr>
              <a:graphicFrameLocks noChangeAspect="1"/>
            </p:cNvGraphicFramePr>
            <p:nvPr/>
          </p:nvGraphicFramePr>
          <p:xfrm>
            <a:off x="1677" y="1964"/>
            <a:ext cx="2581" cy="2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Document" r:id="rId4" imgW="4109040" imgH="3222720" progId="Word.Document.8">
                    <p:embed/>
                  </p:oleObj>
                </mc:Choice>
                <mc:Fallback>
                  <p:oleObj name="Document" r:id="rId4" imgW="4109040" imgH="3222720" progId="Word.Document.8">
                    <p:embed/>
                    <p:pic>
                      <p:nvPicPr>
                        <p:cNvPr id="102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964"/>
                          <a:ext cx="2581" cy="2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728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77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44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024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696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(5/7)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Alternative form of state table:</a:t>
            </a:r>
          </a:p>
        </p:txBody>
      </p:sp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685800" y="1752600"/>
            <a:ext cx="5527675" cy="2447925"/>
            <a:chOff x="432" y="1104"/>
            <a:chExt cx="3482" cy="1542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728" y="1104"/>
              <a:ext cx="2186" cy="1542"/>
              <a:chOff x="1104" y="1104"/>
              <a:chExt cx="2186" cy="1542"/>
            </a:xfrm>
          </p:grpSpPr>
          <p:graphicFrame>
            <p:nvGraphicFramePr>
              <p:cNvPr id="56" name="Object 5"/>
              <p:cNvGraphicFramePr>
                <a:graphicFrameLocks noChangeAspect="1"/>
              </p:cNvGraphicFramePr>
              <p:nvPr/>
            </p:nvGraphicFramePr>
            <p:xfrm>
              <a:off x="1104" y="1104"/>
              <a:ext cx="2186" cy="1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8" name="Document" r:id="rId4" imgW="3691800" imgH="2603880" progId="Word.Document.8">
                      <p:embed/>
                    </p:oleObj>
                  </mc:Choice>
                  <mc:Fallback>
                    <p:oleObj name="Document" r:id="rId4" imgW="3691800" imgH="2603880" progId="Word.Document.8">
                      <p:embed/>
                      <p:pic>
                        <p:nvPicPr>
                          <p:cNvPr id="1126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104"/>
                            <a:ext cx="2186" cy="15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432" y="1536"/>
              <a:ext cx="91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Full table</a:t>
              </a:r>
            </a:p>
          </p:txBody>
        </p:sp>
      </p:grpSp>
      <p:grpSp>
        <p:nvGrpSpPr>
          <p:cNvPr id="82" name="Group 22"/>
          <p:cNvGrpSpPr>
            <a:grpSpLocks/>
          </p:cNvGrpSpPr>
          <p:nvPr/>
        </p:nvGrpSpPr>
        <p:grpSpPr bwMode="auto">
          <a:xfrm>
            <a:off x="609600" y="4191000"/>
            <a:ext cx="6159500" cy="2454275"/>
            <a:chOff x="384" y="2640"/>
            <a:chExt cx="3880" cy="1546"/>
          </a:xfrm>
        </p:grpSpPr>
        <p:grpSp>
          <p:nvGrpSpPr>
            <p:cNvPr id="83" name="Group 11"/>
            <p:cNvGrpSpPr>
              <a:grpSpLocks/>
            </p:cNvGrpSpPr>
            <p:nvPr/>
          </p:nvGrpSpPr>
          <p:grpSpPr bwMode="auto">
            <a:xfrm>
              <a:off x="1872" y="2640"/>
              <a:ext cx="2392" cy="1546"/>
              <a:chOff x="1833" y="2564"/>
              <a:chExt cx="2392" cy="1546"/>
            </a:xfrm>
          </p:grpSpPr>
          <p:graphicFrame>
            <p:nvGraphicFramePr>
              <p:cNvPr id="85" name="Object 12"/>
              <p:cNvGraphicFramePr>
                <a:graphicFrameLocks noChangeAspect="1"/>
              </p:cNvGraphicFramePr>
              <p:nvPr/>
            </p:nvGraphicFramePr>
            <p:xfrm>
              <a:off x="1833" y="2564"/>
              <a:ext cx="2392" cy="1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9" name="Document" r:id="rId6" imgW="3801240" imgH="2465640" progId="Word.Document.8">
                      <p:embed/>
                    </p:oleObj>
                  </mc:Choice>
                  <mc:Fallback>
                    <p:oleObj name="Document" r:id="rId6" imgW="3801240" imgH="2465640" progId="Word.Document.8">
                      <p:embed/>
                      <p:pic>
                        <p:nvPicPr>
                          <p:cNvPr id="1126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3" y="2564"/>
                            <a:ext cx="2392" cy="15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>
                <a:off x="2640" y="273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>
                <a:off x="355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384" y="2832"/>
              <a:ext cx="115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Compact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(6/7)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From the </a:t>
            </a:r>
            <a:r>
              <a:rPr lang="en-US" sz="2600" i="1" dirty="0">
                <a:solidFill>
                  <a:srgbClr val="C00000"/>
                </a:solidFill>
              </a:rPr>
              <a:t>state table</a:t>
            </a:r>
            <a:r>
              <a:rPr lang="en-US" sz="2600" dirty="0"/>
              <a:t>, we can draw the </a:t>
            </a:r>
            <a:r>
              <a:rPr lang="en-US" sz="2600" b="1" i="1" dirty="0">
                <a:solidFill>
                  <a:srgbClr val="C00000"/>
                </a:solidFill>
              </a:rPr>
              <a:t>state diagram</a:t>
            </a:r>
            <a:r>
              <a:rPr lang="en-US" sz="2600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State diagram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state is denoted by a circle.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arrow (between two circles) denotes a transition of the sequential circuit (a row in state table).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 label of the form </a:t>
            </a:r>
            <a:r>
              <a:rPr lang="en-US" sz="2200" i="1" dirty="0"/>
              <a:t>a</a:t>
            </a:r>
            <a:r>
              <a:rPr lang="en-US" sz="2200" dirty="0"/>
              <a:t>/</a:t>
            </a:r>
            <a:r>
              <a:rPr lang="en-US" sz="2200" i="1" dirty="0"/>
              <a:t>b</a:t>
            </a:r>
            <a:r>
              <a:rPr lang="en-US" sz="2200" dirty="0"/>
              <a:t> is attached to each arrow where </a:t>
            </a:r>
            <a:r>
              <a:rPr lang="en-US" sz="2200" i="1" dirty="0"/>
              <a:t>a</a:t>
            </a:r>
            <a:r>
              <a:rPr lang="en-US" sz="2200" dirty="0"/>
              <a:t> (if there is one) denotes the inputs while </a:t>
            </a:r>
            <a:r>
              <a:rPr lang="en-US" sz="2200" i="1" dirty="0"/>
              <a:t>b</a:t>
            </a:r>
            <a:r>
              <a:rPr lang="en-US" sz="2200" dirty="0"/>
              <a:t> (if there is one) denotes the outputs of the circuit in that transition.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Each combination of the flip-flop values represents a state. Hence, </a:t>
            </a:r>
            <a:r>
              <a:rPr lang="en-US" sz="2600" i="1" dirty="0">
                <a:solidFill>
                  <a:srgbClr val="C00000"/>
                </a:solidFill>
              </a:rPr>
              <a:t>m</a:t>
            </a:r>
            <a:r>
              <a:rPr lang="en-US" sz="2600" dirty="0"/>
              <a:t> flip-flops </a:t>
            </a:r>
            <a:r>
              <a:rPr lang="en-US" sz="2600" dirty="0">
                <a:sym typeface="Symbol" pitchFamily="18" charset="2"/>
              </a:rPr>
              <a:t> up to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600" i="1" baseline="50000" dirty="0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sz="2600" dirty="0">
                <a:sym typeface="Symbol" pitchFamily="18" charset="2"/>
              </a:rPr>
              <a:t> states.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State diagram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of the circuit of Figure 1:</a:t>
            </a:r>
          </a:p>
        </p:txBody>
      </p:sp>
      <p:grpSp>
        <p:nvGrpSpPr>
          <p:cNvPr id="121" name="Group 4"/>
          <p:cNvGrpSpPr>
            <a:grpSpLocks/>
          </p:cNvGrpSpPr>
          <p:nvPr/>
        </p:nvGrpSpPr>
        <p:grpSpPr bwMode="auto">
          <a:xfrm>
            <a:off x="1066800" y="2057400"/>
            <a:ext cx="3797300" cy="2454275"/>
            <a:chOff x="1833" y="2564"/>
            <a:chExt cx="2392" cy="1546"/>
          </a:xfrm>
        </p:grpSpPr>
        <p:graphicFrame>
          <p:nvGraphicFramePr>
            <p:cNvPr id="122" name="Object 5"/>
            <p:cNvGraphicFramePr>
              <a:graphicFrameLocks noChangeAspect="1"/>
            </p:cNvGraphicFramePr>
            <p:nvPr/>
          </p:nvGraphicFramePr>
          <p:xfrm>
            <a:off x="1833" y="2564"/>
            <a:ext cx="2392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Document" r:id="rId4" imgW="3801240" imgH="2465640" progId="Word.Document.8">
                    <p:embed/>
                  </p:oleObj>
                </mc:Choice>
                <mc:Fallback>
                  <p:oleObj name="Document" r:id="rId4" imgW="3801240" imgH="2465640" progId="Word.Document.8">
                    <p:embed/>
                    <p:pic>
                      <p:nvPicPr>
                        <p:cNvPr id="122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564"/>
                          <a:ext cx="2392" cy="1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" name="Line 6"/>
            <p:cNvSpPr>
              <a:spLocks noChangeShapeType="1"/>
            </p:cNvSpPr>
            <p:nvPr/>
          </p:nvSpPr>
          <p:spPr bwMode="auto">
            <a:xfrm>
              <a:off x="1920" y="307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7"/>
            <p:cNvSpPr>
              <a:spLocks noChangeShapeType="1"/>
            </p:cNvSpPr>
            <p:nvPr/>
          </p:nvSpPr>
          <p:spPr bwMode="auto">
            <a:xfrm>
              <a:off x="192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8"/>
            <p:cNvSpPr>
              <a:spLocks noChangeShapeType="1"/>
            </p:cNvSpPr>
            <p:nvPr/>
          </p:nvSpPr>
          <p:spPr bwMode="auto">
            <a:xfrm>
              <a:off x="2640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"/>
            <p:cNvSpPr>
              <a:spLocks noChangeShapeType="1"/>
            </p:cNvSpPr>
            <p:nvPr/>
          </p:nvSpPr>
          <p:spPr bwMode="auto">
            <a:xfrm>
              <a:off x="2640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11"/>
            <p:cNvSpPr>
              <a:spLocks noChangeShapeType="1"/>
            </p:cNvSpPr>
            <p:nvPr/>
          </p:nvSpPr>
          <p:spPr bwMode="auto">
            <a:xfrm>
              <a:off x="3552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" name="Group 12"/>
          <p:cNvGrpSpPr>
            <a:grpSpLocks/>
          </p:cNvGrpSpPr>
          <p:nvPr/>
        </p:nvGrpSpPr>
        <p:grpSpPr bwMode="auto">
          <a:xfrm>
            <a:off x="5562600" y="3124200"/>
            <a:ext cx="3321050" cy="2362200"/>
            <a:chOff x="3408" y="1872"/>
            <a:chExt cx="2092" cy="1488"/>
          </a:xfrm>
        </p:grpSpPr>
        <p:sp>
          <p:nvSpPr>
            <p:cNvPr id="243" name="Oval 13"/>
            <p:cNvSpPr>
              <a:spLocks noChangeArrowheads="1"/>
            </p:cNvSpPr>
            <p:nvPr/>
          </p:nvSpPr>
          <p:spPr bwMode="auto">
            <a:xfrm>
              <a:off x="3792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Text Box 14"/>
            <p:cNvSpPr txBox="1">
              <a:spLocks noChangeArrowheads="1"/>
            </p:cNvSpPr>
            <p:nvPr/>
          </p:nvSpPr>
          <p:spPr bwMode="auto">
            <a:xfrm>
              <a:off x="3792" y="216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45" name="Group 15"/>
            <p:cNvGrpSpPr>
              <a:grpSpLocks/>
            </p:cNvGrpSpPr>
            <p:nvPr/>
          </p:nvGrpSpPr>
          <p:grpSpPr bwMode="auto">
            <a:xfrm>
              <a:off x="3744" y="3072"/>
              <a:ext cx="307" cy="288"/>
              <a:chOff x="3821" y="2928"/>
              <a:chExt cx="307" cy="288"/>
            </a:xfrm>
          </p:grpSpPr>
          <p:sp>
            <p:nvSpPr>
              <p:cNvPr id="267" name="Oval 16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Text Box 17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46" name="Group 18"/>
            <p:cNvGrpSpPr>
              <a:grpSpLocks/>
            </p:cNvGrpSpPr>
            <p:nvPr/>
          </p:nvGrpSpPr>
          <p:grpSpPr bwMode="auto">
            <a:xfrm>
              <a:off x="4800" y="3072"/>
              <a:ext cx="288" cy="288"/>
              <a:chOff x="4800" y="3072"/>
              <a:chExt cx="288" cy="288"/>
            </a:xfrm>
          </p:grpSpPr>
          <p:sp>
            <p:nvSpPr>
              <p:cNvPr id="265" name="Oval 19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Text Box 20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11</a:t>
                </a:r>
              </a:p>
            </p:txBody>
          </p:sp>
        </p:grpSp>
        <p:sp>
          <p:nvSpPr>
            <p:cNvPr id="247" name="Freeform 21"/>
            <p:cNvSpPr>
              <a:spLocks/>
            </p:cNvSpPr>
            <p:nvPr/>
          </p:nvSpPr>
          <p:spPr bwMode="auto">
            <a:xfrm>
              <a:off x="3980" y="2400"/>
              <a:ext cx="47" cy="672"/>
            </a:xfrm>
            <a:custGeom>
              <a:avLst/>
              <a:gdLst>
                <a:gd name="T0" fmla="*/ 12 w 43"/>
                <a:gd name="T1" fmla="*/ 0 h 444"/>
                <a:gd name="T2" fmla="*/ 72 w 43"/>
                <a:gd name="T3" fmla="*/ 2882 h 444"/>
                <a:gd name="T4" fmla="*/ 0 w 43"/>
                <a:gd name="T5" fmla="*/ 5335 h 444"/>
                <a:gd name="T6" fmla="*/ 0 60000 65536"/>
                <a:gd name="T7" fmla="*/ 0 60000 65536"/>
                <a:gd name="T8" fmla="*/ 0 60000 65536"/>
                <a:gd name="T9" fmla="*/ 0 w 43"/>
                <a:gd name="T10" fmla="*/ 0 h 444"/>
                <a:gd name="T11" fmla="*/ 43 w 43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4">
                  <a:moveTo>
                    <a:pt x="6" y="0"/>
                  </a:moveTo>
                  <a:cubicBezTo>
                    <a:pt x="24" y="83"/>
                    <a:pt x="43" y="166"/>
                    <a:pt x="42" y="240"/>
                  </a:cubicBezTo>
                  <a:cubicBezTo>
                    <a:pt x="41" y="314"/>
                    <a:pt x="7" y="420"/>
                    <a:pt x="0" y="444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2"/>
            <p:cNvSpPr>
              <a:spLocks/>
            </p:cNvSpPr>
            <p:nvPr/>
          </p:nvSpPr>
          <p:spPr bwMode="auto">
            <a:xfrm>
              <a:off x="3792" y="2400"/>
              <a:ext cx="96" cy="672"/>
            </a:xfrm>
            <a:custGeom>
              <a:avLst/>
              <a:gdLst>
                <a:gd name="T0" fmla="*/ 2768 w 49"/>
                <a:gd name="T1" fmla="*/ 0 h 450"/>
                <a:gd name="T2" fmla="*/ 61 w 49"/>
                <a:gd name="T3" fmla="*/ 2725 h 450"/>
                <a:gd name="T4" fmla="*/ 2429 w 49"/>
                <a:gd name="T5" fmla="*/ 4994 h 450"/>
                <a:gd name="T6" fmla="*/ 0 60000 65536"/>
                <a:gd name="T7" fmla="*/ 0 60000 65536"/>
                <a:gd name="T8" fmla="*/ 0 60000 65536"/>
                <a:gd name="T9" fmla="*/ 0 w 49"/>
                <a:gd name="T10" fmla="*/ 0 h 450"/>
                <a:gd name="T11" fmla="*/ 49 w 49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50">
                  <a:moveTo>
                    <a:pt x="49" y="0"/>
                  </a:moveTo>
                  <a:cubicBezTo>
                    <a:pt x="25" y="85"/>
                    <a:pt x="2" y="171"/>
                    <a:pt x="1" y="246"/>
                  </a:cubicBezTo>
                  <a:cubicBezTo>
                    <a:pt x="0" y="321"/>
                    <a:pt x="24" y="423"/>
                    <a:pt x="43" y="45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3"/>
            <p:cNvSpPr>
              <a:spLocks noChangeShapeType="1"/>
            </p:cNvSpPr>
            <p:nvPr/>
          </p:nvSpPr>
          <p:spPr bwMode="auto">
            <a:xfrm>
              <a:off x="4080" y="321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4"/>
            <p:cNvSpPr>
              <a:spLocks noChangeShapeType="1"/>
            </p:cNvSpPr>
            <p:nvPr/>
          </p:nvSpPr>
          <p:spPr bwMode="auto">
            <a:xfrm flipH="1" flipV="1">
              <a:off x="4080" y="2352"/>
              <a:ext cx="768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5"/>
            <p:cNvSpPr>
              <a:spLocks noChangeShapeType="1"/>
            </p:cNvSpPr>
            <p:nvPr/>
          </p:nvSpPr>
          <p:spPr bwMode="auto">
            <a:xfrm flipV="1">
              <a:off x="4944" y="2400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6"/>
            <p:cNvSpPr>
              <a:spLocks/>
            </p:cNvSpPr>
            <p:nvPr/>
          </p:nvSpPr>
          <p:spPr bwMode="auto">
            <a:xfrm>
              <a:off x="4080" y="2208"/>
              <a:ext cx="720" cy="48"/>
            </a:xfrm>
            <a:custGeom>
              <a:avLst/>
              <a:gdLst>
                <a:gd name="T0" fmla="*/ 3035 w 540"/>
                <a:gd name="T1" fmla="*/ 1254 h 25"/>
                <a:gd name="T2" fmla="*/ 1956 w 540"/>
                <a:gd name="T3" fmla="*/ 56 h 25"/>
                <a:gd name="T4" fmla="*/ 0 w 540"/>
                <a:gd name="T5" fmla="*/ 933 h 25"/>
                <a:gd name="T6" fmla="*/ 0 60000 65536"/>
                <a:gd name="T7" fmla="*/ 0 60000 65536"/>
                <a:gd name="T8" fmla="*/ 0 60000 65536"/>
                <a:gd name="T9" fmla="*/ 0 w 540"/>
                <a:gd name="T10" fmla="*/ 0 h 25"/>
                <a:gd name="T11" fmla="*/ 540 w 540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25">
                  <a:moveTo>
                    <a:pt x="540" y="25"/>
                  </a:moveTo>
                  <a:cubicBezTo>
                    <a:pt x="489" y="13"/>
                    <a:pt x="438" y="2"/>
                    <a:pt x="348" y="1"/>
                  </a:cubicBezTo>
                  <a:cubicBezTo>
                    <a:pt x="258" y="0"/>
                    <a:pt x="40" y="19"/>
                    <a:pt x="0" y="1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27"/>
            <p:cNvSpPr>
              <a:spLocks noChangeArrowheads="1"/>
            </p:cNvSpPr>
            <p:nvPr/>
          </p:nvSpPr>
          <p:spPr bwMode="auto">
            <a:xfrm>
              <a:off x="4800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Text Box 28"/>
            <p:cNvSpPr txBox="1">
              <a:spLocks noChangeArrowheads="1"/>
            </p:cNvSpPr>
            <p:nvPr/>
          </p:nvSpPr>
          <p:spPr bwMode="auto">
            <a:xfrm>
              <a:off x="4800" y="2112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cxnSp>
          <p:nvCxnSpPr>
            <p:cNvPr id="255" name="AutoShape 29"/>
            <p:cNvCxnSpPr>
              <a:cxnSpLocks noChangeShapeType="1"/>
              <a:stCxn id="254" idx="3"/>
              <a:endCxn id="254" idx="0"/>
            </p:cNvCxnSpPr>
            <p:nvPr/>
          </p:nvCxnSpPr>
          <p:spPr bwMode="auto">
            <a:xfrm flipH="1" flipV="1">
              <a:off x="4942" y="2112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" name="AutoShape 30"/>
            <p:cNvCxnSpPr>
              <a:cxnSpLocks noChangeShapeType="1"/>
              <a:stCxn id="244" idx="1"/>
              <a:endCxn id="243" idx="0"/>
            </p:cNvCxnSpPr>
            <p:nvPr/>
          </p:nvCxnSpPr>
          <p:spPr bwMode="auto">
            <a:xfrm rot="10800000" flipH="1">
              <a:off x="3792" y="2106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7" name="Text Box 31"/>
            <p:cNvSpPr txBox="1">
              <a:spLocks noChangeArrowheads="1"/>
            </p:cNvSpPr>
            <p:nvPr/>
          </p:nvSpPr>
          <p:spPr bwMode="auto">
            <a:xfrm>
              <a:off x="5184" y="192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8" name="Text Box 32"/>
            <p:cNvSpPr txBox="1">
              <a:spLocks noChangeArrowheads="1"/>
            </p:cNvSpPr>
            <p:nvPr/>
          </p:nvSpPr>
          <p:spPr bwMode="auto">
            <a:xfrm>
              <a:off x="4896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9" name="Text Box 33"/>
            <p:cNvSpPr txBox="1">
              <a:spLocks noChangeArrowheads="1"/>
            </p:cNvSpPr>
            <p:nvPr/>
          </p:nvSpPr>
          <p:spPr bwMode="auto">
            <a:xfrm>
              <a:off x="4272" y="302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0" name="Text Box 34"/>
            <p:cNvSpPr txBox="1">
              <a:spLocks noChangeArrowheads="1"/>
            </p:cNvSpPr>
            <p:nvPr/>
          </p:nvSpPr>
          <p:spPr bwMode="auto">
            <a:xfrm>
              <a:off x="446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0/1</a:t>
              </a:r>
            </a:p>
          </p:txBody>
        </p:sp>
        <p:sp>
          <p:nvSpPr>
            <p:cNvPr id="261" name="Text Box 35"/>
            <p:cNvSpPr txBox="1">
              <a:spLocks noChangeArrowheads="1"/>
            </p:cNvSpPr>
            <p:nvPr/>
          </p:nvSpPr>
          <p:spPr bwMode="auto">
            <a:xfrm>
              <a:off x="4320" y="2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  <p:sp>
          <p:nvSpPr>
            <p:cNvPr id="262" name="Text Box 36"/>
            <p:cNvSpPr txBox="1">
              <a:spLocks noChangeArrowheads="1"/>
            </p:cNvSpPr>
            <p:nvPr/>
          </p:nvSpPr>
          <p:spPr bwMode="auto">
            <a:xfrm>
              <a:off x="3408" y="187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0/0</a:t>
              </a:r>
              <a:endParaRPr lang="en-US" sz="1600"/>
            </a:p>
          </p:txBody>
        </p:sp>
        <p:sp>
          <p:nvSpPr>
            <p:cNvPr id="263" name="Text Box 37"/>
            <p:cNvSpPr txBox="1">
              <a:spLocks noChangeArrowheads="1"/>
            </p:cNvSpPr>
            <p:nvPr/>
          </p:nvSpPr>
          <p:spPr bwMode="auto">
            <a:xfrm>
              <a:off x="350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4" name="Text Box 38"/>
            <p:cNvSpPr txBox="1">
              <a:spLocks noChangeArrowheads="1"/>
            </p:cNvSpPr>
            <p:nvPr/>
          </p:nvSpPr>
          <p:spPr bwMode="auto">
            <a:xfrm>
              <a:off x="398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</p:grpSp>
      <p:sp>
        <p:nvSpPr>
          <p:cNvPr id="269" name="AutoShape 39"/>
          <p:cNvSpPr>
            <a:spLocks noChangeArrowheads="1"/>
          </p:cNvSpPr>
          <p:nvPr/>
        </p:nvSpPr>
        <p:spPr bwMode="auto">
          <a:xfrm>
            <a:off x="4191000" y="4419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Text Box 40"/>
          <p:cNvSpPr txBox="1">
            <a:spLocks noChangeArrowheads="1"/>
          </p:cNvSpPr>
          <p:nvPr/>
        </p:nvSpPr>
        <p:spPr bwMode="auto">
          <a:xfrm>
            <a:off x="1219200" y="45720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800000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95466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outputs of a sequential circuit are functions of the present states of the flip-flops and the inputs.  These are described algebraically by the </a:t>
            </a:r>
            <a:r>
              <a:rPr lang="en-US" i="1" dirty="0">
                <a:solidFill>
                  <a:srgbClr val="C00000"/>
                </a:solidFill>
              </a:rPr>
              <a:t>circuit output functions</a:t>
            </a:r>
            <a:r>
              <a:rPr lang="en-US" dirty="0"/>
              <a:t>.</a:t>
            </a:r>
          </a:p>
          <a:p>
            <a:pPr marL="625475" lvl="1" indent="-27622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Figure 1: </a:t>
            </a:r>
            <a:r>
              <a:rPr lang="en-US" i="1" dirty="0"/>
              <a:t>y = (A + B)∙x'</a:t>
            </a:r>
            <a:endParaRPr lang="en-US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part of the circuit that generates inputs to the flip-flops are described algebraically by the </a:t>
            </a:r>
            <a:r>
              <a:rPr lang="en-US" i="1" dirty="0">
                <a:solidFill>
                  <a:srgbClr val="C00000"/>
                </a:solidFill>
              </a:rPr>
              <a:t>flip-flop input functions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(or </a:t>
            </a:r>
            <a:r>
              <a:rPr lang="en-US" i="1" dirty="0"/>
              <a:t>flip-flop input equations</a:t>
            </a:r>
            <a:r>
              <a:rPr lang="en-US" dirty="0"/>
              <a:t>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The flip-flop input functions determine the next state generation.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the flip-flop input functions and the characteristic tables of the flip-flops, we obtain the next states of the flip-flops. 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54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circuit with a </a:t>
            </a:r>
            <a:r>
              <a:rPr lang="en-US" i="1" dirty="0"/>
              <a:t>JK</a:t>
            </a:r>
            <a:r>
              <a:rPr lang="en-US" dirty="0"/>
              <a:t> flip-flop.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use 2 letters to denote each flip-flop input: the first letter denotes the input of the flip-flop (</a:t>
            </a:r>
            <a:r>
              <a:rPr lang="en-US" i="1" dirty="0"/>
              <a:t>J</a:t>
            </a:r>
            <a:r>
              <a:rPr lang="en-US" dirty="0"/>
              <a:t> or </a:t>
            </a:r>
            <a:r>
              <a:rPr lang="en-US" i="1" dirty="0"/>
              <a:t>K</a:t>
            </a:r>
            <a:r>
              <a:rPr lang="en-US" dirty="0"/>
              <a:t> for </a:t>
            </a:r>
            <a:r>
              <a:rPr lang="en-US" i="1" dirty="0"/>
              <a:t>J-K</a:t>
            </a:r>
            <a:r>
              <a:rPr lang="en-US" dirty="0"/>
              <a:t> flip-flop, </a:t>
            </a:r>
            <a:r>
              <a:rPr lang="en-US" i="1" dirty="0"/>
              <a:t>S</a:t>
            </a:r>
            <a:r>
              <a:rPr lang="en-US" dirty="0"/>
              <a:t> or </a:t>
            </a:r>
            <a:r>
              <a:rPr lang="en-US" i="1" dirty="0"/>
              <a:t>R</a:t>
            </a:r>
            <a:r>
              <a:rPr lang="en-US" dirty="0"/>
              <a:t> for </a:t>
            </a:r>
            <a:r>
              <a:rPr lang="en-US" i="1" dirty="0"/>
              <a:t>S-R</a:t>
            </a:r>
            <a:r>
              <a:rPr lang="en-US" dirty="0"/>
              <a:t> flip-flop, </a:t>
            </a:r>
            <a:r>
              <a:rPr lang="en-US" i="1" dirty="0"/>
              <a:t>D</a:t>
            </a:r>
            <a:r>
              <a:rPr lang="en-US" dirty="0"/>
              <a:t> for </a:t>
            </a:r>
            <a:r>
              <a:rPr lang="en-US" i="1" dirty="0"/>
              <a:t>D</a:t>
            </a:r>
            <a:r>
              <a:rPr lang="en-US" dirty="0"/>
              <a:t> flip-flop, </a:t>
            </a:r>
            <a:r>
              <a:rPr lang="en-US" i="1" dirty="0"/>
              <a:t>T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flip-flop) and the second letter denotes the name of the flip-flop.</a:t>
            </a:r>
          </a:p>
        </p:txBody>
      </p:sp>
      <p:sp>
        <p:nvSpPr>
          <p:cNvPr id="247" name="Text Box 48"/>
          <p:cNvSpPr txBox="1">
            <a:spLocks noChangeArrowheads="1"/>
          </p:cNvSpPr>
          <p:nvPr/>
        </p:nvSpPr>
        <p:spPr bwMode="auto">
          <a:xfrm>
            <a:off x="1371600" y="4114800"/>
            <a:ext cx="2590800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/>
              <a:t>JA = B∙C'∙x + B'∙C∙x'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KA = B + y</a:t>
            </a:r>
          </a:p>
        </p:txBody>
      </p:sp>
      <p:grpSp>
        <p:nvGrpSpPr>
          <p:cNvPr id="248" name="Group 99"/>
          <p:cNvGrpSpPr>
            <a:grpSpLocks/>
          </p:cNvGrpSpPr>
          <p:nvPr/>
        </p:nvGrpSpPr>
        <p:grpSpPr bwMode="auto">
          <a:xfrm>
            <a:off x="4114800" y="3962400"/>
            <a:ext cx="3665538" cy="1905000"/>
            <a:chOff x="4114800" y="3962400"/>
            <a:chExt cx="3665538" cy="1676400"/>
          </a:xfrm>
        </p:grpSpPr>
        <p:sp>
          <p:nvSpPr>
            <p:cNvPr id="249" name="Line 5"/>
            <p:cNvSpPr>
              <a:spLocks noChangeShapeType="1"/>
            </p:cNvSpPr>
            <p:nvPr/>
          </p:nvSpPr>
          <p:spPr bwMode="auto">
            <a:xfrm>
              <a:off x="71628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6"/>
            <p:cNvSpPr txBox="1">
              <a:spLocks noChangeArrowheads="1"/>
            </p:cNvSpPr>
            <p:nvPr/>
          </p:nvSpPr>
          <p:spPr bwMode="auto">
            <a:xfrm>
              <a:off x="7467600" y="4419600"/>
              <a:ext cx="3127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A</a:t>
              </a:r>
            </a:p>
          </p:txBody>
        </p:sp>
        <p:sp>
          <p:nvSpPr>
            <p:cNvPr id="251" name="Text Box 7"/>
            <p:cNvSpPr txBox="1">
              <a:spLocks noChangeArrowheads="1"/>
            </p:cNvSpPr>
            <p:nvPr/>
          </p:nvSpPr>
          <p:spPr bwMode="auto">
            <a:xfrm>
              <a:off x="4114800" y="39624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</a:t>
              </a:r>
            </a:p>
          </p:txBody>
        </p:sp>
        <p:sp>
          <p:nvSpPr>
            <p:cNvPr id="252" name="Line 8"/>
            <p:cNvSpPr>
              <a:spLocks noChangeShapeType="1"/>
            </p:cNvSpPr>
            <p:nvPr/>
          </p:nvSpPr>
          <p:spPr bwMode="auto">
            <a:xfrm flipH="1">
              <a:off x="5410200" y="4191000"/>
              <a:ext cx="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AutoShape 9"/>
            <p:cNvSpPr>
              <a:spLocks noChangeArrowheads="1"/>
            </p:cNvSpPr>
            <p:nvPr/>
          </p:nvSpPr>
          <p:spPr bwMode="auto">
            <a:xfrm>
              <a:off x="4724400" y="40386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10"/>
            <p:cNvSpPr>
              <a:spLocks noChangeShapeType="1"/>
            </p:cNvSpPr>
            <p:nvPr/>
          </p:nvSpPr>
          <p:spPr bwMode="auto">
            <a:xfrm flipV="1">
              <a:off x="6248400" y="51054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11"/>
            <p:cNvSpPr>
              <a:spLocks noChangeShapeType="1"/>
            </p:cNvSpPr>
            <p:nvPr/>
          </p:nvSpPr>
          <p:spPr bwMode="auto">
            <a:xfrm flipV="1">
              <a:off x="62484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12"/>
            <p:cNvSpPr>
              <a:spLocks noChangeShapeType="1"/>
            </p:cNvSpPr>
            <p:nvPr/>
          </p:nvSpPr>
          <p:spPr bwMode="auto">
            <a:xfrm>
              <a:off x="6477000" y="4876800"/>
              <a:ext cx="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13"/>
            <p:cNvSpPr>
              <a:spLocks noChangeShapeType="1"/>
            </p:cNvSpPr>
            <p:nvPr/>
          </p:nvSpPr>
          <p:spPr bwMode="auto">
            <a:xfrm flipV="1">
              <a:off x="6477000" y="4876800"/>
              <a:ext cx="152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Text Box 14"/>
            <p:cNvSpPr txBox="1">
              <a:spLocks noChangeArrowheads="1"/>
            </p:cNvSpPr>
            <p:nvPr/>
          </p:nvSpPr>
          <p:spPr bwMode="auto">
            <a:xfrm>
              <a:off x="5181600" y="4876800"/>
              <a:ext cx="31273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B</a:t>
              </a:r>
            </a:p>
            <a:p>
              <a:pPr eaLnBrk="0" hangingPunct="0"/>
              <a:r>
                <a:rPr lang="en-US" sz="1400" b="1" i="1"/>
                <a:t>y</a:t>
              </a:r>
            </a:p>
          </p:txBody>
        </p:sp>
        <p:sp>
          <p:nvSpPr>
            <p:cNvPr id="259" name="Text Box 15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431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CP</a:t>
              </a:r>
            </a:p>
          </p:txBody>
        </p:sp>
        <p:grpSp>
          <p:nvGrpSpPr>
            <p:cNvPr id="260" name="Group 16"/>
            <p:cNvGrpSpPr>
              <a:grpSpLocks/>
            </p:cNvGrpSpPr>
            <p:nvPr/>
          </p:nvGrpSpPr>
          <p:grpSpPr bwMode="auto">
            <a:xfrm>
              <a:off x="6553200" y="4419600"/>
              <a:ext cx="690563" cy="839788"/>
              <a:chOff x="4656" y="1679"/>
              <a:chExt cx="435" cy="529"/>
            </a:xfrm>
          </p:grpSpPr>
          <p:sp>
            <p:nvSpPr>
              <p:cNvPr id="287" name="Rectangle 17"/>
              <p:cNvSpPr>
                <a:spLocks noChangeArrowheads="1"/>
              </p:cNvSpPr>
              <p:nvPr/>
            </p:nvSpPr>
            <p:spPr bwMode="auto">
              <a:xfrm>
                <a:off x="4704" y="1690"/>
                <a:ext cx="336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Text Box 18"/>
              <p:cNvSpPr txBox="1">
                <a:spLocks noChangeArrowheads="1"/>
              </p:cNvSpPr>
              <p:nvPr/>
            </p:nvSpPr>
            <p:spPr bwMode="auto">
              <a:xfrm>
                <a:off x="4656" y="168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J</a:t>
                </a:r>
              </a:p>
            </p:txBody>
          </p:sp>
          <p:sp>
            <p:nvSpPr>
              <p:cNvPr id="289" name="Text Box 19"/>
              <p:cNvSpPr txBox="1">
                <a:spLocks noChangeArrowheads="1"/>
              </p:cNvSpPr>
              <p:nvPr/>
            </p:nvSpPr>
            <p:spPr bwMode="auto">
              <a:xfrm>
                <a:off x="4860" y="1679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290" name="Text Box 20"/>
              <p:cNvSpPr txBox="1">
                <a:spLocks noChangeArrowheads="1"/>
              </p:cNvSpPr>
              <p:nvPr/>
            </p:nvSpPr>
            <p:spPr bwMode="auto">
              <a:xfrm>
                <a:off x="4848" y="2012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Q'</a:t>
                </a:r>
              </a:p>
            </p:txBody>
          </p:sp>
          <p:sp>
            <p:nvSpPr>
              <p:cNvPr id="291" name="AutoShape 21"/>
              <p:cNvSpPr>
                <a:spLocks noChangeArrowheads="1"/>
              </p:cNvSpPr>
              <p:nvPr/>
            </p:nvSpPr>
            <p:spPr bwMode="auto">
              <a:xfrm rot="5400000">
                <a:off x="4680" y="1944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Text Box 22"/>
              <p:cNvSpPr txBox="1">
                <a:spLocks noChangeArrowheads="1"/>
              </p:cNvSpPr>
              <p:nvPr/>
            </p:nvSpPr>
            <p:spPr bwMode="auto">
              <a:xfrm>
                <a:off x="4656" y="201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K</a:t>
                </a:r>
              </a:p>
            </p:txBody>
          </p:sp>
        </p:grpSp>
        <p:sp>
          <p:nvSpPr>
            <p:cNvPr id="261" name="Line 23"/>
            <p:cNvSpPr>
              <a:spLocks noChangeShapeType="1"/>
            </p:cNvSpPr>
            <p:nvPr/>
          </p:nvSpPr>
          <p:spPr bwMode="auto">
            <a:xfrm>
              <a:off x="5410200" y="4495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4"/>
            <p:cNvGrpSpPr>
              <a:grpSpLocks/>
            </p:cNvGrpSpPr>
            <p:nvPr/>
          </p:nvGrpSpPr>
          <p:grpSpPr bwMode="auto">
            <a:xfrm>
              <a:off x="5791200" y="4419600"/>
              <a:ext cx="436563" cy="346075"/>
              <a:chOff x="6768" y="11808"/>
              <a:chExt cx="1008" cy="792"/>
            </a:xfrm>
          </p:grpSpPr>
          <p:sp>
            <p:nvSpPr>
              <p:cNvPr id="28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3" name="Line 30"/>
            <p:cNvSpPr>
              <a:spLocks noChangeShapeType="1"/>
            </p:cNvSpPr>
            <p:nvPr/>
          </p:nvSpPr>
          <p:spPr bwMode="auto">
            <a:xfrm>
              <a:off x="5105400" y="4724400"/>
              <a:ext cx="685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1"/>
            <p:cNvGrpSpPr>
              <a:grpSpLocks/>
            </p:cNvGrpSpPr>
            <p:nvPr/>
          </p:nvGrpSpPr>
          <p:grpSpPr bwMode="auto">
            <a:xfrm>
              <a:off x="5791200" y="4953000"/>
              <a:ext cx="436563" cy="346075"/>
              <a:chOff x="6768" y="11808"/>
              <a:chExt cx="1008" cy="792"/>
            </a:xfrm>
          </p:grpSpPr>
          <p:sp>
            <p:nvSpPr>
              <p:cNvPr id="277" name="Freeform 32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3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3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5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5" name="Line 37"/>
            <p:cNvSpPr>
              <a:spLocks noChangeShapeType="1"/>
            </p:cNvSpPr>
            <p:nvPr/>
          </p:nvSpPr>
          <p:spPr bwMode="auto">
            <a:xfrm>
              <a:off x="5410200" y="50292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38"/>
            <p:cNvSpPr>
              <a:spLocks noChangeShapeType="1"/>
            </p:cNvSpPr>
            <p:nvPr/>
          </p:nvSpPr>
          <p:spPr bwMode="auto">
            <a:xfrm>
              <a:off x="5410200" y="5257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39"/>
            <p:cNvSpPr>
              <a:spLocks noChangeShapeType="1"/>
            </p:cNvSpPr>
            <p:nvPr/>
          </p:nvSpPr>
          <p:spPr bwMode="auto">
            <a:xfrm>
              <a:off x="5105400" y="4191000"/>
              <a:ext cx="304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AutoShape 40"/>
            <p:cNvSpPr>
              <a:spLocks noChangeArrowheads="1"/>
            </p:cNvSpPr>
            <p:nvPr/>
          </p:nvSpPr>
          <p:spPr bwMode="auto">
            <a:xfrm>
              <a:off x="4724400" y="45720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41"/>
            <p:cNvSpPr>
              <a:spLocks noChangeShapeType="1"/>
            </p:cNvSpPr>
            <p:nvPr/>
          </p:nvSpPr>
          <p:spPr bwMode="auto">
            <a:xfrm>
              <a:off x="4495800" y="4114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42"/>
            <p:cNvSpPr>
              <a:spLocks noChangeShapeType="1"/>
            </p:cNvSpPr>
            <p:nvPr/>
          </p:nvSpPr>
          <p:spPr bwMode="auto">
            <a:xfrm>
              <a:off x="4495800" y="43434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43"/>
            <p:cNvSpPr>
              <a:spLocks noChangeShapeType="1"/>
            </p:cNvSpPr>
            <p:nvPr/>
          </p:nvSpPr>
          <p:spPr bwMode="auto">
            <a:xfrm>
              <a:off x="4495800" y="42179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Text Box 44"/>
            <p:cNvSpPr txBox="1">
              <a:spLocks noChangeArrowheads="1"/>
            </p:cNvSpPr>
            <p:nvPr/>
          </p:nvSpPr>
          <p:spPr bwMode="auto">
            <a:xfrm>
              <a:off x="4114800" y="44958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x'</a:t>
              </a:r>
            </a:p>
          </p:txBody>
        </p:sp>
        <p:sp>
          <p:nvSpPr>
            <p:cNvPr id="273" name="Line 45"/>
            <p:cNvSpPr>
              <a:spLocks noChangeShapeType="1"/>
            </p:cNvSpPr>
            <p:nvPr/>
          </p:nvSpPr>
          <p:spPr bwMode="auto">
            <a:xfrm>
              <a:off x="4495800" y="46482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46"/>
            <p:cNvSpPr>
              <a:spLocks noChangeShapeType="1"/>
            </p:cNvSpPr>
            <p:nvPr/>
          </p:nvSpPr>
          <p:spPr bwMode="auto">
            <a:xfrm>
              <a:off x="4495800" y="4876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47"/>
            <p:cNvSpPr>
              <a:spLocks noChangeShapeType="1"/>
            </p:cNvSpPr>
            <p:nvPr/>
          </p:nvSpPr>
          <p:spPr bwMode="auto">
            <a:xfrm>
              <a:off x="4495800" y="47513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165975" y="50752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9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Figure 1, we obtain the following </a:t>
            </a:r>
            <a:r>
              <a:rPr lang="en-US" dirty="0">
                <a:solidFill>
                  <a:srgbClr val="C00000"/>
                </a:solidFill>
              </a:rPr>
              <a:t>state equations </a:t>
            </a:r>
            <a:r>
              <a:rPr lang="en-US" dirty="0"/>
              <a:t>by observing that </a:t>
            </a:r>
            <a:r>
              <a:rPr lang="en-US" i="1" dirty="0"/>
              <a:t>Q</a:t>
            </a:r>
            <a:r>
              <a:rPr lang="en-US" i="1" baseline="30000" dirty="0"/>
              <a:t>+</a:t>
            </a:r>
            <a:r>
              <a:rPr lang="en-US" dirty="0"/>
              <a:t> = </a:t>
            </a:r>
            <a:r>
              <a:rPr lang="en-US" i="1" dirty="0"/>
              <a:t>DQ</a:t>
            </a:r>
            <a:r>
              <a:rPr lang="en-US" dirty="0"/>
              <a:t> for a </a:t>
            </a:r>
            <a:r>
              <a:rPr lang="en-US" i="1" dirty="0"/>
              <a:t>D</a:t>
            </a:r>
            <a:r>
              <a:rPr lang="en-US" dirty="0"/>
              <a:t> flip-flop: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A</a:t>
            </a:r>
            <a:r>
              <a:rPr lang="en-US" b="1" i="1" baseline="30000" dirty="0">
                <a:solidFill>
                  <a:srgbClr val="0000CC"/>
                </a:solidFill>
              </a:rPr>
              <a:t>+</a:t>
            </a:r>
            <a:r>
              <a:rPr lang="en-US" b="1" i="1" dirty="0">
                <a:solidFill>
                  <a:srgbClr val="0000CC"/>
                </a:solidFill>
              </a:rPr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dirty="0">
                <a:solidFill>
                  <a:srgbClr val="0000CC"/>
                </a:solidFill>
              </a:rPr>
              <a:t>   	(since </a:t>
            </a:r>
            <a:r>
              <a:rPr lang="en-US" i="1" dirty="0">
                <a:solidFill>
                  <a:srgbClr val="0000CC"/>
                </a:solidFill>
              </a:rPr>
              <a:t>DA = </a:t>
            </a:r>
            <a:r>
              <a:rPr lang="en-US" i="1" dirty="0" err="1">
                <a:solidFill>
                  <a:srgbClr val="0000CC"/>
                </a:solidFill>
              </a:rPr>
              <a:t>A∙x</a:t>
            </a:r>
            <a:r>
              <a:rPr lang="en-US" i="1" dirty="0">
                <a:solidFill>
                  <a:srgbClr val="0000CC"/>
                </a:solidFill>
              </a:rPr>
              <a:t> + </a:t>
            </a:r>
            <a:r>
              <a:rPr lang="en-US" i="1" dirty="0" err="1">
                <a:solidFill>
                  <a:srgbClr val="0000CC"/>
                </a:solidFill>
              </a:rPr>
              <a:t>B∙x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b="1" i="1" baseline="30000" dirty="0">
                <a:solidFill>
                  <a:srgbClr val="0000CC"/>
                </a:solidFill>
              </a:rPr>
              <a:t>+</a:t>
            </a:r>
            <a:r>
              <a:rPr lang="en-US" b="1" i="1" dirty="0">
                <a:solidFill>
                  <a:srgbClr val="0000CC"/>
                </a:solidFill>
              </a:rPr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dirty="0">
                <a:solidFill>
                  <a:srgbClr val="0000CC"/>
                </a:solidFill>
              </a:rPr>
              <a:t>   	(since </a:t>
            </a:r>
            <a:r>
              <a:rPr lang="en-US" i="1" dirty="0">
                <a:solidFill>
                  <a:srgbClr val="0000CC"/>
                </a:solidFill>
              </a:rPr>
              <a:t>DB = </a:t>
            </a:r>
            <a:r>
              <a:rPr lang="en-US" i="1" dirty="0" err="1">
                <a:solidFill>
                  <a:srgbClr val="0000CC"/>
                </a:solidFill>
              </a:rPr>
              <a:t>A'∙x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47" name="Group 97"/>
          <p:cNvGrpSpPr>
            <a:grpSpLocks/>
          </p:cNvGrpSpPr>
          <p:nvPr/>
        </p:nvGrpSpPr>
        <p:grpSpPr bwMode="auto">
          <a:xfrm>
            <a:off x="3429000" y="2996782"/>
            <a:ext cx="5259388" cy="3262313"/>
            <a:chOff x="3657600" y="2743200"/>
            <a:chExt cx="5259388" cy="3262313"/>
          </a:xfrm>
        </p:grpSpPr>
        <p:grpSp>
          <p:nvGrpSpPr>
            <p:cNvPr id="48" name="Group 181"/>
            <p:cNvGrpSpPr>
              <a:grpSpLocks/>
            </p:cNvGrpSpPr>
            <p:nvPr/>
          </p:nvGrpSpPr>
          <p:grpSpPr bwMode="auto">
            <a:xfrm>
              <a:off x="3657600" y="2743200"/>
              <a:ext cx="5259388" cy="3262313"/>
              <a:chOff x="2304" y="1728"/>
              <a:chExt cx="3313" cy="2055"/>
            </a:xfrm>
          </p:grpSpPr>
          <p:grpSp>
            <p:nvGrpSpPr>
              <p:cNvPr id="51" name="Group 93"/>
              <p:cNvGrpSpPr>
                <a:grpSpLocks/>
              </p:cNvGrpSpPr>
              <p:nvPr/>
            </p:nvGrpSpPr>
            <p:grpSpPr bwMode="auto">
              <a:xfrm>
                <a:off x="2784" y="1728"/>
                <a:ext cx="2833" cy="2016"/>
                <a:chOff x="2784" y="1824"/>
                <a:chExt cx="2833" cy="2016"/>
              </a:xfrm>
            </p:grpSpPr>
            <p:sp>
              <p:nvSpPr>
                <p:cNvPr id="53" name="Oval 94"/>
                <p:cNvSpPr>
                  <a:spLocks noChangeArrowheads="1"/>
                </p:cNvSpPr>
                <p:nvPr/>
              </p:nvSpPr>
              <p:spPr bwMode="auto">
                <a:xfrm>
                  <a:off x="5235" y="2461"/>
                  <a:ext cx="36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95"/>
                <p:cNvSpPr>
                  <a:spLocks noChangeShapeType="1"/>
                </p:cNvSpPr>
                <p:nvPr/>
              </p:nvSpPr>
              <p:spPr bwMode="auto">
                <a:xfrm>
                  <a:off x="5114" y="3244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96"/>
                <p:cNvSpPr>
                  <a:spLocks noChangeShapeType="1"/>
                </p:cNvSpPr>
                <p:nvPr/>
              </p:nvSpPr>
              <p:spPr bwMode="auto">
                <a:xfrm>
                  <a:off x="5114" y="2960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5114" y="2473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5251" y="2473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9"/>
                <p:cNvSpPr>
                  <a:spLocks noChangeShapeType="1"/>
                </p:cNvSpPr>
                <p:nvPr/>
              </p:nvSpPr>
              <p:spPr bwMode="auto">
                <a:xfrm>
                  <a:off x="5114" y="2189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251" y="1824"/>
                  <a:ext cx="0" cy="36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101"/>
                <p:cNvSpPr>
                  <a:spLocks noChangeArrowheads="1"/>
                </p:cNvSpPr>
                <p:nvPr/>
              </p:nvSpPr>
              <p:spPr bwMode="auto">
                <a:xfrm>
                  <a:off x="5232" y="2175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399" y="2120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6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393" y="2384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6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387" y="2879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387" y="3163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65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5251" y="2757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107"/>
                <p:cNvSpPr>
                  <a:spLocks noChangeArrowheads="1"/>
                </p:cNvSpPr>
                <p:nvPr/>
              </p:nvSpPr>
              <p:spPr bwMode="auto">
                <a:xfrm>
                  <a:off x="5232" y="2946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8"/>
                <p:cNvSpPr>
                  <a:spLocks noChangeShapeType="1"/>
                </p:cNvSpPr>
                <p:nvPr/>
              </p:nvSpPr>
              <p:spPr bwMode="auto">
                <a:xfrm>
                  <a:off x="3195" y="3772"/>
                  <a:ext cx="8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246" y="3772"/>
                  <a:ext cx="2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9" name="Group 110"/>
                <p:cNvGrpSpPr>
                  <a:grpSpLocks/>
                </p:cNvGrpSpPr>
                <p:nvPr/>
              </p:nvGrpSpPr>
              <p:grpSpPr bwMode="auto">
                <a:xfrm>
                  <a:off x="4337" y="2108"/>
                  <a:ext cx="262" cy="184"/>
                  <a:chOff x="6768" y="11808"/>
                  <a:chExt cx="1008" cy="792"/>
                </a:xfrm>
              </p:grpSpPr>
              <p:sp>
                <p:nvSpPr>
                  <p:cNvPr id="142" name="Freeform 11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1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1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" name="AutoShape 116"/>
                <p:cNvSpPr>
                  <a:spLocks noChangeArrowheads="1"/>
                </p:cNvSpPr>
                <p:nvPr/>
              </p:nvSpPr>
              <p:spPr bwMode="auto">
                <a:xfrm>
                  <a:off x="3743" y="1986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AutoShape 117"/>
                <p:cNvSpPr>
                  <a:spLocks noChangeArrowheads="1"/>
                </p:cNvSpPr>
                <p:nvPr/>
              </p:nvSpPr>
              <p:spPr bwMode="auto">
                <a:xfrm>
                  <a:off x="3743" y="2270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154" y="2270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19"/>
                <p:cNvSpPr>
                  <a:spLocks noChangeShapeType="1"/>
                </p:cNvSpPr>
                <p:nvPr/>
              </p:nvSpPr>
              <p:spPr bwMode="auto">
                <a:xfrm>
                  <a:off x="3972" y="2067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972" y="2351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4154" y="2067"/>
                  <a:ext cx="0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4154" y="2270"/>
                  <a:ext cx="0" cy="8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154" y="2149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124"/>
                <p:cNvSpPr>
                  <a:spLocks noChangeArrowheads="1"/>
                </p:cNvSpPr>
                <p:nvPr/>
              </p:nvSpPr>
              <p:spPr bwMode="auto">
                <a:xfrm>
                  <a:off x="3354" y="200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AutoShape 125"/>
                <p:cNvSpPr>
                  <a:spLocks noChangeArrowheads="1"/>
                </p:cNvSpPr>
                <p:nvPr/>
              </p:nvSpPr>
              <p:spPr bwMode="auto">
                <a:xfrm>
                  <a:off x="4657" y="3488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AutoShape 126"/>
                <p:cNvSpPr>
                  <a:spLocks noChangeArrowheads="1"/>
                </p:cNvSpPr>
                <p:nvPr/>
              </p:nvSpPr>
              <p:spPr bwMode="auto">
                <a:xfrm>
                  <a:off x="4109" y="2879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127"/>
                <p:cNvGrpSpPr>
                  <a:grpSpLocks/>
                </p:cNvGrpSpPr>
                <p:nvPr/>
              </p:nvGrpSpPr>
              <p:grpSpPr bwMode="auto">
                <a:xfrm>
                  <a:off x="4017" y="3447"/>
                  <a:ext cx="262" cy="184"/>
                  <a:chOff x="6768" y="11808"/>
                  <a:chExt cx="1008" cy="792"/>
                </a:xfrm>
              </p:grpSpPr>
              <p:sp>
                <p:nvSpPr>
                  <p:cNvPr id="137" name="Freeform 12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3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3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" name="Line 133"/>
                <p:cNvSpPr>
                  <a:spLocks noChangeShapeType="1"/>
                </p:cNvSpPr>
                <p:nvPr/>
              </p:nvSpPr>
              <p:spPr bwMode="auto">
                <a:xfrm>
                  <a:off x="4611" y="218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3378" y="2027"/>
                  <a:ext cx="36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967" y="2149"/>
                  <a:ext cx="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3195" y="2311"/>
                  <a:ext cx="55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37"/>
                <p:cNvSpPr>
                  <a:spLocks noChangeShapeType="1"/>
                </p:cNvSpPr>
                <p:nvPr/>
              </p:nvSpPr>
              <p:spPr bwMode="auto">
                <a:xfrm>
                  <a:off x="3561" y="2433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95" y="2149"/>
                  <a:ext cx="1" cy="162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139"/>
                <p:cNvSpPr>
                  <a:spLocks noChangeArrowheads="1"/>
                </p:cNvSpPr>
                <p:nvPr/>
              </p:nvSpPr>
              <p:spPr bwMode="auto">
                <a:xfrm>
                  <a:off x="3174" y="212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Oval 140"/>
                <p:cNvSpPr>
                  <a:spLocks noChangeArrowheads="1"/>
                </p:cNvSpPr>
                <p:nvPr/>
              </p:nvSpPr>
              <p:spPr bwMode="auto">
                <a:xfrm>
                  <a:off x="3174" y="229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Oval 141"/>
                <p:cNvSpPr>
                  <a:spLocks noChangeArrowheads="1"/>
                </p:cNvSpPr>
                <p:nvPr/>
              </p:nvSpPr>
              <p:spPr bwMode="auto">
                <a:xfrm>
                  <a:off x="3174" y="298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3561" y="2433"/>
                  <a:ext cx="0" cy="105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43"/>
                <p:cNvSpPr>
                  <a:spLocks noChangeShapeType="1"/>
                </p:cNvSpPr>
                <p:nvPr/>
              </p:nvSpPr>
              <p:spPr bwMode="auto">
                <a:xfrm>
                  <a:off x="3561" y="3488"/>
                  <a:ext cx="4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44"/>
                <p:cNvSpPr>
                  <a:spLocks noChangeShapeType="1"/>
                </p:cNvSpPr>
                <p:nvPr/>
              </p:nvSpPr>
              <p:spPr bwMode="auto">
                <a:xfrm>
                  <a:off x="3378" y="1831"/>
                  <a:ext cx="0" cy="17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145"/>
                <p:cNvSpPr>
                  <a:spLocks noChangeShapeType="1"/>
                </p:cNvSpPr>
                <p:nvPr/>
              </p:nvSpPr>
              <p:spPr bwMode="auto">
                <a:xfrm>
                  <a:off x="3378" y="3609"/>
                  <a:ext cx="63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378" y="1824"/>
                  <a:ext cx="18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195" y="3001"/>
                  <a:ext cx="91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148"/>
                <p:cNvSpPr>
                  <a:spLocks noChangeArrowheads="1"/>
                </p:cNvSpPr>
                <p:nvPr/>
              </p:nvSpPr>
              <p:spPr bwMode="auto">
                <a:xfrm>
                  <a:off x="4589" y="3107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149"/>
                <p:cNvSpPr>
                  <a:spLocks noChangeShapeType="1"/>
                </p:cNvSpPr>
                <p:nvPr/>
              </p:nvSpPr>
              <p:spPr bwMode="auto">
                <a:xfrm>
                  <a:off x="4337" y="2960"/>
                  <a:ext cx="45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150"/>
                <p:cNvSpPr>
                  <a:spLocks noChangeShapeType="1"/>
                </p:cNvSpPr>
                <p:nvPr/>
              </p:nvSpPr>
              <p:spPr bwMode="auto">
                <a:xfrm>
                  <a:off x="3926" y="291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151"/>
                <p:cNvSpPr>
                  <a:spLocks noChangeShapeType="1"/>
                </p:cNvSpPr>
                <p:nvPr/>
              </p:nvSpPr>
              <p:spPr bwMode="auto">
                <a:xfrm>
                  <a:off x="3926" y="2676"/>
                  <a:ext cx="132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152"/>
                <p:cNvSpPr>
                  <a:spLocks noChangeShapeType="1"/>
                </p:cNvSpPr>
                <p:nvPr/>
              </p:nvSpPr>
              <p:spPr bwMode="auto">
                <a:xfrm>
                  <a:off x="3571" y="2753"/>
                  <a:ext cx="1680" cy="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885" y="3569"/>
                  <a:ext cx="50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154"/>
                <p:cNvSpPr>
                  <a:spLocks noChangeShapeType="1"/>
                </p:cNvSpPr>
                <p:nvPr/>
              </p:nvSpPr>
              <p:spPr bwMode="auto">
                <a:xfrm>
                  <a:off x="4291" y="3528"/>
                  <a:ext cx="36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3926" y="2676"/>
                  <a:ext cx="0" cy="24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474" y="360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474" y="3609"/>
                  <a:ext cx="0" cy="16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58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0" cy="89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159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611" y="3122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5387" y="348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11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784" y="2067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20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474" y="3245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121" name="Group 164"/>
                <p:cNvGrpSpPr>
                  <a:grpSpLocks/>
                </p:cNvGrpSpPr>
                <p:nvPr/>
              </p:nvGrpSpPr>
              <p:grpSpPr bwMode="auto">
                <a:xfrm>
                  <a:off x="4748" y="2107"/>
                  <a:ext cx="414" cy="473"/>
                  <a:chOff x="4656" y="1775"/>
                  <a:chExt cx="435" cy="560"/>
                </a:xfrm>
              </p:grpSpPr>
              <p:sp>
                <p:nvSpPr>
                  <p:cNvPr id="132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34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5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6" name="AutoShape 16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170"/>
                <p:cNvGrpSpPr>
                  <a:grpSpLocks/>
                </p:cNvGrpSpPr>
                <p:nvPr/>
              </p:nvGrpSpPr>
              <p:grpSpPr bwMode="auto">
                <a:xfrm>
                  <a:off x="4748" y="2879"/>
                  <a:ext cx="414" cy="474"/>
                  <a:chOff x="4656" y="1775"/>
                  <a:chExt cx="435" cy="561"/>
                </a:xfrm>
              </p:grpSpPr>
              <p:sp>
                <p:nvSpPr>
                  <p:cNvPr id="127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1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9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17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176"/>
                <p:cNvGrpSpPr>
                  <a:grpSpLocks/>
                </p:cNvGrpSpPr>
                <p:nvPr/>
              </p:nvGrpSpPr>
              <p:grpSpPr bwMode="auto">
                <a:xfrm>
                  <a:off x="4063" y="3718"/>
                  <a:ext cx="176" cy="122"/>
                  <a:chOff x="3648" y="2544"/>
                  <a:chExt cx="233" cy="185"/>
                </a:xfrm>
              </p:grpSpPr>
              <p:sp>
                <p:nvSpPr>
                  <p:cNvPr id="125" name="AutoShape 17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Oval 179"/>
                <p:cNvSpPr>
                  <a:spLocks noChangeArrowheads="1"/>
                </p:cNvSpPr>
                <p:nvPr/>
              </p:nvSpPr>
              <p:spPr bwMode="auto">
                <a:xfrm>
                  <a:off x="3540" y="2741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180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1</a:t>
                </a: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8126413" y="37417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50" name="Oval 49"/>
            <p:cNvSpPr/>
            <p:nvPr/>
          </p:nvSpPr>
          <p:spPr>
            <a:xfrm>
              <a:off x="8118475" y="49657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339947"/>
            <a:ext cx="82296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Figure 2, a sequential circuit with two </a:t>
            </a:r>
            <a:r>
              <a:rPr lang="en-US" i="1" dirty="0"/>
              <a:t>J-K</a:t>
            </a:r>
            <a:r>
              <a:rPr lang="en-US" dirty="0"/>
              <a:t> flip-flops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and one input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457200" y="5029199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the </a:t>
            </a:r>
            <a:r>
              <a:rPr lang="en-US" sz="2400" dirty="0">
                <a:solidFill>
                  <a:srgbClr val="C00000"/>
                </a:solidFill>
              </a:rPr>
              <a:t>flip-flop input functions </a:t>
            </a:r>
            <a:r>
              <a:rPr lang="en-US" sz="2400" dirty="0"/>
              <a:t>from the circuit: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>
                <a:solidFill>
                  <a:srgbClr val="0000CC"/>
                </a:solidFill>
              </a:rPr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x'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</a:t>
            </a:r>
            <a:r>
              <a:rPr lang="en-US" sz="2000" b="1" i="1" dirty="0" err="1">
                <a:solidFill>
                  <a:srgbClr val="0000CC"/>
                </a:solidFill>
              </a:rPr>
              <a:t>B∙x</a:t>
            </a:r>
            <a:r>
              <a:rPr lang="en-US" sz="2000" b="1" i="1" dirty="0">
                <a:solidFill>
                  <a:srgbClr val="0000CC"/>
                </a:solidFill>
              </a:rPr>
              <a:t>'		KB =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' = 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</a:t>
            </a:r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286000" y="2213072"/>
            <a:ext cx="5437188" cy="2819400"/>
            <a:chOff x="2286000" y="2133600"/>
            <a:chExt cx="5437188" cy="2819400"/>
          </a:xfrm>
        </p:grpSpPr>
        <p:grpSp>
          <p:nvGrpSpPr>
            <p:cNvPr id="72" name="Group 4"/>
            <p:cNvGrpSpPr>
              <a:grpSpLocks/>
            </p:cNvGrpSpPr>
            <p:nvPr/>
          </p:nvGrpSpPr>
          <p:grpSpPr bwMode="auto">
            <a:xfrm>
              <a:off x="2286000" y="2133600"/>
              <a:ext cx="5437188" cy="2819400"/>
              <a:chOff x="1440" y="1488"/>
              <a:chExt cx="3425" cy="1776"/>
            </a:xfrm>
          </p:grpSpPr>
          <p:grpSp>
            <p:nvGrpSpPr>
              <p:cNvPr id="75" name="Group 5"/>
              <p:cNvGrpSpPr>
                <a:grpSpLocks/>
              </p:cNvGrpSpPr>
              <p:nvPr/>
            </p:nvGrpSpPr>
            <p:grpSpPr bwMode="auto">
              <a:xfrm>
                <a:off x="2016" y="1488"/>
                <a:ext cx="2849" cy="1776"/>
                <a:chOff x="2688" y="1584"/>
                <a:chExt cx="2849" cy="1776"/>
              </a:xfrm>
            </p:grpSpPr>
            <p:sp>
              <p:nvSpPr>
                <p:cNvPr id="77" name="Line 6"/>
                <p:cNvSpPr>
                  <a:spLocks noChangeShapeType="1"/>
                </p:cNvSpPr>
                <p:nvPr/>
              </p:nvSpPr>
              <p:spPr bwMode="auto">
                <a:xfrm>
                  <a:off x="5040" y="259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7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184" y="1584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9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8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28" y="249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8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184" y="235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13"/>
                <p:cNvSpPr>
                  <a:spLocks noChangeArrowheads="1"/>
                </p:cNvSpPr>
                <p:nvPr/>
              </p:nvSpPr>
              <p:spPr bwMode="auto">
                <a:xfrm>
                  <a:off x="5164" y="257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4"/>
                <p:cNvSpPr>
                  <a:spLocks noChangeArrowheads="1"/>
                </p:cNvSpPr>
                <p:nvPr/>
              </p:nvSpPr>
              <p:spPr bwMode="auto">
                <a:xfrm>
                  <a:off x="4128" y="201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368" y="2112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6"/>
                <p:cNvSpPr>
                  <a:spLocks noChangeShapeType="1"/>
                </p:cNvSpPr>
                <p:nvPr/>
              </p:nvSpPr>
              <p:spPr bwMode="auto">
                <a:xfrm>
                  <a:off x="3936" y="1776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80" y="206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206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72" y="2064"/>
                  <a:ext cx="1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20"/>
                <p:cNvSpPr>
                  <a:spLocks noChangeArrowheads="1"/>
                </p:cNvSpPr>
                <p:nvPr/>
              </p:nvSpPr>
              <p:spPr bwMode="auto">
                <a:xfrm>
                  <a:off x="3056" y="204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792" y="1584"/>
                  <a:ext cx="13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68" y="2928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3"/>
                <p:cNvSpPr>
                  <a:spLocks noChangeArrowheads="1"/>
                </p:cNvSpPr>
                <p:nvPr/>
              </p:nvSpPr>
              <p:spPr bwMode="auto">
                <a:xfrm>
                  <a:off x="4489" y="276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592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2352"/>
                  <a:ext cx="12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36" y="1776"/>
                  <a:ext cx="0" cy="57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15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28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512" y="278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6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8" y="3168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166" name="Oval 32"/>
                <p:cNvSpPr>
                  <a:spLocks noChangeArrowheads="1"/>
                </p:cNvSpPr>
                <p:nvPr/>
              </p:nvSpPr>
              <p:spPr bwMode="auto">
                <a:xfrm>
                  <a:off x="3627" y="204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7" name="Group 33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9"/>
                  <a:chOff x="4656" y="1679"/>
                  <a:chExt cx="435" cy="529"/>
                </a:xfrm>
              </p:grpSpPr>
              <p:sp>
                <p:nvSpPr>
                  <p:cNvPr id="19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93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94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95" name="AutoShape 3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8" name="Group 40"/>
                <p:cNvGrpSpPr>
                  <a:grpSpLocks/>
                </p:cNvGrpSpPr>
                <p:nvPr/>
              </p:nvGrpSpPr>
              <p:grpSpPr bwMode="auto">
                <a:xfrm>
                  <a:off x="4656" y="2496"/>
                  <a:ext cx="435" cy="529"/>
                  <a:chOff x="4656" y="1679"/>
                  <a:chExt cx="435" cy="529"/>
                </a:xfrm>
              </p:grpSpPr>
              <p:sp>
                <p:nvSpPr>
                  <p:cNvPr id="1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89" name="AutoShape 4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9" name="Group 47"/>
                <p:cNvGrpSpPr>
                  <a:grpSpLocks/>
                </p:cNvGrpSpPr>
                <p:nvPr/>
              </p:nvGrpSpPr>
              <p:grpSpPr bwMode="auto">
                <a:xfrm>
                  <a:off x="3264" y="1993"/>
                  <a:ext cx="185" cy="144"/>
                  <a:chOff x="3648" y="2544"/>
                  <a:chExt cx="233" cy="185"/>
                </a:xfrm>
              </p:grpSpPr>
              <p:sp>
                <p:nvSpPr>
                  <p:cNvPr id="183" name="AutoShape 4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0" name="Group 50"/>
                <p:cNvGrpSpPr>
                  <a:grpSpLocks/>
                </p:cNvGrpSpPr>
                <p:nvPr/>
              </p:nvGrpSpPr>
              <p:grpSpPr bwMode="auto">
                <a:xfrm>
                  <a:off x="4128" y="2832"/>
                  <a:ext cx="228" cy="213"/>
                  <a:chOff x="2279" y="2352"/>
                  <a:chExt cx="523" cy="370"/>
                </a:xfrm>
              </p:grpSpPr>
              <p:sp>
                <p:nvSpPr>
                  <p:cNvPr id="177" name="Freeform 51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54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55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56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1" name="Line 57"/>
                <p:cNvSpPr>
                  <a:spLocks noChangeShapeType="1"/>
                </p:cNvSpPr>
                <p:nvPr/>
              </p:nvSpPr>
              <p:spPr bwMode="auto">
                <a:xfrm>
                  <a:off x="3792" y="28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Line 58"/>
                <p:cNvSpPr>
                  <a:spLocks noChangeShapeType="1"/>
                </p:cNvSpPr>
                <p:nvPr/>
              </p:nvSpPr>
              <p:spPr bwMode="auto">
                <a:xfrm>
                  <a:off x="3072" y="3024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92" y="1584"/>
                  <a:ext cx="0" cy="12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648" y="2064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936" y="220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Oval 62"/>
                <p:cNvSpPr>
                  <a:spLocks noChangeArrowheads="1"/>
                </p:cNvSpPr>
                <p:nvPr/>
              </p:nvSpPr>
              <p:spPr bwMode="auto">
                <a:xfrm>
                  <a:off x="3913" y="218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2  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937375" y="295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74" name="Oval 73"/>
            <p:cNvSpPr/>
            <p:nvPr/>
          </p:nvSpPr>
          <p:spPr>
            <a:xfrm>
              <a:off x="6937375" y="422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893763" y="1281114"/>
            <a:ext cx="65532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i="1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JA = B		JB = x'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KA =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b="1" i="1" dirty="0">
                <a:solidFill>
                  <a:srgbClr val="0000CC"/>
                </a:solidFill>
              </a:rPr>
              <a:t>'		KB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' = 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</a:t>
            </a:r>
          </a:p>
        </p:txBody>
      </p:sp>
      <p:sp>
        <p:nvSpPr>
          <p:cNvPr id="114" name="Rectangle 64"/>
          <p:cNvSpPr>
            <a:spLocks noChangeArrowheads="1"/>
          </p:cNvSpPr>
          <p:nvPr/>
        </p:nvSpPr>
        <p:spPr bwMode="auto">
          <a:xfrm>
            <a:off x="3810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Fill the </a:t>
            </a:r>
            <a:r>
              <a:rPr lang="en-US" sz="2400" dirty="0">
                <a:solidFill>
                  <a:srgbClr val="C00000"/>
                </a:solidFill>
              </a:rPr>
              <a:t>state table </a:t>
            </a:r>
            <a:r>
              <a:rPr lang="en-US" sz="2400" dirty="0"/>
              <a:t>using the above functions, knowing the characteristics of the flip-flops used.</a:t>
            </a:r>
          </a:p>
        </p:txBody>
      </p:sp>
      <p:grpSp>
        <p:nvGrpSpPr>
          <p:cNvPr id="115" name="Group 65"/>
          <p:cNvGrpSpPr>
            <a:grpSpLocks/>
          </p:cNvGrpSpPr>
          <p:nvPr/>
        </p:nvGrpSpPr>
        <p:grpSpPr bwMode="auto">
          <a:xfrm>
            <a:off x="3376613" y="3124200"/>
            <a:ext cx="5310187" cy="3027363"/>
            <a:chOff x="1348" y="2016"/>
            <a:chExt cx="3345" cy="1907"/>
          </a:xfrm>
        </p:grpSpPr>
        <p:graphicFrame>
          <p:nvGraphicFramePr>
            <p:cNvPr id="116" name="Object 66"/>
            <p:cNvGraphicFramePr>
              <a:graphicFrameLocks noChangeAspect="1"/>
            </p:cNvGraphicFramePr>
            <p:nvPr/>
          </p:nvGraphicFramePr>
          <p:xfrm>
            <a:off x="1348" y="2016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Document" r:id="rId4" imgW="5321160" imgH="3029040" progId="Word.Document.8">
                    <p:embed/>
                  </p:oleObj>
                </mc:Choice>
                <mc:Fallback>
                  <p:oleObj name="Document" r:id="rId4" imgW="5321160" imgH="3029040" progId="Word.Document.8">
                    <p:embed/>
                    <p:pic>
                      <p:nvPicPr>
                        <p:cNvPr id="13315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16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67"/>
            <p:cNvSpPr>
              <a:spLocks noChangeShapeType="1"/>
            </p:cNvSpPr>
            <p:nvPr/>
          </p:nvSpPr>
          <p:spPr bwMode="auto">
            <a:xfrm>
              <a:off x="1488" y="2499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8"/>
            <p:cNvSpPr>
              <a:spLocks noChangeShapeType="1"/>
            </p:cNvSpPr>
            <p:nvPr/>
          </p:nvSpPr>
          <p:spPr bwMode="auto">
            <a:xfrm>
              <a:off x="14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69"/>
            <p:cNvSpPr>
              <a:spLocks noChangeShapeType="1"/>
            </p:cNvSpPr>
            <p:nvPr/>
          </p:nvSpPr>
          <p:spPr bwMode="auto">
            <a:xfrm>
              <a:off x="2160" y="23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26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1"/>
            <p:cNvSpPr>
              <a:spLocks noChangeShapeType="1"/>
            </p:cNvSpPr>
            <p:nvPr/>
          </p:nvSpPr>
          <p:spPr bwMode="auto">
            <a:xfrm>
              <a:off x="3360" y="230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2"/>
            <p:cNvSpPr>
              <a:spLocks noChangeShapeType="1"/>
            </p:cNvSpPr>
            <p:nvPr/>
          </p:nvSpPr>
          <p:spPr bwMode="auto">
            <a:xfrm rot="5400000">
              <a:off x="2370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73"/>
          <p:cNvGrpSpPr>
            <a:grpSpLocks/>
          </p:cNvGrpSpPr>
          <p:nvPr/>
        </p:nvGrpSpPr>
        <p:grpSpPr bwMode="auto">
          <a:xfrm>
            <a:off x="914400" y="3352800"/>
            <a:ext cx="2590800" cy="1295400"/>
            <a:chOff x="909" y="1728"/>
            <a:chExt cx="2160" cy="989"/>
          </a:xfrm>
        </p:grpSpPr>
        <p:graphicFrame>
          <p:nvGraphicFramePr>
            <p:cNvPr id="124" name="Object 74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Document" r:id="rId6" imgW="3493080" imgH="1586880" progId="Word.Document.8">
                    <p:embed/>
                  </p:oleObj>
                </mc:Choice>
                <mc:Fallback>
                  <p:oleObj name="Document" r:id="rId6" imgW="3493080" imgH="1586880" progId="Word.Document.8">
                    <p:embed/>
                    <p:pic>
                      <p:nvPicPr>
                        <p:cNvPr id="13314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75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76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 Box 78"/>
          <p:cNvSpPr txBox="1">
            <a:spLocks noChangeArrowheads="1"/>
          </p:cNvSpPr>
          <p:nvPr/>
        </p:nvSpPr>
        <p:spPr bwMode="auto">
          <a:xfrm>
            <a:off x="5486400" y="38719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28" name="Text Box 79"/>
          <p:cNvSpPr txBox="1">
            <a:spLocks noChangeArrowheads="1"/>
          </p:cNvSpPr>
          <p:nvPr/>
        </p:nvSpPr>
        <p:spPr bwMode="auto">
          <a:xfrm>
            <a:off x="5486400" y="41259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29" name="Text Box 80"/>
          <p:cNvSpPr txBox="1">
            <a:spLocks noChangeArrowheads="1"/>
          </p:cNvSpPr>
          <p:nvPr/>
        </p:nvSpPr>
        <p:spPr bwMode="auto">
          <a:xfrm>
            <a:off x="5486400" y="43815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0" name="Text Box 81"/>
          <p:cNvSpPr txBox="1">
            <a:spLocks noChangeArrowheads="1"/>
          </p:cNvSpPr>
          <p:nvPr/>
        </p:nvSpPr>
        <p:spPr bwMode="auto">
          <a:xfrm>
            <a:off x="5486400" y="46466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1" name="Text Box 82"/>
          <p:cNvSpPr txBox="1">
            <a:spLocks noChangeArrowheads="1"/>
          </p:cNvSpPr>
          <p:nvPr/>
        </p:nvSpPr>
        <p:spPr bwMode="auto">
          <a:xfrm>
            <a:off x="5486400" y="49006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2" name="Text Box 83"/>
          <p:cNvSpPr txBox="1">
            <a:spLocks noChangeArrowheads="1"/>
          </p:cNvSpPr>
          <p:nvPr/>
        </p:nvSpPr>
        <p:spPr bwMode="auto">
          <a:xfrm>
            <a:off x="5486400" y="5156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3" name="Text Box 84"/>
          <p:cNvSpPr txBox="1">
            <a:spLocks noChangeArrowheads="1"/>
          </p:cNvSpPr>
          <p:nvPr/>
        </p:nvSpPr>
        <p:spPr bwMode="auto">
          <a:xfrm>
            <a:off x="5486400" y="5410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5486400" y="5638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5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/>
      <p:bldP spid="127" grpId="0" autoUpdateAnimBg="0"/>
      <p:bldP spid="128" grpId="0" autoUpdateAnimBg="0"/>
      <p:bldP spid="129" grpId="0" autoUpdateAnimBg="0"/>
      <p:bldP spid="130" grpId="0" autoUpdateAnimBg="0"/>
      <p:bldP spid="131" grpId="0" autoUpdateAnimBg="0"/>
      <p:bldP spid="132" grpId="0" autoUpdateAnimBg="0"/>
      <p:bldP spid="133" grpId="0" autoUpdateAnimBg="0"/>
      <p:bldP spid="1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Draw the </a:t>
            </a:r>
            <a:r>
              <a:rPr lang="en-US" sz="2400" dirty="0">
                <a:solidFill>
                  <a:srgbClr val="C00000"/>
                </a:solidFill>
              </a:rPr>
              <a:t>state diagram </a:t>
            </a:r>
            <a:r>
              <a:rPr lang="en-US" sz="2400" dirty="0"/>
              <a:t>from the state table.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33400" y="1905000"/>
            <a:ext cx="5310188" cy="3027363"/>
            <a:chOff x="863" y="1200"/>
            <a:chExt cx="3345" cy="1907"/>
          </a:xfrm>
        </p:grpSpPr>
        <p:graphicFrame>
          <p:nvGraphicFramePr>
            <p:cNvPr id="10" name="Object 28"/>
            <p:cNvGraphicFramePr>
              <a:graphicFrameLocks noChangeAspect="1"/>
            </p:cNvGraphicFramePr>
            <p:nvPr/>
          </p:nvGraphicFramePr>
          <p:xfrm>
            <a:off x="863" y="1200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Document" r:id="rId4" imgW="5321160" imgH="3029040" progId="Word.Document.8">
                    <p:embed/>
                  </p:oleObj>
                </mc:Choice>
                <mc:Fallback>
                  <p:oleObj name="Document" r:id="rId4" imgW="5321160" imgH="3029040" progId="Word.Document.8">
                    <p:embed/>
                    <p:pic>
                      <p:nvPicPr>
                        <p:cNvPr id="1433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200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960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00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1632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11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2832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rot="5400000">
              <a:off x="1968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4419600" y="4876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5867400" y="3048000"/>
            <a:ext cx="2597150" cy="2808288"/>
            <a:chOff x="3984" y="2112"/>
            <a:chExt cx="1636" cy="1769"/>
          </a:xfrm>
        </p:grpSpPr>
        <p:sp>
          <p:nvSpPr>
            <p:cNvPr id="20" name="Oval 37"/>
            <p:cNvSpPr>
              <a:spLocks noChangeArrowheads="1"/>
            </p:cNvSpPr>
            <p:nvPr/>
          </p:nvSpPr>
          <p:spPr bwMode="auto">
            <a:xfrm>
              <a:off x="4148" y="244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148" y="249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4128" y="3408"/>
              <a:ext cx="307" cy="288"/>
              <a:chOff x="3821" y="2928"/>
              <a:chExt cx="307" cy="288"/>
            </a:xfrm>
          </p:grpSpPr>
          <p:sp>
            <p:nvSpPr>
              <p:cNvPr id="44" name="Oval 40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5136" y="3408"/>
              <a:ext cx="288" cy="288"/>
              <a:chOff x="4800" y="3072"/>
              <a:chExt cx="288" cy="288"/>
            </a:xfrm>
          </p:grpSpPr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10</a:t>
                </a:r>
              </a:p>
            </p:txBody>
          </p:sp>
        </p:grp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4464" y="3552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V="1">
              <a:off x="4416" y="2688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 flipV="1">
              <a:off x="5280" y="2736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5136" y="244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5136" y="2448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cxnSp>
          <p:nvCxnSpPr>
            <p:cNvPr id="29" name="AutoShape 50"/>
            <p:cNvCxnSpPr>
              <a:cxnSpLocks noChangeShapeType="1"/>
              <a:stCxn id="28" idx="3"/>
              <a:endCxn id="28" idx="0"/>
            </p:cNvCxnSpPr>
            <p:nvPr/>
          </p:nvCxnSpPr>
          <p:spPr bwMode="auto">
            <a:xfrm flipH="1" flipV="1">
              <a:off x="5278" y="2448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51"/>
            <p:cNvCxnSpPr>
              <a:cxnSpLocks noChangeShapeType="1"/>
              <a:stCxn id="21" idx="1"/>
              <a:endCxn id="20" idx="0"/>
            </p:cNvCxnSpPr>
            <p:nvPr/>
          </p:nvCxnSpPr>
          <p:spPr bwMode="auto">
            <a:xfrm rot="10800000" flipH="1">
              <a:off x="4148" y="2442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5308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5280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4656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4608" y="2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4656" y="24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3984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  <a:endParaRPr lang="en-US" sz="1600"/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1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4464" y="2592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>
              <a:off x="4320" y="2736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5247" y="3648"/>
              <a:ext cx="214" cy="233"/>
            </a:xfrm>
            <a:custGeom>
              <a:avLst/>
              <a:gdLst>
                <a:gd name="T0" fmla="*/ 5 w 214"/>
                <a:gd name="T1" fmla="*/ 58 h 233"/>
                <a:gd name="T2" fmla="*/ 21 w 214"/>
                <a:gd name="T3" fmla="*/ 198 h 233"/>
                <a:gd name="T4" fmla="*/ 130 w 214"/>
                <a:gd name="T5" fmla="*/ 222 h 233"/>
                <a:gd name="T6" fmla="*/ 210 w 214"/>
                <a:gd name="T7" fmla="*/ 132 h 233"/>
                <a:gd name="T8" fmla="*/ 155 w 214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3"/>
                <a:gd name="T17" fmla="*/ 214 w 21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3">
                  <a:moveTo>
                    <a:pt x="5" y="58"/>
                  </a:moveTo>
                  <a:cubicBezTo>
                    <a:pt x="6" y="80"/>
                    <a:pt x="0" y="171"/>
                    <a:pt x="21" y="198"/>
                  </a:cubicBezTo>
                  <a:cubicBezTo>
                    <a:pt x="42" y="225"/>
                    <a:pt x="98" y="233"/>
                    <a:pt x="130" y="222"/>
                  </a:cubicBezTo>
                  <a:cubicBezTo>
                    <a:pt x="162" y="211"/>
                    <a:pt x="206" y="169"/>
                    <a:pt x="210" y="132"/>
                  </a:cubicBezTo>
                  <a:cubicBezTo>
                    <a:pt x="214" y="95"/>
                    <a:pt x="167" y="28"/>
                    <a:pt x="15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424" y="36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Derive the state table and state diagram of this circuit.</a:t>
            </a: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457200" y="4656438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Flip-flop input functions</a:t>
            </a:r>
            <a:r>
              <a:rPr lang="en-US" sz="2400" dirty="0"/>
              <a:t>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/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KB = (A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x)' =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' 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B'			</a:t>
            </a:r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1371600" y="2057400"/>
            <a:ext cx="6454775" cy="2347913"/>
            <a:chOff x="1371600" y="2057400"/>
            <a:chExt cx="6454775" cy="2347913"/>
          </a:xfrm>
        </p:grpSpPr>
        <p:grpSp>
          <p:nvGrpSpPr>
            <p:cNvPr id="18" name="Group 134"/>
            <p:cNvGrpSpPr>
              <a:grpSpLocks/>
            </p:cNvGrpSpPr>
            <p:nvPr/>
          </p:nvGrpSpPr>
          <p:grpSpPr bwMode="auto">
            <a:xfrm>
              <a:off x="1371600" y="2057400"/>
              <a:ext cx="6454775" cy="2347913"/>
              <a:chOff x="1056" y="1584"/>
              <a:chExt cx="4066" cy="1479"/>
            </a:xfrm>
          </p:grpSpPr>
          <p:grpSp>
            <p:nvGrpSpPr>
              <p:cNvPr id="21" name="Group 65"/>
              <p:cNvGrpSpPr>
                <a:grpSpLocks/>
              </p:cNvGrpSpPr>
              <p:nvPr/>
            </p:nvGrpSpPr>
            <p:grpSpPr bwMode="auto">
              <a:xfrm>
                <a:off x="1440" y="1584"/>
                <a:ext cx="3682" cy="1200"/>
                <a:chOff x="1344" y="1488"/>
                <a:chExt cx="3682" cy="1200"/>
              </a:xfrm>
            </p:grpSpPr>
            <p:sp>
              <p:nvSpPr>
                <p:cNvPr id="23" name="Oval 66"/>
                <p:cNvSpPr>
                  <a:spLocks noChangeArrowheads="1"/>
                </p:cNvSpPr>
                <p:nvPr/>
              </p:nvSpPr>
              <p:spPr bwMode="auto">
                <a:xfrm>
                  <a:off x="3631" y="166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67"/>
                <p:cNvGrpSpPr>
                  <a:grpSpLocks/>
                </p:cNvGrpSpPr>
                <p:nvPr/>
              </p:nvGrpSpPr>
              <p:grpSpPr bwMode="auto">
                <a:xfrm>
                  <a:off x="2736" y="2448"/>
                  <a:ext cx="228" cy="213"/>
                  <a:chOff x="2279" y="2352"/>
                  <a:chExt cx="523" cy="370"/>
                </a:xfrm>
              </p:grpSpPr>
              <p:sp>
                <p:nvSpPr>
                  <p:cNvPr id="84" name="Freeform 68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71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72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73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74"/>
                <p:cNvGrpSpPr>
                  <a:grpSpLocks/>
                </p:cNvGrpSpPr>
                <p:nvPr/>
              </p:nvGrpSpPr>
              <p:grpSpPr bwMode="auto">
                <a:xfrm>
                  <a:off x="4416" y="2400"/>
                  <a:ext cx="228" cy="213"/>
                  <a:chOff x="2279" y="2352"/>
                  <a:chExt cx="523" cy="370"/>
                </a:xfrm>
              </p:grpSpPr>
              <p:sp>
                <p:nvSpPr>
                  <p:cNvPr id="78" name="Freeform 75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78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0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Line 81"/>
                <p:cNvSpPr>
                  <a:spLocks noChangeShapeType="1"/>
                </p:cNvSpPr>
                <p:nvPr/>
              </p:nvSpPr>
              <p:spPr bwMode="auto">
                <a:xfrm>
                  <a:off x="2976" y="2544"/>
                  <a:ext cx="14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448" y="16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640" y="249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84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85"/>
                <p:cNvSpPr>
                  <a:spLocks noChangeShapeType="1"/>
                </p:cNvSpPr>
                <p:nvPr/>
              </p:nvSpPr>
              <p:spPr bwMode="auto">
                <a:xfrm>
                  <a:off x="3648" y="1680"/>
                  <a:ext cx="0" cy="33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120" y="1680"/>
                  <a:ext cx="4" cy="8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2640" y="1680"/>
                  <a:ext cx="0" cy="81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88"/>
                <p:cNvSpPr>
                  <a:spLocks noChangeArrowheads="1"/>
                </p:cNvSpPr>
                <p:nvPr/>
              </p:nvSpPr>
              <p:spPr bwMode="auto">
                <a:xfrm>
                  <a:off x="1801" y="233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89"/>
                <p:cNvSpPr>
                  <a:spLocks noChangeArrowheads="1"/>
                </p:cNvSpPr>
                <p:nvPr/>
              </p:nvSpPr>
              <p:spPr bwMode="auto">
                <a:xfrm>
                  <a:off x="4300" y="166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90"/>
                <p:cNvSpPr>
                  <a:spLocks noChangeArrowheads="1"/>
                </p:cNvSpPr>
                <p:nvPr/>
              </p:nvSpPr>
              <p:spPr bwMode="auto">
                <a:xfrm>
                  <a:off x="3104" y="2527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91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23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968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64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120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456" y="16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82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97"/>
                <p:cNvSpPr>
                  <a:spLocks noChangeShapeType="1"/>
                </p:cNvSpPr>
                <p:nvPr/>
              </p:nvSpPr>
              <p:spPr bwMode="auto">
                <a:xfrm>
                  <a:off x="350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98"/>
                <p:cNvSpPr>
                  <a:spLocks noChangeShapeType="1"/>
                </p:cNvSpPr>
                <p:nvPr/>
              </p:nvSpPr>
              <p:spPr bwMode="auto">
                <a:xfrm>
                  <a:off x="4320" y="1488"/>
                  <a:ext cx="0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50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32" y="2352"/>
                  <a:ext cx="18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128" y="1680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320" y="244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1680" y="2592"/>
                  <a:ext cx="11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656" y="249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105"/>
                <p:cNvGrpSpPr>
                  <a:grpSpLocks/>
                </p:cNvGrpSpPr>
                <p:nvPr/>
              </p:nvGrpSpPr>
              <p:grpSpPr bwMode="auto">
                <a:xfrm>
                  <a:off x="206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7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74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75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6" name="AutoShape 11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51" name="Group 112"/>
                <p:cNvGrpSpPr>
                  <a:grpSpLocks/>
                </p:cNvGrpSpPr>
                <p:nvPr/>
              </p:nvGrpSpPr>
              <p:grpSpPr bwMode="auto">
                <a:xfrm>
                  <a:off x="374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6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68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69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0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sp>
              <p:nvSpPr>
                <p:cNvPr id="52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53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440" y="249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54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96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22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23"/>
                <p:cNvSpPr>
                  <a:spLocks noChangeShapeType="1"/>
                </p:cNvSpPr>
                <p:nvPr/>
              </p:nvSpPr>
              <p:spPr bwMode="auto">
                <a:xfrm>
                  <a:off x="1968" y="2208"/>
                  <a:ext cx="23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24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412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344" y="2256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60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" name="Group 128"/>
                <p:cNvGrpSpPr>
                  <a:grpSpLocks/>
                </p:cNvGrpSpPr>
                <p:nvPr/>
              </p:nvGrpSpPr>
              <p:grpSpPr bwMode="auto">
                <a:xfrm>
                  <a:off x="3264" y="1584"/>
                  <a:ext cx="185" cy="144"/>
                  <a:chOff x="3648" y="2544"/>
                  <a:chExt cx="233" cy="185"/>
                </a:xfrm>
              </p:grpSpPr>
              <p:sp>
                <p:nvSpPr>
                  <p:cNvPr id="64" name="AutoShape 1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752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848" y="2400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</p:grpSp>
          <p:sp>
            <p:nvSpPr>
              <p:cNvPr id="22" name="Text Box 133"/>
              <p:cNvSpPr txBox="1">
                <a:spLocks noChangeArrowheads="1"/>
              </p:cNvSpPr>
              <p:nvPr/>
            </p:nvSpPr>
            <p:spPr bwMode="auto">
              <a:xfrm>
                <a:off x="1056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3  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736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6403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66043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: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JA = B		JB = KB = (A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x)' =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'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KA = B'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:</a:t>
            </a:r>
          </a:p>
        </p:txBody>
      </p: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1676400" y="3202781"/>
            <a:ext cx="5940425" cy="2967038"/>
            <a:chOff x="1346" y="2014"/>
            <a:chExt cx="3742" cy="1869"/>
          </a:xfrm>
        </p:grpSpPr>
        <p:graphicFrame>
          <p:nvGraphicFramePr>
            <p:cNvPr id="22" name="Object 76"/>
            <p:cNvGraphicFramePr>
              <a:graphicFrameLocks noChangeAspect="1"/>
            </p:cNvGraphicFramePr>
            <p:nvPr/>
          </p:nvGraphicFramePr>
          <p:xfrm>
            <a:off x="1346" y="2014"/>
            <a:ext cx="3737" cy="1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Document" r:id="rId4" imgW="5913000" imgH="2998800" progId="Word.Document.8">
                    <p:embed/>
                  </p:oleObj>
                </mc:Choice>
                <mc:Fallback>
                  <p:oleObj name="Document" r:id="rId4" imgW="5913000" imgH="2998800" progId="Word.Document.8">
                    <p:embed/>
                    <p:pic>
                      <p:nvPicPr>
                        <p:cNvPr id="15362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014"/>
                          <a:ext cx="3737" cy="1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77"/>
            <p:cNvSpPr>
              <a:spLocks noChangeShapeType="1"/>
            </p:cNvSpPr>
            <p:nvPr/>
          </p:nvSpPr>
          <p:spPr bwMode="auto">
            <a:xfrm flipV="1">
              <a:off x="1392" y="249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 rot="5400000">
              <a:off x="3042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1440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21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2688" y="230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>
              <a:off x="3984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336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794125" y="39536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2" name="Text Box 86"/>
          <p:cNvSpPr txBox="1">
            <a:spLocks noChangeArrowheads="1"/>
          </p:cNvSpPr>
          <p:nvPr/>
        </p:nvSpPr>
        <p:spPr bwMode="auto">
          <a:xfrm>
            <a:off x="3794125" y="42076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3794125" y="44632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4" name="Text Box 88"/>
          <p:cNvSpPr txBox="1">
            <a:spLocks noChangeArrowheads="1"/>
          </p:cNvSpPr>
          <p:nvPr/>
        </p:nvSpPr>
        <p:spPr bwMode="auto">
          <a:xfrm>
            <a:off x="3794125" y="47283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5" name="Text Box 89"/>
          <p:cNvSpPr txBox="1">
            <a:spLocks noChangeArrowheads="1"/>
          </p:cNvSpPr>
          <p:nvPr/>
        </p:nvSpPr>
        <p:spPr bwMode="auto">
          <a:xfrm>
            <a:off x="3794125" y="49823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3794125" y="52379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7" name="Text Box 91"/>
          <p:cNvSpPr txBox="1">
            <a:spLocks noChangeArrowheads="1"/>
          </p:cNvSpPr>
          <p:nvPr/>
        </p:nvSpPr>
        <p:spPr bwMode="auto">
          <a:xfrm>
            <a:off x="3794125" y="54919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8" name="Text Box 92"/>
          <p:cNvSpPr txBox="1">
            <a:spLocks noChangeArrowheads="1"/>
          </p:cNvSpPr>
          <p:nvPr/>
        </p:nvSpPr>
        <p:spPr bwMode="auto">
          <a:xfrm>
            <a:off x="3794125" y="57205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State diagram</a:t>
            </a:r>
            <a:r>
              <a:rPr lang="en-US" sz="2800" dirty="0"/>
              <a:t>:</a:t>
            </a:r>
          </a:p>
        </p:txBody>
      </p: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85800" y="1905000"/>
            <a:ext cx="5310188" cy="3027363"/>
            <a:chOff x="863" y="1200"/>
            <a:chExt cx="3345" cy="1907"/>
          </a:xfrm>
        </p:grpSpPr>
        <p:graphicFrame>
          <p:nvGraphicFramePr>
            <p:cNvPr id="11" name="Object 23"/>
            <p:cNvGraphicFramePr>
              <a:graphicFrameLocks noChangeAspect="1"/>
            </p:cNvGraphicFramePr>
            <p:nvPr/>
          </p:nvGraphicFramePr>
          <p:xfrm>
            <a:off x="863" y="1200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Document" r:id="rId4" imgW="5321160" imgH="3029040" progId="Word.Document.8">
                    <p:embed/>
                  </p:oleObj>
                </mc:Choice>
                <mc:Fallback>
                  <p:oleObj name="Document" r:id="rId4" imgW="5321160" imgH="3029040" progId="Word.Document.8">
                    <p:embed/>
                    <p:pic>
                      <p:nvPicPr>
                        <p:cNvPr id="1638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200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960" y="168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960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48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68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3024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rot="5400000">
              <a:off x="2160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496" y="14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6019800" y="3124200"/>
            <a:ext cx="2371725" cy="2927350"/>
            <a:chOff x="4128" y="2049"/>
            <a:chExt cx="1494" cy="1844"/>
          </a:xfrm>
        </p:grpSpPr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4272" y="2385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4272" y="238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00</a:t>
              </a: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4224" y="3297"/>
              <a:ext cx="259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4224" y="3322"/>
              <a:ext cx="259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01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5184" y="3297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5184" y="3297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11</a:t>
              </a: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4512" y="3441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4464" y="2577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V="1">
              <a:off x="5328" y="2625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41"/>
            <p:cNvSpPr>
              <a:spLocks noChangeArrowheads="1"/>
            </p:cNvSpPr>
            <p:nvPr/>
          </p:nvSpPr>
          <p:spPr bwMode="auto">
            <a:xfrm>
              <a:off x="5184" y="2385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5184" y="2385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10</a:t>
              </a:r>
            </a:p>
          </p:txBody>
        </p:sp>
        <p:cxnSp>
          <p:nvCxnSpPr>
            <p:cNvPr id="33" name="AutoShape 43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0800000" flipH="1">
              <a:off x="4272" y="2379"/>
              <a:ext cx="120" cy="112"/>
            </a:xfrm>
            <a:prstGeom prst="curvedConnector4">
              <a:avLst>
                <a:gd name="adj1" fmla="val -120000"/>
                <a:gd name="adj2" fmla="val 22321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5328" y="283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1/1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4704" y="326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1/0</a:t>
              </a:r>
            </a:p>
          </p:txBody>
        </p:sp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4608" y="276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704" y="230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4128" y="204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4128" y="2817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0/0</a:t>
              </a: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4512" y="2481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>
              <a:off x="4368" y="2625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5232" y="3489"/>
              <a:ext cx="214" cy="233"/>
            </a:xfrm>
            <a:custGeom>
              <a:avLst/>
              <a:gdLst>
                <a:gd name="T0" fmla="*/ 5 w 214"/>
                <a:gd name="T1" fmla="*/ 58 h 233"/>
                <a:gd name="T2" fmla="*/ 21 w 214"/>
                <a:gd name="T3" fmla="*/ 198 h 233"/>
                <a:gd name="T4" fmla="*/ 130 w 214"/>
                <a:gd name="T5" fmla="*/ 222 h 233"/>
                <a:gd name="T6" fmla="*/ 210 w 214"/>
                <a:gd name="T7" fmla="*/ 132 h 233"/>
                <a:gd name="T8" fmla="*/ 155 w 214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3"/>
                <a:gd name="T17" fmla="*/ 214 w 21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3">
                  <a:moveTo>
                    <a:pt x="5" y="58"/>
                  </a:moveTo>
                  <a:cubicBezTo>
                    <a:pt x="6" y="80"/>
                    <a:pt x="0" y="171"/>
                    <a:pt x="21" y="198"/>
                  </a:cubicBezTo>
                  <a:cubicBezTo>
                    <a:pt x="42" y="225"/>
                    <a:pt x="98" y="233"/>
                    <a:pt x="130" y="222"/>
                  </a:cubicBezTo>
                  <a:cubicBezTo>
                    <a:pt x="162" y="211"/>
                    <a:pt x="206" y="169"/>
                    <a:pt x="210" y="132"/>
                  </a:cubicBezTo>
                  <a:cubicBezTo>
                    <a:pt x="214" y="95"/>
                    <a:pt x="167" y="28"/>
                    <a:pt x="15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5232" y="3681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0/0</a:t>
              </a:r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 flipV="1">
              <a:off x="4512" y="2673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55"/>
            <p:cNvSpPr txBox="1">
              <a:spLocks noChangeArrowheads="1"/>
            </p:cNvSpPr>
            <p:nvPr/>
          </p:nvSpPr>
          <p:spPr bwMode="auto">
            <a:xfrm>
              <a:off x="4896" y="2913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1/0</a:t>
              </a:r>
            </a:p>
          </p:txBody>
        </p:sp>
      </p:grpSp>
      <p:sp>
        <p:nvSpPr>
          <p:cNvPr id="46" name="AutoShape 56"/>
          <p:cNvSpPr>
            <a:spLocks noChangeArrowheads="1"/>
          </p:cNvSpPr>
          <p:nvPr/>
        </p:nvSpPr>
        <p:spPr bwMode="auto">
          <a:xfrm>
            <a:off x="4724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/>
              <a:t>Analysis</a:t>
            </a:r>
            <a:r>
              <a:rPr lang="en-US" sz="2800" dirty="0"/>
              <a:t>: Starting from a circuit diagram, derive the state table or state diagram.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/>
              <a:t>Design</a:t>
            </a:r>
            <a:r>
              <a:rPr lang="en-US" sz="2800" dirty="0"/>
              <a:t>: Starting from a set of specifications (in the form of state equations, state table, or state diagram), derive the logic circuit.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0000CC"/>
                </a:solidFill>
              </a:rPr>
              <a:t>Characteristic tables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are used in analysis.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C00000"/>
                </a:solidFill>
              </a:rPr>
              <a:t>Excitation tables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are used in design.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24000"/>
            <a:ext cx="8382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C00000"/>
                </a:solidFill>
              </a:rPr>
              <a:t>Excitation tables</a:t>
            </a:r>
            <a:r>
              <a:rPr lang="en-US" dirty="0"/>
              <a:t>: given the required transition from present state to next state, determine the flip-flop input(s).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857693" y="2575560"/>
            <a:ext cx="1905000" cy="1738313"/>
            <a:chOff x="1776" y="1440"/>
            <a:chExt cx="1200" cy="1095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Document" r:id="rId4" imgW="1863000" imgH="1528560" progId="Word.Document.8">
                    <p:embed/>
                  </p:oleObj>
                </mc:Choice>
                <mc:Fallback>
                  <p:oleObj name="Document" r:id="rId4" imgW="1863000" imgH="1528560" progId="Word.Document.8">
                    <p:embed/>
                    <p:pic>
                      <p:nvPicPr>
                        <p:cNvPr id="174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JK</a:t>
              </a:r>
              <a:r>
                <a:rPr lang="en-GB"/>
                <a:t> Flip-flop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4986655" y="2575560"/>
            <a:ext cx="1900238" cy="1738313"/>
            <a:chOff x="3747" y="1440"/>
            <a:chExt cx="1197" cy="1095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888" y="230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SR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3747" y="1444"/>
            <a:ext cx="1167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Document" r:id="rId6" imgW="1863000" imgH="1528560" progId="Word.Document.8">
                    <p:embed/>
                  </p:oleObj>
                </mc:Choice>
                <mc:Fallback>
                  <p:oleObj name="Document" r:id="rId6" imgW="1863000" imgH="1528560" progId="Word.Document.8">
                    <p:embed/>
                    <p:pic>
                      <p:nvPicPr>
                        <p:cNvPr id="174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444"/>
                          <a:ext cx="1167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792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3984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2010093" y="4556760"/>
            <a:ext cx="1462087" cy="1738313"/>
            <a:chOff x="1872" y="2736"/>
            <a:chExt cx="921" cy="1095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20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872" y="2736"/>
            <a:ext cx="921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name="Document" r:id="rId8" imgW="1463040" imgH="1528920" progId="Word.Document.8">
                    <p:embed/>
                  </p:oleObj>
                </mc:Choice>
                <mc:Fallback>
                  <p:oleObj name="Document" r:id="rId8" imgW="1463040" imgH="1528920" progId="Word.Document.8">
                    <p:embed/>
                    <p:pic>
                      <p:nvPicPr>
                        <p:cNvPr id="1741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921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92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5288280" y="4556760"/>
            <a:ext cx="1522413" cy="1738313"/>
            <a:chOff x="3937" y="2736"/>
            <a:chExt cx="959" cy="1095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032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T </a:t>
              </a:r>
              <a:r>
                <a:rPr lang="en-GB"/>
                <a:t>Flip-flop</a:t>
              </a:r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3937" y="2737"/>
            <a:ext cx="921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name="Document" r:id="rId10" imgW="1463040" imgH="1528560" progId="Word.Document.8">
                    <p:embed/>
                  </p:oleObj>
                </mc:Choice>
                <mc:Fallback>
                  <p:oleObj name="Document" r:id="rId10" imgW="1463040" imgH="1528560" progId="Word.Document.8">
                    <p:embed/>
                    <p:pic>
                      <p:nvPicPr>
                        <p:cNvPr id="1741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37"/>
                          <a:ext cx="921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984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rot="5400000">
              <a:off x="422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187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Sequential Circuits: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CC"/>
                </a:solidFill>
              </a:rPr>
              <a:t>Design procedure: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Start with circuit specifications – description of circuit </a:t>
            </a:r>
            <a:r>
              <a:rPr lang="en-US" sz="2200" dirty="0" err="1"/>
              <a:t>behaviour</a:t>
            </a:r>
            <a:r>
              <a:rPr lang="en-US" sz="2200" dirty="0"/>
              <a:t>, usually a state diagram or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reduction if necessary.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assignment.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Determine number of flip-flops and label them.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Choose the type of flip-flop to be used.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excitation and output tables from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output functions and flip-flop input functions.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Draw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state diagram, design the sequential circuit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914400" y="2438400"/>
            <a:ext cx="3663950" cy="3338513"/>
            <a:chOff x="1584" y="1488"/>
            <a:chExt cx="2308" cy="210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544" y="177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544" y="17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544" y="3024"/>
              <a:ext cx="3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72" y="246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3264" y="2448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211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2"/>
              <a:endCxn id="37" idx="6"/>
            </p:cNvCxnSpPr>
            <p:nvPr/>
          </p:nvCxnSpPr>
          <p:spPr bwMode="auto">
            <a:xfrm rot="5400000" flipH="1" flipV="1">
              <a:off x="3422" y="2561"/>
              <a:ext cx="111" cy="125"/>
            </a:xfrm>
            <a:prstGeom prst="curvedConnector4">
              <a:avLst>
                <a:gd name="adj1" fmla="val -137838"/>
                <a:gd name="adj2" fmla="val 236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2"/>
            <p:cNvCxnSpPr>
              <a:cxnSpLocks noChangeShapeType="1"/>
              <a:stCxn id="14" idx="3"/>
              <a:endCxn id="13" idx="0"/>
            </p:cNvCxnSpPr>
            <p:nvPr/>
          </p:nvCxnSpPr>
          <p:spPr bwMode="auto">
            <a:xfrm flipH="1" flipV="1">
              <a:off x="2679" y="1770"/>
              <a:ext cx="149" cy="122"/>
            </a:xfrm>
            <a:prstGeom prst="curvedConnector4">
              <a:avLst>
                <a:gd name="adj1" fmla="val -96644"/>
                <a:gd name="adj2" fmla="val 213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3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1886" y="2448"/>
              <a:ext cx="116" cy="144"/>
            </a:xfrm>
            <a:prstGeom prst="curvedConnector4">
              <a:avLst>
                <a:gd name="adj1" fmla="val -124139"/>
                <a:gd name="adj2" fmla="val 20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4"/>
            <p:cNvCxnSpPr>
              <a:cxnSpLocks noChangeShapeType="1"/>
              <a:stCxn id="15" idx="1"/>
              <a:endCxn id="15" idx="2"/>
            </p:cNvCxnSpPr>
            <p:nvPr/>
          </p:nvCxnSpPr>
          <p:spPr bwMode="auto">
            <a:xfrm rot="10800000" flipH="1" flipV="1">
              <a:off x="2544" y="3140"/>
              <a:ext cx="155" cy="115"/>
            </a:xfrm>
            <a:prstGeom prst="curvedConnector4">
              <a:avLst>
                <a:gd name="adj1" fmla="val -92903"/>
                <a:gd name="adj2" fmla="val 225218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696" y="25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880" y="14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160" y="28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9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024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256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158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872" y="244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1872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11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2544" y="3024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rot="-5400000">
              <a:off x="283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rot="10800000">
              <a:off x="283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3264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343400" y="2438400"/>
            <a:ext cx="3962400" cy="1441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6600"/>
                </a:solidFill>
              </a:rPr>
              <a:t>Questions: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flip-flops are needed?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input variable are there?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105400" y="4191000"/>
            <a:ext cx="3276600" cy="17462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Answers: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Two flip-flops. </a:t>
            </a:r>
            <a:br>
              <a:rPr lang="en-US" sz="2000" dirty="0"/>
            </a:br>
            <a:r>
              <a:rPr lang="en-US" sz="2000" dirty="0"/>
              <a:t>Let’s call them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One input variable. </a:t>
            </a:r>
            <a:br>
              <a:rPr lang="en-US" sz="2000" dirty="0"/>
            </a:br>
            <a:r>
              <a:rPr lang="en-US" sz="2000" dirty="0"/>
              <a:t>Let’s call it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state/excitation table,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838200" y="1600200"/>
            <a:ext cx="2665413" cy="2665413"/>
            <a:chOff x="1968" y="1455"/>
            <a:chExt cx="1729" cy="1813"/>
          </a:xfrm>
        </p:grpSpPr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736" y="172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2736" y="172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2736" y="2736"/>
              <a:ext cx="3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2208" y="2271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216" y="2208"/>
              <a:ext cx="3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40"/>
            <p:cNvCxnSpPr>
              <a:cxnSpLocks noChangeShapeType="1"/>
              <a:stCxn id="52" idx="2"/>
              <a:endCxn id="72" idx="6"/>
            </p:cNvCxnSpPr>
            <p:nvPr/>
          </p:nvCxnSpPr>
          <p:spPr bwMode="auto">
            <a:xfrm rot="5400000" flipH="1" flipV="1">
              <a:off x="3374" y="2321"/>
              <a:ext cx="111" cy="125"/>
            </a:xfrm>
            <a:prstGeom prst="curvedConnector4">
              <a:avLst>
                <a:gd name="adj1" fmla="val -85588"/>
                <a:gd name="adj2" fmla="val 16799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41"/>
            <p:cNvCxnSpPr>
              <a:cxnSpLocks noChangeShapeType="1"/>
              <a:stCxn id="49" idx="3"/>
              <a:endCxn id="49" idx="0"/>
            </p:cNvCxnSpPr>
            <p:nvPr/>
          </p:nvCxnSpPr>
          <p:spPr bwMode="auto">
            <a:xfrm flipH="1" flipV="1">
              <a:off x="2878" y="1728"/>
              <a:ext cx="142" cy="116"/>
            </a:xfrm>
            <a:prstGeom prst="curvedConnector4">
              <a:avLst>
                <a:gd name="adj1" fmla="val -70426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42"/>
            <p:cNvCxnSpPr>
              <a:cxnSpLocks noChangeShapeType="1"/>
              <a:stCxn id="51" idx="0"/>
              <a:endCxn id="51" idx="1"/>
            </p:cNvCxnSpPr>
            <p:nvPr/>
          </p:nvCxnSpPr>
          <p:spPr bwMode="auto">
            <a:xfrm rot="-5400000" flipH="1" flipV="1">
              <a:off x="2222" y="2256"/>
              <a:ext cx="116" cy="144"/>
            </a:xfrm>
            <a:prstGeom prst="curvedConnector4">
              <a:avLst>
                <a:gd name="adj1" fmla="val -94829"/>
                <a:gd name="adj2" fmla="val 17569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3"/>
            <p:cNvCxnSpPr>
              <a:cxnSpLocks noChangeShapeType="1"/>
              <a:stCxn id="50" idx="1"/>
              <a:endCxn id="50" idx="2"/>
            </p:cNvCxnSpPr>
            <p:nvPr/>
          </p:nvCxnSpPr>
          <p:spPr bwMode="auto">
            <a:xfrm rot="10800000" flipH="1" flipV="1">
              <a:off x="2736" y="2852"/>
              <a:ext cx="155" cy="115"/>
            </a:xfrm>
            <a:prstGeom prst="curvedConnector4">
              <a:avLst>
                <a:gd name="adj1" fmla="val -43227"/>
                <a:gd name="adj2" fmla="val 187824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3072" y="1455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0" name="Text Box 46"/>
            <p:cNvSpPr txBox="1">
              <a:spLocks noChangeArrowheads="1"/>
            </p:cNvSpPr>
            <p:nvPr/>
          </p:nvSpPr>
          <p:spPr bwMode="auto">
            <a:xfrm>
              <a:off x="2592" y="3039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2448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3072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316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44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1968" y="2064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auto">
            <a:xfrm>
              <a:off x="2208" y="22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2208" y="225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2448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2736" y="273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 rot="-5400000">
              <a:off x="2976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 rot="10800000">
              <a:off x="2976" y="1968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3216" y="220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59"/>
          <p:cNvGrpSpPr>
            <a:grpSpLocks/>
          </p:cNvGrpSpPr>
          <p:nvPr/>
        </p:nvGrpSpPr>
        <p:grpSpPr bwMode="auto">
          <a:xfrm>
            <a:off x="5257800" y="1905000"/>
            <a:ext cx="2503488" cy="1836738"/>
            <a:chOff x="3214" y="1149"/>
            <a:chExt cx="1577" cy="1157"/>
          </a:xfrm>
        </p:grpSpPr>
        <p:graphicFrame>
          <p:nvGraphicFramePr>
            <p:cNvPr id="74" name="Object 60"/>
            <p:cNvGraphicFramePr>
              <a:graphicFrameLocks noChangeAspect="1"/>
            </p:cNvGraphicFramePr>
            <p:nvPr/>
          </p:nvGraphicFramePr>
          <p:xfrm>
            <a:off x="3214" y="1149"/>
            <a:ext cx="1577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Document" r:id="rId4" imgW="2515320" imgH="1909800" progId="Word.Document.8">
                    <p:embed/>
                  </p:oleObj>
                </mc:Choice>
                <mc:Fallback>
                  <p:oleObj name="Document" r:id="rId4" imgW="2515320" imgH="1909800" progId="Word.Document.8">
                    <p:embed/>
                    <p:pic>
                      <p:nvPicPr>
                        <p:cNvPr id="18436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149"/>
                          <a:ext cx="1577" cy="1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61"/>
            <p:cNvSpPr>
              <a:spLocks noChangeShapeType="1"/>
            </p:cNvSpPr>
            <p:nvPr/>
          </p:nvSpPr>
          <p:spPr bwMode="auto">
            <a:xfrm flipV="1">
              <a:off x="3312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3303" y="14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4032" y="129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023" y="14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AutoShape 65"/>
          <p:cNvSpPr>
            <a:spLocks noChangeArrowheads="1"/>
          </p:cNvSpPr>
          <p:nvPr/>
        </p:nvSpPr>
        <p:spPr bwMode="auto">
          <a:xfrm>
            <a:off x="3733800" y="2667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66"/>
          <p:cNvGrpSpPr>
            <a:grpSpLocks/>
          </p:cNvGrpSpPr>
          <p:nvPr/>
        </p:nvGrpSpPr>
        <p:grpSpPr bwMode="auto">
          <a:xfrm>
            <a:off x="457200" y="4267200"/>
            <a:ext cx="1905000" cy="1936750"/>
            <a:chOff x="864" y="2736"/>
            <a:chExt cx="1200" cy="1220"/>
          </a:xfrm>
        </p:grpSpPr>
        <p:graphicFrame>
          <p:nvGraphicFramePr>
            <p:cNvPr id="81" name="Object 67"/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Document" r:id="rId6" imgW="1863000" imgH="1528560" progId="Word.Document.8">
                    <p:embed/>
                  </p:oleObj>
                </mc:Choice>
                <mc:Fallback>
                  <p:oleObj name="Document" r:id="rId6" imgW="1863000" imgH="1528560" progId="Word.Document.8">
                    <p:embed/>
                    <p:pic>
                      <p:nvPicPr>
                        <p:cNvPr id="18435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68"/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9"/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70"/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/>
                <a:t>JK</a:t>
              </a:r>
              <a:r>
                <a:rPr lang="en-GB"/>
                <a:t> Flip-flop’s</a:t>
              </a:r>
            </a:p>
            <a:p>
              <a:pPr algn="ctr" eaLnBrk="0" hangingPunct="0"/>
              <a:r>
                <a:rPr lang="en-GB"/>
                <a:t>excitation table. </a:t>
              </a:r>
            </a:p>
          </p:txBody>
        </p:sp>
      </p:grpSp>
      <p:grpSp>
        <p:nvGrpSpPr>
          <p:cNvPr id="85" name="Group 71"/>
          <p:cNvGrpSpPr>
            <a:grpSpLocks/>
          </p:cNvGrpSpPr>
          <p:nvPr/>
        </p:nvGrpSpPr>
        <p:grpSpPr bwMode="auto">
          <a:xfrm>
            <a:off x="3578225" y="3657600"/>
            <a:ext cx="4884738" cy="2601913"/>
            <a:chOff x="2254" y="2304"/>
            <a:chExt cx="3077" cy="1639"/>
          </a:xfrm>
        </p:grpSpPr>
        <p:graphicFrame>
          <p:nvGraphicFramePr>
            <p:cNvPr id="86" name="Object 72"/>
            <p:cNvGraphicFramePr>
              <a:graphicFrameLocks noChangeAspect="1"/>
            </p:cNvGraphicFramePr>
            <p:nvPr/>
          </p:nvGraphicFramePr>
          <p:xfrm>
            <a:off x="2254" y="2306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Document" r:id="rId8" imgW="4864680" imgH="2600280" progId="Word.Document.8">
                    <p:embed/>
                  </p:oleObj>
                </mc:Choice>
                <mc:Fallback>
                  <p:oleObj name="Document" r:id="rId8" imgW="4864680" imgH="2600280" progId="Word.Document.8">
                    <p:embed/>
                    <p:pic>
                      <p:nvPicPr>
                        <p:cNvPr id="18434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306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V="1">
              <a:off x="2355" y="278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2352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3027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3507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7"/>
            <p:cNvSpPr>
              <a:spLocks noChangeShapeType="1"/>
            </p:cNvSpPr>
            <p:nvPr/>
          </p:nvSpPr>
          <p:spPr bwMode="auto">
            <a:xfrm>
              <a:off x="4128" y="2592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8"/>
            <p:cNvSpPr>
              <a:spLocks noChangeShapeType="1"/>
            </p:cNvSpPr>
            <p:nvPr/>
          </p:nvSpPr>
          <p:spPr bwMode="auto">
            <a:xfrm rot="5400000">
              <a:off x="3312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80"/>
          <p:cNvSpPr txBox="1">
            <a:spLocks noChangeArrowheads="1"/>
          </p:cNvSpPr>
          <p:nvPr/>
        </p:nvSpPr>
        <p:spPr bwMode="auto">
          <a:xfrm>
            <a:off x="6629400" y="4419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6629400" y="46466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6629400" y="483552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1     X</a:t>
            </a:r>
          </a:p>
        </p:txBody>
      </p:sp>
      <p:sp>
        <p:nvSpPr>
          <p:cNvPr id="96" name="Text Box 83"/>
          <p:cNvSpPr txBox="1">
            <a:spLocks noChangeArrowheads="1"/>
          </p:cNvSpPr>
          <p:nvPr/>
        </p:nvSpPr>
        <p:spPr bwMode="auto">
          <a:xfrm>
            <a:off x="6629400" y="503713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7" name="Text Box 84"/>
          <p:cNvSpPr txBox="1">
            <a:spLocks noChangeArrowheads="1"/>
          </p:cNvSpPr>
          <p:nvPr/>
        </p:nvSpPr>
        <p:spPr bwMode="auto">
          <a:xfrm>
            <a:off x="6629400" y="522446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8" name="Text Box 85"/>
          <p:cNvSpPr txBox="1">
            <a:spLocks noChangeArrowheads="1"/>
          </p:cNvSpPr>
          <p:nvPr/>
        </p:nvSpPr>
        <p:spPr bwMode="auto">
          <a:xfrm>
            <a:off x="6629400" y="54260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9" name="Text Box 86"/>
          <p:cNvSpPr txBox="1">
            <a:spLocks noChangeArrowheads="1"/>
          </p:cNvSpPr>
          <p:nvPr/>
        </p:nvSpPr>
        <p:spPr bwMode="auto">
          <a:xfrm>
            <a:off x="6629400" y="56546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100" name="Text Box 87"/>
          <p:cNvSpPr txBox="1">
            <a:spLocks noChangeArrowheads="1"/>
          </p:cNvSpPr>
          <p:nvPr/>
        </p:nvSpPr>
        <p:spPr bwMode="auto">
          <a:xfrm>
            <a:off x="6629400" y="58562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1</a:t>
            </a:r>
          </a:p>
        </p:txBody>
      </p: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7696200" y="4419600"/>
            <a:ext cx="685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diagram.</a:t>
            </a:r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2133600" y="5105400"/>
            <a:ext cx="2362200" cy="1006475"/>
            <a:chOff x="1344" y="3216"/>
            <a:chExt cx="1488" cy="634"/>
          </a:xfrm>
        </p:grpSpPr>
        <p:sp>
          <p:nvSpPr>
            <p:cNvPr id="10" name="Text Box 125"/>
            <p:cNvSpPr txBox="1">
              <a:spLocks noChangeArrowheads="1"/>
            </p:cNvSpPr>
            <p:nvPr/>
          </p:nvSpPr>
          <p:spPr bwMode="auto">
            <a:xfrm>
              <a:off x="1344" y="340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What are to go in here?</a:t>
              </a:r>
            </a:p>
          </p:txBody>
        </p:sp>
        <p:sp>
          <p:nvSpPr>
            <p:cNvPr id="11" name="AutoShape 126"/>
            <p:cNvSpPr>
              <a:spLocks noChangeArrowheads="1"/>
            </p:cNvSpPr>
            <p:nvPr/>
          </p:nvSpPr>
          <p:spPr bwMode="auto">
            <a:xfrm rot="-1948056">
              <a:off x="2256" y="3216"/>
              <a:ext cx="57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2590800" y="1752600"/>
            <a:ext cx="5581650" cy="4070350"/>
            <a:chOff x="2590800" y="1752600"/>
            <a:chExt cx="5581650" cy="4070350"/>
          </a:xfrm>
        </p:grpSpPr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2590800" y="1752600"/>
              <a:ext cx="5581650" cy="4070350"/>
              <a:chOff x="1632" y="1104"/>
              <a:chExt cx="3516" cy="2564"/>
            </a:xfrm>
          </p:grpSpPr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63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1776" cy="8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4"/>
              <p:cNvSpPr txBox="1">
                <a:spLocks noChangeArrowheads="1"/>
              </p:cNvSpPr>
              <p:nvPr/>
            </p:nvSpPr>
            <p:spPr bwMode="auto">
              <a:xfrm>
                <a:off x="2688" y="2592"/>
                <a:ext cx="1036" cy="4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Combinational</a:t>
                </a:r>
              </a:p>
              <a:p>
                <a:pPr algn="ctr" eaLnBrk="0" hangingPunct="0"/>
                <a:r>
                  <a:rPr lang="en-US"/>
                  <a:t>circuit</a:t>
                </a:r>
              </a:p>
            </p:txBody>
          </p:sp>
          <p:sp>
            <p:nvSpPr>
              <p:cNvPr id="21" name="Text Box 65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22" name="Text Box 66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23" name="Text Box 67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24" name="Text Box 68"/>
              <p:cNvSpPr txBox="1">
                <a:spLocks noChangeArrowheads="1"/>
              </p:cNvSpPr>
              <p:nvPr/>
            </p:nvSpPr>
            <p:spPr bwMode="auto">
              <a:xfrm>
                <a:off x="2304" y="2976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25" name="Text Box 69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26" name="Line 70"/>
              <p:cNvSpPr>
                <a:spLocks noChangeShapeType="1"/>
              </p:cNvSpPr>
              <p:nvPr/>
            </p:nvSpPr>
            <p:spPr bwMode="auto">
              <a:xfrm flipV="1">
                <a:off x="2544" y="2016"/>
                <a:ext cx="0" cy="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 flipH="1" flipV="1">
                <a:off x="288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 flipH="1">
                <a:off x="254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73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74"/>
              <p:cNvSpPr>
                <a:spLocks noChangeShapeType="1"/>
              </p:cNvSpPr>
              <p:nvPr/>
            </p:nvSpPr>
            <p:spPr bwMode="auto">
              <a:xfrm flipH="1">
                <a:off x="1632" y="1200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5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 flipV="1">
                <a:off x="1632" y="30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1920" y="278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81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82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83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4"/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85"/>
              <p:cNvSpPr>
                <a:spLocks noChangeArrowheads="1"/>
              </p:cNvSpPr>
              <p:nvPr/>
            </p:nvSpPr>
            <p:spPr bwMode="auto">
              <a:xfrm>
                <a:off x="3676" y="213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86"/>
              <p:cNvSpPr>
                <a:spLocks noChangeArrowheads="1"/>
              </p:cNvSpPr>
              <p:nvPr/>
            </p:nvSpPr>
            <p:spPr bwMode="auto">
              <a:xfrm>
                <a:off x="2522" y="146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87"/>
              <p:cNvSpPr>
                <a:spLocks noChangeArrowheads="1"/>
              </p:cNvSpPr>
              <p:nvPr/>
            </p:nvSpPr>
            <p:spPr bwMode="auto">
              <a:xfrm>
                <a:off x="2858" y="136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88"/>
              <p:cNvSpPr>
                <a:spLocks noChangeArrowheads="1"/>
              </p:cNvSpPr>
              <p:nvPr/>
            </p:nvSpPr>
            <p:spPr bwMode="auto">
              <a:xfrm>
                <a:off x="3482" y="127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89"/>
              <p:cNvSpPr>
                <a:spLocks noChangeArrowheads="1"/>
              </p:cNvSpPr>
              <p:nvPr/>
            </p:nvSpPr>
            <p:spPr bwMode="auto">
              <a:xfrm>
                <a:off x="3770" y="117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90"/>
              <p:cNvSpPr>
                <a:spLocks noChangeShapeType="1"/>
              </p:cNvSpPr>
              <p:nvPr/>
            </p:nvSpPr>
            <p:spPr bwMode="auto">
              <a:xfrm flipV="1">
                <a:off x="3168" y="3264"/>
                <a:ext cx="2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91"/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KA</a:t>
                </a:r>
              </a:p>
            </p:txBody>
          </p:sp>
          <p:sp>
            <p:nvSpPr>
              <p:cNvPr id="49" name="Text Box 92"/>
              <p:cNvSpPr txBox="1">
                <a:spLocks noChangeArrowheads="1"/>
              </p:cNvSpPr>
              <p:nvPr/>
            </p:nvSpPr>
            <p:spPr bwMode="auto">
              <a:xfrm>
                <a:off x="2832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JA</a:t>
                </a:r>
              </a:p>
            </p:txBody>
          </p:sp>
          <p:sp>
            <p:nvSpPr>
              <p:cNvPr id="50" name="Text Box 93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KB</a:t>
                </a:r>
              </a:p>
            </p:txBody>
          </p:sp>
          <p:sp>
            <p:nvSpPr>
              <p:cNvPr id="51" name="Text Box 94"/>
              <p:cNvSpPr txBox="1">
                <a:spLocks noChangeArrowheads="1"/>
              </p:cNvSpPr>
              <p:nvPr/>
            </p:nvSpPr>
            <p:spPr bwMode="auto">
              <a:xfrm>
                <a:off x="3783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JB</a:t>
                </a:r>
              </a:p>
            </p:txBody>
          </p:sp>
          <p:sp>
            <p:nvSpPr>
              <p:cNvPr id="52" name="Text Box 95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53" name="Text Box 96"/>
              <p:cNvSpPr txBox="1">
                <a:spLocks noChangeArrowheads="1"/>
              </p:cNvSpPr>
              <p:nvPr/>
            </p:nvSpPr>
            <p:spPr bwMode="auto">
              <a:xfrm>
                <a:off x="3490" y="1482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54" name="Text Box 9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55" name="Text Box 98"/>
              <p:cNvSpPr txBox="1">
                <a:spLocks noChangeArrowheads="1"/>
              </p:cNvSpPr>
              <p:nvPr/>
            </p:nvSpPr>
            <p:spPr bwMode="auto">
              <a:xfrm>
                <a:off x="2517" y="1489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56" name="Text Box 99"/>
              <p:cNvSpPr txBox="1">
                <a:spLocks noChangeArrowheads="1"/>
              </p:cNvSpPr>
              <p:nvPr/>
            </p:nvSpPr>
            <p:spPr bwMode="auto">
              <a:xfrm>
                <a:off x="3168" y="3264"/>
                <a:ext cx="6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input(s)</a:t>
                </a:r>
              </a:p>
            </p:txBody>
          </p:sp>
          <p:sp>
            <p:nvSpPr>
              <p:cNvPr id="57" name="Text Box 100"/>
              <p:cNvSpPr txBox="1">
                <a:spLocks noChangeArrowheads="1"/>
              </p:cNvSpPr>
              <p:nvPr/>
            </p:nvSpPr>
            <p:spPr bwMode="auto">
              <a:xfrm>
                <a:off x="4464" y="2064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sp>
            <p:nvSpPr>
              <p:cNvPr id="58" name="Line 101"/>
              <p:cNvSpPr>
                <a:spLocks noChangeShapeType="1"/>
              </p:cNvSpPr>
              <p:nvPr/>
            </p:nvSpPr>
            <p:spPr bwMode="auto">
              <a:xfrm rot="-5400000">
                <a:off x="4248" y="266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102"/>
              <p:cNvSpPr txBox="1">
                <a:spLocks noChangeArrowheads="1"/>
              </p:cNvSpPr>
              <p:nvPr/>
            </p:nvSpPr>
            <p:spPr bwMode="auto">
              <a:xfrm>
                <a:off x="4464" y="2640"/>
                <a:ext cx="684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output(s)</a:t>
                </a:r>
              </a:p>
              <a:p>
                <a:pPr eaLnBrk="0" hangingPunct="0"/>
                <a:r>
                  <a:rPr lang="en-US"/>
                  <a:t>(none)</a:t>
                </a:r>
              </a:p>
            </p:txBody>
          </p:sp>
          <p:grpSp>
            <p:nvGrpSpPr>
              <p:cNvPr id="60" name="Group 103"/>
              <p:cNvGrpSpPr>
                <a:grpSpLocks/>
              </p:cNvGrpSpPr>
              <p:nvPr/>
            </p:nvGrpSpPr>
            <p:grpSpPr bwMode="auto">
              <a:xfrm>
                <a:off x="2448" y="1632"/>
                <a:ext cx="514" cy="419"/>
                <a:chOff x="4848" y="1549"/>
                <a:chExt cx="514" cy="419"/>
              </a:xfrm>
            </p:grpSpPr>
            <p:sp>
              <p:nvSpPr>
                <p:cNvPr id="7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7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8" name="Group 107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8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10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61" name="Group 111"/>
              <p:cNvGrpSpPr>
                <a:grpSpLocks/>
              </p:cNvGrpSpPr>
              <p:nvPr/>
            </p:nvGrpSpPr>
            <p:grpSpPr bwMode="auto">
              <a:xfrm>
                <a:off x="3408" y="1632"/>
                <a:ext cx="514" cy="419"/>
                <a:chOff x="4848" y="1549"/>
                <a:chExt cx="514" cy="419"/>
              </a:xfrm>
            </p:grpSpPr>
            <p:sp>
              <p:nvSpPr>
                <p:cNvPr id="6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6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1" name="Group 115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7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62" name="Line 119"/>
              <p:cNvSpPr>
                <a:spLocks noChangeShapeType="1"/>
              </p:cNvSpPr>
              <p:nvPr/>
            </p:nvSpPr>
            <p:spPr bwMode="auto">
              <a:xfrm flipH="1" flipV="1">
                <a:off x="3504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20"/>
              <p:cNvSpPr>
                <a:spLocks noChangeShapeType="1"/>
              </p:cNvSpPr>
              <p:nvPr/>
            </p:nvSpPr>
            <p:spPr bwMode="auto">
              <a:xfrm flipH="1" flipV="1">
                <a:off x="384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1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22"/>
              <p:cNvSpPr>
                <a:spLocks noChangeShapeType="1"/>
              </p:cNvSpPr>
              <p:nvPr/>
            </p:nvSpPr>
            <p:spPr bwMode="auto">
              <a:xfrm flipH="1">
                <a:off x="2880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3"/>
              <p:cNvSpPr>
                <a:spLocks noChangeShapeType="1"/>
              </p:cNvSpPr>
              <p:nvPr/>
            </p:nvSpPr>
            <p:spPr bwMode="auto">
              <a:xfrm flipH="1">
                <a:off x="350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24"/>
              <p:cNvSpPr>
                <a:spLocks noChangeShapeType="1"/>
              </p:cNvSpPr>
              <p:nvPr/>
            </p:nvSpPr>
            <p:spPr bwMode="auto">
              <a:xfrm flipH="1">
                <a:off x="3792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995738" y="256381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>
              <a:off x="5516563" y="25606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sequential circuits: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Synchronous</a:t>
            </a:r>
            <a:r>
              <a:rPr lang="en-US" dirty="0"/>
              <a:t>: outputs change only at specific time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Asynchronous</a:t>
            </a:r>
            <a:r>
              <a:rPr lang="en-US" dirty="0"/>
              <a:t>: outputs change at any time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Multivibrator</a:t>
            </a:r>
            <a:r>
              <a:rPr lang="en-US" dirty="0"/>
              <a:t>: a class of sequential circuits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Bistable</a:t>
            </a:r>
            <a:r>
              <a:rPr lang="en-US" dirty="0"/>
              <a:t> (2 stable states)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Monostable</a:t>
            </a:r>
            <a:r>
              <a:rPr lang="en-US" dirty="0"/>
              <a:t> or one-shot (1 stable state)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Astable</a:t>
            </a:r>
            <a:r>
              <a:rPr lang="en-US" dirty="0"/>
              <a:t> (no stable state)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Bistable</a:t>
            </a:r>
            <a:r>
              <a:rPr lang="en-US" dirty="0"/>
              <a:t> logic devices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Latches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.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differ in the methods used for changing their state.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, get </a:t>
            </a: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.</a:t>
            </a: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838200" y="1905000"/>
            <a:ext cx="4879975" cy="2598738"/>
            <a:chOff x="1011" y="1200"/>
            <a:chExt cx="3074" cy="1637"/>
          </a:xfrm>
        </p:grpSpPr>
        <p:graphicFrame>
          <p:nvGraphicFramePr>
            <p:cNvPr id="37" name="Object 73"/>
            <p:cNvGraphicFramePr>
              <a:graphicFrameLocks noChangeAspect="1"/>
            </p:cNvGraphicFramePr>
            <p:nvPr/>
          </p:nvGraphicFramePr>
          <p:xfrm>
            <a:off x="1011" y="1200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Document" r:id="rId4" imgW="4864680" imgH="2600280" progId="Word.Document.8">
                    <p:embed/>
                  </p:oleObj>
                </mc:Choice>
                <mc:Fallback>
                  <p:oleObj name="Document" r:id="rId4" imgW="4864680" imgH="2600280" progId="Word.Document.8">
                    <p:embed/>
                    <p:pic>
                      <p:nvPicPr>
                        <p:cNvPr id="19458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1200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V="1">
              <a:off x="1109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110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1781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2261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2882" y="1488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 rot="5400000">
              <a:off x="2066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6705600" y="1905000"/>
            <a:ext cx="2286000" cy="1784350"/>
            <a:chOff x="4224" y="1152"/>
            <a:chExt cx="1440" cy="1124"/>
          </a:xfrm>
        </p:grpSpPr>
        <p:grpSp>
          <p:nvGrpSpPr>
            <p:cNvPr id="45" name="Group 81"/>
            <p:cNvGrpSpPr>
              <a:grpSpLocks/>
            </p:cNvGrpSpPr>
            <p:nvPr/>
          </p:nvGrpSpPr>
          <p:grpSpPr bwMode="auto">
            <a:xfrm>
              <a:off x="4224" y="1152"/>
              <a:ext cx="1379" cy="941"/>
              <a:chOff x="1357" y="2880"/>
              <a:chExt cx="1379" cy="941"/>
            </a:xfrm>
          </p:grpSpPr>
          <p:sp>
            <p:nvSpPr>
              <p:cNvPr id="49" name="Rectangle 82"/>
              <p:cNvSpPr>
                <a:spLocks noChangeArrowheads="1"/>
              </p:cNvSpPr>
              <p:nvPr/>
            </p:nvSpPr>
            <p:spPr bwMode="auto">
              <a:xfrm>
                <a:off x="1771" y="3216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83"/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84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85"/>
              <p:cNvSpPr txBox="1">
                <a:spLocks noChangeArrowheads="1"/>
              </p:cNvSpPr>
              <p:nvPr/>
            </p:nvSpPr>
            <p:spPr bwMode="auto">
              <a:xfrm>
                <a:off x="1357" y="3405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3" name="AutoShape 86"/>
              <p:cNvSpPr>
                <a:spLocks/>
              </p:cNvSpPr>
              <p:nvPr/>
            </p:nvSpPr>
            <p:spPr bwMode="auto">
              <a:xfrm>
                <a:off x="1584" y="3360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7"/>
              <p:cNvSpPr>
                <a:spLocks/>
              </p:cNvSpPr>
              <p:nvPr/>
            </p:nvSpPr>
            <p:spPr bwMode="auto">
              <a:xfrm rot="5400000" flipV="1">
                <a:off x="2472" y="280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 Box 88"/>
              <p:cNvSpPr txBox="1">
                <a:spLocks noChangeArrowheads="1"/>
              </p:cNvSpPr>
              <p:nvPr/>
            </p:nvSpPr>
            <p:spPr bwMode="auto">
              <a:xfrm>
                <a:off x="2352" y="2880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6" name="Text Box 89"/>
              <p:cNvSpPr txBox="1">
                <a:spLocks noChangeArrowheads="1"/>
              </p:cNvSpPr>
              <p:nvPr/>
            </p:nvSpPr>
            <p:spPr bwMode="auto">
              <a:xfrm>
                <a:off x="1584" y="3216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57" name="Text Box 90"/>
              <p:cNvSpPr txBox="1">
                <a:spLocks noChangeArrowheads="1"/>
              </p:cNvSpPr>
              <p:nvPr/>
            </p:nvSpPr>
            <p:spPr bwMode="auto">
              <a:xfrm>
                <a:off x="1776" y="3072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58" name="AutoShape 91"/>
              <p:cNvSpPr>
                <a:spLocks/>
              </p:cNvSpPr>
              <p:nvPr/>
            </p:nvSpPr>
            <p:spPr bwMode="auto">
              <a:xfrm rot="-5400000">
                <a:off x="2232" y="343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92"/>
              <p:cNvSpPr txBox="1">
                <a:spLocks noChangeArrowheads="1"/>
              </p:cNvSpPr>
              <p:nvPr/>
            </p:nvSpPr>
            <p:spPr bwMode="auto">
              <a:xfrm>
                <a:off x="2112" y="3648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0" name="Line 93"/>
              <p:cNvSpPr>
                <a:spLocks noChangeShapeType="1"/>
              </p:cNvSpPr>
              <p:nvPr/>
            </p:nvSpPr>
            <p:spPr bwMode="auto">
              <a:xfrm flipH="1" flipV="1">
                <a:off x="1523" y="2993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94"/>
              <p:cNvSpPr txBox="1">
                <a:spLocks noChangeArrowheads="1"/>
              </p:cNvSpPr>
              <p:nvPr/>
            </p:nvSpPr>
            <p:spPr bwMode="auto">
              <a:xfrm>
                <a:off x="1431" y="3030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2" name="Text Box 95"/>
              <p:cNvSpPr txBox="1">
                <a:spLocks noChangeArrowheads="1"/>
              </p:cNvSpPr>
              <p:nvPr/>
            </p:nvSpPr>
            <p:spPr bwMode="auto">
              <a:xfrm>
                <a:off x="1549" y="2929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3" name="Text Box 96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4" name="Line 97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/>
            </p:nvSpPr>
            <p:spPr bwMode="auto">
              <a:xfrm>
                <a:off x="249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99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7" name="Text Box 100"/>
              <p:cNvSpPr txBox="1">
                <a:spLocks noChangeArrowheads="1"/>
              </p:cNvSpPr>
              <p:nvPr/>
            </p:nvSpPr>
            <p:spPr bwMode="auto">
              <a:xfrm>
                <a:off x="230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9" name="Text Box 102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46" name="Text Box 103"/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JA = B∙x'</a:t>
              </a:r>
            </a:p>
          </p:txBody>
        </p:sp>
        <p:sp>
          <p:nvSpPr>
            <p:cNvPr id="47" name="AutoShape 104"/>
            <p:cNvSpPr>
              <a:spLocks noChangeArrowheads="1"/>
            </p:cNvSpPr>
            <p:nvPr/>
          </p:nvSpPr>
          <p:spPr bwMode="auto">
            <a:xfrm>
              <a:off x="5424" y="1510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05"/>
            <p:cNvSpPr>
              <a:spLocks noChangeArrowheads="1"/>
            </p:cNvSpPr>
            <p:nvPr/>
          </p:nvSpPr>
          <p:spPr bwMode="auto">
            <a:xfrm>
              <a:off x="4272" y="115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06"/>
          <p:cNvGrpSpPr>
            <a:grpSpLocks/>
          </p:cNvGrpSpPr>
          <p:nvPr/>
        </p:nvGrpSpPr>
        <p:grpSpPr bwMode="auto">
          <a:xfrm>
            <a:off x="1828800" y="4419600"/>
            <a:ext cx="2286000" cy="1784350"/>
            <a:chOff x="4224" y="2496"/>
            <a:chExt cx="1440" cy="1124"/>
          </a:xfrm>
        </p:grpSpPr>
        <p:sp>
          <p:nvSpPr>
            <p:cNvPr id="71" name="Text Box 107"/>
            <p:cNvSpPr txBox="1">
              <a:spLocks noChangeArrowheads="1"/>
            </p:cNvSpPr>
            <p:nvPr/>
          </p:nvSpPr>
          <p:spPr bwMode="auto">
            <a:xfrm>
              <a:off x="4608" y="340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JB = x</a:t>
              </a:r>
            </a:p>
          </p:txBody>
        </p:sp>
        <p:sp>
          <p:nvSpPr>
            <p:cNvPr id="72" name="AutoShape 108"/>
            <p:cNvSpPr>
              <a:spLocks noChangeArrowheads="1"/>
            </p:cNvSpPr>
            <p:nvPr/>
          </p:nvSpPr>
          <p:spPr bwMode="auto">
            <a:xfrm>
              <a:off x="4918" y="2854"/>
              <a:ext cx="43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109"/>
            <p:cNvGrpSpPr>
              <a:grpSpLocks/>
            </p:cNvGrpSpPr>
            <p:nvPr/>
          </p:nvGrpSpPr>
          <p:grpSpPr bwMode="auto">
            <a:xfrm>
              <a:off x="4224" y="2496"/>
              <a:ext cx="1379" cy="941"/>
              <a:chOff x="4224" y="2496"/>
              <a:chExt cx="1379" cy="941"/>
            </a:xfrm>
          </p:grpSpPr>
          <p:sp>
            <p:nvSpPr>
              <p:cNvPr id="75" name="Rectangle 110"/>
              <p:cNvSpPr>
                <a:spLocks noChangeArrowheads="1"/>
              </p:cNvSpPr>
              <p:nvPr/>
            </p:nvSpPr>
            <p:spPr bwMode="auto">
              <a:xfrm>
                <a:off x="4638" y="2832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/>
            </p:nvSpPr>
            <p:spPr bwMode="auto">
              <a:xfrm>
                <a:off x="4643" y="302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/>
            </p:nvSpPr>
            <p:spPr bwMode="auto">
              <a:xfrm>
                <a:off x="488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 Box 113"/>
              <p:cNvSpPr txBox="1">
                <a:spLocks noChangeArrowheads="1"/>
              </p:cNvSpPr>
              <p:nvPr/>
            </p:nvSpPr>
            <p:spPr bwMode="auto">
              <a:xfrm>
                <a:off x="4224" y="3021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9" name="AutoShape 114"/>
              <p:cNvSpPr>
                <a:spLocks/>
              </p:cNvSpPr>
              <p:nvPr/>
            </p:nvSpPr>
            <p:spPr bwMode="auto">
              <a:xfrm>
                <a:off x="4451" y="297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AutoShape 115"/>
              <p:cNvSpPr>
                <a:spLocks/>
              </p:cNvSpPr>
              <p:nvPr/>
            </p:nvSpPr>
            <p:spPr bwMode="auto">
              <a:xfrm rot="5400000" flipV="1">
                <a:off x="5339" y="242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116"/>
              <p:cNvSpPr txBox="1">
                <a:spLocks noChangeArrowheads="1"/>
              </p:cNvSpPr>
              <p:nvPr/>
            </p:nvSpPr>
            <p:spPr bwMode="auto">
              <a:xfrm>
                <a:off x="5219" y="2496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2" name="Text Box 117"/>
              <p:cNvSpPr txBox="1">
                <a:spLocks noChangeArrowheads="1"/>
              </p:cNvSpPr>
              <p:nvPr/>
            </p:nvSpPr>
            <p:spPr bwMode="auto">
              <a:xfrm>
                <a:off x="4451" y="2832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83" name="Text Box 118"/>
              <p:cNvSpPr txBox="1">
                <a:spLocks noChangeArrowheads="1"/>
              </p:cNvSpPr>
              <p:nvPr/>
            </p:nvSpPr>
            <p:spPr bwMode="auto">
              <a:xfrm>
                <a:off x="4643" y="2688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84" name="AutoShape 119"/>
              <p:cNvSpPr>
                <a:spLocks/>
              </p:cNvSpPr>
              <p:nvPr/>
            </p:nvSpPr>
            <p:spPr bwMode="auto">
              <a:xfrm rot="-5400000">
                <a:off x="5099" y="304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120"/>
              <p:cNvSpPr txBox="1">
                <a:spLocks noChangeArrowheads="1"/>
              </p:cNvSpPr>
              <p:nvPr/>
            </p:nvSpPr>
            <p:spPr bwMode="auto">
              <a:xfrm>
                <a:off x="4979" y="326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6" name="Line 121"/>
              <p:cNvSpPr>
                <a:spLocks noChangeShapeType="1"/>
              </p:cNvSpPr>
              <p:nvPr/>
            </p:nvSpPr>
            <p:spPr bwMode="auto">
              <a:xfrm flipH="1" flipV="1">
                <a:off x="4390" y="2609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4298" y="264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8" name="Text Box 123"/>
              <p:cNvSpPr txBox="1">
                <a:spLocks noChangeArrowheads="1"/>
              </p:cNvSpPr>
              <p:nvPr/>
            </p:nvSpPr>
            <p:spPr bwMode="auto">
              <a:xfrm>
                <a:off x="4416" y="2545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9" name="Text Box 124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0" name="Line 125"/>
              <p:cNvSpPr>
                <a:spLocks noChangeShapeType="1"/>
              </p:cNvSpPr>
              <p:nvPr/>
            </p:nvSpPr>
            <p:spPr bwMode="auto">
              <a:xfrm>
                <a:off x="512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26"/>
              <p:cNvSpPr>
                <a:spLocks noChangeShapeType="1"/>
              </p:cNvSpPr>
              <p:nvPr/>
            </p:nvSpPr>
            <p:spPr bwMode="auto">
              <a:xfrm>
                <a:off x="536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 Box 127"/>
              <p:cNvSpPr txBox="1">
                <a:spLocks noChangeArrowheads="1"/>
              </p:cNvSpPr>
              <p:nvPr/>
            </p:nvSpPr>
            <p:spPr bwMode="auto">
              <a:xfrm>
                <a:off x="493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93" name="Text Box 128"/>
              <p:cNvSpPr txBox="1">
                <a:spLocks noChangeArrowheads="1"/>
              </p:cNvSpPr>
              <p:nvPr/>
            </p:nvSpPr>
            <p:spPr bwMode="auto">
              <a:xfrm>
                <a:off x="517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541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5411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6" name="Text Box 131"/>
              <p:cNvSpPr txBox="1">
                <a:spLocks noChangeArrowheads="1"/>
              </p:cNvSpPr>
              <p:nvPr/>
            </p:nvSpPr>
            <p:spPr bwMode="auto">
              <a:xfrm>
                <a:off x="494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74" name="AutoShape 132"/>
            <p:cNvSpPr>
              <a:spLocks noChangeArrowheads="1"/>
            </p:cNvSpPr>
            <p:nvPr/>
          </p:nvSpPr>
          <p:spPr bwMode="auto">
            <a:xfrm>
              <a:off x="4272" y="249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133"/>
          <p:cNvGrpSpPr>
            <a:grpSpLocks/>
          </p:cNvGrpSpPr>
          <p:nvPr/>
        </p:nvGrpSpPr>
        <p:grpSpPr bwMode="auto">
          <a:xfrm>
            <a:off x="6705600" y="3810000"/>
            <a:ext cx="2286000" cy="1784350"/>
            <a:chOff x="816" y="2832"/>
            <a:chExt cx="1440" cy="1124"/>
          </a:xfrm>
        </p:grpSpPr>
        <p:sp>
          <p:nvSpPr>
            <p:cNvPr id="98" name="Text Box 134"/>
            <p:cNvSpPr txBox="1">
              <a:spLocks noChangeArrowheads="1"/>
            </p:cNvSpPr>
            <p:nvPr/>
          </p:nvSpPr>
          <p:spPr bwMode="auto">
            <a:xfrm>
              <a:off x="1152" y="37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KA = B∙x</a:t>
              </a:r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1230" y="3168"/>
              <a:ext cx="965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36"/>
            <p:cNvSpPr>
              <a:spLocks noChangeShapeType="1"/>
            </p:cNvSpPr>
            <p:nvPr/>
          </p:nvSpPr>
          <p:spPr bwMode="auto">
            <a:xfrm>
              <a:off x="1235" y="3360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37"/>
            <p:cNvSpPr>
              <a:spLocks noChangeShapeType="1"/>
            </p:cNvSpPr>
            <p:nvPr/>
          </p:nvSpPr>
          <p:spPr bwMode="auto">
            <a:xfrm>
              <a:off x="147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Text Box 138"/>
            <p:cNvSpPr txBox="1">
              <a:spLocks noChangeArrowheads="1"/>
            </p:cNvSpPr>
            <p:nvPr/>
          </p:nvSpPr>
          <p:spPr bwMode="auto">
            <a:xfrm>
              <a:off x="816" y="3357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3" name="AutoShape 139"/>
            <p:cNvSpPr>
              <a:spLocks/>
            </p:cNvSpPr>
            <p:nvPr/>
          </p:nvSpPr>
          <p:spPr bwMode="auto">
            <a:xfrm>
              <a:off x="1043" y="3312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utoShape 140"/>
            <p:cNvSpPr>
              <a:spLocks/>
            </p:cNvSpPr>
            <p:nvPr/>
          </p:nvSpPr>
          <p:spPr bwMode="auto">
            <a:xfrm rot="5400000" flipV="1">
              <a:off x="1931" y="2760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141"/>
            <p:cNvSpPr txBox="1">
              <a:spLocks noChangeArrowheads="1"/>
            </p:cNvSpPr>
            <p:nvPr/>
          </p:nvSpPr>
          <p:spPr bwMode="auto">
            <a:xfrm>
              <a:off x="1811" y="2832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6" name="Text Box 142"/>
            <p:cNvSpPr txBox="1">
              <a:spLocks noChangeArrowheads="1"/>
            </p:cNvSpPr>
            <p:nvPr/>
          </p:nvSpPr>
          <p:spPr bwMode="auto">
            <a:xfrm>
              <a:off x="1043" y="3168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0</a:t>
              </a:r>
            </a:p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   1</a:t>
              </a:r>
            </a:p>
          </p:txBody>
        </p:sp>
        <p:sp>
          <p:nvSpPr>
            <p:cNvPr id="107" name="Text Box 143"/>
            <p:cNvSpPr txBox="1">
              <a:spLocks noChangeArrowheads="1"/>
            </p:cNvSpPr>
            <p:nvPr/>
          </p:nvSpPr>
          <p:spPr bwMode="auto">
            <a:xfrm>
              <a:off x="1235" y="302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00    01   11    10</a:t>
              </a:r>
            </a:p>
          </p:txBody>
        </p:sp>
        <p:sp>
          <p:nvSpPr>
            <p:cNvPr id="108" name="AutoShape 144"/>
            <p:cNvSpPr>
              <a:spLocks/>
            </p:cNvSpPr>
            <p:nvPr/>
          </p:nvSpPr>
          <p:spPr bwMode="auto">
            <a:xfrm rot="-5400000">
              <a:off x="1691" y="338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Text Box 145"/>
            <p:cNvSpPr txBox="1">
              <a:spLocks noChangeArrowheads="1"/>
            </p:cNvSpPr>
            <p:nvPr/>
          </p:nvSpPr>
          <p:spPr bwMode="auto">
            <a:xfrm>
              <a:off x="1571" y="3600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0" name="Line 146"/>
            <p:cNvSpPr>
              <a:spLocks noChangeShapeType="1"/>
            </p:cNvSpPr>
            <p:nvPr/>
          </p:nvSpPr>
          <p:spPr bwMode="auto">
            <a:xfrm flipH="1" flipV="1">
              <a:off x="982" y="29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890" y="29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2" name="Text Box 148"/>
            <p:cNvSpPr txBox="1">
              <a:spLocks noChangeArrowheads="1"/>
            </p:cNvSpPr>
            <p:nvPr/>
          </p:nvSpPr>
          <p:spPr bwMode="auto">
            <a:xfrm>
              <a:off x="1008" y="28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3" name="Text Box 149"/>
            <p:cNvSpPr txBox="1">
              <a:spLocks noChangeArrowheads="1"/>
            </p:cNvSpPr>
            <p:nvPr/>
          </p:nvSpPr>
          <p:spPr bwMode="auto">
            <a:xfrm>
              <a:off x="177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>
              <a:off x="171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51"/>
            <p:cNvSpPr>
              <a:spLocks noChangeShapeType="1"/>
            </p:cNvSpPr>
            <p:nvPr/>
          </p:nvSpPr>
          <p:spPr bwMode="auto">
            <a:xfrm>
              <a:off x="195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152"/>
            <p:cNvSpPr txBox="1">
              <a:spLocks noChangeArrowheads="1"/>
            </p:cNvSpPr>
            <p:nvPr/>
          </p:nvSpPr>
          <p:spPr bwMode="auto">
            <a:xfrm>
              <a:off x="1763" y="336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1</a:t>
              </a:r>
            </a:p>
          </p:txBody>
        </p:sp>
        <p:sp>
          <p:nvSpPr>
            <p:cNvPr id="117" name="Text Box 153"/>
            <p:cNvSpPr txBox="1">
              <a:spLocks noChangeArrowheads="1"/>
            </p:cNvSpPr>
            <p:nvPr/>
          </p:nvSpPr>
          <p:spPr bwMode="auto">
            <a:xfrm>
              <a:off x="129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8" name="Text Box 154"/>
            <p:cNvSpPr txBox="1">
              <a:spLocks noChangeArrowheads="1"/>
            </p:cNvSpPr>
            <p:nvPr/>
          </p:nvSpPr>
          <p:spPr bwMode="auto">
            <a:xfrm>
              <a:off x="2003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9" name="Text Box 155"/>
            <p:cNvSpPr txBox="1">
              <a:spLocks noChangeArrowheads="1"/>
            </p:cNvSpPr>
            <p:nvPr/>
          </p:nvSpPr>
          <p:spPr bwMode="auto">
            <a:xfrm>
              <a:off x="153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20" name="AutoShape 156"/>
            <p:cNvSpPr>
              <a:spLocks noChangeArrowheads="1"/>
            </p:cNvSpPr>
            <p:nvPr/>
          </p:nvSpPr>
          <p:spPr bwMode="auto">
            <a:xfrm>
              <a:off x="1745" y="3194"/>
              <a:ext cx="19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57"/>
            <p:cNvSpPr>
              <a:spLocks noChangeArrowheads="1"/>
            </p:cNvSpPr>
            <p:nvPr/>
          </p:nvSpPr>
          <p:spPr bwMode="auto">
            <a:xfrm>
              <a:off x="864" y="283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58"/>
          <p:cNvGrpSpPr>
            <a:grpSpLocks/>
          </p:cNvGrpSpPr>
          <p:nvPr/>
        </p:nvGrpSpPr>
        <p:grpSpPr bwMode="auto">
          <a:xfrm>
            <a:off x="4191000" y="4419600"/>
            <a:ext cx="2286000" cy="1784350"/>
            <a:chOff x="2640" y="2736"/>
            <a:chExt cx="1440" cy="1124"/>
          </a:xfrm>
        </p:grpSpPr>
        <p:sp>
          <p:nvSpPr>
            <p:cNvPr id="123" name="AutoShape 159"/>
            <p:cNvSpPr>
              <a:spLocks/>
            </p:cNvSpPr>
            <p:nvPr/>
          </p:nvSpPr>
          <p:spPr bwMode="auto">
            <a:xfrm flipH="1">
              <a:off x="3121" y="3105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60"/>
            <p:cNvSpPr>
              <a:spLocks/>
            </p:cNvSpPr>
            <p:nvPr/>
          </p:nvSpPr>
          <p:spPr bwMode="auto">
            <a:xfrm>
              <a:off x="3840" y="3094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161"/>
            <p:cNvSpPr>
              <a:spLocks noChangeArrowheads="1"/>
            </p:cNvSpPr>
            <p:nvPr/>
          </p:nvSpPr>
          <p:spPr bwMode="auto">
            <a:xfrm>
              <a:off x="3321" y="3290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Text Box 162"/>
            <p:cNvSpPr txBox="1">
              <a:spLocks noChangeArrowheads="1"/>
            </p:cNvSpPr>
            <p:nvPr/>
          </p:nvSpPr>
          <p:spPr bwMode="auto">
            <a:xfrm>
              <a:off x="2976" y="3648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KB </a:t>
              </a:r>
              <a:r>
                <a:rPr lang="en-GB" sz="1600" b="1">
                  <a:solidFill>
                    <a:srgbClr val="9900CC"/>
                  </a:solidFill>
                </a:rPr>
                <a:t>= (</a:t>
              </a:r>
              <a:r>
                <a:rPr lang="en-GB" sz="1600" b="1" i="1">
                  <a:solidFill>
                    <a:srgbClr val="9900CC"/>
                  </a:solidFill>
                </a:rPr>
                <a:t>A </a:t>
              </a:r>
              <a:r>
                <a:rPr lang="en-GB" sz="1600" b="1">
                  <a:solidFill>
                    <a:srgbClr val="9900CC"/>
                  </a:solidFill>
                  <a:sym typeface="Symbol" pitchFamily="18" charset="2"/>
                </a:rPr>
                <a:t> </a:t>
              </a:r>
              <a:r>
                <a:rPr lang="en-GB" sz="1600" b="1" i="1">
                  <a:solidFill>
                    <a:srgbClr val="9900CC"/>
                  </a:solidFill>
                </a:rPr>
                <a:t>x</a:t>
              </a:r>
              <a:r>
                <a:rPr lang="en-GB" sz="1600" b="1">
                  <a:solidFill>
                    <a:srgbClr val="9900CC"/>
                  </a:solidFill>
                </a:rPr>
                <a:t>)</a:t>
              </a:r>
              <a:r>
                <a:rPr lang="en-GB" sz="1600" b="1" i="1">
                  <a:solidFill>
                    <a:srgbClr val="9900CC"/>
                  </a:solidFill>
                </a:rPr>
                <a:t>'</a:t>
              </a:r>
            </a:p>
          </p:txBody>
        </p:sp>
        <p:sp>
          <p:nvSpPr>
            <p:cNvPr id="127" name="AutoShape 163"/>
            <p:cNvSpPr>
              <a:spLocks noChangeArrowheads="1"/>
            </p:cNvSpPr>
            <p:nvPr/>
          </p:nvSpPr>
          <p:spPr bwMode="auto">
            <a:xfrm>
              <a:off x="2688" y="273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64"/>
            <p:cNvGrpSpPr>
              <a:grpSpLocks/>
            </p:cNvGrpSpPr>
            <p:nvPr/>
          </p:nvGrpSpPr>
          <p:grpSpPr bwMode="auto">
            <a:xfrm>
              <a:off x="2640" y="2736"/>
              <a:ext cx="1379" cy="941"/>
              <a:chOff x="2605" y="3024"/>
              <a:chExt cx="1379" cy="941"/>
            </a:xfrm>
          </p:grpSpPr>
          <p:sp>
            <p:nvSpPr>
              <p:cNvPr id="129" name="Rectangle 165"/>
              <p:cNvSpPr>
                <a:spLocks noChangeArrowheads="1"/>
              </p:cNvSpPr>
              <p:nvPr/>
            </p:nvSpPr>
            <p:spPr bwMode="auto">
              <a:xfrm>
                <a:off x="3019" y="3360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66"/>
              <p:cNvSpPr>
                <a:spLocks noChangeShapeType="1"/>
              </p:cNvSpPr>
              <p:nvPr/>
            </p:nvSpPr>
            <p:spPr bwMode="auto">
              <a:xfrm>
                <a:off x="3024" y="355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67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168"/>
              <p:cNvSpPr txBox="1">
                <a:spLocks noChangeArrowheads="1"/>
              </p:cNvSpPr>
              <p:nvPr/>
            </p:nvSpPr>
            <p:spPr bwMode="auto">
              <a:xfrm>
                <a:off x="2605" y="3549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3" name="AutoShape 169"/>
              <p:cNvSpPr>
                <a:spLocks/>
              </p:cNvSpPr>
              <p:nvPr/>
            </p:nvSpPr>
            <p:spPr bwMode="auto">
              <a:xfrm>
                <a:off x="2832" y="3504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AutoShape 170"/>
              <p:cNvSpPr>
                <a:spLocks/>
              </p:cNvSpPr>
              <p:nvPr/>
            </p:nvSpPr>
            <p:spPr bwMode="auto">
              <a:xfrm rot="5400000" flipV="1">
                <a:off x="3720" y="295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171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6" name="Text Box 172"/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   1</a:t>
                </a:r>
              </a:p>
            </p:txBody>
          </p:sp>
          <p:sp>
            <p:nvSpPr>
              <p:cNvPr id="137" name="Text Box 173"/>
              <p:cNvSpPr txBox="1">
                <a:spLocks noChangeArrowheads="1"/>
              </p:cNvSpPr>
              <p:nvPr/>
            </p:nvSpPr>
            <p:spPr bwMode="auto">
              <a:xfrm>
                <a:off x="3024" y="321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38" name="AutoShape 174"/>
              <p:cNvSpPr>
                <a:spLocks/>
              </p:cNvSpPr>
              <p:nvPr/>
            </p:nvSpPr>
            <p:spPr bwMode="auto">
              <a:xfrm rot="-5400000">
                <a:off x="3480" y="35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Text Box 175"/>
              <p:cNvSpPr txBox="1">
                <a:spLocks noChangeArrowheads="1"/>
              </p:cNvSpPr>
              <p:nvPr/>
            </p:nvSpPr>
            <p:spPr bwMode="auto">
              <a:xfrm>
                <a:off x="3360" y="379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0" name="Line 176"/>
              <p:cNvSpPr>
                <a:spLocks noChangeShapeType="1"/>
              </p:cNvSpPr>
              <p:nvPr/>
            </p:nvSpPr>
            <p:spPr bwMode="auto">
              <a:xfrm flipH="1" flipV="1">
                <a:off x="2771" y="3137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177"/>
              <p:cNvSpPr txBox="1">
                <a:spLocks noChangeArrowheads="1"/>
              </p:cNvSpPr>
              <p:nvPr/>
            </p:nvSpPr>
            <p:spPr bwMode="auto">
              <a:xfrm>
                <a:off x="2679" y="3174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2" name="Text Box 178"/>
              <p:cNvSpPr txBox="1">
                <a:spLocks noChangeArrowheads="1"/>
              </p:cNvSpPr>
              <p:nvPr/>
            </p:nvSpPr>
            <p:spPr bwMode="auto">
              <a:xfrm>
                <a:off x="2797" y="3073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3" name="Line 179"/>
              <p:cNvSpPr>
                <a:spLocks noChangeShapeType="1"/>
              </p:cNvSpPr>
              <p:nvPr/>
            </p:nvSpPr>
            <p:spPr bwMode="auto">
              <a:xfrm>
                <a:off x="350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80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181"/>
              <p:cNvSpPr txBox="1">
                <a:spLocks noChangeArrowheads="1"/>
              </p:cNvSpPr>
              <p:nvPr/>
            </p:nvSpPr>
            <p:spPr bwMode="auto">
              <a:xfrm>
                <a:off x="331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6" name="Text Box 182"/>
              <p:cNvSpPr txBox="1">
                <a:spLocks noChangeArrowheads="1"/>
              </p:cNvSpPr>
              <p:nvPr/>
            </p:nvSpPr>
            <p:spPr bwMode="auto">
              <a:xfrm>
                <a:off x="355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7" name="Text Box 183"/>
              <p:cNvSpPr txBox="1">
                <a:spLocks noChangeArrowheads="1"/>
              </p:cNvSpPr>
              <p:nvPr/>
            </p:nvSpPr>
            <p:spPr bwMode="auto">
              <a:xfrm>
                <a:off x="307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8" name="Text Box 184"/>
              <p:cNvSpPr txBox="1">
                <a:spLocks noChangeArrowheads="1"/>
              </p:cNvSpPr>
              <p:nvPr/>
            </p:nvSpPr>
            <p:spPr bwMode="auto">
              <a:xfrm>
                <a:off x="379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9" name="Text Box 185"/>
              <p:cNvSpPr txBox="1">
                <a:spLocks noChangeArrowheads="1"/>
              </p:cNvSpPr>
              <p:nvPr/>
            </p:nvSpPr>
            <p:spPr bwMode="auto">
              <a:xfrm>
                <a:off x="331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50" name="Text Box 186"/>
              <p:cNvSpPr txBox="1">
                <a:spLocks noChangeArrowheads="1"/>
              </p:cNvSpPr>
              <p:nvPr/>
            </p:nvSpPr>
            <p:spPr bwMode="auto">
              <a:xfrm>
                <a:off x="307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 input functions: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JA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JB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endParaRPr lang="en-US" sz="1800" b="1" dirty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KA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KB</a:t>
            </a:r>
            <a:r>
              <a:rPr lang="en-US" sz="1800" b="1" dirty="0">
                <a:solidFill>
                  <a:srgbClr val="0000CC"/>
                </a:solidFill>
              </a:rPr>
              <a:t> = (</a:t>
            </a:r>
            <a:r>
              <a:rPr lang="en-US" sz="1800" b="1" i="1" dirty="0">
                <a:solidFill>
                  <a:srgbClr val="0000CC"/>
                </a:solidFill>
              </a:rPr>
              <a:t>A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r>
              <a:rPr lang="en-US" sz="1800" b="1" dirty="0">
                <a:solidFill>
                  <a:srgbClr val="0000CC"/>
                </a:solidFill>
              </a:rPr>
              <a:t>)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endParaRPr lang="en-US" sz="1800" b="1" dirty="0">
              <a:solidFill>
                <a:srgbClr val="0000CC"/>
              </a:solidFill>
            </a:endParaRP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Logic diagram:</a:t>
            </a:r>
          </a:p>
        </p:txBody>
      </p: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2895600" y="2819400"/>
            <a:ext cx="3692525" cy="2913063"/>
            <a:chOff x="2895600" y="2819400"/>
            <a:chExt cx="3692525" cy="2913063"/>
          </a:xfrm>
        </p:grpSpPr>
        <p:grpSp>
          <p:nvGrpSpPr>
            <p:cNvPr id="97" name="Group 119"/>
            <p:cNvGrpSpPr>
              <a:grpSpLocks/>
            </p:cNvGrpSpPr>
            <p:nvPr/>
          </p:nvGrpSpPr>
          <p:grpSpPr bwMode="auto">
            <a:xfrm>
              <a:off x="2895600" y="2819400"/>
              <a:ext cx="3692525" cy="2913063"/>
              <a:chOff x="2623" y="1968"/>
              <a:chExt cx="2326" cy="1835"/>
            </a:xfrm>
          </p:grpSpPr>
          <p:sp>
            <p:nvSpPr>
              <p:cNvPr id="100" name="Line 1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21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122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103" name="Line 123"/>
              <p:cNvSpPr>
                <a:spLocks noChangeShapeType="1"/>
              </p:cNvSpPr>
              <p:nvPr/>
            </p:nvSpPr>
            <p:spPr bwMode="auto">
              <a:xfrm flipV="1">
                <a:off x="273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24"/>
              <p:cNvSpPr>
                <a:spLocks noChangeShapeType="1"/>
              </p:cNvSpPr>
              <p:nvPr/>
            </p:nvSpPr>
            <p:spPr bwMode="auto">
              <a:xfrm flipH="1" flipV="1">
                <a:off x="3072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27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28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29"/>
              <p:cNvSpPr>
                <a:spLocks noChangeArrowheads="1"/>
              </p:cNvSpPr>
              <p:nvPr/>
            </p:nvSpPr>
            <p:spPr bwMode="auto">
              <a:xfrm>
                <a:off x="3868" y="290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30"/>
              <p:cNvSpPr>
                <a:spLocks noChangeArrowheads="1"/>
              </p:cNvSpPr>
              <p:nvPr/>
            </p:nvSpPr>
            <p:spPr bwMode="auto">
              <a:xfrm>
                <a:off x="3959" y="21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31"/>
              <p:cNvSpPr>
                <a:spLocks noChangeArrowheads="1"/>
              </p:cNvSpPr>
              <p:nvPr/>
            </p:nvSpPr>
            <p:spPr bwMode="auto">
              <a:xfrm>
                <a:off x="3047" y="204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32"/>
              <p:cNvSpPr>
                <a:spLocks noChangeArrowheads="1"/>
              </p:cNvSpPr>
              <p:nvPr/>
            </p:nvSpPr>
            <p:spPr bwMode="auto">
              <a:xfrm>
                <a:off x="4006" y="34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133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114" name="Text Box 1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115" name="Text Box 135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grpSp>
            <p:nvGrpSpPr>
              <p:cNvPr id="116" name="Group 136"/>
              <p:cNvGrpSpPr>
                <a:grpSpLocks/>
              </p:cNvGrpSpPr>
              <p:nvPr/>
            </p:nvGrpSpPr>
            <p:grpSpPr bwMode="auto">
              <a:xfrm>
                <a:off x="2640" y="2400"/>
                <a:ext cx="514" cy="419"/>
                <a:chOff x="4848" y="1549"/>
                <a:chExt cx="514" cy="419"/>
              </a:xfrm>
            </p:grpSpPr>
            <p:sp>
              <p:nvSpPr>
                <p:cNvPr id="1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6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6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63" name="Group 140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4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117" name="Group 144"/>
              <p:cNvGrpSpPr>
                <a:grpSpLocks/>
              </p:cNvGrpSpPr>
              <p:nvPr/>
            </p:nvGrpSpPr>
            <p:grpSpPr bwMode="auto">
              <a:xfrm>
                <a:off x="3600" y="2400"/>
                <a:ext cx="514" cy="419"/>
                <a:chOff x="4848" y="1549"/>
                <a:chExt cx="514" cy="419"/>
              </a:xfrm>
            </p:grpSpPr>
            <p:sp>
              <p:nvSpPr>
                <p:cNvPr id="1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5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5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56" name="Group 148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5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118" name="Line 152"/>
              <p:cNvSpPr>
                <a:spLocks noChangeShapeType="1"/>
              </p:cNvSpPr>
              <p:nvPr/>
            </p:nvSpPr>
            <p:spPr bwMode="auto">
              <a:xfrm flipH="1" flipV="1">
                <a:off x="3696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/>
              <p:cNvSpPr>
                <a:spLocks noChangeShapeType="1"/>
              </p:cNvSpPr>
              <p:nvPr/>
            </p:nvSpPr>
            <p:spPr bwMode="auto">
              <a:xfrm flipH="1" flipV="1">
                <a:off x="4032" y="278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/>
              <p:cNvSpPr>
                <a:spLocks noChangeShapeType="1"/>
              </p:cNvSpPr>
              <p:nvPr/>
            </p:nvSpPr>
            <p:spPr bwMode="auto">
              <a:xfrm flipH="1">
                <a:off x="3072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157"/>
              <p:cNvGrpSpPr>
                <a:grpSpLocks/>
              </p:cNvGrpSpPr>
              <p:nvPr/>
            </p:nvGrpSpPr>
            <p:grpSpPr bwMode="auto">
              <a:xfrm>
                <a:off x="4294" y="3552"/>
                <a:ext cx="215" cy="192"/>
                <a:chOff x="4438" y="3286"/>
                <a:chExt cx="215" cy="192"/>
              </a:xfrm>
            </p:grpSpPr>
            <p:sp>
              <p:nvSpPr>
                <p:cNvPr id="151" name="AutoShape 15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478" y="3303"/>
                  <a:ext cx="192" cy="158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159"/>
                <p:cNvSpPr>
                  <a:spLocks noChangeArrowheads="1"/>
                </p:cNvSpPr>
                <p:nvPr/>
              </p:nvSpPr>
              <p:spPr bwMode="auto">
                <a:xfrm flipH="1">
                  <a:off x="4438" y="3356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AutoShape 160"/>
              <p:cNvSpPr>
                <a:spLocks noChangeArrowheads="1"/>
              </p:cNvSpPr>
              <p:nvPr/>
            </p:nvSpPr>
            <p:spPr bwMode="auto">
              <a:xfrm rot="-5400000">
                <a:off x="2944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61"/>
              <p:cNvSpPr>
                <a:spLocks noChangeArrowheads="1"/>
              </p:cNvSpPr>
              <p:nvPr/>
            </p:nvSpPr>
            <p:spPr bwMode="auto">
              <a:xfrm rot="-5400000">
                <a:off x="2608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" name="Group 162"/>
              <p:cNvGrpSpPr>
                <a:grpSpLocks/>
              </p:cNvGrpSpPr>
              <p:nvPr/>
            </p:nvGrpSpPr>
            <p:grpSpPr bwMode="auto">
              <a:xfrm rot="-5400000">
                <a:off x="3567" y="3057"/>
                <a:ext cx="280" cy="213"/>
                <a:chOff x="4608" y="3648"/>
                <a:chExt cx="280" cy="213"/>
              </a:xfrm>
            </p:grpSpPr>
            <p:grpSp>
              <p:nvGrpSpPr>
                <p:cNvPr id="143" name="Group 163"/>
                <p:cNvGrpSpPr>
                  <a:grpSpLocks/>
                </p:cNvGrpSpPr>
                <p:nvPr/>
              </p:nvGrpSpPr>
              <p:grpSpPr bwMode="auto">
                <a:xfrm>
                  <a:off x="4608" y="3648"/>
                  <a:ext cx="228" cy="213"/>
                  <a:chOff x="2279" y="2352"/>
                  <a:chExt cx="523" cy="370"/>
                </a:xfrm>
              </p:grpSpPr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" name="Oval 170"/>
                <p:cNvSpPr>
                  <a:spLocks noChangeArrowheads="1"/>
                </p:cNvSpPr>
                <p:nvPr/>
              </p:nvSpPr>
              <p:spPr bwMode="auto">
                <a:xfrm>
                  <a:off x="4831" y="3718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" name="Line 171"/>
              <p:cNvSpPr>
                <a:spLocks noChangeShapeType="1"/>
              </p:cNvSpPr>
              <p:nvPr/>
            </p:nvSpPr>
            <p:spPr bwMode="auto">
              <a:xfrm>
                <a:off x="2784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2"/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75"/>
              <p:cNvSpPr>
                <a:spLocks noChangeShapeType="1"/>
              </p:cNvSpPr>
              <p:nvPr/>
            </p:nvSpPr>
            <p:spPr bwMode="auto">
              <a:xfrm>
                <a:off x="3504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76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77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>
                <a:off x="3091" y="348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180"/>
              <p:cNvSpPr>
                <a:spLocks noChangeArrowheads="1"/>
              </p:cNvSpPr>
              <p:nvPr/>
            </p:nvSpPr>
            <p:spPr bwMode="auto">
              <a:xfrm>
                <a:off x="4592" y="362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8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2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82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3"/>
              <p:cNvSpPr>
                <a:spLocks noChangeShapeType="1"/>
              </p:cNvSpPr>
              <p:nvPr/>
            </p:nvSpPr>
            <p:spPr bwMode="auto">
              <a:xfrm>
                <a:off x="2688" y="3792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84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Oval 185"/>
              <p:cNvSpPr>
                <a:spLocks noChangeArrowheads="1"/>
              </p:cNvSpPr>
              <p:nvPr/>
            </p:nvSpPr>
            <p:spPr bwMode="auto">
              <a:xfrm>
                <a:off x="4001" y="37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86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054350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567238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113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i="1" dirty="0"/>
              <a:t>D</a:t>
            </a:r>
            <a:r>
              <a:rPr lang="en-US" dirty="0"/>
              <a:t> flip-flops, design the circuit based on the state table below. (</a:t>
            </a:r>
            <a:r>
              <a:rPr lang="en-US" dirty="0">
                <a:solidFill>
                  <a:srgbClr val="006600"/>
                </a:solidFill>
              </a:rPr>
              <a:t>Exercise:</a:t>
            </a:r>
            <a:r>
              <a:rPr lang="en-US" dirty="0"/>
              <a:t> Design it using </a:t>
            </a:r>
            <a:r>
              <a:rPr lang="en-US" i="1" dirty="0"/>
              <a:t>JK</a:t>
            </a:r>
            <a:r>
              <a:rPr lang="en-US" dirty="0"/>
              <a:t> flip-flops.)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905000" y="2481021"/>
            <a:ext cx="4876800" cy="3279775"/>
            <a:chOff x="1534" y="1877"/>
            <a:chExt cx="2435" cy="1637"/>
          </a:xfrm>
        </p:grpSpPr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Document" r:id="rId4" imgW="3882960" imgH="2599560" progId="Word.Document.8">
                    <p:embed/>
                  </p:oleObj>
                </mc:Choice>
                <mc:Fallback>
                  <p:oleObj name="Document" r:id="rId4" imgW="3882960" imgH="2599560" progId="Word.Document.8">
                    <p:embed/>
                    <p:pic>
                      <p:nvPicPr>
                        <p:cNvPr id="2048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35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Determine expressions for flip-flop inputs and the circuit output </a:t>
            </a:r>
            <a:r>
              <a:rPr lang="en-US" i="1" dirty="0"/>
              <a:t>y</a:t>
            </a:r>
            <a:r>
              <a:rPr lang="en-US" dirty="0"/>
              <a:t>.</a:t>
            </a:r>
          </a:p>
        </p:txBody>
      </p:sp>
      <p:grpSp>
        <p:nvGrpSpPr>
          <p:cNvPr id="109" name="Group 11"/>
          <p:cNvGrpSpPr>
            <a:grpSpLocks/>
          </p:cNvGrpSpPr>
          <p:nvPr/>
        </p:nvGrpSpPr>
        <p:grpSpPr bwMode="auto">
          <a:xfrm>
            <a:off x="609600" y="2300724"/>
            <a:ext cx="3865563" cy="2598738"/>
            <a:chOff x="1534" y="1877"/>
            <a:chExt cx="2435" cy="1637"/>
          </a:xfrm>
        </p:grpSpPr>
        <p:graphicFrame>
          <p:nvGraphicFramePr>
            <p:cNvPr id="110" name="Object 12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Document" r:id="rId4" imgW="3882960" imgH="2599560" progId="Word.Document.8">
                    <p:embed/>
                  </p:oleObj>
                </mc:Choice>
                <mc:Fallback>
                  <p:oleObj name="Document" r:id="rId4" imgW="3882960" imgH="2599560" progId="Word.Document.8">
                    <p:embed/>
                    <p:pic>
                      <p:nvPicPr>
                        <p:cNvPr id="2150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13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4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914400" y="4967724"/>
            <a:ext cx="2971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i="1"/>
              <a:t>DA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m(2,4,5,6)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DB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m(1,3,5,6)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y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m(1,5)</a:t>
            </a:r>
          </a:p>
        </p:txBody>
      </p:sp>
      <p:grpSp>
        <p:nvGrpSpPr>
          <p:cNvPr id="117" name="Group 86"/>
          <p:cNvGrpSpPr>
            <a:grpSpLocks/>
          </p:cNvGrpSpPr>
          <p:nvPr/>
        </p:nvGrpSpPr>
        <p:grpSpPr bwMode="auto">
          <a:xfrm>
            <a:off x="4648200" y="2072124"/>
            <a:ext cx="2189163" cy="4237038"/>
            <a:chOff x="3264" y="1296"/>
            <a:chExt cx="1379" cy="2669"/>
          </a:xfrm>
        </p:grpSpPr>
        <p:grpSp>
          <p:nvGrpSpPr>
            <p:cNvPr id="118" name="Group 19"/>
            <p:cNvGrpSpPr>
              <a:grpSpLocks/>
            </p:cNvGrpSpPr>
            <p:nvPr/>
          </p:nvGrpSpPr>
          <p:grpSpPr bwMode="auto">
            <a:xfrm>
              <a:off x="3264" y="1296"/>
              <a:ext cx="1379" cy="941"/>
              <a:chOff x="3600" y="1344"/>
              <a:chExt cx="1379" cy="941"/>
            </a:xfrm>
          </p:grpSpPr>
          <p:sp>
            <p:nvSpPr>
              <p:cNvPr id="163" name="Rectangle 20"/>
              <p:cNvSpPr>
                <a:spLocks noChangeArrowheads="1"/>
              </p:cNvSpPr>
              <p:nvPr/>
            </p:nvSpPr>
            <p:spPr bwMode="auto">
              <a:xfrm>
                <a:off x="4014" y="1680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21"/>
              <p:cNvSpPr>
                <a:spLocks noChangeShapeType="1"/>
              </p:cNvSpPr>
              <p:nvPr/>
            </p:nvSpPr>
            <p:spPr bwMode="auto">
              <a:xfrm>
                <a:off x="4019" y="187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22"/>
              <p:cNvSpPr>
                <a:spLocks noChangeShapeType="1"/>
              </p:cNvSpPr>
              <p:nvPr/>
            </p:nvSpPr>
            <p:spPr bwMode="auto">
              <a:xfrm>
                <a:off x="425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Text Box 23"/>
              <p:cNvSpPr txBox="1">
                <a:spLocks noChangeArrowheads="1"/>
              </p:cNvSpPr>
              <p:nvPr/>
            </p:nvSpPr>
            <p:spPr bwMode="auto">
              <a:xfrm>
                <a:off x="3600" y="1869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67" name="AutoShape 24"/>
              <p:cNvSpPr>
                <a:spLocks/>
              </p:cNvSpPr>
              <p:nvPr/>
            </p:nvSpPr>
            <p:spPr bwMode="auto">
              <a:xfrm>
                <a:off x="3827" y="1824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AutoShape 25"/>
              <p:cNvSpPr>
                <a:spLocks/>
              </p:cNvSpPr>
              <p:nvPr/>
            </p:nvSpPr>
            <p:spPr bwMode="auto">
              <a:xfrm rot="5400000" flipV="1">
                <a:off x="4715" y="127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Text Box 26"/>
              <p:cNvSpPr txBox="1">
                <a:spLocks noChangeArrowheads="1"/>
              </p:cNvSpPr>
              <p:nvPr/>
            </p:nvSpPr>
            <p:spPr bwMode="auto">
              <a:xfrm>
                <a:off x="4595" y="1344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0" name="Text Box 27"/>
              <p:cNvSpPr txBox="1">
                <a:spLocks noChangeArrowheads="1"/>
              </p:cNvSpPr>
              <p:nvPr/>
            </p:nvSpPr>
            <p:spPr bwMode="auto">
              <a:xfrm>
                <a:off x="3827" y="1680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71" name="Text Box 28"/>
              <p:cNvSpPr txBox="1">
                <a:spLocks noChangeArrowheads="1"/>
              </p:cNvSpPr>
              <p:nvPr/>
            </p:nvSpPr>
            <p:spPr bwMode="auto">
              <a:xfrm>
                <a:off x="4019" y="153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72" name="AutoShape 29"/>
              <p:cNvSpPr>
                <a:spLocks/>
              </p:cNvSpPr>
              <p:nvPr/>
            </p:nvSpPr>
            <p:spPr bwMode="auto">
              <a:xfrm rot="-5400000">
                <a:off x="4475" y="189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30"/>
              <p:cNvSpPr txBox="1">
                <a:spLocks noChangeArrowheads="1"/>
              </p:cNvSpPr>
              <p:nvPr/>
            </p:nvSpPr>
            <p:spPr bwMode="auto">
              <a:xfrm>
                <a:off x="4355" y="211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4" name="Line 31"/>
              <p:cNvSpPr>
                <a:spLocks noChangeShapeType="1"/>
              </p:cNvSpPr>
              <p:nvPr/>
            </p:nvSpPr>
            <p:spPr bwMode="auto">
              <a:xfrm flipH="1" flipV="1">
                <a:off x="3766" y="1457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Text Box 32"/>
              <p:cNvSpPr txBox="1">
                <a:spLocks noChangeArrowheads="1"/>
              </p:cNvSpPr>
              <p:nvPr/>
            </p:nvSpPr>
            <p:spPr bwMode="auto">
              <a:xfrm>
                <a:off x="3674" y="1494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6" name="Text Box 33"/>
              <p:cNvSpPr txBox="1">
                <a:spLocks noChangeArrowheads="1"/>
              </p:cNvSpPr>
              <p:nvPr/>
            </p:nvSpPr>
            <p:spPr bwMode="auto">
              <a:xfrm>
                <a:off x="3792" y="1393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7" name="Text Box 34"/>
              <p:cNvSpPr txBox="1">
                <a:spLocks noChangeArrowheads="1"/>
              </p:cNvSpPr>
              <p:nvPr/>
            </p:nvSpPr>
            <p:spPr bwMode="auto">
              <a:xfrm>
                <a:off x="406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78" name="Line 35"/>
              <p:cNvSpPr>
                <a:spLocks noChangeShapeType="1"/>
              </p:cNvSpPr>
              <p:nvPr/>
            </p:nvSpPr>
            <p:spPr bwMode="auto">
              <a:xfrm>
                <a:off x="449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36"/>
              <p:cNvSpPr>
                <a:spLocks noChangeShapeType="1"/>
              </p:cNvSpPr>
              <p:nvPr/>
            </p:nvSpPr>
            <p:spPr bwMode="auto">
              <a:xfrm>
                <a:off x="473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7"/>
              <p:cNvSpPr txBox="1">
                <a:spLocks noChangeArrowheads="1"/>
              </p:cNvSpPr>
              <p:nvPr/>
            </p:nvSpPr>
            <p:spPr bwMode="auto">
              <a:xfrm>
                <a:off x="430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1" name="Text Box 38"/>
              <p:cNvSpPr txBox="1">
                <a:spLocks noChangeArrowheads="1"/>
              </p:cNvSpPr>
              <p:nvPr/>
            </p:nvSpPr>
            <p:spPr bwMode="auto">
              <a:xfrm>
                <a:off x="478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2" name="Text Box 39"/>
              <p:cNvSpPr txBox="1">
                <a:spLocks noChangeArrowheads="1"/>
              </p:cNvSpPr>
              <p:nvPr/>
            </p:nvSpPr>
            <p:spPr bwMode="auto">
              <a:xfrm>
                <a:off x="4787" y="168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3" name="AutoShape 40"/>
              <p:cNvSpPr>
                <a:spLocks noChangeArrowheads="1"/>
              </p:cNvSpPr>
              <p:nvPr/>
            </p:nvSpPr>
            <p:spPr bwMode="auto">
              <a:xfrm>
                <a:off x="4800" y="1702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41"/>
              <p:cNvSpPr>
                <a:spLocks noChangeArrowheads="1"/>
              </p:cNvSpPr>
              <p:nvPr/>
            </p:nvSpPr>
            <p:spPr bwMode="auto">
              <a:xfrm rot="5400000">
                <a:off x="4198" y="1762"/>
                <a:ext cx="127" cy="391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" name="Group 42"/>
            <p:cNvGrpSpPr>
              <a:grpSpLocks/>
            </p:cNvGrpSpPr>
            <p:nvPr/>
          </p:nvGrpSpPr>
          <p:grpSpPr bwMode="auto">
            <a:xfrm>
              <a:off x="3264" y="2160"/>
              <a:ext cx="1379" cy="941"/>
              <a:chOff x="3264" y="2208"/>
              <a:chExt cx="1379" cy="941"/>
            </a:xfrm>
          </p:grpSpPr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>
                <a:off x="3678" y="2544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4"/>
              <p:cNvSpPr>
                <a:spLocks noChangeShapeType="1"/>
              </p:cNvSpPr>
              <p:nvPr/>
            </p:nvSpPr>
            <p:spPr bwMode="auto">
              <a:xfrm>
                <a:off x="3683" y="273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5"/>
              <p:cNvSpPr>
                <a:spLocks noChangeShapeType="1"/>
              </p:cNvSpPr>
              <p:nvPr/>
            </p:nvSpPr>
            <p:spPr bwMode="auto">
              <a:xfrm>
                <a:off x="392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46"/>
              <p:cNvSpPr txBox="1">
                <a:spLocks noChangeArrowheads="1"/>
              </p:cNvSpPr>
              <p:nvPr/>
            </p:nvSpPr>
            <p:spPr bwMode="auto">
              <a:xfrm>
                <a:off x="3264" y="2733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4" name="AutoShape 47"/>
              <p:cNvSpPr>
                <a:spLocks/>
              </p:cNvSpPr>
              <p:nvPr/>
            </p:nvSpPr>
            <p:spPr bwMode="auto">
              <a:xfrm>
                <a:off x="3491" y="2688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utoShape 48"/>
              <p:cNvSpPr>
                <a:spLocks/>
              </p:cNvSpPr>
              <p:nvPr/>
            </p:nvSpPr>
            <p:spPr bwMode="auto">
              <a:xfrm rot="5400000" flipV="1">
                <a:off x="4379" y="213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49"/>
              <p:cNvSpPr txBox="1">
                <a:spLocks noChangeArrowheads="1"/>
              </p:cNvSpPr>
              <p:nvPr/>
            </p:nvSpPr>
            <p:spPr bwMode="auto">
              <a:xfrm>
                <a:off x="4259" y="220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7" name="Text Box 50"/>
              <p:cNvSpPr txBox="1">
                <a:spLocks noChangeArrowheads="1"/>
              </p:cNvSpPr>
              <p:nvPr/>
            </p:nvSpPr>
            <p:spPr bwMode="auto">
              <a:xfrm>
                <a:off x="3491" y="2544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48" name="Text Box 51"/>
              <p:cNvSpPr txBox="1">
                <a:spLocks noChangeArrowheads="1"/>
              </p:cNvSpPr>
              <p:nvPr/>
            </p:nvSpPr>
            <p:spPr bwMode="auto">
              <a:xfrm>
                <a:off x="3683" y="2400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49" name="AutoShape 52"/>
              <p:cNvSpPr>
                <a:spLocks/>
              </p:cNvSpPr>
              <p:nvPr/>
            </p:nvSpPr>
            <p:spPr bwMode="auto">
              <a:xfrm rot="-5400000">
                <a:off x="4139" y="276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53"/>
              <p:cNvSpPr txBox="1">
                <a:spLocks noChangeArrowheads="1"/>
              </p:cNvSpPr>
              <p:nvPr/>
            </p:nvSpPr>
            <p:spPr bwMode="auto">
              <a:xfrm>
                <a:off x="4019" y="2976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1" name="Line 54"/>
              <p:cNvSpPr>
                <a:spLocks noChangeShapeType="1"/>
              </p:cNvSpPr>
              <p:nvPr/>
            </p:nvSpPr>
            <p:spPr bwMode="auto">
              <a:xfrm flipH="1" flipV="1">
                <a:off x="3430" y="232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Text Box 55"/>
              <p:cNvSpPr txBox="1">
                <a:spLocks noChangeArrowheads="1"/>
              </p:cNvSpPr>
              <p:nvPr/>
            </p:nvSpPr>
            <p:spPr bwMode="auto">
              <a:xfrm>
                <a:off x="3338" y="2358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3" name="Text Box 56"/>
              <p:cNvSpPr txBox="1">
                <a:spLocks noChangeArrowheads="1"/>
              </p:cNvSpPr>
              <p:nvPr/>
            </p:nvSpPr>
            <p:spPr bwMode="auto">
              <a:xfrm>
                <a:off x="3456" y="225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4" name="Text Box 57"/>
              <p:cNvSpPr txBox="1">
                <a:spLocks noChangeArrowheads="1"/>
              </p:cNvSpPr>
              <p:nvPr/>
            </p:nvSpPr>
            <p:spPr bwMode="auto">
              <a:xfrm>
                <a:off x="3936" y="254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5" name="Line 58"/>
              <p:cNvSpPr>
                <a:spLocks noChangeShapeType="1"/>
              </p:cNvSpPr>
              <p:nvPr/>
            </p:nvSpPr>
            <p:spPr bwMode="auto">
              <a:xfrm>
                <a:off x="416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59"/>
              <p:cNvSpPr>
                <a:spLocks noChangeShapeType="1"/>
              </p:cNvSpPr>
              <p:nvPr/>
            </p:nvSpPr>
            <p:spPr bwMode="auto">
              <a:xfrm>
                <a:off x="440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Text Box 60"/>
              <p:cNvSpPr txBox="1">
                <a:spLocks noChangeArrowheads="1"/>
              </p:cNvSpPr>
              <p:nvPr/>
            </p:nvSpPr>
            <p:spPr bwMode="auto">
              <a:xfrm>
                <a:off x="3936" y="273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8" name="Text Box 61"/>
              <p:cNvSpPr txBox="1">
                <a:spLocks noChangeArrowheads="1"/>
              </p:cNvSpPr>
              <p:nvPr/>
            </p:nvSpPr>
            <p:spPr bwMode="auto">
              <a:xfrm>
                <a:off x="4451" y="273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9" name="Text Box 62"/>
              <p:cNvSpPr txBox="1">
                <a:spLocks noChangeArrowheads="1"/>
              </p:cNvSpPr>
              <p:nvPr/>
            </p:nvSpPr>
            <p:spPr bwMode="auto">
              <a:xfrm>
                <a:off x="4176" y="254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60" name="AutoShape 63"/>
              <p:cNvSpPr>
                <a:spLocks noChangeArrowheads="1"/>
              </p:cNvSpPr>
              <p:nvPr/>
            </p:nvSpPr>
            <p:spPr bwMode="auto">
              <a:xfrm>
                <a:off x="3950" y="2566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64"/>
              <p:cNvSpPr>
                <a:spLocks noChangeArrowheads="1"/>
              </p:cNvSpPr>
              <p:nvPr/>
            </p:nvSpPr>
            <p:spPr bwMode="auto">
              <a:xfrm rot="5400000">
                <a:off x="4107" y="2452"/>
                <a:ext cx="127" cy="391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65"/>
              <p:cNvSpPr>
                <a:spLocks noChangeArrowheads="1"/>
              </p:cNvSpPr>
              <p:nvPr/>
            </p:nvSpPr>
            <p:spPr bwMode="auto">
              <a:xfrm rot="5400000">
                <a:off x="4464" y="2724"/>
                <a:ext cx="144" cy="192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6"/>
            <p:cNvGrpSpPr>
              <a:grpSpLocks/>
            </p:cNvGrpSpPr>
            <p:nvPr/>
          </p:nvGrpSpPr>
          <p:grpSpPr bwMode="auto">
            <a:xfrm>
              <a:off x="3264" y="3024"/>
              <a:ext cx="1379" cy="941"/>
              <a:chOff x="3312" y="3072"/>
              <a:chExt cx="1379" cy="941"/>
            </a:xfrm>
          </p:grpSpPr>
          <p:sp>
            <p:nvSpPr>
              <p:cNvPr id="121" name="Rectangle 67"/>
              <p:cNvSpPr>
                <a:spLocks noChangeArrowheads="1"/>
              </p:cNvSpPr>
              <p:nvPr/>
            </p:nvSpPr>
            <p:spPr bwMode="auto">
              <a:xfrm>
                <a:off x="3726" y="3408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68"/>
              <p:cNvSpPr>
                <a:spLocks noChangeShapeType="1"/>
              </p:cNvSpPr>
              <p:nvPr/>
            </p:nvSpPr>
            <p:spPr bwMode="auto">
              <a:xfrm>
                <a:off x="3731" y="360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69"/>
              <p:cNvSpPr>
                <a:spLocks noChangeShapeType="1"/>
              </p:cNvSpPr>
              <p:nvPr/>
            </p:nvSpPr>
            <p:spPr bwMode="auto">
              <a:xfrm>
                <a:off x="397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Text Box 70"/>
              <p:cNvSpPr txBox="1">
                <a:spLocks noChangeArrowheads="1"/>
              </p:cNvSpPr>
              <p:nvPr/>
            </p:nvSpPr>
            <p:spPr bwMode="auto">
              <a:xfrm>
                <a:off x="3312" y="3597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25" name="AutoShape 71"/>
              <p:cNvSpPr>
                <a:spLocks/>
              </p:cNvSpPr>
              <p:nvPr/>
            </p:nvSpPr>
            <p:spPr bwMode="auto">
              <a:xfrm>
                <a:off x="3539" y="3552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AutoShape 72"/>
              <p:cNvSpPr>
                <a:spLocks/>
              </p:cNvSpPr>
              <p:nvPr/>
            </p:nvSpPr>
            <p:spPr bwMode="auto">
              <a:xfrm rot="5400000" flipV="1">
                <a:off x="4427" y="300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73"/>
              <p:cNvSpPr txBox="1">
                <a:spLocks noChangeArrowheads="1"/>
              </p:cNvSpPr>
              <p:nvPr/>
            </p:nvSpPr>
            <p:spPr bwMode="auto">
              <a:xfrm>
                <a:off x="4307" y="307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28" name="Text Box 74"/>
              <p:cNvSpPr txBox="1">
                <a:spLocks noChangeArrowheads="1"/>
              </p:cNvSpPr>
              <p:nvPr/>
            </p:nvSpPr>
            <p:spPr bwMode="auto">
              <a:xfrm>
                <a:off x="3539" y="3408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29" name="Text Box 75"/>
              <p:cNvSpPr txBox="1">
                <a:spLocks noChangeArrowheads="1"/>
              </p:cNvSpPr>
              <p:nvPr/>
            </p:nvSpPr>
            <p:spPr bwMode="auto">
              <a:xfrm>
                <a:off x="3731" y="3264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30" name="AutoShape 76"/>
              <p:cNvSpPr>
                <a:spLocks/>
              </p:cNvSpPr>
              <p:nvPr/>
            </p:nvSpPr>
            <p:spPr bwMode="auto">
              <a:xfrm rot="-5400000">
                <a:off x="4187" y="362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77"/>
              <p:cNvSpPr txBox="1">
                <a:spLocks noChangeArrowheads="1"/>
              </p:cNvSpPr>
              <p:nvPr/>
            </p:nvSpPr>
            <p:spPr bwMode="auto">
              <a:xfrm>
                <a:off x="4067" y="384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2" name="Line 78"/>
              <p:cNvSpPr>
                <a:spLocks noChangeShapeType="1"/>
              </p:cNvSpPr>
              <p:nvPr/>
            </p:nvSpPr>
            <p:spPr bwMode="auto">
              <a:xfrm flipH="1" flipV="1">
                <a:off x="3478" y="318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79"/>
              <p:cNvSpPr txBox="1">
                <a:spLocks noChangeArrowheads="1"/>
              </p:cNvSpPr>
              <p:nvPr/>
            </p:nvSpPr>
            <p:spPr bwMode="auto">
              <a:xfrm>
                <a:off x="3386" y="322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4" name="Text Box 80"/>
              <p:cNvSpPr txBox="1">
                <a:spLocks noChangeArrowheads="1"/>
              </p:cNvSpPr>
              <p:nvPr/>
            </p:nvSpPr>
            <p:spPr bwMode="auto">
              <a:xfrm>
                <a:off x="3504" y="312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5" name="Text Box 81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36" name="Line 82"/>
              <p:cNvSpPr>
                <a:spLocks noChangeShapeType="1"/>
              </p:cNvSpPr>
              <p:nvPr/>
            </p:nvSpPr>
            <p:spPr bwMode="auto">
              <a:xfrm>
                <a:off x="421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83"/>
              <p:cNvSpPr>
                <a:spLocks noChangeShapeType="1"/>
              </p:cNvSpPr>
              <p:nvPr/>
            </p:nvSpPr>
            <p:spPr bwMode="auto">
              <a:xfrm>
                <a:off x="445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84"/>
              <p:cNvSpPr txBox="1">
                <a:spLocks noChangeArrowheads="1"/>
              </p:cNvSpPr>
              <p:nvPr/>
            </p:nvSpPr>
            <p:spPr bwMode="auto">
              <a:xfrm>
                <a:off x="3984" y="360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39" name="AutoShape 85"/>
              <p:cNvSpPr>
                <a:spLocks noChangeArrowheads="1"/>
              </p:cNvSpPr>
              <p:nvPr/>
            </p:nvSpPr>
            <p:spPr bwMode="auto">
              <a:xfrm>
                <a:off x="3998" y="3430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5" name="Group 90"/>
          <p:cNvGrpSpPr>
            <a:grpSpLocks/>
          </p:cNvGrpSpPr>
          <p:nvPr/>
        </p:nvGrpSpPr>
        <p:grpSpPr bwMode="auto">
          <a:xfrm>
            <a:off x="6934200" y="2681724"/>
            <a:ext cx="1828800" cy="3079750"/>
            <a:chOff x="4368" y="1536"/>
            <a:chExt cx="1152" cy="1940"/>
          </a:xfrm>
        </p:grpSpPr>
        <p:sp>
          <p:nvSpPr>
            <p:cNvPr id="186" name="Text Box 87"/>
            <p:cNvSpPr txBox="1">
              <a:spLocks noChangeArrowheads="1"/>
            </p:cNvSpPr>
            <p:nvPr/>
          </p:nvSpPr>
          <p:spPr bwMode="auto">
            <a:xfrm>
              <a:off x="4392" y="1536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DA = A∙B' + B∙x'</a:t>
              </a:r>
            </a:p>
          </p:txBody>
        </p:sp>
        <p:sp>
          <p:nvSpPr>
            <p:cNvPr id="187" name="Text Box 88"/>
            <p:cNvSpPr txBox="1">
              <a:spLocks noChangeArrowheads="1"/>
            </p:cNvSpPr>
            <p:nvPr/>
          </p:nvSpPr>
          <p:spPr bwMode="auto">
            <a:xfrm>
              <a:off x="4368" y="2352"/>
              <a:ext cx="11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DB = A'∙x + B'∙x + A∙B∙x'</a:t>
              </a:r>
            </a:p>
          </p:txBody>
        </p:sp>
        <p:sp>
          <p:nvSpPr>
            <p:cNvPr id="188" name="Text Box 89"/>
            <p:cNvSpPr txBox="1">
              <a:spLocks noChangeArrowheads="1"/>
            </p:cNvSpPr>
            <p:nvPr/>
          </p:nvSpPr>
          <p:spPr bwMode="auto">
            <a:xfrm>
              <a:off x="4584" y="326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y = B'∙x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457200" y="1338262"/>
            <a:ext cx="8229600" cy="56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logic diagram:</a:t>
            </a:r>
          </a:p>
        </p:txBody>
      </p:sp>
      <p:grpSp>
        <p:nvGrpSpPr>
          <p:cNvPr id="88" name="Group 189"/>
          <p:cNvGrpSpPr>
            <a:grpSpLocks/>
          </p:cNvGrpSpPr>
          <p:nvPr/>
        </p:nvGrpSpPr>
        <p:grpSpPr bwMode="auto">
          <a:xfrm>
            <a:off x="1676400" y="1828800"/>
            <a:ext cx="4953000" cy="1371600"/>
            <a:chOff x="1056" y="1152"/>
            <a:chExt cx="3120" cy="864"/>
          </a:xfrm>
        </p:grpSpPr>
        <p:sp>
          <p:nvSpPr>
            <p:cNvPr id="89" name="Text Box 187"/>
            <p:cNvSpPr txBox="1">
              <a:spLocks noChangeArrowheads="1"/>
            </p:cNvSpPr>
            <p:nvPr/>
          </p:nvSpPr>
          <p:spPr bwMode="auto">
            <a:xfrm>
              <a:off x="1056" y="1152"/>
              <a:ext cx="1872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0000CC"/>
                  </a:solidFill>
                </a:rPr>
                <a:t>DA</a:t>
              </a:r>
              <a:r>
                <a:rPr lang="en-GB" b="1">
                  <a:solidFill>
                    <a:srgbClr val="00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0000CC"/>
                  </a:solidFill>
                </a:rPr>
                <a:t>A∙B' + 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9900CC"/>
                  </a:solidFill>
                </a:rPr>
                <a:t>DB</a:t>
              </a:r>
              <a:r>
                <a:rPr lang="en-GB" b="1">
                  <a:solidFill>
                    <a:srgbClr val="99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9900CC"/>
                  </a:solidFill>
                </a:rPr>
                <a:t>A'</a:t>
              </a:r>
              <a:r>
                <a:rPr lang="en-GB" b="1" i="1">
                  <a:solidFill>
                    <a:srgbClr val="9900CC"/>
                  </a:solidFill>
                  <a:sym typeface="Symbol" pitchFamily="18" charset="2"/>
                </a:rPr>
                <a:t>∙</a:t>
              </a:r>
              <a:r>
                <a:rPr lang="en-GB" b="1" i="1">
                  <a:solidFill>
                    <a:srgbClr val="9900CC"/>
                  </a:solidFill>
                </a:rPr>
                <a:t>x + B'∙x + A.B∙x'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/>
                <a:t>y</a:t>
              </a:r>
              <a:r>
                <a:rPr lang="en-GB" b="1"/>
                <a:t> = </a:t>
              </a:r>
              <a:r>
                <a:rPr lang="en-GB" b="1" i="1"/>
                <a:t>B'∙x </a:t>
              </a:r>
            </a:p>
          </p:txBody>
        </p:sp>
        <p:sp>
          <p:nvSpPr>
            <p:cNvPr id="90" name="Freeform 188"/>
            <p:cNvSpPr>
              <a:spLocks/>
            </p:cNvSpPr>
            <p:nvPr/>
          </p:nvSpPr>
          <p:spPr bwMode="auto">
            <a:xfrm>
              <a:off x="2304" y="1216"/>
              <a:ext cx="1872" cy="800"/>
            </a:xfrm>
            <a:custGeom>
              <a:avLst/>
              <a:gdLst>
                <a:gd name="T0" fmla="*/ 0 w 1872"/>
                <a:gd name="T1" fmla="*/ 32 h 800"/>
                <a:gd name="T2" fmla="*/ 528 w 1872"/>
                <a:gd name="T3" fmla="*/ 32 h 800"/>
                <a:gd name="T4" fmla="*/ 1296 w 1872"/>
                <a:gd name="T5" fmla="*/ 224 h 800"/>
                <a:gd name="T6" fmla="*/ 1728 w 1872"/>
                <a:gd name="T7" fmla="*/ 560 h 800"/>
                <a:gd name="T8" fmla="*/ 1872 w 1872"/>
                <a:gd name="T9" fmla="*/ 800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800"/>
                <a:gd name="T17" fmla="*/ 1872 w 1872"/>
                <a:gd name="T18" fmla="*/ 800 h 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800">
                  <a:moveTo>
                    <a:pt x="0" y="32"/>
                  </a:moveTo>
                  <a:cubicBezTo>
                    <a:pt x="156" y="16"/>
                    <a:pt x="312" y="0"/>
                    <a:pt x="528" y="32"/>
                  </a:cubicBezTo>
                  <a:cubicBezTo>
                    <a:pt x="744" y="64"/>
                    <a:pt x="1096" y="136"/>
                    <a:pt x="1296" y="224"/>
                  </a:cubicBezTo>
                  <a:cubicBezTo>
                    <a:pt x="1496" y="312"/>
                    <a:pt x="1632" y="464"/>
                    <a:pt x="1728" y="560"/>
                  </a:cubicBezTo>
                  <a:cubicBezTo>
                    <a:pt x="1824" y="656"/>
                    <a:pt x="1848" y="728"/>
                    <a:pt x="1872" y="80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114"/>
          <p:cNvGrpSpPr>
            <a:grpSpLocks/>
          </p:cNvGrpSpPr>
          <p:nvPr/>
        </p:nvGrpSpPr>
        <p:grpSpPr bwMode="auto">
          <a:xfrm>
            <a:off x="2133600" y="2590800"/>
            <a:ext cx="5927725" cy="3429000"/>
            <a:chOff x="2133600" y="2590800"/>
            <a:chExt cx="5927725" cy="3429000"/>
          </a:xfrm>
        </p:grpSpPr>
        <p:grpSp>
          <p:nvGrpSpPr>
            <p:cNvPr id="92" name="Group 84"/>
            <p:cNvGrpSpPr>
              <a:grpSpLocks/>
            </p:cNvGrpSpPr>
            <p:nvPr/>
          </p:nvGrpSpPr>
          <p:grpSpPr bwMode="auto">
            <a:xfrm>
              <a:off x="2133600" y="2590800"/>
              <a:ext cx="5927725" cy="3429000"/>
              <a:chOff x="960" y="1536"/>
              <a:chExt cx="3734" cy="2160"/>
            </a:xfrm>
          </p:grpSpPr>
          <p:sp>
            <p:nvSpPr>
              <p:cNvPr id="95" name="Oval 85"/>
              <p:cNvSpPr>
                <a:spLocks noChangeArrowheads="1"/>
              </p:cNvSpPr>
              <p:nvPr/>
            </p:nvSpPr>
            <p:spPr bwMode="auto">
              <a:xfrm>
                <a:off x="1998" y="171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6" name="Group 86"/>
              <p:cNvGrpSpPr>
                <a:grpSpLocks/>
              </p:cNvGrpSpPr>
              <p:nvPr/>
            </p:nvGrpSpPr>
            <p:grpSpPr bwMode="auto">
              <a:xfrm>
                <a:off x="3120" y="1872"/>
                <a:ext cx="275" cy="218"/>
                <a:chOff x="6768" y="11808"/>
                <a:chExt cx="1008" cy="792"/>
              </a:xfrm>
            </p:grpSpPr>
            <p:sp>
              <p:nvSpPr>
                <p:cNvPr id="273" name="Freeform 8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9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9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92"/>
              <p:cNvGrpSpPr>
                <a:grpSpLocks/>
              </p:cNvGrpSpPr>
              <p:nvPr/>
            </p:nvGrpSpPr>
            <p:grpSpPr bwMode="auto">
              <a:xfrm>
                <a:off x="3120" y="2784"/>
                <a:ext cx="275" cy="218"/>
                <a:chOff x="6768" y="11808"/>
                <a:chExt cx="1008" cy="792"/>
              </a:xfrm>
            </p:grpSpPr>
            <p:sp>
              <p:nvSpPr>
                <p:cNvPr id="268" name="Freeform 9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Line 9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9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9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AutoShape 9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99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AutoShape 100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AutoShape 101"/>
              <p:cNvSpPr>
                <a:spLocks noChangeArrowheads="1"/>
              </p:cNvSpPr>
              <p:nvPr/>
            </p:nvSpPr>
            <p:spPr bwMode="auto">
              <a:xfrm>
                <a:off x="2304" y="28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utoShape 102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3"/>
              <p:cNvSpPr>
                <a:spLocks noChangeShapeType="1"/>
              </p:cNvSpPr>
              <p:nvPr/>
            </p:nvSpPr>
            <p:spPr bwMode="auto">
              <a:xfrm flipH="1">
                <a:off x="2112" y="211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4"/>
              <p:cNvSpPr>
                <a:spLocks noChangeShapeType="1"/>
              </p:cNvSpPr>
              <p:nvPr/>
            </p:nvSpPr>
            <p:spPr bwMode="auto">
              <a:xfrm>
                <a:off x="1584" y="2208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5"/>
              <p:cNvSpPr>
                <a:spLocks noChangeShapeType="1"/>
              </p:cNvSpPr>
              <p:nvPr/>
            </p:nvSpPr>
            <p:spPr bwMode="auto">
              <a:xfrm flipV="1">
                <a:off x="2112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06"/>
              <p:cNvSpPr>
                <a:spLocks noChangeShapeType="1"/>
              </p:cNvSpPr>
              <p:nvPr/>
            </p:nvSpPr>
            <p:spPr bwMode="auto">
              <a:xfrm flipV="1">
                <a:off x="2112" y="321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7"/>
              <p:cNvSpPr>
                <a:spLocks noChangeShapeType="1"/>
              </p:cNvSpPr>
              <p:nvPr/>
            </p:nvSpPr>
            <p:spPr bwMode="auto">
              <a:xfrm flipV="1">
                <a:off x="2016" y="32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1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016" y="17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1872" y="1824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0" cy="16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1872" y="292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1296" y="302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Oval 117"/>
              <p:cNvSpPr>
                <a:spLocks noChangeArrowheads="1"/>
              </p:cNvSpPr>
              <p:nvPr/>
            </p:nvSpPr>
            <p:spPr bwMode="auto">
              <a:xfrm>
                <a:off x="4305" y="228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18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19"/>
              <p:cNvSpPr>
                <a:spLocks noChangeArrowheads="1"/>
              </p:cNvSpPr>
              <p:nvPr/>
            </p:nvSpPr>
            <p:spPr bwMode="auto">
              <a:xfrm>
                <a:off x="2720" y="29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20"/>
              <p:cNvSpPr>
                <a:spLocks noChangeArrowheads="1"/>
              </p:cNvSpPr>
              <p:nvPr/>
            </p:nvSpPr>
            <p:spPr bwMode="auto">
              <a:xfrm>
                <a:off x="1706" y="219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21"/>
              <p:cNvSpPr>
                <a:spLocks noChangeArrowheads="1"/>
              </p:cNvSpPr>
              <p:nvPr/>
            </p:nvSpPr>
            <p:spPr bwMode="auto">
              <a:xfrm>
                <a:off x="1275" y="271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1296" y="2736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>
                <a:off x="2928" y="268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736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>
                <a:off x="2736" y="3600"/>
                <a:ext cx="1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544" y="29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112" y="2544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3408" y="196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Oval 140"/>
              <p:cNvSpPr>
                <a:spLocks noChangeArrowheads="1"/>
              </p:cNvSpPr>
              <p:nvPr/>
            </p:nvSpPr>
            <p:spPr bwMode="auto">
              <a:xfrm>
                <a:off x="4305" y="286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Oval 141"/>
              <p:cNvSpPr>
                <a:spLocks noChangeArrowheads="1"/>
              </p:cNvSpPr>
              <p:nvPr/>
            </p:nvSpPr>
            <p:spPr bwMode="auto">
              <a:xfrm>
                <a:off x="3576" y="305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Oval 142"/>
              <p:cNvSpPr>
                <a:spLocks noChangeArrowheads="1"/>
              </p:cNvSpPr>
              <p:nvPr/>
            </p:nvSpPr>
            <p:spPr bwMode="auto">
              <a:xfrm>
                <a:off x="2096" y="252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>
                <a:off x="3600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3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544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H="1">
                <a:off x="2832" y="201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832" y="1920"/>
                <a:ext cx="3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H="1">
                <a:off x="3600" y="2160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H="1">
                <a:off x="4320" y="230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H="1">
                <a:off x="43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016" y="1536"/>
                <a:ext cx="230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Oval 157"/>
              <p:cNvSpPr>
                <a:spLocks noChangeArrowheads="1"/>
              </p:cNvSpPr>
              <p:nvPr/>
            </p:nvSpPr>
            <p:spPr bwMode="auto">
              <a:xfrm>
                <a:off x="4305" y="32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0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Oval 160"/>
              <p:cNvSpPr>
                <a:spLocks noChangeArrowheads="1"/>
              </p:cNvSpPr>
              <p:nvPr/>
            </p:nvSpPr>
            <p:spPr bwMode="auto">
              <a:xfrm>
                <a:off x="4305" y="195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2" name="Group 161"/>
              <p:cNvGrpSpPr>
                <a:grpSpLocks/>
              </p:cNvGrpSpPr>
              <p:nvPr/>
            </p:nvGrpSpPr>
            <p:grpSpPr bwMode="auto">
              <a:xfrm>
                <a:off x="3792" y="1872"/>
                <a:ext cx="435" cy="525"/>
                <a:chOff x="4656" y="1775"/>
                <a:chExt cx="435" cy="525"/>
              </a:xfrm>
            </p:grpSpPr>
            <p:sp>
              <p:nvSpPr>
                <p:cNvPr id="2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5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7" name="AutoShape 16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3" name="Group 167"/>
              <p:cNvGrpSpPr>
                <a:grpSpLocks/>
              </p:cNvGrpSpPr>
              <p:nvPr/>
            </p:nvGrpSpPr>
            <p:grpSpPr bwMode="auto">
              <a:xfrm>
                <a:off x="3792" y="2784"/>
                <a:ext cx="435" cy="525"/>
                <a:chOff x="4656" y="1775"/>
                <a:chExt cx="435" cy="525"/>
              </a:xfrm>
            </p:grpSpPr>
            <p:sp>
              <p:nvSpPr>
                <p:cNvPr id="258" name="Rectangle 168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1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2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4" name="Line 173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74"/>
              <p:cNvSpPr>
                <a:spLocks noChangeShapeType="1"/>
              </p:cNvSpPr>
              <p:nvPr/>
            </p:nvSpPr>
            <p:spPr bwMode="auto">
              <a:xfrm>
                <a:off x="417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Line 175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Text Box 176"/>
              <p:cNvSpPr txBox="1">
                <a:spLocks noChangeArrowheads="1"/>
              </p:cNvSpPr>
              <p:nvPr/>
            </p:nvSpPr>
            <p:spPr bwMode="auto">
              <a:xfrm>
                <a:off x="4476" y="188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48" name="Text Box 177"/>
              <p:cNvSpPr txBox="1">
                <a:spLocks noChangeArrowheads="1"/>
              </p:cNvSpPr>
              <p:nvPr/>
            </p:nvSpPr>
            <p:spPr bwMode="auto">
              <a:xfrm>
                <a:off x="4470" y="2198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49" name="Text Box 178"/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50" name="Text Box 179"/>
              <p:cNvSpPr txBox="1">
                <a:spLocks noChangeArrowheads="1"/>
              </p:cNvSpPr>
              <p:nvPr/>
            </p:nvSpPr>
            <p:spPr bwMode="auto">
              <a:xfrm>
                <a:off x="4464" y="3120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51" name="Text Box 180"/>
              <p:cNvSpPr txBox="1">
                <a:spLocks noChangeArrowheads="1"/>
              </p:cNvSpPr>
              <p:nvPr/>
            </p:nvSpPr>
            <p:spPr bwMode="auto">
              <a:xfrm>
                <a:off x="4464" y="3504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52" name="Text Box 181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53" name="Group 182"/>
              <p:cNvGrpSpPr>
                <a:grpSpLocks/>
              </p:cNvGrpSpPr>
              <p:nvPr/>
            </p:nvGrpSpPr>
            <p:grpSpPr bwMode="auto">
              <a:xfrm>
                <a:off x="1392" y="2129"/>
                <a:ext cx="185" cy="144"/>
                <a:chOff x="3648" y="2544"/>
                <a:chExt cx="233" cy="185"/>
              </a:xfrm>
            </p:grpSpPr>
            <p:sp>
              <p:nvSpPr>
                <p:cNvPr id="256" name="AutoShape 183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" name="Oval 184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4" name="Text Box 185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sp>
            <p:nvSpPr>
              <p:cNvPr id="255" name="Oval 186"/>
              <p:cNvSpPr>
                <a:spLocks noChangeArrowheads="1"/>
              </p:cNvSpPr>
              <p:nvPr/>
            </p:nvSpPr>
            <p:spPr bwMode="auto">
              <a:xfrm>
                <a:off x="1279" y="219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7239000" y="37671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4" name="Oval 93"/>
            <p:cNvSpPr/>
            <p:nvPr/>
          </p:nvSpPr>
          <p:spPr>
            <a:xfrm>
              <a:off x="7235825" y="52244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6939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6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56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involving unused states.</a:t>
            </a:r>
          </a:p>
        </p:txBody>
      </p:sp>
      <p:grpSp>
        <p:nvGrpSpPr>
          <p:cNvPr id="125" name="Group 19"/>
          <p:cNvGrpSpPr>
            <a:grpSpLocks/>
          </p:cNvGrpSpPr>
          <p:nvPr/>
        </p:nvGrpSpPr>
        <p:grpSpPr bwMode="auto">
          <a:xfrm>
            <a:off x="1828800" y="4876800"/>
            <a:ext cx="2819400" cy="442913"/>
            <a:chOff x="1152" y="3072"/>
            <a:chExt cx="1776" cy="279"/>
          </a:xfrm>
        </p:grpSpPr>
        <p:sp>
          <p:nvSpPr>
            <p:cNvPr id="126" name="AutoShape 12"/>
            <p:cNvSpPr>
              <a:spLocks/>
            </p:cNvSpPr>
            <p:nvPr/>
          </p:nvSpPr>
          <p:spPr bwMode="auto">
            <a:xfrm rot="5400000" flipH="1" flipV="1">
              <a:off x="2016" y="2208"/>
              <a:ext cx="48" cy="1776"/>
            </a:xfrm>
            <a:prstGeom prst="leftBrace">
              <a:avLst>
                <a:gd name="adj1" fmla="val 3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1488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Given these</a:t>
              </a:r>
            </a:p>
          </p:txBody>
        </p:sp>
      </p:grpSp>
      <p:grpSp>
        <p:nvGrpSpPr>
          <p:cNvPr id="128" name="Group 20"/>
          <p:cNvGrpSpPr>
            <a:grpSpLocks/>
          </p:cNvGrpSpPr>
          <p:nvPr/>
        </p:nvGrpSpPr>
        <p:grpSpPr bwMode="auto">
          <a:xfrm>
            <a:off x="5029200" y="4876800"/>
            <a:ext cx="2133600" cy="442913"/>
            <a:chOff x="3168" y="3072"/>
            <a:chExt cx="1344" cy="279"/>
          </a:xfrm>
        </p:grpSpPr>
        <p:sp>
          <p:nvSpPr>
            <p:cNvPr id="129" name="AutoShape 13"/>
            <p:cNvSpPr>
              <a:spLocks/>
            </p:cNvSpPr>
            <p:nvPr/>
          </p:nvSpPr>
          <p:spPr bwMode="auto">
            <a:xfrm rot="5400000" flipH="1" flipV="1">
              <a:off x="3816" y="2424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15"/>
            <p:cNvSpPr txBox="1">
              <a:spLocks noChangeArrowheads="1"/>
            </p:cNvSpPr>
            <p:nvPr/>
          </p:nvSpPr>
          <p:spPr bwMode="auto">
            <a:xfrm>
              <a:off x="3264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Derive these</a:t>
              </a:r>
            </a:p>
          </p:txBody>
        </p:sp>
      </p:grpSp>
      <p:grpSp>
        <p:nvGrpSpPr>
          <p:cNvPr id="131" name="Group 16"/>
          <p:cNvGrpSpPr>
            <a:grpSpLocks/>
          </p:cNvGrpSpPr>
          <p:nvPr/>
        </p:nvGrpSpPr>
        <p:grpSpPr bwMode="auto">
          <a:xfrm>
            <a:off x="1524000" y="5334000"/>
            <a:ext cx="6896100" cy="1271588"/>
            <a:chOff x="960" y="3360"/>
            <a:chExt cx="4344" cy="801"/>
          </a:xfrm>
        </p:grpSpPr>
        <p:graphicFrame>
          <p:nvGraphicFramePr>
            <p:cNvPr id="132" name="Object 17"/>
            <p:cNvGraphicFramePr>
              <a:graphicFrameLocks noChangeAspect="1"/>
            </p:cNvGraphicFramePr>
            <p:nvPr/>
          </p:nvGraphicFramePr>
          <p:xfrm>
            <a:off x="1104" y="3552"/>
            <a:ext cx="4200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Document" r:id="rId4" imgW="6711480" imgH="966240" progId="Word.Document.8">
                    <p:embed/>
                  </p:oleObj>
                </mc:Choice>
                <mc:Fallback>
                  <p:oleObj name="Document" r:id="rId4" imgW="6711480" imgH="966240" progId="Word.Document.8">
                    <p:embed/>
                    <p:pic>
                      <p:nvPicPr>
                        <p:cNvPr id="2253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52"/>
                          <a:ext cx="4200" cy="6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960" y="336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Unused state 000:</a:t>
              </a:r>
            </a:p>
          </p:txBody>
        </p:sp>
      </p:grpSp>
      <p:pic>
        <p:nvPicPr>
          <p:cNvPr id="134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930401"/>
            <a:ext cx="63246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Text Box 21"/>
          <p:cNvSpPr txBox="1">
            <a:spLocks noChangeArrowheads="1"/>
          </p:cNvSpPr>
          <p:nvPr/>
        </p:nvSpPr>
        <p:spPr bwMode="auto">
          <a:xfrm>
            <a:off x="7010400" y="4800600"/>
            <a:ext cx="18288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Are there other unused states?</a:t>
            </a:r>
          </a:p>
        </p:txBody>
      </p:sp>
    </p:spTree>
    <p:extLst>
      <p:ext uri="{BB962C8B-B14F-4D97-AF65-F5344CB8AC3E}">
        <p14:creationId xmlns:p14="http://schemas.microsoft.com/office/powerpoint/2010/main" val="136248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inputs.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914400" y="35194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00CC"/>
                </a:solidFill>
              </a:rPr>
              <a:t>SA = B∙x</a:t>
            </a:r>
          </a:p>
        </p:txBody>
      </p:sp>
      <p:sp>
        <p:nvSpPr>
          <p:cNvPr id="20" name="Text Box 89"/>
          <p:cNvSpPr txBox="1">
            <a:spLocks noChangeArrowheads="1"/>
          </p:cNvSpPr>
          <p:nvPr/>
        </p:nvSpPr>
        <p:spPr bwMode="auto">
          <a:xfrm>
            <a:off x="7239000" y="3519487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00CC"/>
                </a:solidFill>
              </a:rPr>
              <a:t>RA = C∙x'</a:t>
            </a: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609600" y="58054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9900CC"/>
                </a:solidFill>
              </a:rPr>
              <a:t>SB = A'∙B'∙x</a:t>
            </a:r>
          </a:p>
        </p:txBody>
      </p:sp>
      <p:sp>
        <p:nvSpPr>
          <p:cNvPr id="22" name="Text Box 122"/>
          <p:cNvSpPr txBox="1">
            <a:spLocks noChangeArrowheads="1"/>
          </p:cNvSpPr>
          <p:nvPr/>
        </p:nvSpPr>
        <p:spPr bwMode="auto">
          <a:xfrm>
            <a:off x="6781800" y="5805487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9900CC"/>
                </a:solidFill>
              </a:rPr>
              <a:t>RB = B∙C + B∙x</a:t>
            </a:r>
          </a:p>
        </p:txBody>
      </p:sp>
      <p:grpSp>
        <p:nvGrpSpPr>
          <p:cNvPr id="23" name="Group 168"/>
          <p:cNvGrpSpPr>
            <a:grpSpLocks/>
          </p:cNvGrpSpPr>
          <p:nvPr/>
        </p:nvGrpSpPr>
        <p:grpSpPr bwMode="auto">
          <a:xfrm>
            <a:off x="609600" y="1919287"/>
            <a:ext cx="8077200" cy="4237038"/>
            <a:chOff x="384" y="1056"/>
            <a:chExt cx="5088" cy="2669"/>
          </a:xfrm>
        </p:grpSpPr>
        <p:grpSp>
          <p:nvGrpSpPr>
            <p:cNvPr id="24" name="Group 91"/>
            <p:cNvGrpSpPr>
              <a:grpSpLocks/>
            </p:cNvGrpSpPr>
            <p:nvPr/>
          </p:nvGrpSpPr>
          <p:grpSpPr bwMode="auto">
            <a:xfrm>
              <a:off x="1344" y="2400"/>
              <a:ext cx="1584" cy="1325"/>
              <a:chOff x="1776" y="2592"/>
              <a:chExt cx="1584" cy="1325"/>
            </a:xfrm>
          </p:grpSpPr>
          <p:sp>
            <p:nvSpPr>
              <p:cNvPr id="143" name="Text Box 92"/>
              <p:cNvSpPr txBox="1">
                <a:spLocks noChangeArrowheads="1"/>
              </p:cNvSpPr>
              <p:nvPr/>
            </p:nvSpPr>
            <p:spPr bwMode="auto">
              <a:xfrm>
                <a:off x="3216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4" name="Rectangle 93"/>
              <p:cNvSpPr>
                <a:spLocks noChangeArrowheads="1"/>
              </p:cNvSpPr>
              <p:nvPr/>
            </p:nvSpPr>
            <p:spPr bwMode="auto">
              <a:xfrm>
                <a:off x="2160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94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95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Text Box 96"/>
              <p:cNvSpPr txBox="1">
                <a:spLocks noChangeArrowheads="1"/>
              </p:cNvSpPr>
              <p:nvPr/>
            </p:nvSpPr>
            <p:spPr bwMode="auto">
              <a:xfrm>
                <a:off x="1776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8" name="AutoShape 97"/>
              <p:cNvSpPr>
                <a:spLocks/>
              </p:cNvSpPr>
              <p:nvPr/>
            </p:nvSpPr>
            <p:spPr bwMode="auto">
              <a:xfrm>
                <a:off x="1968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utoShape 98"/>
              <p:cNvSpPr>
                <a:spLocks/>
              </p:cNvSpPr>
              <p:nvPr/>
            </p:nvSpPr>
            <p:spPr bwMode="auto">
              <a:xfrm rot="5400000" flipV="1">
                <a:off x="2843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99"/>
              <p:cNvSpPr txBox="1">
                <a:spLocks noChangeArrowheads="1"/>
              </p:cNvSpPr>
              <p:nvPr/>
            </p:nvSpPr>
            <p:spPr bwMode="auto">
              <a:xfrm>
                <a:off x="2723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1" name="Text Box 100"/>
              <p:cNvSpPr txBox="1">
                <a:spLocks noChangeArrowheads="1"/>
              </p:cNvSpPr>
              <p:nvPr/>
            </p:nvSpPr>
            <p:spPr bwMode="auto">
              <a:xfrm>
                <a:off x="1920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52" name="Text Box 101"/>
              <p:cNvSpPr txBox="1">
                <a:spLocks noChangeArrowheads="1"/>
              </p:cNvSpPr>
              <p:nvPr/>
            </p:nvSpPr>
            <p:spPr bwMode="auto">
              <a:xfrm>
                <a:off x="2160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53" name="AutoShape 102"/>
              <p:cNvSpPr>
                <a:spLocks/>
              </p:cNvSpPr>
              <p:nvPr/>
            </p:nvSpPr>
            <p:spPr bwMode="auto">
              <a:xfrm rot="-5400000">
                <a:off x="2616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103"/>
              <p:cNvSpPr txBox="1">
                <a:spLocks noChangeArrowheads="1"/>
              </p:cNvSpPr>
              <p:nvPr/>
            </p:nvSpPr>
            <p:spPr bwMode="auto">
              <a:xfrm>
                <a:off x="2496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5" name="Line 104"/>
              <p:cNvSpPr>
                <a:spLocks noChangeShapeType="1"/>
              </p:cNvSpPr>
              <p:nvPr/>
            </p:nvSpPr>
            <p:spPr bwMode="auto">
              <a:xfrm flipH="1" flipV="1">
                <a:off x="1894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105"/>
              <p:cNvSpPr txBox="1">
                <a:spLocks noChangeArrowheads="1"/>
              </p:cNvSpPr>
              <p:nvPr/>
            </p:nvSpPr>
            <p:spPr bwMode="auto">
              <a:xfrm>
                <a:off x="1776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7" name="Text Box 106"/>
              <p:cNvSpPr txBox="1">
                <a:spLocks noChangeArrowheads="1"/>
              </p:cNvSpPr>
              <p:nvPr/>
            </p:nvSpPr>
            <p:spPr bwMode="auto">
              <a:xfrm>
                <a:off x="1920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8" name="Text Box 107"/>
              <p:cNvSpPr txBox="1">
                <a:spLocks noChangeArrowheads="1"/>
              </p:cNvSpPr>
              <p:nvPr/>
            </p:nvSpPr>
            <p:spPr bwMode="auto">
              <a:xfrm>
                <a:off x="268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9" name="Line 108"/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09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10"/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11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AutoShape 112"/>
              <p:cNvSpPr>
                <a:spLocks/>
              </p:cNvSpPr>
              <p:nvPr/>
            </p:nvSpPr>
            <p:spPr bwMode="auto">
              <a:xfrm flipH="1">
                <a:off x="3168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113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5" name="Text Box 114"/>
              <p:cNvSpPr txBox="1">
                <a:spLocks noChangeArrowheads="1"/>
              </p:cNvSpPr>
              <p:nvPr/>
            </p:nvSpPr>
            <p:spPr bwMode="auto">
              <a:xfrm>
                <a:off x="220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6" name="Text Box 115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7" name="Text Box 116"/>
              <p:cNvSpPr txBox="1">
                <a:spLocks noChangeArrowheads="1"/>
              </p:cNvSpPr>
              <p:nvPr/>
            </p:nvSpPr>
            <p:spPr bwMode="auto">
              <a:xfrm>
                <a:off x="220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8" name="Text Box 117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9" name="Text Box 118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70" name="Text Box 119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71" name="AutoShape 120"/>
              <p:cNvSpPr>
                <a:spLocks noChangeArrowheads="1"/>
              </p:cNvSpPr>
              <p:nvPr/>
            </p:nvSpPr>
            <p:spPr bwMode="auto">
              <a:xfrm>
                <a:off x="2448" y="2945"/>
                <a:ext cx="384" cy="144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1344" y="1056"/>
              <a:ext cx="1584" cy="1325"/>
              <a:chOff x="1776" y="1248"/>
              <a:chExt cx="1584" cy="1325"/>
            </a:xfrm>
          </p:grpSpPr>
          <p:sp>
            <p:nvSpPr>
              <p:cNvPr id="99" name="Rectangle 23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Text Box 26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03" name="AutoShape 27"/>
              <p:cNvSpPr>
                <a:spLocks/>
              </p:cNvSpPr>
              <p:nvPr/>
            </p:nvSpPr>
            <p:spPr bwMode="auto">
              <a:xfrm>
                <a:off x="1968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AutoShape 28"/>
              <p:cNvSpPr>
                <a:spLocks/>
              </p:cNvSpPr>
              <p:nvPr/>
            </p:nvSpPr>
            <p:spPr bwMode="auto">
              <a:xfrm rot="5400000" flipV="1">
                <a:off x="2843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 Box 29"/>
              <p:cNvSpPr txBox="1">
                <a:spLocks noChangeArrowheads="1"/>
              </p:cNvSpPr>
              <p:nvPr/>
            </p:nvSpPr>
            <p:spPr bwMode="auto">
              <a:xfrm>
                <a:off x="2723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06" name="Text Box 30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07" name="Text Box 31"/>
              <p:cNvSpPr txBox="1">
                <a:spLocks noChangeArrowheads="1"/>
              </p:cNvSpPr>
              <p:nvPr/>
            </p:nvSpPr>
            <p:spPr bwMode="auto">
              <a:xfrm>
                <a:off x="2160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08" name="AutoShape 32"/>
              <p:cNvSpPr>
                <a:spLocks/>
              </p:cNvSpPr>
              <p:nvPr/>
            </p:nvSpPr>
            <p:spPr bwMode="auto">
              <a:xfrm rot="-5400000">
                <a:off x="2616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33"/>
              <p:cNvSpPr txBox="1">
                <a:spLocks noChangeArrowheads="1"/>
              </p:cNvSpPr>
              <p:nvPr/>
            </p:nvSpPr>
            <p:spPr bwMode="auto">
              <a:xfrm>
                <a:off x="2496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 flipH="1" flipV="1">
                <a:off x="1894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2" name="Text Box 36"/>
              <p:cNvSpPr txBox="1">
                <a:spLocks noChangeArrowheads="1"/>
              </p:cNvSpPr>
              <p:nvPr/>
            </p:nvSpPr>
            <p:spPr bwMode="auto">
              <a:xfrm>
                <a:off x="1920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3" name="Text Box 37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14" name="Line 38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39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40"/>
              <p:cNvSpPr txBox="1">
                <a:spLocks noChangeArrowheads="1"/>
              </p:cNvSpPr>
              <p:nvPr/>
            </p:nvSpPr>
            <p:spPr bwMode="auto">
              <a:xfrm>
                <a:off x="244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18" name="Text Box 41"/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9" name="Line 42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43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AutoShape 44"/>
              <p:cNvSpPr>
                <a:spLocks/>
              </p:cNvSpPr>
              <p:nvPr/>
            </p:nvSpPr>
            <p:spPr bwMode="auto">
              <a:xfrm flipH="1">
                <a:off x="3168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45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23" name="Text Box 46"/>
              <p:cNvSpPr txBox="1">
                <a:spLocks noChangeArrowheads="1"/>
              </p:cNvSpPr>
              <p:nvPr/>
            </p:nvSpPr>
            <p:spPr bwMode="auto">
              <a:xfrm>
                <a:off x="220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24" name="Text Box 47"/>
              <p:cNvSpPr txBox="1">
                <a:spLocks noChangeArrowheads="1"/>
              </p:cNvSpPr>
              <p:nvPr/>
            </p:nvSpPr>
            <p:spPr bwMode="auto">
              <a:xfrm>
                <a:off x="244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6" name="Text Box 48"/>
              <p:cNvSpPr txBox="1">
                <a:spLocks noChangeArrowheads="1"/>
              </p:cNvSpPr>
              <p:nvPr/>
            </p:nvSpPr>
            <p:spPr bwMode="auto">
              <a:xfrm>
                <a:off x="220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7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8" name="Text Box 50"/>
              <p:cNvSpPr txBox="1">
                <a:spLocks noChangeArrowheads="1"/>
              </p:cNvSpPr>
              <p:nvPr/>
            </p:nvSpPr>
            <p:spPr bwMode="auto">
              <a:xfrm>
                <a:off x="244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9" name="Text Box 51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0" name="Text Box 52"/>
              <p:cNvSpPr txBox="1">
                <a:spLocks noChangeArrowheads="1"/>
              </p:cNvSpPr>
              <p:nvPr/>
            </p:nvSpPr>
            <p:spPr bwMode="auto">
              <a:xfrm>
                <a:off x="268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1" name="Text Box 53"/>
              <p:cNvSpPr txBox="1">
                <a:spLocks noChangeArrowheads="1"/>
              </p:cNvSpPr>
              <p:nvPr/>
            </p:nvSpPr>
            <p:spPr bwMode="auto">
              <a:xfrm>
                <a:off x="292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2" name="AutoShape 54"/>
              <p:cNvSpPr>
                <a:spLocks noChangeArrowheads="1"/>
              </p:cNvSpPr>
              <p:nvPr/>
            </p:nvSpPr>
            <p:spPr bwMode="auto">
              <a:xfrm>
                <a:off x="2474" y="1793"/>
                <a:ext cx="38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3072" y="1056"/>
              <a:ext cx="1584" cy="1325"/>
              <a:chOff x="3312" y="1248"/>
              <a:chExt cx="1584" cy="1325"/>
            </a:xfrm>
          </p:grpSpPr>
          <p:sp>
            <p:nvSpPr>
              <p:cNvPr id="67" name="Rectangle 57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58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Text Box 60"/>
              <p:cNvSpPr txBox="1">
                <a:spLocks noChangeArrowheads="1"/>
              </p:cNvSpPr>
              <p:nvPr/>
            </p:nvSpPr>
            <p:spPr bwMode="auto">
              <a:xfrm>
                <a:off x="3312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1" name="AutoShape 61"/>
              <p:cNvSpPr>
                <a:spLocks/>
              </p:cNvSpPr>
              <p:nvPr/>
            </p:nvSpPr>
            <p:spPr bwMode="auto">
              <a:xfrm>
                <a:off x="3504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AutoShape 62"/>
              <p:cNvSpPr>
                <a:spLocks/>
              </p:cNvSpPr>
              <p:nvPr/>
            </p:nvSpPr>
            <p:spPr bwMode="auto">
              <a:xfrm rot="5400000" flipV="1">
                <a:off x="4379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 Box 63"/>
              <p:cNvSpPr txBox="1">
                <a:spLocks noChangeArrowheads="1"/>
              </p:cNvSpPr>
              <p:nvPr/>
            </p:nvSpPr>
            <p:spPr bwMode="auto">
              <a:xfrm>
                <a:off x="4259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4" name="Text Box 64"/>
              <p:cNvSpPr txBox="1">
                <a:spLocks noChangeArrowheads="1"/>
              </p:cNvSpPr>
              <p:nvPr/>
            </p:nvSpPr>
            <p:spPr bwMode="auto">
              <a:xfrm>
                <a:off x="3456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75" name="Text Box 65"/>
              <p:cNvSpPr txBox="1">
                <a:spLocks noChangeArrowheads="1"/>
              </p:cNvSpPr>
              <p:nvPr/>
            </p:nvSpPr>
            <p:spPr bwMode="auto">
              <a:xfrm>
                <a:off x="3696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76" name="AutoShape 66"/>
              <p:cNvSpPr>
                <a:spLocks/>
              </p:cNvSpPr>
              <p:nvPr/>
            </p:nvSpPr>
            <p:spPr bwMode="auto">
              <a:xfrm rot="-5400000">
                <a:off x="4152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67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8" name="Line 68"/>
              <p:cNvSpPr>
                <a:spLocks noChangeShapeType="1"/>
              </p:cNvSpPr>
              <p:nvPr/>
            </p:nvSpPr>
            <p:spPr bwMode="auto">
              <a:xfrm flipH="1" flipV="1">
                <a:off x="3430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69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0" name="Text Box 70"/>
              <p:cNvSpPr txBox="1">
                <a:spLocks noChangeArrowheads="1"/>
              </p:cNvSpPr>
              <p:nvPr/>
            </p:nvSpPr>
            <p:spPr bwMode="auto">
              <a:xfrm>
                <a:off x="3456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1" name="Text Box 71"/>
              <p:cNvSpPr txBox="1">
                <a:spLocks noChangeArrowheads="1"/>
              </p:cNvSpPr>
              <p:nvPr/>
            </p:nvSpPr>
            <p:spPr bwMode="auto">
              <a:xfrm>
                <a:off x="446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82" name="Line 72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3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 Box 74"/>
              <p:cNvSpPr txBox="1">
                <a:spLocks noChangeArrowheads="1"/>
              </p:cNvSpPr>
              <p:nvPr/>
            </p:nvSpPr>
            <p:spPr bwMode="auto">
              <a:xfrm>
                <a:off x="4752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5" name="Line 75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6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AutoShape 77"/>
              <p:cNvSpPr>
                <a:spLocks/>
              </p:cNvSpPr>
              <p:nvPr/>
            </p:nvSpPr>
            <p:spPr bwMode="auto">
              <a:xfrm flipH="1">
                <a:off x="4704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Text Box 78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89" name="Text Box 79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0" name="Text Box 80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1" name="Text Box 81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2" name="Text Box 82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3" name="Text Box 83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4" name="Text Box 84"/>
              <p:cNvSpPr txBox="1">
                <a:spLocks noChangeArrowheads="1"/>
              </p:cNvSpPr>
              <p:nvPr/>
            </p:nvSpPr>
            <p:spPr bwMode="auto">
              <a:xfrm>
                <a:off x="422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5" name="Text Box 85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X</a:t>
                </a:r>
              </a:p>
            </p:txBody>
          </p:sp>
          <p:sp>
            <p:nvSpPr>
              <p:cNvPr id="96" name="Text Box 86"/>
              <p:cNvSpPr txBox="1">
                <a:spLocks noChangeArrowheads="1"/>
              </p:cNvSpPr>
              <p:nvPr/>
            </p:nvSpPr>
            <p:spPr bwMode="auto">
              <a:xfrm>
                <a:off x="446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7" name="AutoShape 87"/>
              <p:cNvSpPr>
                <a:spLocks noChangeArrowheads="1"/>
              </p:cNvSpPr>
              <p:nvPr/>
            </p:nvSpPr>
            <p:spPr bwMode="auto">
              <a:xfrm>
                <a:off x="4438" y="1601"/>
                <a:ext cx="192" cy="720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8"/>
              <p:cNvSpPr txBox="1">
                <a:spLocks noChangeArrowheads="1"/>
              </p:cNvSpPr>
              <p:nvPr/>
            </p:nvSpPr>
            <p:spPr bwMode="auto">
              <a:xfrm>
                <a:off x="446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384" y="2400"/>
              <a:ext cx="5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23"/>
            <p:cNvGrpSpPr>
              <a:grpSpLocks/>
            </p:cNvGrpSpPr>
            <p:nvPr/>
          </p:nvGrpSpPr>
          <p:grpSpPr bwMode="auto">
            <a:xfrm>
              <a:off x="3072" y="2400"/>
              <a:ext cx="1584" cy="1325"/>
              <a:chOff x="3312" y="2592"/>
              <a:chExt cx="1584" cy="1325"/>
            </a:xfrm>
          </p:grpSpPr>
          <p:sp>
            <p:nvSpPr>
              <p:cNvPr id="29" name="Rectangle 124"/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25"/>
              <p:cNvSpPr>
                <a:spLocks noChangeShapeType="1"/>
              </p:cNvSpPr>
              <p:nvPr/>
            </p:nvSpPr>
            <p:spPr bwMode="auto">
              <a:xfrm>
                <a:off x="3696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26"/>
              <p:cNvSpPr>
                <a:spLocks noChangeShapeType="1"/>
              </p:cNvSpPr>
              <p:nvPr/>
            </p:nvSpPr>
            <p:spPr bwMode="auto">
              <a:xfrm>
                <a:off x="393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127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33" name="AutoShape 128"/>
              <p:cNvSpPr>
                <a:spLocks/>
              </p:cNvSpPr>
              <p:nvPr/>
            </p:nvSpPr>
            <p:spPr bwMode="auto">
              <a:xfrm>
                <a:off x="3504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29"/>
              <p:cNvSpPr>
                <a:spLocks/>
              </p:cNvSpPr>
              <p:nvPr/>
            </p:nvSpPr>
            <p:spPr bwMode="auto">
              <a:xfrm rot="5400000" flipV="1">
                <a:off x="4379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30"/>
              <p:cNvSpPr txBox="1">
                <a:spLocks noChangeArrowheads="1"/>
              </p:cNvSpPr>
              <p:nvPr/>
            </p:nvSpPr>
            <p:spPr bwMode="auto">
              <a:xfrm>
                <a:off x="4259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36" name="Text Box 131"/>
              <p:cNvSpPr txBox="1">
                <a:spLocks noChangeArrowheads="1"/>
              </p:cNvSpPr>
              <p:nvPr/>
            </p:nvSpPr>
            <p:spPr bwMode="auto">
              <a:xfrm>
                <a:off x="3456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37" name="Text Box 132"/>
              <p:cNvSpPr txBox="1">
                <a:spLocks noChangeArrowheads="1"/>
              </p:cNvSpPr>
              <p:nvPr/>
            </p:nvSpPr>
            <p:spPr bwMode="auto">
              <a:xfrm>
                <a:off x="3696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38" name="AutoShape 133"/>
              <p:cNvSpPr>
                <a:spLocks/>
              </p:cNvSpPr>
              <p:nvPr/>
            </p:nvSpPr>
            <p:spPr bwMode="auto">
              <a:xfrm rot="-5400000">
                <a:off x="4152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134"/>
              <p:cNvSpPr txBox="1">
                <a:spLocks noChangeArrowheads="1"/>
              </p:cNvSpPr>
              <p:nvPr/>
            </p:nvSpPr>
            <p:spPr bwMode="auto">
              <a:xfrm>
                <a:off x="4032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0" name="Line 135"/>
              <p:cNvSpPr>
                <a:spLocks noChangeShapeType="1"/>
              </p:cNvSpPr>
              <p:nvPr/>
            </p:nvSpPr>
            <p:spPr bwMode="auto">
              <a:xfrm flipH="1" flipV="1">
                <a:off x="3430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36"/>
              <p:cNvSpPr txBox="1">
                <a:spLocks noChangeArrowheads="1"/>
              </p:cNvSpPr>
              <p:nvPr/>
            </p:nvSpPr>
            <p:spPr bwMode="auto">
              <a:xfrm>
                <a:off x="3312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2" name="Text Box 137"/>
              <p:cNvSpPr txBox="1">
                <a:spLocks noChangeArrowheads="1"/>
              </p:cNvSpPr>
              <p:nvPr/>
            </p:nvSpPr>
            <p:spPr bwMode="auto">
              <a:xfrm>
                <a:off x="3456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3" name="Line 138"/>
              <p:cNvSpPr>
                <a:spLocks noChangeShapeType="1"/>
              </p:cNvSpPr>
              <p:nvPr/>
            </p:nvSpPr>
            <p:spPr bwMode="auto">
              <a:xfrm>
                <a:off x="417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39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140"/>
              <p:cNvSpPr txBox="1">
                <a:spLocks noChangeArrowheads="1"/>
              </p:cNvSpPr>
              <p:nvPr/>
            </p:nvSpPr>
            <p:spPr bwMode="auto">
              <a:xfrm>
                <a:off x="4752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6" name="Line 141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42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utoShape 143"/>
              <p:cNvSpPr>
                <a:spLocks/>
              </p:cNvSpPr>
              <p:nvPr/>
            </p:nvSpPr>
            <p:spPr bwMode="auto">
              <a:xfrm flipH="1">
                <a:off x="4704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144"/>
              <p:cNvSpPr txBox="1">
                <a:spLocks noChangeArrowheads="1"/>
              </p:cNvSpPr>
              <p:nvPr/>
            </p:nvSpPr>
            <p:spPr bwMode="auto">
              <a:xfrm>
                <a:off x="398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0" name="Text Box 145"/>
              <p:cNvSpPr txBox="1">
                <a:spLocks noChangeArrowheads="1"/>
              </p:cNvSpPr>
              <p:nvPr/>
            </p:nvSpPr>
            <p:spPr bwMode="auto">
              <a:xfrm>
                <a:off x="374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1" name="Text Box 146"/>
              <p:cNvSpPr txBox="1">
                <a:spLocks noChangeArrowheads="1"/>
              </p:cNvSpPr>
              <p:nvPr/>
            </p:nvSpPr>
            <p:spPr bwMode="auto">
              <a:xfrm>
                <a:off x="446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2" name="Text Box 147"/>
              <p:cNvSpPr txBox="1">
                <a:spLocks noChangeArrowheads="1"/>
              </p:cNvSpPr>
              <p:nvPr/>
            </p:nvSpPr>
            <p:spPr bwMode="auto">
              <a:xfrm>
                <a:off x="398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3" name="Text Box 148"/>
              <p:cNvSpPr txBox="1">
                <a:spLocks noChangeArrowheads="1"/>
              </p:cNvSpPr>
              <p:nvPr/>
            </p:nvSpPr>
            <p:spPr bwMode="auto">
              <a:xfrm>
                <a:off x="374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4" name="Text Box 149"/>
              <p:cNvSpPr txBox="1">
                <a:spLocks noChangeArrowheads="1"/>
              </p:cNvSpPr>
              <p:nvPr/>
            </p:nvSpPr>
            <p:spPr bwMode="auto">
              <a:xfrm>
                <a:off x="398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5" name="Text Box 150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6" name="Text Box 151"/>
              <p:cNvSpPr txBox="1">
                <a:spLocks noChangeArrowheads="1"/>
              </p:cNvSpPr>
              <p:nvPr/>
            </p:nvSpPr>
            <p:spPr bwMode="auto">
              <a:xfrm>
                <a:off x="446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7" name="AutoShape 152"/>
              <p:cNvSpPr>
                <a:spLocks noChangeArrowheads="1"/>
              </p:cNvSpPr>
              <p:nvPr/>
            </p:nvSpPr>
            <p:spPr bwMode="auto">
              <a:xfrm>
                <a:off x="4224" y="3146"/>
                <a:ext cx="384" cy="335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153"/>
              <p:cNvSpPr txBox="1">
                <a:spLocks noChangeArrowheads="1"/>
              </p:cNvSpPr>
              <p:nvPr/>
            </p:nvSpPr>
            <p:spPr bwMode="auto">
              <a:xfrm>
                <a:off x="446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9" name="Line 154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55"/>
              <p:cNvSpPr>
                <a:spLocks noChangeShapeType="1"/>
              </p:cNvSpPr>
              <p:nvPr/>
            </p:nvSpPr>
            <p:spPr bwMode="auto">
              <a:xfrm>
                <a:off x="3696" y="369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156"/>
              <p:cNvSpPr txBox="1">
                <a:spLocks noChangeArrowheads="1"/>
              </p:cNvSpPr>
              <p:nvPr/>
            </p:nvSpPr>
            <p:spPr bwMode="auto">
              <a:xfrm>
                <a:off x="374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2" name="Text Box 157"/>
              <p:cNvSpPr txBox="1">
                <a:spLocks noChangeArrowheads="1"/>
              </p:cNvSpPr>
              <p:nvPr/>
            </p:nvSpPr>
            <p:spPr bwMode="auto">
              <a:xfrm>
                <a:off x="398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3" name="Text Box 158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4" name="Text Box 159"/>
              <p:cNvSpPr txBox="1">
                <a:spLocks noChangeArrowheads="1"/>
              </p:cNvSpPr>
              <p:nvPr/>
            </p:nvSpPr>
            <p:spPr bwMode="auto">
              <a:xfrm>
                <a:off x="446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5" name="Text Box 160"/>
              <p:cNvSpPr txBox="1">
                <a:spLocks noChangeArrowheads="1"/>
              </p:cNvSpPr>
              <p:nvPr/>
            </p:nvSpPr>
            <p:spPr bwMode="auto">
              <a:xfrm>
                <a:off x="422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66" name="AutoShape 161"/>
              <p:cNvSpPr>
                <a:spLocks noChangeArrowheads="1"/>
              </p:cNvSpPr>
              <p:nvPr/>
            </p:nvSpPr>
            <p:spPr bwMode="auto">
              <a:xfrm>
                <a:off x="3986" y="3140"/>
                <a:ext cx="384" cy="33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2" name="Text Box 166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322935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2" name="Text Box 166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850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 (cont’d).</a:t>
            </a:r>
          </a:p>
        </p:txBody>
      </p:sp>
      <p:grpSp>
        <p:nvGrpSpPr>
          <p:cNvPr id="174" name="Group 246"/>
          <p:cNvGrpSpPr>
            <a:grpSpLocks/>
          </p:cNvGrpSpPr>
          <p:nvPr/>
        </p:nvGrpSpPr>
        <p:grpSpPr bwMode="auto">
          <a:xfrm>
            <a:off x="609600" y="2011362"/>
            <a:ext cx="8077200" cy="4389438"/>
            <a:chOff x="384" y="1056"/>
            <a:chExt cx="5088" cy="2765"/>
          </a:xfrm>
        </p:grpSpPr>
        <p:sp>
          <p:nvSpPr>
            <p:cNvPr id="175" name="Line 105"/>
            <p:cNvSpPr>
              <a:spLocks noChangeShapeType="1"/>
            </p:cNvSpPr>
            <p:nvPr/>
          </p:nvSpPr>
          <p:spPr bwMode="auto">
            <a:xfrm>
              <a:off x="384" y="2400"/>
              <a:ext cx="5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" name="Group 146"/>
            <p:cNvGrpSpPr>
              <a:grpSpLocks/>
            </p:cNvGrpSpPr>
            <p:nvPr/>
          </p:nvGrpSpPr>
          <p:grpSpPr bwMode="auto">
            <a:xfrm>
              <a:off x="1392" y="1056"/>
              <a:ext cx="1584" cy="1325"/>
              <a:chOff x="1776" y="1248"/>
              <a:chExt cx="1584" cy="1325"/>
            </a:xfrm>
          </p:grpSpPr>
          <p:sp>
            <p:nvSpPr>
              <p:cNvPr id="240" name="AutoShape 147"/>
              <p:cNvSpPr>
                <a:spLocks/>
              </p:cNvSpPr>
              <p:nvPr/>
            </p:nvSpPr>
            <p:spPr bwMode="auto">
              <a:xfrm flipH="1">
                <a:off x="2160" y="1584"/>
                <a:ext cx="192" cy="768"/>
              </a:xfrm>
              <a:prstGeom prst="leftBracket">
                <a:avLst>
                  <a:gd name="adj" fmla="val 33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148"/>
              <p:cNvSpPr>
                <a:spLocks/>
              </p:cNvSpPr>
              <p:nvPr/>
            </p:nvSpPr>
            <p:spPr bwMode="auto">
              <a:xfrm>
                <a:off x="2928" y="1584"/>
                <a:ext cx="192" cy="768"/>
              </a:xfrm>
              <a:prstGeom prst="leftBracket">
                <a:avLst>
                  <a:gd name="adj" fmla="val 33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Rectangle 149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50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151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Text Box 152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46" name="AutoShape 153"/>
              <p:cNvSpPr>
                <a:spLocks/>
              </p:cNvSpPr>
              <p:nvPr/>
            </p:nvSpPr>
            <p:spPr bwMode="auto">
              <a:xfrm>
                <a:off x="1968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AutoShape 154"/>
              <p:cNvSpPr>
                <a:spLocks/>
              </p:cNvSpPr>
              <p:nvPr/>
            </p:nvSpPr>
            <p:spPr bwMode="auto">
              <a:xfrm rot="5400000" flipV="1">
                <a:off x="2843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Text Box 155"/>
              <p:cNvSpPr txBox="1">
                <a:spLocks noChangeArrowheads="1"/>
              </p:cNvSpPr>
              <p:nvPr/>
            </p:nvSpPr>
            <p:spPr bwMode="auto">
              <a:xfrm>
                <a:off x="2723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49" name="Text Box 156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250" name="Text Box 157"/>
              <p:cNvSpPr txBox="1">
                <a:spLocks noChangeArrowheads="1"/>
              </p:cNvSpPr>
              <p:nvPr/>
            </p:nvSpPr>
            <p:spPr bwMode="auto">
              <a:xfrm>
                <a:off x="2160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251" name="AutoShape 158"/>
              <p:cNvSpPr>
                <a:spLocks/>
              </p:cNvSpPr>
              <p:nvPr/>
            </p:nvSpPr>
            <p:spPr bwMode="auto">
              <a:xfrm rot="-5400000">
                <a:off x="2616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Text Box 159"/>
              <p:cNvSpPr txBox="1">
                <a:spLocks noChangeArrowheads="1"/>
              </p:cNvSpPr>
              <p:nvPr/>
            </p:nvSpPr>
            <p:spPr bwMode="auto">
              <a:xfrm>
                <a:off x="2496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3" name="Line 160"/>
              <p:cNvSpPr>
                <a:spLocks noChangeShapeType="1"/>
              </p:cNvSpPr>
              <p:nvPr/>
            </p:nvSpPr>
            <p:spPr bwMode="auto">
              <a:xfrm flipH="1" flipV="1">
                <a:off x="1894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Text Box 161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5" name="Text Box 162"/>
              <p:cNvSpPr txBox="1">
                <a:spLocks noChangeArrowheads="1"/>
              </p:cNvSpPr>
              <p:nvPr/>
            </p:nvSpPr>
            <p:spPr bwMode="auto">
              <a:xfrm>
                <a:off x="1920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6" name="Text Box 163"/>
              <p:cNvSpPr txBox="1">
                <a:spLocks noChangeArrowheads="1"/>
              </p:cNvSpPr>
              <p:nvPr/>
            </p:nvSpPr>
            <p:spPr bwMode="auto">
              <a:xfrm>
                <a:off x="220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57" name="Line 164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165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166"/>
              <p:cNvSpPr txBox="1">
                <a:spLocks noChangeArrowheads="1"/>
              </p:cNvSpPr>
              <p:nvPr/>
            </p:nvSpPr>
            <p:spPr bwMode="auto">
              <a:xfrm>
                <a:off x="220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60" name="Text Box 167"/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61" name="Line 16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69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AutoShape 170"/>
              <p:cNvSpPr>
                <a:spLocks/>
              </p:cNvSpPr>
              <p:nvPr/>
            </p:nvSpPr>
            <p:spPr bwMode="auto">
              <a:xfrm flipH="1">
                <a:off x="3168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Text Box 171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5" name="Text Box 172"/>
              <p:cNvSpPr txBox="1">
                <a:spLocks noChangeArrowheads="1"/>
              </p:cNvSpPr>
              <p:nvPr/>
            </p:nvSpPr>
            <p:spPr bwMode="auto">
              <a:xfrm>
                <a:off x="220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6" name="Text Box 173"/>
              <p:cNvSpPr txBox="1">
                <a:spLocks noChangeArrowheads="1"/>
              </p:cNvSpPr>
              <p:nvPr/>
            </p:nvSpPr>
            <p:spPr bwMode="auto">
              <a:xfrm>
                <a:off x="292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7" name="Text Box 174"/>
              <p:cNvSpPr txBox="1">
                <a:spLocks noChangeArrowheads="1"/>
              </p:cNvSpPr>
              <p:nvPr/>
            </p:nvSpPr>
            <p:spPr bwMode="auto">
              <a:xfrm>
                <a:off x="292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8" name="Text Box 175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9" name="Text Box 176"/>
              <p:cNvSpPr txBox="1">
                <a:spLocks noChangeArrowheads="1"/>
              </p:cNvSpPr>
              <p:nvPr/>
            </p:nvSpPr>
            <p:spPr bwMode="auto">
              <a:xfrm>
                <a:off x="244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0" name="Text Box 177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1" name="Text Box 178"/>
              <p:cNvSpPr txBox="1">
                <a:spLocks noChangeArrowheads="1"/>
              </p:cNvSpPr>
              <p:nvPr/>
            </p:nvSpPr>
            <p:spPr bwMode="auto">
              <a:xfrm>
                <a:off x="292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2" name="Text Box 179"/>
              <p:cNvSpPr txBox="1">
                <a:spLocks noChangeArrowheads="1"/>
              </p:cNvSpPr>
              <p:nvPr/>
            </p:nvSpPr>
            <p:spPr bwMode="auto">
              <a:xfrm>
                <a:off x="292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3120" y="1056"/>
              <a:ext cx="1584" cy="1325"/>
              <a:chOff x="3312" y="1248"/>
              <a:chExt cx="1584" cy="1325"/>
            </a:xfrm>
          </p:grpSpPr>
          <p:sp>
            <p:nvSpPr>
              <p:cNvPr id="208" name="Rectangle 181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82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83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Text Box 184"/>
              <p:cNvSpPr txBox="1">
                <a:spLocks noChangeArrowheads="1"/>
              </p:cNvSpPr>
              <p:nvPr/>
            </p:nvSpPr>
            <p:spPr bwMode="auto">
              <a:xfrm>
                <a:off x="3312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2" name="AutoShape 185"/>
              <p:cNvSpPr>
                <a:spLocks/>
              </p:cNvSpPr>
              <p:nvPr/>
            </p:nvSpPr>
            <p:spPr bwMode="auto">
              <a:xfrm>
                <a:off x="3504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AutoShape 186"/>
              <p:cNvSpPr>
                <a:spLocks/>
              </p:cNvSpPr>
              <p:nvPr/>
            </p:nvSpPr>
            <p:spPr bwMode="auto">
              <a:xfrm rot="5400000" flipV="1">
                <a:off x="4379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187"/>
              <p:cNvSpPr txBox="1">
                <a:spLocks noChangeArrowheads="1"/>
              </p:cNvSpPr>
              <p:nvPr/>
            </p:nvSpPr>
            <p:spPr bwMode="auto">
              <a:xfrm>
                <a:off x="4259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5" name="Text Box 188"/>
              <p:cNvSpPr txBox="1">
                <a:spLocks noChangeArrowheads="1"/>
              </p:cNvSpPr>
              <p:nvPr/>
            </p:nvSpPr>
            <p:spPr bwMode="auto">
              <a:xfrm>
                <a:off x="3456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216" name="Text Box 189"/>
              <p:cNvSpPr txBox="1">
                <a:spLocks noChangeArrowheads="1"/>
              </p:cNvSpPr>
              <p:nvPr/>
            </p:nvSpPr>
            <p:spPr bwMode="auto">
              <a:xfrm>
                <a:off x="3696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217" name="AutoShape 190"/>
              <p:cNvSpPr>
                <a:spLocks/>
              </p:cNvSpPr>
              <p:nvPr/>
            </p:nvSpPr>
            <p:spPr bwMode="auto">
              <a:xfrm rot="-5400000">
                <a:off x="4152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Text Box 191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9" name="Line 192"/>
              <p:cNvSpPr>
                <a:spLocks noChangeShapeType="1"/>
              </p:cNvSpPr>
              <p:nvPr/>
            </p:nvSpPr>
            <p:spPr bwMode="auto">
              <a:xfrm flipH="1" flipV="1">
                <a:off x="3430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Text Box 193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1" name="Text Box 194"/>
              <p:cNvSpPr txBox="1">
                <a:spLocks noChangeArrowheads="1"/>
              </p:cNvSpPr>
              <p:nvPr/>
            </p:nvSpPr>
            <p:spPr bwMode="auto">
              <a:xfrm>
                <a:off x="3456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2" name="Text Box 195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23" name="Line 196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97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Text Box 198"/>
              <p:cNvSpPr txBox="1">
                <a:spLocks noChangeArrowheads="1"/>
              </p:cNvSpPr>
              <p:nvPr/>
            </p:nvSpPr>
            <p:spPr bwMode="auto">
              <a:xfrm>
                <a:off x="4752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6" name="Line 199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200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AutoShape 201"/>
              <p:cNvSpPr>
                <a:spLocks/>
              </p:cNvSpPr>
              <p:nvPr/>
            </p:nvSpPr>
            <p:spPr bwMode="auto">
              <a:xfrm flipH="1">
                <a:off x="4704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Text Box 202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0" name="Text Box 203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1" name="Text Box 204"/>
              <p:cNvSpPr txBox="1">
                <a:spLocks noChangeArrowheads="1"/>
              </p:cNvSpPr>
              <p:nvPr/>
            </p:nvSpPr>
            <p:spPr bwMode="auto">
              <a:xfrm>
                <a:off x="422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32" name="Text Box 205"/>
              <p:cNvSpPr txBox="1">
                <a:spLocks noChangeArrowheads="1"/>
              </p:cNvSpPr>
              <p:nvPr/>
            </p:nvSpPr>
            <p:spPr bwMode="auto">
              <a:xfrm>
                <a:off x="398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3" name="Text Box 206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4" name="Text Box 207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5" name="Text Box 208"/>
              <p:cNvSpPr txBox="1">
                <a:spLocks noChangeArrowheads="1"/>
              </p:cNvSpPr>
              <p:nvPr/>
            </p:nvSpPr>
            <p:spPr bwMode="auto">
              <a:xfrm>
                <a:off x="422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6" name="Text Box 209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37" name="Text Box 210"/>
              <p:cNvSpPr txBox="1">
                <a:spLocks noChangeArrowheads="1"/>
              </p:cNvSpPr>
              <p:nvPr/>
            </p:nvSpPr>
            <p:spPr bwMode="auto">
              <a:xfrm>
                <a:off x="446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8" name="AutoShape 211"/>
              <p:cNvSpPr>
                <a:spLocks noChangeArrowheads="1"/>
              </p:cNvSpPr>
              <p:nvPr/>
            </p:nvSpPr>
            <p:spPr bwMode="auto">
              <a:xfrm>
                <a:off x="3984" y="1601"/>
                <a:ext cx="384" cy="720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Text Box 212"/>
              <p:cNvSpPr txBox="1">
                <a:spLocks noChangeArrowheads="1"/>
              </p:cNvSpPr>
              <p:nvPr/>
            </p:nvSpPr>
            <p:spPr bwMode="auto">
              <a:xfrm>
                <a:off x="398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grpSp>
          <p:nvGrpSpPr>
            <p:cNvPr id="178" name="Group 213"/>
            <p:cNvGrpSpPr>
              <a:grpSpLocks/>
            </p:cNvGrpSpPr>
            <p:nvPr/>
          </p:nvGrpSpPr>
          <p:grpSpPr bwMode="auto">
            <a:xfrm>
              <a:off x="2208" y="2496"/>
              <a:ext cx="1584" cy="1325"/>
              <a:chOff x="2208" y="2592"/>
              <a:chExt cx="1584" cy="1325"/>
            </a:xfrm>
          </p:grpSpPr>
          <p:sp>
            <p:nvSpPr>
              <p:cNvPr id="179" name="Text Box 214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0" name="Rectangle 215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216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217"/>
              <p:cNvSpPr>
                <a:spLocks noChangeShapeType="1"/>
              </p:cNvSpPr>
              <p:nvPr/>
            </p:nvSpPr>
            <p:spPr bwMode="auto">
              <a:xfrm>
                <a:off x="283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Text Box 218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4" name="AutoShape 219"/>
              <p:cNvSpPr>
                <a:spLocks/>
              </p:cNvSpPr>
              <p:nvPr/>
            </p:nvSpPr>
            <p:spPr bwMode="auto">
              <a:xfrm>
                <a:off x="2400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utoShape 220"/>
              <p:cNvSpPr>
                <a:spLocks/>
              </p:cNvSpPr>
              <p:nvPr/>
            </p:nvSpPr>
            <p:spPr bwMode="auto">
              <a:xfrm rot="5400000" flipV="1">
                <a:off x="3275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221"/>
              <p:cNvSpPr txBox="1">
                <a:spLocks noChangeArrowheads="1"/>
              </p:cNvSpPr>
              <p:nvPr/>
            </p:nvSpPr>
            <p:spPr bwMode="auto">
              <a:xfrm>
                <a:off x="3155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7" name="Text Box 222"/>
              <p:cNvSpPr txBox="1">
                <a:spLocks noChangeArrowheads="1"/>
              </p:cNvSpPr>
              <p:nvPr/>
            </p:nvSpPr>
            <p:spPr bwMode="auto">
              <a:xfrm>
                <a:off x="2352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88" name="Text Box 223"/>
              <p:cNvSpPr txBox="1">
                <a:spLocks noChangeArrowheads="1"/>
              </p:cNvSpPr>
              <p:nvPr/>
            </p:nvSpPr>
            <p:spPr bwMode="auto">
              <a:xfrm>
                <a:off x="2592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89" name="AutoShape 224"/>
              <p:cNvSpPr>
                <a:spLocks/>
              </p:cNvSpPr>
              <p:nvPr/>
            </p:nvSpPr>
            <p:spPr bwMode="auto">
              <a:xfrm rot="-5400000">
                <a:off x="3048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Text Box 225"/>
              <p:cNvSpPr txBox="1">
                <a:spLocks noChangeArrowheads="1"/>
              </p:cNvSpPr>
              <p:nvPr/>
            </p:nvSpPr>
            <p:spPr bwMode="auto">
              <a:xfrm>
                <a:off x="2928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1" name="Line 226"/>
              <p:cNvSpPr>
                <a:spLocks noChangeShapeType="1"/>
              </p:cNvSpPr>
              <p:nvPr/>
            </p:nvSpPr>
            <p:spPr bwMode="auto">
              <a:xfrm flipH="1" flipV="1">
                <a:off x="2326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Text Box 227"/>
              <p:cNvSpPr txBox="1">
                <a:spLocks noChangeArrowheads="1"/>
              </p:cNvSpPr>
              <p:nvPr/>
            </p:nvSpPr>
            <p:spPr bwMode="auto">
              <a:xfrm>
                <a:off x="2208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3" name="Text Box 228"/>
              <p:cNvSpPr txBox="1">
                <a:spLocks noChangeArrowheads="1"/>
              </p:cNvSpPr>
              <p:nvPr/>
            </p:nvSpPr>
            <p:spPr bwMode="auto">
              <a:xfrm>
                <a:off x="2352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4" name="Text Box 229"/>
              <p:cNvSpPr txBox="1">
                <a:spLocks noChangeArrowheads="1"/>
              </p:cNvSpPr>
              <p:nvPr/>
            </p:nvSpPr>
            <p:spPr bwMode="auto">
              <a:xfrm>
                <a:off x="2880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95" name="Line 230"/>
              <p:cNvSpPr>
                <a:spLocks noChangeShapeType="1"/>
              </p:cNvSpPr>
              <p:nvPr/>
            </p:nvSpPr>
            <p:spPr bwMode="auto">
              <a:xfrm>
                <a:off x="307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231"/>
              <p:cNvSpPr>
                <a:spLocks noChangeShapeType="1"/>
              </p:cNvSpPr>
              <p:nvPr/>
            </p:nvSpPr>
            <p:spPr bwMode="auto">
              <a:xfrm>
                <a:off x="331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232"/>
              <p:cNvSpPr>
                <a:spLocks noChangeShapeType="1"/>
              </p:cNvSpPr>
              <p:nvPr/>
            </p:nvSpPr>
            <p:spPr bwMode="auto">
              <a:xfrm>
                <a:off x="2592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33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AutoShape 234"/>
              <p:cNvSpPr>
                <a:spLocks/>
              </p:cNvSpPr>
              <p:nvPr/>
            </p:nvSpPr>
            <p:spPr bwMode="auto">
              <a:xfrm flipH="1">
                <a:off x="3600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Text Box 235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1" name="Text Box 236"/>
              <p:cNvSpPr txBox="1">
                <a:spLocks noChangeArrowheads="1"/>
              </p:cNvSpPr>
              <p:nvPr/>
            </p:nvSpPr>
            <p:spPr bwMode="auto">
              <a:xfrm>
                <a:off x="264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2" name="Text Box 237"/>
              <p:cNvSpPr txBox="1">
                <a:spLocks noChangeArrowheads="1"/>
              </p:cNvSpPr>
              <p:nvPr/>
            </p:nvSpPr>
            <p:spPr bwMode="auto">
              <a:xfrm>
                <a:off x="2640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3" name="Text Box 238"/>
              <p:cNvSpPr txBox="1">
                <a:spLocks noChangeArrowheads="1"/>
              </p:cNvSpPr>
              <p:nvPr/>
            </p:nvSpPr>
            <p:spPr bwMode="auto">
              <a:xfrm>
                <a:off x="288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4" name="Text Box 239"/>
              <p:cNvSpPr txBox="1">
                <a:spLocks noChangeArrowheads="1"/>
              </p:cNvSpPr>
              <p:nvPr/>
            </p:nvSpPr>
            <p:spPr bwMode="auto">
              <a:xfrm>
                <a:off x="312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5" name="Text Box 240"/>
              <p:cNvSpPr txBox="1">
                <a:spLocks noChangeArrowheads="1"/>
              </p:cNvSpPr>
              <p:nvPr/>
            </p:nvSpPr>
            <p:spPr bwMode="auto">
              <a:xfrm>
                <a:off x="336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6" name="AutoShape 241"/>
              <p:cNvSpPr>
                <a:spLocks noChangeArrowheads="1"/>
              </p:cNvSpPr>
              <p:nvPr/>
            </p:nvSpPr>
            <p:spPr bwMode="auto">
              <a:xfrm>
                <a:off x="2897" y="3329"/>
                <a:ext cx="38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Text Box 242"/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</p:grpSp>
      <p:sp>
        <p:nvSpPr>
          <p:cNvPr id="273" name="Text Box 243"/>
          <p:cNvSpPr txBox="1">
            <a:spLocks noChangeArrowheads="1"/>
          </p:cNvSpPr>
          <p:nvPr/>
        </p:nvSpPr>
        <p:spPr bwMode="auto">
          <a:xfrm>
            <a:off x="990600" y="3459162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6600"/>
                </a:solidFill>
              </a:rPr>
              <a:t>SC = x'</a:t>
            </a:r>
          </a:p>
        </p:txBody>
      </p:sp>
      <p:sp>
        <p:nvSpPr>
          <p:cNvPr id="274" name="Text Box 244"/>
          <p:cNvSpPr txBox="1">
            <a:spLocks noChangeArrowheads="1"/>
          </p:cNvSpPr>
          <p:nvPr/>
        </p:nvSpPr>
        <p:spPr bwMode="auto">
          <a:xfrm>
            <a:off x="7467600" y="3459162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6600"/>
                </a:solidFill>
              </a:rPr>
              <a:t>RC = x</a:t>
            </a:r>
          </a:p>
        </p:txBody>
      </p:sp>
      <p:sp>
        <p:nvSpPr>
          <p:cNvPr id="275" name="Text Box 245"/>
          <p:cNvSpPr txBox="1">
            <a:spLocks noChangeArrowheads="1"/>
          </p:cNvSpPr>
          <p:nvPr/>
        </p:nvSpPr>
        <p:spPr bwMode="auto">
          <a:xfrm>
            <a:off x="6019800" y="5897562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/>
              <a:t>y = A∙x</a:t>
            </a:r>
          </a:p>
        </p:txBody>
      </p:sp>
    </p:spTree>
    <p:extLst>
      <p:ext uri="{BB962C8B-B14F-4D97-AF65-F5344CB8AC3E}">
        <p14:creationId xmlns:p14="http://schemas.microsoft.com/office/powerpoint/2010/main" val="214460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/>
      <p:bldP spid="2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the logic diagram: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1066800" y="1752600"/>
            <a:ext cx="6781800" cy="603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SA</a:t>
            </a:r>
            <a:r>
              <a:rPr lang="en-GB" sz="1600" b="1" dirty="0">
                <a:solidFill>
                  <a:srgbClr val="0000CC"/>
                </a:solidFill>
              </a:rPr>
              <a:t> =</a:t>
            </a:r>
            <a:r>
              <a:rPr lang="en-GB" sz="1600" b="1" dirty="0"/>
              <a:t> </a:t>
            </a:r>
            <a:r>
              <a:rPr lang="en-GB" sz="1600" b="1" i="1" dirty="0" err="1">
                <a:solidFill>
                  <a:srgbClr val="00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9900CC"/>
                </a:solidFill>
              </a:rPr>
              <a:t>SB = </a:t>
            </a:r>
            <a:r>
              <a:rPr lang="en-GB" sz="1600" b="1" i="1" dirty="0" err="1">
                <a:solidFill>
                  <a:srgbClr val="9900CC"/>
                </a:solidFill>
              </a:rPr>
              <a:t>A'∙B'∙x</a:t>
            </a:r>
            <a:r>
              <a:rPr lang="en-GB" sz="1600" b="1" i="1" dirty="0">
                <a:solidFill>
                  <a:srgbClr val="99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SC = x'	</a:t>
            </a:r>
            <a:r>
              <a:rPr lang="en-GB" sz="1600" b="1" i="1" dirty="0"/>
              <a:t>y = </a:t>
            </a:r>
            <a:r>
              <a:rPr lang="en-GB" sz="1600" b="1" i="1" dirty="0" err="1"/>
              <a:t>A∙x</a:t>
            </a:r>
            <a:endParaRPr lang="en-GB" sz="1600" b="1" i="1" dirty="0"/>
          </a:p>
          <a:p>
            <a:pPr eaLnBrk="0" hangingPunct="0">
              <a:spcBef>
                <a:spcPct val="5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RA</a:t>
            </a:r>
            <a:r>
              <a:rPr lang="en-GB" sz="1600" b="1" dirty="0">
                <a:solidFill>
                  <a:srgbClr val="0000CC"/>
                </a:solidFill>
              </a:rPr>
              <a:t> = </a:t>
            </a:r>
            <a:r>
              <a:rPr lang="en-GB" sz="1600" b="1" i="1" dirty="0" err="1">
                <a:solidFill>
                  <a:srgbClr val="0000CC"/>
                </a:solidFill>
              </a:rPr>
              <a:t>C∙x</a:t>
            </a:r>
            <a:r>
              <a:rPr lang="en-GB" sz="1600" b="1" i="1" dirty="0">
                <a:solidFill>
                  <a:srgbClr val="0000CC"/>
                </a:solidFill>
              </a:rPr>
              <a:t>'	</a:t>
            </a:r>
            <a:r>
              <a:rPr lang="en-GB" sz="1600" b="1" i="1" dirty="0">
                <a:solidFill>
                  <a:srgbClr val="9900CC"/>
                </a:solidFill>
              </a:rPr>
              <a:t>RB = B∙C + </a:t>
            </a:r>
            <a:r>
              <a:rPr lang="en-GB" sz="1600" b="1" i="1" dirty="0" err="1">
                <a:solidFill>
                  <a:srgbClr val="99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RC = x</a:t>
            </a:r>
            <a:endParaRPr lang="en-GB" sz="1600" b="1" dirty="0">
              <a:solidFill>
                <a:srgbClr val="006600"/>
              </a:solidFill>
            </a:endParaRPr>
          </a:p>
        </p:txBody>
      </p:sp>
      <p:grpSp>
        <p:nvGrpSpPr>
          <p:cNvPr id="112" name="Group 114"/>
          <p:cNvGrpSpPr>
            <a:grpSpLocks/>
          </p:cNvGrpSpPr>
          <p:nvPr/>
        </p:nvGrpSpPr>
        <p:grpSpPr bwMode="auto">
          <a:xfrm>
            <a:off x="2362200" y="2438400"/>
            <a:ext cx="6172200" cy="3841750"/>
            <a:chOff x="2362200" y="2438400"/>
            <a:chExt cx="6172200" cy="3841750"/>
          </a:xfrm>
        </p:grpSpPr>
        <p:grpSp>
          <p:nvGrpSpPr>
            <p:cNvPr id="113" name="Group 108"/>
            <p:cNvGrpSpPr>
              <a:grpSpLocks/>
            </p:cNvGrpSpPr>
            <p:nvPr/>
          </p:nvGrpSpPr>
          <p:grpSpPr bwMode="auto">
            <a:xfrm>
              <a:off x="2362200" y="2438400"/>
              <a:ext cx="6172200" cy="3841750"/>
              <a:chOff x="1488" y="1536"/>
              <a:chExt cx="3888" cy="2420"/>
            </a:xfrm>
          </p:grpSpPr>
          <p:grpSp>
            <p:nvGrpSpPr>
              <p:cNvPr id="117" name="Group 109"/>
              <p:cNvGrpSpPr>
                <a:grpSpLocks/>
              </p:cNvGrpSpPr>
              <p:nvPr/>
            </p:nvGrpSpPr>
            <p:grpSpPr bwMode="auto">
              <a:xfrm>
                <a:off x="3455" y="2779"/>
                <a:ext cx="269" cy="194"/>
                <a:chOff x="6768" y="11808"/>
                <a:chExt cx="1008" cy="792"/>
              </a:xfrm>
            </p:grpSpPr>
            <p:sp>
              <p:nvSpPr>
                <p:cNvPr id="319" name="Freeform 1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Line 1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Line 1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1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1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" name="AutoShape 115"/>
              <p:cNvSpPr>
                <a:spLocks noChangeArrowheads="1"/>
              </p:cNvSpPr>
              <p:nvPr/>
            </p:nvSpPr>
            <p:spPr bwMode="auto">
              <a:xfrm>
                <a:off x="2893" y="17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6"/>
              <p:cNvSpPr>
                <a:spLocks noChangeShapeType="1"/>
              </p:cNvSpPr>
              <p:nvPr/>
            </p:nvSpPr>
            <p:spPr bwMode="auto">
              <a:xfrm>
                <a:off x="2755" y="3162"/>
                <a:ext cx="1872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17"/>
              <p:cNvSpPr>
                <a:spLocks noChangeShapeType="1"/>
              </p:cNvSpPr>
              <p:nvPr/>
            </p:nvSpPr>
            <p:spPr bwMode="auto">
              <a:xfrm flipH="1">
                <a:off x="1910" y="1579"/>
                <a:ext cx="0" cy="21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118"/>
              <p:cNvSpPr>
                <a:spLocks noChangeArrowheads="1"/>
              </p:cNvSpPr>
              <p:nvPr/>
            </p:nvSpPr>
            <p:spPr bwMode="auto">
              <a:xfrm>
                <a:off x="3292" y="1778"/>
                <a:ext cx="37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119"/>
              <p:cNvSpPr>
                <a:spLocks noChangeArrowheads="1"/>
              </p:cNvSpPr>
              <p:nvPr/>
            </p:nvSpPr>
            <p:spPr bwMode="auto">
              <a:xfrm>
                <a:off x="2893" y="20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AutoShape 120"/>
              <p:cNvSpPr>
                <a:spLocks noChangeArrowheads="1"/>
              </p:cNvSpPr>
              <p:nvPr/>
            </p:nvSpPr>
            <p:spPr bwMode="auto">
              <a:xfrm>
                <a:off x="2893" y="2479"/>
                <a:ext cx="241" cy="193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AutoShape 121"/>
              <p:cNvSpPr>
                <a:spLocks noChangeArrowheads="1"/>
              </p:cNvSpPr>
              <p:nvPr/>
            </p:nvSpPr>
            <p:spPr bwMode="auto">
              <a:xfrm>
                <a:off x="2893" y="29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22"/>
              <p:cNvSpPr>
                <a:spLocks noChangeArrowheads="1"/>
              </p:cNvSpPr>
              <p:nvPr/>
            </p:nvSpPr>
            <p:spPr bwMode="auto">
              <a:xfrm>
                <a:off x="4767" y="1536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3736" y="2864"/>
                <a:ext cx="37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3128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 flipV="1">
                <a:off x="3128" y="29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3315" y="2821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27"/>
              <p:cNvSpPr>
                <a:spLocks noChangeShapeType="1"/>
              </p:cNvSpPr>
              <p:nvPr/>
            </p:nvSpPr>
            <p:spPr bwMode="auto">
              <a:xfrm flipH="1">
                <a:off x="3315" y="1793"/>
                <a:ext cx="0" cy="10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28"/>
              <p:cNvSpPr>
                <a:spLocks noChangeShapeType="1"/>
              </p:cNvSpPr>
              <p:nvPr/>
            </p:nvSpPr>
            <p:spPr bwMode="auto">
              <a:xfrm flipV="1">
                <a:off x="3315" y="2907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29"/>
              <p:cNvSpPr>
                <a:spLocks noChangeShapeType="1"/>
              </p:cNvSpPr>
              <p:nvPr/>
            </p:nvSpPr>
            <p:spPr bwMode="auto">
              <a:xfrm>
                <a:off x="3315" y="2907"/>
                <a:ext cx="0" cy="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130"/>
              <p:cNvSpPr>
                <a:spLocks noChangeArrowheads="1"/>
              </p:cNvSpPr>
              <p:nvPr/>
            </p:nvSpPr>
            <p:spPr bwMode="auto">
              <a:xfrm>
                <a:off x="2644" y="3030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3128" y="17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32"/>
              <p:cNvSpPr>
                <a:spLocks noChangeShapeType="1"/>
              </p:cNvSpPr>
              <p:nvPr/>
            </p:nvSpPr>
            <p:spPr bwMode="auto">
              <a:xfrm>
                <a:off x="3128" y="20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33"/>
              <p:cNvSpPr>
                <a:spLocks noChangeShapeType="1"/>
              </p:cNvSpPr>
              <p:nvPr/>
            </p:nvSpPr>
            <p:spPr bwMode="auto">
              <a:xfrm>
                <a:off x="2284" y="2050"/>
                <a:ext cx="6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34"/>
              <p:cNvSpPr>
                <a:spLocks noChangeShapeType="1"/>
              </p:cNvSpPr>
              <p:nvPr/>
            </p:nvSpPr>
            <p:spPr bwMode="auto">
              <a:xfrm>
                <a:off x="1675" y="1836"/>
                <a:ext cx="121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35"/>
              <p:cNvSpPr>
                <a:spLocks noChangeShapeType="1"/>
              </p:cNvSpPr>
              <p:nvPr/>
            </p:nvSpPr>
            <p:spPr bwMode="auto">
              <a:xfrm>
                <a:off x="2519" y="17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36"/>
              <p:cNvSpPr>
                <a:spLocks noChangeShapeType="1"/>
              </p:cNvSpPr>
              <p:nvPr/>
            </p:nvSpPr>
            <p:spPr bwMode="auto">
              <a:xfrm flipH="1">
                <a:off x="2519" y="1750"/>
                <a:ext cx="0" cy="12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37"/>
              <p:cNvSpPr>
                <a:spLocks noChangeShapeType="1"/>
              </p:cNvSpPr>
              <p:nvPr/>
            </p:nvSpPr>
            <p:spPr bwMode="auto">
              <a:xfrm>
                <a:off x="2519" y="29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39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0" cy="11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0"/>
              <p:cNvSpPr>
                <a:spLocks noChangeShapeType="1"/>
              </p:cNvSpPr>
              <p:nvPr/>
            </p:nvSpPr>
            <p:spPr bwMode="auto">
              <a:xfrm>
                <a:off x="2659" y="30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1"/>
              <p:cNvSpPr>
                <a:spLocks noChangeShapeType="1"/>
              </p:cNvSpPr>
              <p:nvPr/>
            </p:nvSpPr>
            <p:spPr bwMode="auto">
              <a:xfrm>
                <a:off x="1910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142"/>
              <p:cNvSpPr>
                <a:spLocks noChangeShapeType="1"/>
              </p:cNvSpPr>
              <p:nvPr/>
            </p:nvSpPr>
            <p:spPr bwMode="auto">
              <a:xfrm>
                <a:off x="2519" y="2350"/>
                <a:ext cx="21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43"/>
              <p:cNvSpPr>
                <a:spLocks noChangeShapeType="1"/>
              </p:cNvSpPr>
              <p:nvPr/>
            </p:nvSpPr>
            <p:spPr bwMode="auto">
              <a:xfrm>
                <a:off x="2753" y="2522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44"/>
              <p:cNvSpPr>
                <a:spLocks noChangeShapeType="1"/>
              </p:cNvSpPr>
              <p:nvPr/>
            </p:nvSpPr>
            <p:spPr bwMode="auto">
              <a:xfrm flipH="1">
                <a:off x="2753" y="2264"/>
                <a:ext cx="0" cy="2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45"/>
              <p:cNvSpPr>
                <a:spLocks noChangeShapeType="1"/>
              </p:cNvSpPr>
              <p:nvPr/>
            </p:nvSpPr>
            <p:spPr bwMode="auto">
              <a:xfrm>
                <a:off x="2753" y="2264"/>
                <a:ext cx="18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Oval 146"/>
              <p:cNvSpPr>
                <a:spLocks noChangeArrowheads="1"/>
              </p:cNvSpPr>
              <p:nvPr/>
            </p:nvSpPr>
            <p:spPr bwMode="auto">
              <a:xfrm>
                <a:off x="2478" y="2326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147"/>
              <p:cNvSpPr>
                <a:spLocks noChangeShapeType="1"/>
              </p:cNvSpPr>
              <p:nvPr/>
            </p:nvSpPr>
            <p:spPr bwMode="auto">
              <a:xfrm flipV="1">
                <a:off x="2753" y="2607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148"/>
              <p:cNvSpPr>
                <a:spLocks noChangeShapeType="1"/>
              </p:cNvSpPr>
              <p:nvPr/>
            </p:nvSpPr>
            <p:spPr bwMode="auto">
              <a:xfrm flipH="1">
                <a:off x="2753" y="2607"/>
                <a:ext cx="0" cy="5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149"/>
              <p:cNvSpPr>
                <a:spLocks noChangeShapeType="1"/>
              </p:cNvSpPr>
              <p:nvPr/>
            </p:nvSpPr>
            <p:spPr bwMode="auto">
              <a:xfrm flipV="1">
                <a:off x="4439" y="2864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150"/>
              <p:cNvSpPr>
                <a:spLocks noChangeShapeType="1"/>
              </p:cNvSpPr>
              <p:nvPr/>
            </p:nvSpPr>
            <p:spPr bwMode="auto">
              <a:xfrm flipH="1">
                <a:off x="4627" y="2864"/>
                <a:ext cx="0" cy="3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51"/>
              <p:cNvSpPr>
                <a:spLocks noChangeShapeType="1"/>
              </p:cNvSpPr>
              <p:nvPr/>
            </p:nvSpPr>
            <p:spPr bwMode="auto">
              <a:xfrm>
                <a:off x="2378" y="2050"/>
                <a:ext cx="0" cy="13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52"/>
              <p:cNvSpPr>
                <a:spLocks noChangeShapeType="1"/>
              </p:cNvSpPr>
              <p:nvPr/>
            </p:nvSpPr>
            <p:spPr bwMode="auto">
              <a:xfrm>
                <a:off x="2659" y="3250"/>
                <a:ext cx="19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153"/>
              <p:cNvSpPr>
                <a:spLocks noChangeShapeType="1"/>
              </p:cNvSpPr>
              <p:nvPr/>
            </p:nvSpPr>
            <p:spPr bwMode="auto">
              <a:xfrm flipH="1">
                <a:off x="4627" y="3250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154"/>
              <p:cNvSpPr>
                <a:spLocks noChangeShapeType="1"/>
              </p:cNvSpPr>
              <p:nvPr/>
            </p:nvSpPr>
            <p:spPr bwMode="auto">
              <a:xfrm flipV="1">
                <a:off x="4439" y="3421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55"/>
              <p:cNvSpPr>
                <a:spLocks noChangeShapeType="1"/>
              </p:cNvSpPr>
              <p:nvPr/>
            </p:nvSpPr>
            <p:spPr bwMode="auto">
              <a:xfrm>
                <a:off x="2378" y="3421"/>
                <a:ext cx="17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156"/>
              <p:cNvSpPr>
                <a:spLocks noChangeArrowheads="1"/>
              </p:cNvSpPr>
              <p:nvPr/>
            </p:nvSpPr>
            <p:spPr bwMode="auto">
              <a:xfrm>
                <a:off x="2352" y="202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57"/>
              <p:cNvSpPr>
                <a:spLocks noChangeShapeType="1"/>
              </p:cNvSpPr>
              <p:nvPr/>
            </p:nvSpPr>
            <p:spPr bwMode="auto">
              <a:xfrm>
                <a:off x="4627" y="2350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58"/>
              <p:cNvSpPr>
                <a:spLocks noChangeShapeType="1"/>
              </p:cNvSpPr>
              <p:nvPr/>
            </p:nvSpPr>
            <p:spPr bwMode="auto">
              <a:xfrm flipV="1">
                <a:off x="4439" y="2093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59"/>
              <p:cNvSpPr>
                <a:spLocks noChangeShapeType="1"/>
              </p:cNvSpPr>
              <p:nvPr/>
            </p:nvSpPr>
            <p:spPr bwMode="auto">
              <a:xfrm flipV="1">
                <a:off x="4392" y="2564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Oval 160"/>
              <p:cNvSpPr>
                <a:spLocks noChangeArrowheads="1"/>
              </p:cNvSpPr>
              <p:nvPr/>
            </p:nvSpPr>
            <p:spPr bwMode="auto">
              <a:xfrm>
                <a:off x="1901" y="2034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61"/>
              <p:cNvSpPr>
                <a:spLocks noChangeArrowheads="1"/>
              </p:cNvSpPr>
              <p:nvPr/>
            </p:nvSpPr>
            <p:spPr bwMode="auto">
              <a:xfrm>
                <a:off x="4603" y="3407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62"/>
              <p:cNvSpPr>
                <a:spLocks noChangeArrowheads="1"/>
              </p:cNvSpPr>
              <p:nvPr/>
            </p:nvSpPr>
            <p:spPr bwMode="auto">
              <a:xfrm>
                <a:off x="4603" y="255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63"/>
              <p:cNvSpPr>
                <a:spLocks noChangeArrowheads="1"/>
              </p:cNvSpPr>
              <p:nvPr/>
            </p:nvSpPr>
            <p:spPr bwMode="auto">
              <a:xfrm>
                <a:off x="1898" y="182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64"/>
              <p:cNvSpPr>
                <a:spLocks noChangeArrowheads="1"/>
              </p:cNvSpPr>
              <p:nvPr/>
            </p:nvSpPr>
            <p:spPr bwMode="auto">
              <a:xfrm>
                <a:off x="1895" y="2543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165"/>
              <p:cNvSpPr>
                <a:spLocks noChangeShapeType="1"/>
              </p:cNvSpPr>
              <p:nvPr/>
            </p:nvSpPr>
            <p:spPr bwMode="auto">
              <a:xfrm>
                <a:off x="1910" y="2050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/>
              <p:cNvSpPr>
                <a:spLocks noChangeShapeType="1"/>
              </p:cNvSpPr>
              <p:nvPr/>
            </p:nvSpPr>
            <p:spPr bwMode="auto">
              <a:xfrm>
                <a:off x="1910" y="3721"/>
                <a:ext cx="220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167"/>
              <p:cNvSpPr>
                <a:spLocks noChangeShapeType="1"/>
              </p:cNvSpPr>
              <p:nvPr/>
            </p:nvSpPr>
            <p:spPr bwMode="auto">
              <a:xfrm flipV="1">
                <a:off x="1910" y="1579"/>
                <a:ext cx="285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68"/>
              <p:cNvSpPr>
                <a:spLocks noChangeShapeType="1"/>
              </p:cNvSpPr>
              <p:nvPr/>
            </p:nvSpPr>
            <p:spPr bwMode="auto">
              <a:xfrm flipV="1">
                <a:off x="4439" y="1793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169"/>
              <p:cNvSpPr>
                <a:spLocks noChangeShapeType="1"/>
              </p:cNvSpPr>
              <p:nvPr/>
            </p:nvSpPr>
            <p:spPr bwMode="auto">
              <a:xfrm>
                <a:off x="4627" y="1665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170"/>
              <p:cNvSpPr>
                <a:spLocks noChangeShapeType="1"/>
              </p:cNvSpPr>
              <p:nvPr/>
            </p:nvSpPr>
            <p:spPr bwMode="auto">
              <a:xfrm flipH="1">
                <a:off x="4627" y="1665"/>
                <a:ext cx="0" cy="1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171"/>
              <p:cNvSpPr>
                <a:spLocks noChangeShapeType="1"/>
              </p:cNvSpPr>
              <p:nvPr/>
            </p:nvSpPr>
            <p:spPr bwMode="auto">
              <a:xfrm flipV="1">
                <a:off x="5001" y="1622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Oval 172"/>
              <p:cNvSpPr>
                <a:spLocks noChangeArrowheads="1"/>
              </p:cNvSpPr>
              <p:nvPr/>
            </p:nvSpPr>
            <p:spPr bwMode="auto">
              <a:xfrm>
                <a:off x="4603" y="1779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173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0" cy="184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174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Oval 175"/>
              <p:cNvSpPr>
                <a:spLocks noChangeArrowheads="1"/>
              </p:cNvSpPr>
              <p:nvPr/>
            </p:nvSpPr>
            <p:spPr bwMode="auto">
              <a:xfrm>
                <a:off x="3907" y="271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Oval 176"/>
              <p:cNvSpPr>
                <a:spLocks noChangeArrowheads="1"/>
              </p:cNvSpPr>
              <p:nvPr/>
            </p:nvSpPr>
            <p:spPr bwMode="auto">
              <a:xfrm>
                <a:off x="3909" y="3573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Text Box 177"/>
              <p:cNvSpPr txBox="1">
                <a:spLocks noChangeArrowheads="1"/>
              </p:cNvSpPr>
              <p:nvPr/>
            </p:nvSpPr>
            <p:spPr bwMode="auto">
              <a:xfrm>
                <a:off x="5189" y="170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85" name="Text Box 178"/>
              <p:cNvSpPr txBox="1">
                <a:spLocks noChangeArrowheads="1"/>
              </p:cNvSpPr>
              <p:nvPr/>
            </p:nvSpPr>
            <p:spPr bwMode="auto">
              <a:xfrm>
                <a:off x="4627" y="2007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86" name="Text Box 179"/>
              <p:cNvSpPr txBox="1">
                <a:spLocks noChangeArrowheads="1"/>
              </p:cNvSpPr>
              <p:nvPr/>
            </p:nvSpPr>
            <p:spPr bwMode="auto">
              <a:xfrm>
                <a:off x="5142" y="2479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87" name="Text Box 180"/>
              <p:cNvSpPr txBox="1">
                <a:spLocks noChangeArrowheads="1"/>
              </p:cNvSpPr>
              <p:nvPr/>
            </p:nvSpPr>
            <p:spPr bwMode="auto">
              <a:xfrm>
                <a:off x="4627" y="2779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88" name="Text Box 181"/>
              <p:cNvSpPr txBox="1">
                <a:spLocks noChangeArrowheads="1"/>
              </p:cNvSpPr>
              <p:nvPr/>
            </p:nvSpPr>
            <p:spPr bwMode="auto">
              <a:xfrm>
                <a:off x="5189" y="1536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89" name="Text Box 182"/>
              <p:cNvSpPr txBox="1">
                <a:spLocks noChangeArrowheads="1"/>
              </p:cNvSpPr>
              <p:nvPr/>
            </p:nvSpPr>
            <p:spPr bwMode="auto">
              <a:xfrm>
                <a:off x="3783" y="3764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90" name="Group 183"/>
              <p:cNvGrpSpPr>
                <a:grpSpLocks/>
              </p:cNvGrpSpPr>
              <p:nvPr/>
            </p:nvGrpSpPr>
            <p:grpSpPr bwMode="auto">
              <a:xfrm>
                <a:off x="2097" y="1990"/>
                <a:ext cx="181" cy="129"/>
                <a:chOff x="3648" y="2544"/>
                <a:chExt cx="233" cy="185"/>
              </a:xfrm>
            </p:grpSpPr>
            <p:sp>
              <p:nvSpPr>
                <p:cNvPr id="317" name="AutoShape 18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" name="Oval 18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" name="Text Box 186"/>
              <p:cNvSpPr txBox="1">
                <a:spLocks noChangeArrowheads="1"/>
              </p:cNvSpPr>
              <p:nvPr/>
            </p:nvSpPr>
            <p:spPr bwMode="auto">
              <a:xfrm>
                <a:off x="1488" y="175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grpSp>
            <p:nvGrpSpPr>
              <p:cNvPr id="292" name="Group 187"/>
              <p:cNvGrpSpPr>
                <a:grpSpLocks/>
              </p:cNvGrpSpPr>
              <p:nvPr/>
            </p:nvGrpSpPr>
            <p:grpSpPr bwMode="auto">
              <a:xfrm>
                <a:off x="4064" y="1707"/>
                <a:ext cx="425" cy="493"/>
                <a:chOff x="4656" y="1679"/>
                <a:chExt cx="435" cy="552"/>
              </a:xfrm>
            </p:grpSpPr>
            <p:sp>
              <p:nvSpPr>
                <p:cNvPr id="311" name="Rectangle 188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13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14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15" name="AutoShape 19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3" name="Group 194"/>
              <p:cNvGrpSpPr>
                <a:grpSpLocks/>
              </p:cNvGrpSpPr>
              <p:nvPr/>
            </p:nvGrpSpPr>
            <p:grpSpPr bwMode="auto">
              <a:xfrm>
                <a:off x="4064" y="2479"/>
                <a:ext cx="425" cy="492"/>
                <a:chOff x="4656" y="1679"/>
                <a:chExt cx="435" cy="552"/>
              </a:xfrm>
            </p:grpSpPr>
            <p:sp>
              <p:nvSpPr>
                <p:cNvPr id="305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9" name="AutoShape 199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4" name="Group 201"/>
              <p:cNvGrpSpPr>
                <a:grpSpLocks/>
              </p:cNvGrpSpPr>
              <p:nvPr/>
            </p:nvGrpSpPr>
            <p:grpSpPr bwMode="auto">
              <a:xfrm>
                <a:off x="4064" y="3336"/>
                <a:ext cx="425" cy="492"/>
                <a:chOff x="4656" y="1679"/>
                <a:chExt cx="435" cy="552"/>
              </a:xfrm>
            </p:grpSpPr>
            <p:sp>
              <p:nvSpPr>
                <p:cNvPr id="299" name="Rectangle 202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1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2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3" name="AutoShape 20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sp>
            <p:nvSpPr>
              <p:cNvPr id="295" name="Line 208"/>
              <p:cNvSpPr>
                <a:spLocks noChangeShapeType="1"/>
              </p:cNvSpPr>
              <p:nvPr/>
            </p:nvSpPr>
            <p:spPr bwMode="auto">
              <a:xfrm flipH="1">
                <a:off x="4627" y="2093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09"/>
              <p:cNvSpPr txBox="1">
                <a:spLocks noChangeArrowheads="1"/>
              </p:cNvSpPr>
              <p:nvPr/>
            </p:nvSpPr>
            <p:spPr bwMode="auto">
              <a:xfrm>
                <a:off x="5142" y="333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</a:t>
                </a:r>
              </a:p>
            </p:txBody>
          </p:sp>
          <p:sp>
            <p:nvSpPr>
              <p:cNvPr id="297" name="Line 210"/>
              <p:cNvSpPr>
                <a:spLocks noChangeShapeType="1"/>
              </p:cNvSpPr>
              <p:nvPr/>
            </p:nvSpPr>
            <p:spPr bwMode="auto">
              <a:xfrm>
                <a:off x="3924" y="2736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211"/>
              <p:cNvSpPr>
                <a:spLocks noChangeShapeType="1"/>
              </p:cNvSpPr>
              <p:nvPr/>
            </p:nvSpPr>
            <p:spPr bwMode="auto">
              <a:xfrm>
                <a:off x="3924" y="35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7061200" y="3279775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61200" y="4513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61200" y="588645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89814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stores programs and data.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Definitions: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byte = 8 bits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word: in multiple of bytes, a unit of transfer between main memory and registers, usually size of register.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KB (kilo-bytes) = 2</a:t>
            </a:r>
            <a:r>
              <a:rPr lang="en-US" baseline="50000" dirty="0"/>
              <a:t>10</a:t>
            </a:r>
            <a:r>
              <a:rPr lang="en-US" dirty="0"/>
              <a:t> bytes; 1 MB (mega-bytes) = 2</a:t>
            </a:r>
            <a:r>
              <a:rPr lang="en-US" baseline="50000" dirty="0"/>
              <a:t>20</a:t>
            </a:r>
            <a:r>
              <a:rPr lang="en-US" dirty="0"/>
              <a:t> bytes;</a:t>
            </a:r>
            <a:br>
              <a:rPr lang="en-US" dirty="0"/>
            </a:br>
            <a:r>
              <a:rPr lang="en-US" dirty="0"/>
              <a:t>1 GB (</a:t>
            </a:r>
            <a:r>
              <a:rPr lang="en-US" dirty="0" err="1"/>
              <a:t>giga</a:t>
            </a:r>
            <a:r>
              <a:rPr lang="en-US" dirty="0"/>
              <a:t>-bytes) = 2</a:t>
            </a:r>
            <a:r>
              <a:rPr lang="en-US" baseline="50000" dirty="0"/>
              <a:t>30</a:t>
            </a:r>
            <a:r>
              <a:rPr lang="en-US" dirty="0"/>
              <a:t> bytes; 1 TB (</a:t>
            </a:r>
            <a:r>
              <a:rPr lang="en-US" dirty="0" err="1"/>
              <a:t>tera</a:t>
            </a:r>
            <a:r>
              <a:rPr lang="en-US" dirty="0"/>
              <a:t>-bytes) = 2</a:t>
            </a:r>
            <a:r>
              <a:rPr lang="en-US" baseline="50000" dirty="0"/>
              <a:t>40</a:t>
            </a:r>
            <a:r>
              <a:rPr lang="en-US" dirty="0"/>
              <a:t> bytes.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Desirable properties: </a:t>
            </a:r>
            <a:r>
              <a:rPr lang="en-US" dirty="0"/>
              <a:t>fast access, large capacity, economical cost, non-volatile.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most memory devices do not possess all these properties.</a:t>
            </a:r>
          </a:p>
        </p:txBody>
      </p:sp>
    </p:spTree>
    <p:extLst>
      <p:ext uri="{BB962C8B-B14F-4D97-AF65-F5344CB8AC3E}">
        <p14:creationId xmlns:p14="http://schemas.microsoft.com/office/powerpoint/2010/main" val="35447708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Memory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Memory element</a:t>
            </a:r>
            <a:r>
              <a:rPr lang="en-US" dirty="0"/>
              <a:t>: a device which can remember value indefinitely, or change value on command from its inputs.</a:t>
            </a: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905000" y="2362200"/>
            <a:ext cx="5334000" cy="838200"/>
            <a:chOff x="1440" y="1632"/>
            <a:chExt cx="3360" cy="528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440" y="1805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2644" y="1632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2688" y="1698"/>
              <a:ext cx="76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Memory element</a:t>
              </a:r>
              <a:endParaRPr lang="en-GB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2208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936" y="1805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3504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3648" y="16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</p:grp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2362200" y="4114800"/>
            <a:ext cx="5715000" cy="2019300"/>
            <a:chOff x="1488" y="2592"/>
            <a:chExt cx="3600" cy="1272"/>
          </a:xfrm>
        </p:grpSpPr>
        <p:graphicFrame>
          <p:nvGraphicFramePr>
            <p:cNvPr id="20" name="Object 34"/>
            <p:cNvGraphicFramePr>
              <a:graphicFrameLocks noChangeAspect="1"/>
            </p:cNvGraphicFramePr>
            <p:nvPr/>
          </p:nvGraphicFramePr>
          <p:xfrm>
            <a:off x="1488" y="2592"/>
            <a:ext cx="2089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Document" r:id="rId4" imgW="3319920" imgH="2019240" progId="Word.Document.8">
                    <p:embed/>
                  </p:oleObj>
                </mc:Choice>
                <mc:Fallback>
                  <p:oleObj name="Document" r:id="rId4" imgW="3319920" imgH="2019240" progId="Word.Document.8">
                    <p:embed/>
                    <p:pic>
                      <p:nvPicPr>
                        <p:cNvPr id="102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92"/>
                          <a:ext cx="2089" cy="1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08" y="2736"/>
              <a:ext cx="16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/>
                <a:t>: current state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Q(t+1)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 b="1" i="1" baseline="30000">
                  <a:solidFill>
                    <a:srgbClr val="0000CC"/>
                  </a:solidFill>
                </a:rPr>
                <a:t>+</a:t>
              </a:r>
              <a:r>
                <a:rPr lang="en-US"/>
                <a:t>: next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24000" y="2225040"/>
            <a:ext cx="6019800" cy="3430588"/>
            <a:chOff x="1152" y="1488"/>
            <a:chExt cx="3792" cy="216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52" y="1536"/>
              <a:ext cx="2400" cy="2112"/>
            </a:xfrm>
            <a:prstGeom prst="triangle">
              <a:avLst>
                <a:gd name="adj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426" y="3186"/>
              <a:ext cx="1851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80" y="2743"/>
              <a:ext cx="135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20" y="2317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036" y="2029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registers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824" y="240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main memory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24" y="288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disk storage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76" y="3312"/>
              <a:ext cx="115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magnetic tapes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96" y="1488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Fast, expensive (small numbers), volatile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48" y="3072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Slow, cheap (large numbers), non-volatile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128" y="2160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9"/>
          <p:cNvSpPr txBox="1">
            <a:spLocks noChangeArrowheads="1"/>
          </p:cNvSpPr>
          <p:nvPr/>
        </p:nvSpPr>
        <p:spPr>
          <a:xfrm>
            <a:off x="2133600" y="1567437"/>
            <a:ext cx="289560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/>
              <a:t>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260645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127760" y="1401761"/>
            <a:ext cx="222504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/>
              <a:t>Data transfer</a:t>
            </a:r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1295400" y="1905000"/>
            <a:ext cx="6858000" cy="3886200"/>
            <a:chOff x="816" y="1200"/>
            <a:chExt cx="4320" cy="244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216" y="1200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Address</a:t>
              </a: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352" y="1872"/>
              <a:ext cx="110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k</a:t>
              </a:r>
              <a:r>
                <a:rPr lang="en-GB" sz="1600"/>
                <a:t>-bit address bus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3600" y="1440"/>
              <a:ext cx="192" cy="8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5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816" y="1440"/>
              <a:ext cx="1344" cy="2208"/>
            </a:xfrm>
            <a:prstGeom prst="rect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032" y="1536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Processor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200" y="2016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MAR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200" y="2448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MDR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3792" y="1440"/>
              <a:ext cx="1344" cy="2208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984" y="1200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Memory</a:t>
              </a: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3792" y="158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792" y="1728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3792" y="1872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792" y="20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792" y="21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3792" y="23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3792" y="32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3792" y="33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3792" y="35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4320" y="2592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/>
                <a:t>:</a:t>
              </a: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1776" y="2016"/>
              <a:ext cx="1824" cy="240"/>
            </a:xfrm>
            <a:prstGeom prst="rightArrow">
              <a:avLst>
                <a:gd name="adj1" fmla="val 50000"/>
                <a:gd name="adj2" fmla="val 59569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1776" y="2400"/>
              <a:ext cx="1824" cy="336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2160" y="2928"/>
              <a:ext cx="1440" cy="336"/>
            </a:xfrm>
            <a:prstGeom prst="leftRightArrow">
              <a:avLst>
                <a:gd name="adj1" fmla="val 35120"/>
                <a:gd name="adj2" fmla="val 55595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400" y="2304"/>
              <a:ext cx="96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n</a:t>
              </a:r>
              <a:r>
                <a:rPr lang="en-GB" sz="1600"/>
                <a:t>-bit data bus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2448" y="3120"/>
              <a:ext cx="864" cy="3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(</a:t>
              </a:r>
              <a:r>
                <a:rPr lang="en-GB" sz="1600" i="1"/>
                <a:t>R</a:t>
              </a:r>
              <a:r>
                <a:rPr lang="en-GB" sz="1600"/>
                <a:t>/</a:t>
              </a:r>
              <a:r>
                <a:rPr lang="en-GB" sz="1600" i="1"/>
                <a:t>W</a:t>
              </a:r>
              <a:r>
                <a:rPr lang="en-GB" sz="1600"/>
                <a:t>, etc.)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2256" y="1296"/>
              <a:ext cx="1200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Up to 2</a:t>
              </a:r>
              <a:r>
                <a:rPr lang="en-GB" i="1" baseline="30000"/>
                <a:t>k</a:t>
              </a:r>
              <a:r>
                <a:rPr lang="en-GB"/>
                <a:t> addressable locations.</a:t>
              </a: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2736" y="33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605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A memory unit stores binary information in groups of bits called </a:t>
            </a:r>
            <a:r>
              <a:rPr lang="en-US" i="1" dirty="0">
                <a:solidFill>
                  <a:srgbClr val="C00000"/>
                </a:solidFill>
              </a:rPr>
              <a:t>words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data consists of </a:t>
            </a:r>
            <a:r>
              <a:rPr lang="en-US" i="1" dirty="0"/>
              <a:t>n</a:t>
            </a:r>
            <a:r>
              <a:rPr lang="en-US" dirty="0"/>
              <a:t> lines (for </a:t>
            </a:r>
            <a:r>
              <a:rPr lang="en-US" i="1" dirty="0"/>
              <a:t>n</a:t>
            </a:r>
            <a:r>
              <a:rPr lang="en-US" dirty="0"/>
              <a:t>-bit words).  </a:t>
            </a:r>
            <a:r>
              <a:rPr lang="en-US" dirty="0">
                <a:solidFill>
                  <a:srgbClr val="C00000"/>
                </a:solidFill>
              </a:rPr>
              <a:t>Data input lines</a:t>
            </a:r>
            <a:r>
              <a:rPr lang="en-US" dirty="0"/>
              <a:t> provide the information to be stored (</a:t>
            </a:r>
            <a:r>
              <a:rPr lang="en-US" i="1" dirty="0">
                <a:solidFill>
                  <a:srgbClr val="006600"/>
                </a:solidFill>
              </a:rPr>
              <a:t>written</a:t>
            </a:r>
            <a:r>
              <a:rPr lang="en-US" dirty="0"/>
              <a:t>) into the memory, while </a:t>
            </a:r>
            <a:r>
              <a:rPr lang="en-US" dirty="0">
                <a:solidFill>
                  <a:srgbClr val="C00000"/>
                </a:solidFill>
              </a:rPr>
              <a:t>data output lines </a:t>
            </a:r>
            <a:r>
              <a:rPr lang="en-US" dirty="0"/>
              <a:t>carry the information out (</a:t>
            </a:r>
            <a:r>
              <a:rPr lang="en-US" i="1" dirty="0">
                <a:solidFill>
                  <a:srgbClr val="006600"/>
                </a:solidFill>
              </a:rPr>
              <a:t>read</a:t>
            </a:r>
            <a:r>
              <a:rPr lang="en-US" dirty="0"/>
              <a:t>) from the memory.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consists of </a:t>
            </a:r>
            <a:r>
              <a:rPr lang="en-US" i="1" dirty="0"/>
              <a:t>k</a:t>
            </a:r>
            <a:r>
              <a:rPr lang="en-US" dirty="0"/>
              <a:t> lines which specify which word (among the 2</a:t>
            </a:r>
            <a:r>
              <a:rPr lang="en-US" i="1" baseline="50000" dirty="0"/>
              <a:t>k</a:t>
            </a:r>
            <a:r>
              <a:rPr lang="en-US" dirty="0"/>
              <a:t> words available) to be selected for reading or writing.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control lines </a:t>
            </a:r>
            <a:r>
              <a:rPr lang="en-US" i="1" dirty="0">
                <a:solidFill>
                  <a:srgbClr val="0000CC"/>
                </a:solidFill>
              </a:rPr>
              <a:t>Read</a:t>
            </a:r>
            <a:r>
              <a:rPr lang="en-US" dirty="0"/>
              <a:t> and </a:t>
            </a:r>
            <a:r>
              <a:rPr lang="en-US" i="1" dirty="0">
                <a:solidFill>
                  <a:srgbClr val="0000CC"/>
                </a:solidFill>
              </a:rPr>
              <a:t>Write</a:t>
            </a:r>
            <a:r>
              <a:rPr lang="en-US" dirty="0"/>
              <a:t> (usually combined into a single control line </a:t>
            </a:r>
            <a:r>
              <a:rPr lang="en-US" i="1" dirty="0"/>
              <a:t>Read/Write</a:t>
            </a:r>
            <a:r>
              <a:rPr lang="en-US" dirty="0"/>
              <a:t>) specifies the direction of transfer of the data.</a:t>
            </a:r>
          </a:p>
        </p:txBody>
      </p:sp>
    </p:spTree>
    <p:extLst>
      <p:ext uri="{BB962C8B-B14F-4D97-AF65-F5344CB8AC3E}">
        <p14:creationId xmlns:p14="http://schemas.microsoft.com/office/powerpoint/2010/main" val="376922931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7.1 Memory Unit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5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 of a memory unit: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630680" y="1943857"/>
            <a:ext cx="4572000" cy="3841750"/>
            <a:chOff x="1296" y="1152"/>
            <a:chExt cx="2880" cy="242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32" y="1872"/>
              <a:ext cx="1344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928" y="1920"/>
              <a:ext cx="1152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Memory unit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2</a:t>
              </a:r>
              <a:r>
                <a:rPr lang="en-GB" b="1" i="1" baseline="30000" dirty="0"/>
                <a:t>k</a:t>
              </a:r>
              <a:r>
                <a:rPr lang="en-GB" b="1" dirty="0"/>
                <a:t> words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i="1" dirty="0"/>
                <a:t>n</a:t>
              </a:r>
              <a:r>
                <a:rPr lang="en-GB" b="1" dirty="0"/>
                <a:t> bits per word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96" y="25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296" y="196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k</a:t>
              </a:r>
              <a:r>
                <a:rPr lang="en-GB" b="1"/>
                <a:t> address lines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2592" y="2016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496" y="187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k</a:t>
              </a:r>
              <a:endParaRPr lang="en-GB" b="1"/>
            </a:p>
          </p:txBody>
        </p: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1584" y="2496"/>
              <a:ext cx="912" cy="231"/>
              <a:chOff x="1584" y="2400"/>
              <a:chExt cx="912" cy="231"/>
            </a:xfrm>
          </p:grpSpPr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9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/>
                  <a:t>Read</a:t>
                </a:r>
                <a:r>
                  <a:rPr lang="en-GB" b="1"/>
                  <a:t>/</a:t>
                </a:r>
                <a:r>
                  <a:rPr lang="en-GB" b="1" i="1"/>
                  <a:t>Write</a:t>
                </a:r>
                <a:endParaRPr lang="en-GB" b="1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2082" y="242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5400000">
              <a:off x="3384" y="29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rot="5400000">
              <a:off x="3336" y="17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3456" y="158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504" y="283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456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504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24" y="1152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input lines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072" y="3168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output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695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7.2 Read/Write Operations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1"/>
            <a:ext cx="8305800" cy="325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Write</a:t>
            </a:r>
            <a:r>
              <a:rPr lang="en-US" dirty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data bits (the word) to be stored in memory to the data input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Activates the </a:t>
            </a:r>
            <a:r>
              <a:rPr lang="en-US" i="1" dirty="0"/>
              <a:t>Write</a:t>
            </a:r>
            <a:r>
              <a:rPr lang="en-US" dirty="0"/>
              <a:t> control line (set </a:t>
            </a:r>
            <a:r>
              <a:rPr lang="en-US" i="1" dirty="0"/>
              <a:t>Read/Write</a:t>
            </a:r>
            <a:r>
              <a:rPr lang="en-US" dirty="0"/>
              <a:t> to 0).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Activates the </a:t>
            </a:r>
            <a:r>
              <a:rPr lang="en-US" i="1" dirty="0"/>
              <a:t>Read</a:t>
            </a:r>
            <a:r>
              <a:rPr lang="en-US" dirty="0"/>
              <a:t> control line (set </a:t>
            </a:r>
            <a:r>
              <a:rPr lang="en-US" i="1" dirty="0"/>
              <a:t>Read/Write</a:t>
            </a:r>
            <a:r>
              <a:rPr lang="en-US" dirty="0"/>
              <a:t> to 1).</a:t>
            </a:r>
          </a:p>
        </p:txBody>
      </p: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1295400" y="4876800"/>
            <a:ext cx="6369050" cy="1371600"/>
            <a:chOff x="1008" y="1536"/>
            <a:chExt cx="4012" cy="849"/>
          </a:xfrm>
        </p:grpSpPr>
        <p:sp>
          <p:nvSpPr>
            <p:cNvPr id="31" name="Line 96"/>
            <p:cNvSpPr>
              <a:spLocks noChangeShapeType="1"/>
            </p:cNvSpPr>
            <p:nvPr/>
          </p:nvSpPr>
          <p:spPr bwMode="auto">
            <a:xfrm>
              <a:off x="2745" y="1556"/>
              <a:ext cx="32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97"/>
            <p:cNvGrpSpPr>
              <a:grpSpLocks/>
            </p:cNvGrpSpPr>
            <p:nvPr/>
          </p:nvGrpSpPr>
          <p:grpSpPr bwMode="auto">
            <a:xfrm>
              <a:off x="1008" y="1536"/>
              <a:ext cx="4012" cy="849"/>
              <a:chOff x="1251" y="1200"/>
              <a:chExt cx="4012" cy="849"/>
            </a:xfrm>
          </p:grpSpPr>
          <p:graphicFrame>
            <p:nvGraphicFramePr>
              <p:cNvPr id="33" name="Object 98"/>
              <p:cNvGraphicFramePr>
                <a:graphicFrameLocks noChangeAspect="1"/>
              </p:cNvGraphicFramePr>
              <p:nvPr/>
            </p:nvGraphicFramePr>
            <p:xfrm>
              <a:off x="1251" y="1200"/>
              <a:ext cx="4012" cy="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0" name="Document" r:id="rId4" imgW="6381720" imgH="1360080" progId="Word.Document.8">
                      <p:embed/>
                    </p:oleObj>
                  </mc:Choice>
                  <mc:Fallback>
                    <p:oleObj name="Document" r:id="rId4" imgW="6381720" imgH="1360080" progId="Word.Document.8">
                      <p:embed/>
                      <p:pic>
                        <p:nvPicPr>
                          <p:cNvPr id="26626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1" y="1200"/>
                            <a:ext cx="4012" cy="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38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133398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7.3 Memory Cell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153244"/>
            <a:ext cx="8305800" cy="160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Static RAMs use flip-flops as the memory cells.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Dynamic RAMs use capacitor charges to represent data. Though simpler in circuitry, they have to be constantly refreshed.</a:t>
            </a:r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609600" y="3520440"/>
            <a:ext cx="7924800" cy="2990850"/>
            <a:chOff x="336" y="1920"/>
            <a:chExt cx="4992" cy="1884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36" y="1920"/>
              <a:ext cx="3168" cy="1652"/>
              <a:chOff x="672" y="1536"/>
              <a:chExt cx="3168" cy="1652"/>
            </a:xfrm>
          </p:grpSpPr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 rot="5400000">
                <a:off x="1464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384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2064"/>
                <a:ext cx="197" cy="5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R</a:t>
                </a:r>
              </a:p>
              <a:p>
                <a:pPr eaLnBrk="0" hangingPunct="0">
                  <a:spcBef>
                    <a:spcPct val="20000"/>
                  </a:spcBef>
                </a:pPr>
                <a:endParaRPr lang="en-US" sz="1400" b="1" i="1"/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S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9"/>
              <p:cNvSpPr>
                <a:spLocks noChangeArrowheads="1"/>
              </p:cNvSpPr>
              <p:nvPr/>
            </p:nvSpPr>
            <p:spPr bwMode="auto">
              <a:xfrm>
                <a:off x="1702" y="208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20"/>
              <p:cNvSpPr>
                <a:spLocks noChangeArrowheads="1"/>
              </p:cNvSpPr>
              <p:nvPr/>
            </p:nvSpPr>
            <p:spPr bwMode="auto">
              <a:xfrm>
                <a:off x="1605" y="251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21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6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30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 rot="5400000">
                <a:off x="2472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 rot="5400000">
                <a:off x="2112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37"/>
              <p:cNvSpPr>
                <a:spLocks noChangeArrowheads="1"/>
              </p:cNvSpPr>
              <p:nvPr/>
            </p:nvSpPr>
            <p:spPr bwMode="auto">
              <a:xfrm>
                <a:off x="2184" y="190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 rot="5400000">
                <a:off x="1344" y="249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40"/>
              <p:cNvGrpSpPr>
                <a:grpSpLocks/>
              </p:cNvGrpSpPr>
              <p:nvPr/>
            </p:nvGrpSpPr>
            <p:grpSpPr bwMode="auto">
              <a:xfrm>
                <a:off x="1344" y="2064"/>
                <a:ext cx="185" cy="144"/>
                <a:chOff x="3648" y="2544"/>
                <a:chExt cx="233" cy="185"/>
              </a:xfrm>
            </p:grpSpPr>
            <p:sp>
              <p:nvSpPr>
                <p:cNvPr id="82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42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43"/>
              <p:cNvGrpSpPr>
                <a:grpSpLocks/>
              </p:cNvGrpSpPr>
              <p:nvPr/>
            </p:nvGrpSpPr>
            <p:grpSpPr bwMode="auto">
              <a:xfrm flipH="1">
                <a:off x="1872" y="2736"/>
                <a:ext cx="185" cy="144"/>
                <a:chOff x="3648" y="2544"/>
                <a:chExt cx="233" cy="185"/>
              </a:xfrm>
            </p:grpSpPr>
            <p:sp>
              <p:nvSpPr>
                <p:cNvPr id="80" name="AutoShape 4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4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 flipV="1">
                <a:off x="2064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 rot="5400000">
                <a:off x="2616" y="26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 rot="5400000">
                <a:off x="2304" y="28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2379" y="27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 rot="5400000">
                <a:off x="1080" y="232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52"/>
              <p:cNvSpPr>
                <a:spLocks noChangeArrowheads="1"/>
              </p:cNvSpPr>
              <p:nvPr/>
            </p:nvSpPr>
            <p:spPr bwMode="auto">
              <a:xfrm>
                <a:off x="1229" y="24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54"/>
              <p:cNvSpPr txBox="1">
                <a:spLocks noChangeArrowheads="1"/>
              </p:cNvSpPr>
              <p:nvPr/>
            </p:nvSpPr>
            <p:spPr bwMode="auto">
              <a:xfrm>
                <a:off x="672" y="23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75" name="Text Box 55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sp>
            <p:nvSpPr>
              <p:cNvPr id="76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grpSp>
            <p:nvGrpSpPr>
              <p:cNvPr id="77" name="Group 57"/>
              <p:cNvGrpSpPr>
                <a:grpSpLocks/>
              </p:cNvGrpSpPr>
              <p:nvPr/>
            </p:nvGrpSpPr>
            <p:grpSpPr bwMode="auto">
              <a:xfrm>
                <a:off x="2064" y="2976"/>
                <a:ext cx="816" cy="212"/>
                <a:chOff x="3936" y="3648"/>
                <a:chExt cx="816" cy="212"/>
              </a:xfrm>
            </p:grpSpPr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3552" y="2304"/>
              <a:ext cx="1776" cy="1172"/>
              <a:chOff x="3984" y="2352"/>
              <a:chExt cx="1776" cy="1172"/>
            </a:xfrm>
          </p:grpSpPr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33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62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BC</a:t>
                </a:r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 flipV="1">
                <a:off x="4800" y="30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4992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7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sp>
            <p:nvSpPr>
              <p:cNvPr id="27" name="Text Box 68"/>
              <p:cNvSpPr txBox="1">
                <a:spLocks noChangeArrowheads="1"/>
              </p:cNvSpPr>
              <p:nvPr/>
            </p:nvSpPr>
            <p:spPr bwMode="auto">
              <a:xfrm>
                <a:off x="3984" y="283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28" name="Text Box 69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grpSp>
            <p:nvGrpSpPr>
              <p:cNvPr id="35" name="Group 70"/>
              <p:cNvGrpSpPr>
                <a:grpSpLocks/>
              </p:cNvGrpSpPr>
              <p:nvPr/>
            </p:nvGrpSpPr>
            <p:grpSpPr bwMode="auto">
              <a:xfrm>
                <a:off x="4416" y="3312"/>
                <a:ext cx="816" cy="212"/>
                <a:chOff x="3936" y="3648"/>
                <a:chExt cx="816" cy="212"/>
              </a:xfrm>
            </p:grpSpPr>
            <p:sp>
              <p:nvSpPr>
                <p:cNvPr id="36" name="Line 71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1296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Logic diagram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auto">
            <a:xfrm>
              <a:off x="3792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</a:t>
              </a:r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504" y="201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381000" y="26968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single memory cell of the static RAM has the following logic and block diagrams:</a:t>
            </a:r>
          </a:p>
        </p:txBody>
      </p:sp>
    </p:spTree>
    <p:extLst>
      <p:ext uri="{BB962C8B-B14F-4D97-AF65-F5344CB8AC3E}">
        <p14:creationId xmlns:p14="http://schemas.microsoft.com/office/powerpoint/2010/main" val="2309208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711376"/>
            <a:ext cx="3505200" cy="225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Logic construction of a </a:t>
            </a:r>
            <a:r>
              <a:rPr lang="en-US" sz="2800" dirty="0">
                <a:solidFill>
                  <a:srgbClr val="0000CC"/>
                </a:solidFill>
              </a:rPr>
              <a:t>4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3 RAM</a:t>
            </a:r>
            <a:r>
              <a:rPr lang="en-US" sz="2800" dirty="0">
                <a:sym typeface="Symbol" pitchFamily="18" charset="2"/>
              </a:rPr>
              <a:t> (with decoder and OR gates):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86" name="Picture 4" descr="l6_htm5"/>
          <p:cNvPicPr>
            <a:picLocks noChangeAspect="1" noChangeArrowheads="1"/>
          </p:cNvPicPr>
          <p:nvPr/>
        </p:nvPicPr>
        <p:blipFill>
          <a:blip r:embed="rId3" cstate="print"/>
          <a:srcRect l="1614" b="7692"/>
          <a:stretch>
            <a:fillRect/>
          </a:stretch>
        </p:blipFill>
        <p:spPr bwMode="auto">
          <a:xfrm>
            <a:off x="3817938" y="1066800"/>
            <a:ext cx="4856162" cy="509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366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077200" cy="182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array of RAM chips: memory chips are combined to form larger memory.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CC"/>
                </a:solidFill>
              </a:rPr>
              <a:t>1K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8-bit RAM chip</a:t>
            </a:r>
            <a:r>
              <a:rPr lang="en-US" sz="2800" dirty="0">
                <a:sym typeface="Symbol" pitchFamily="18" charset="2"/>
              </a:rPr>
              <a:t>: 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52600" y="3200400"/>
            <a:ext cx="5410200" cy="2454275"/>
            <a:chOff x="1488" y="1920"/>
            <a:chExt cx="3408" cy="1546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24" y="3216"/>
              <a:ext cx="2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 of a 1K x 8 RAM chip</a:t>
              </a:r>
              <a:endParaRPr lang="en-GB" sz="1600"/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1488" y="1920"/>
              <a:ext cx="3408" cy="1104"/>
              <a:chOff x="1488" y="1920"/>
              <a:chExt cx="3408" cy="1104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1008" cy="11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RAM 1K x 8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2256"/>
                <a:ext cx="76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DATA (8)</a:t>
                </a:r>
              </a:p>
              <a:p>
                <a:pPr eaLnBrk="0" hangingPunct="0"/>
                <a:r>
                  <a:rPr lang="en-GB" sz="1600" b="1"/>
                  <a:t>ADRS (10)</a:t>
                </a:r>
              </a:p>
              <a:p>
                <a:pPr eaLnBrk="0" hangingPunct="0"/>
                <a:r>
                  <a:rPr lang="en-GB" sz="1600" b="1"/>
                  <a:t>CS</a:t>
                </a:r>
              </a:p>
              <a:p>
                <a:pPr eaLnBrk="0" hangingPunct="0"/>
                <a:r>
                  <a:rPr lang="en-GB" sz="1600" b="1"/>
                  <a:t>RW</a:t>
                </a:r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304" y="25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1488" y="2256"/>
                <a:ext cx="81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GB" sz="1600" b="1"/>
                  <a:t>Input data</a:t>
                </a:r>
              </a:p>
              <a:p>
                <a:pPr algn="r" eaLnBrk="0" hangingPunct="0"/>
                <a:r>
                  <a:rPr lang="en-GB" sz="1600" b="1"/>
                  <a:t>Address</a:t>
                </a:r>
              </a:p>
              <a:p>
                <a:pPr algn="r" eaLnBrk="0" hangingPunct="0"/>
                <a:r>
                  <a:rPr lang="en-GB" sz="1600" b="1"/>
                  <a:t>Chip select</a:t>
                </a:r>
              </a:p>
              <a:p>
                <a:pPr algn="r" eaLnBrk="0" hangingPunct="0"/>
                <a:r>
                  <a:rPr lang="en-GB" sz="1600" b="1"/>
                  <a:t>Read/write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(8)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/>
                  <a:t>Output data</a:t>
                </a:r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H="1">
                <a:off x="2448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2448" y="24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H="1">
                <a:off x="3792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352" y="2256"/>
                <a:ext cx="2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25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304" y="2400"/>
                <a:ext cx="25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178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3711" y="4927817"/>
            <a:ext cx="2819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4K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8 RAM.</a:t>
            </a:r>
            <a:r>
              <a:rPr lang="en-US" sz="2800" dirty="0">
                <a:sym typeface="Symbol" pitchFamily="18" charset="2"/>
              </a:rPr>
              <a:t> 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2171700" y="1169233"/>
            <a:ext cx="6629400" cy="5229225"/>
            <a:chOff x="1248" y="720"/>
            <a:chExt cx="4176" cy="3294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RW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Read/write</a:t>
              </a: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Output data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Input data</a:t>
              </a: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8 lines</a:t>
              </a:r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75"/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3</a:t>
              </a:r>
            </a:p>
          </p:txBody>
        </p:sp>
        <p:sp>
          <p:nvSpPr>
            <p:cNvPr id="83" name="Text Box 76"/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2x4 decoder</a:t>
              </a:r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8"/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6" name="Text Box 79"/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7" name="Text Box 80"/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0 – 9</a:t>
              </a:r>
            </a:p>
          </p:txBody>
        </p:sp>
        <p:sp>
          <p:nvSpPr>
            <p:cNvPr id="88" name="Text Box 81"/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11   10</a:t>
              </a:r>
            </a:p>
          </p:txBody>
        </p:sp>
        <p:sp>
          <p:nvSpPr>
            <p:cNvPr id="89" name="Text Box 82"/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 b="1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1</a:t>
              </a:r>
              <a:endParaRPr lang="en-GB" sz="1600" b="1"/>
            </a:p>
          </p:txBody>
        </p:sp>
        <p:sp>
          <p:nvSpPr>
            <p:cNvPr id="90" name="Line 83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4"/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5"/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6"/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8"/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89"/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0"/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1"/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92"/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93"/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95"/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96"/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97"/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9"/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01"/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Address</a:t>
              </a:r>
            </a:p>
          </p:txBody>
        </p:sp>
        <p:sp>
          <p:nvSpPr>
            <p:cNvPr id="109" name="AutoShape 102"/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3"/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4"/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5"/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4"/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15"/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16"/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17"/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18"/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19"/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20"/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155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3581400" y="48768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2M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32 </a:t>
            </a:r>
            <a:r>
              <a:rPr lang="en-US" sz="2800" dirty="0">
                <a:sym typeface="Symbol" pitchFamily="18" charset="2"/>
              </a:rPr>
              <a:t>memory module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Using 512K  8 memory chips.</a:t>
            </a:r>
          </a:p>
        </p:txBody>
      </p:sp>
      <p:grpSp>
        <p:nvGrpSpPr>
          <p:cNvPr id="129" name="Group 101"/>
          <p:cNvGrpSpPr>
            <a:grpSpLocks/>
          </p:cNvGrpSpPr>
          <p:nvPr/>
        </p:nvGrpSpPr>
        <p:grpSpPr bwMode="auto">
          <a:xfrm>
            <a:off x="609600" y="4191000"/>
            <a:ext cx="2819400" cy="1828800"/>
            <a:chOff x="672" y="2736"/>
            <a:chExt cx="1776" cy="1152"/>
          </a:xfrm>
        </p:grpSpPr>
        <p:grpSp>
          <p:nvGrpSpPr>
            <p:cNvPr id="130" name="Group 102"/>
            <p:cNvGrpSpPr>
              <a:grpSpLocks/>
            </p:cNvGrpSpPr>
            <p:nvPr/>
          </p:nvGrpSpPr>
          <p:grpSpPr bwMode="auto">
            <a:xfrm>
              <a:off x="720" y="2832"/>
              <a:ext cx="1688" cy="1009"/>
              <a:chOff x="720" y="2832"/>
              <a:chExt cx="1688" cy="1009"/>
            </a:xfrm>
          </p:grpSpPr>
          <p:sp>
            <p:nvSpPr>
              <p:cNvPr id="132" name="Freeform 103"/>
              <p:cNvSpPr>
                <a:spLocks/>
              </p:cNvSpPr>
              <p:nvPr/>
            </p:nvSpPr>
            <p:spPr bwMode="auto">
              <a:xfrm>
                <a:off x="1104" y="3294"/>
                <a:ext cx="193" cy="81"/>
              </a:xfrm>
              <a:custGeom>
                <a:avLst/>
                <a:gdLst>
                  <a:gd name="T0" fmla="*/ 0 w 24"/>
                  <a:gd name="T1" fmla="*/ 2268729 h 10"/>
                  <a:gd name="T2" fmla="*/ 3801529 w 24"/>
                  <a:gd name="T3" fmla="*/ 2268729 h 10"/>
                  <a:gd name="T4" fmla="*/ 3801529 w 24"/>
                  <a:gd name="T5" fmla="*/ 2824049 h 10"/>
                  <a:gd name="T6" fmla="*/ 6490638 w 24"/>
                  <a:gd name="T7" fmla="*/ 1429051 h 10"/>
                  <a:gd name="T8" fmla="*/ 3801529 w 24"/>
                  <a:gd name="T9" fmla="*/ 0 h 10"/>
                  <a:gd name="T10" fmla="*/ 3801529 w 24"/>
                  <a:gd name="T11" fmla="*/ 834883 h 10"/>
                  <a:gd name="T12" fmla="*/ 0 w 24"/>
                  <a:gd name="T13" fmla="*/ 834883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10"/>
                  <a:gd name="T23" fmla="*/ 24 w 2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10">
                    <a:moveTo>
                      <a:pt x="0" y="8"/>
                    </a:moveTo>
                    <a:lnTo>
                      <a:pt x="14" y="8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0" y="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330" cy="4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05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47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Chip select</a:t>
                </a:r>
                <a:endParaRPr lang="en-US" sz="1200"/>
              </a:p>
            </p:txBody>
          </p:sp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76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 </a:t>
                </a:r>
                <a:r>
                  <a:rPr lang="en-US" sz="1400">
                    <a:solidFill>
                      <a:srgbClr val="000000"/>
                    </a:solidFill>
                  </a:rPr>
                  <a:t>512K x 8 memory chip</a:t>
                </a:r>
                <a:endParaRPr lang="en-US" sz="1400"/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720" y="3198"/>
                <a:ext cx="3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19-bit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address</a:t>
                </a:r>
                <a:endParaRPr lang="en-US" sz="1200"/>
              </a:p>
            </p:txBody>
          </p:sp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1618" y="3273"/>
                <a:ext cx="121" cy="73"/>
              </a:xfrm>
              <a:custGeom>
                <a:avLst/>
                <a:gdLst>
                  <a:gd name="T0" fmla="*/ 4132602 w 15"/>
                  <a:gd name="T1" fmla="*/ 562441 h 9"/>
                  <a:gd name="T2" fmla="*/ 2493851 w 15"/>
                  <a:gd name="T3" fmla="*/ 562441 h 9"/>
                  <a:gd name="T4" fmla="*/ 2493851 w 15"/>
                  <a:gd name="T5" fmla="*/ 0 h 9"/>
                  <a:gd name="T6" fmla="*/ 0 w 15"/>
                  <a:gd name="T7" fmla="*/ 1125409 h 9"/>
                  <a:gd name="T8" fmla="*/ 2493851 w 15"/>
                  <a:gd name="T9" fmla="*/ 2562527 h 9"/>
                  <a:gd name="T10" fmla="*/ 2493851 w 15"/>
                  <a:gd name="T11" fmla="*/ 1718306 h 9"/>
                  <a:gd name="T12" fmla="*/ 4132602 w 15"/>
                  <a:gd name="T13" fmla="*/ 1718306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09"/>
              <p:cNvSpPr>
                <a:spLocks noChangeArrowheads="1"/>
              </p:cNvSpPr>
              <p:nvPr/>
            </p:nvSpPr>
            <p:spPr bwMode="auto">
              <a:xfrm>
                <a:off x="1908" y="3216"/>
                <a:ext cx="50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rgbClr val="000000"/>
                    </a:solidFill>
                  </a:rPr>
                  <a:t>8-bit data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input/output</a:t>
                </a:r>
                <a:endParaRPr lang="en-US" sz="1200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 flipH="1">
                <a:off x="1719" y="3274"/>
                <a:ext cx="121" cy="70"/>
              </a:xfrm>
              <a:custGeom>
                <a:avLst/>
                <a:gdLst>
                  <a:gd name="T0" fmla="*/ 4132602 w 15"/>
                  <a:gd name="T1" fmla="*/ 453584 h 9"/>
                  <a:gd name="T2" fmla="*/ 2493851 w 15"/>
                  <a:gd name="T3" fmla="*/ 453584 h 9"/>
                  <a:gd name="T4" fmla="*/ 2493851 w 15"/>
                  <a:gd name="T5" fmla="*/ 0 h 9"/>
                  <a:gd name="T6" fmla="*/ 0 w 15"/>
                  <a:gd name="T7" fmla="*/ 881759 h 9"/>
                  <a:gd name="T8" fmla="*/ 2493851 w 15"/>
                  <a:gd name="T9" fmla="*/ 1990730 h 9"/>
                  <a:gd name="T10" fmla="*/ 2493851 w 15"/>
                  <a:gd name="T11" fmla="*/ 1339512 h 9"/>
                  <a:gd name="T12" fmla="*/ 4132602 w 15"/>
                  <a:gd name="T13" fmla="*/ 1339512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 flipV="1">
                <a:off x="1440" y="3534"/>
                <a:ext cx="0" cy="1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12"/>
            <p:cNvSpPr>
              <a:spLocks noChangeArrowheads="1"/>
            </p:cNvSpPr>
            <p:nvPr/>
          </p:nvSpPr>
          <p:spPr bwMode="auto">
            <a:xfrm>
              <a:off x="672" y="2736"/>
              <a:ext cx="1776" cy="1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13"/>
          <p:cNvGrpSpPr>
            <a:grpSpLocks/>
          </p:cNvGrpSpPr>
          <p:nvPr/>
        </p:nvGrpSpPr>
        <p:grpSpPr bwMode="auto">
          <a:xfrm>
            <a:off x="3276600" y="1219200"/>
            <a:ext cx="4759325" cy="3563938"/>
            <a:chOff x="2005" y="726"/>
            <a:chExt cx="2998" cy="2245"/>
          </a:xfrm>
        </p:grpSpPr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504" y="1702"/>
              <a:ext cx="195" cy="89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3085266 h 11"/>
                <a:gd name="T4" fmla="*/ 0 w 21"/>
                <a:gd name="T5" fmla="*/ 3085266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15"/>
            <p:cNvSpPr>
              <a:spLocks/>
            </p:cNvSpPr>
            <p:nvPr/>
          </p:nvSpPr>
          <p:spPr bwMode="auto">
            <a:xfrm>
              <a:off x="4504" y="2098"/>
              <a:ext cx="195" cy="88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2883584 h 11"/>
                <a:gd name="T4" fmla="*/ 0 w 21"/>
                <a:gd name="T5" fmla="*/ 2883584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6"/>
            <p:cNvSpPr>
              <a:spLocks/>
            </p:cNvSpPr>
            <p:nvPr/>
          </p:nvSpPr>
          <p:spPr bwMode="auto">
            <a:xfrm>
              <a:off x="4505" y="1315"/>
              <a:ext cx="194" cy="84"/>
            </a:xfrm>
            <a:custGeom>
              <a:avLst/>
              <a:gdLst>
                <a:gd name="T0" fmla="*/ 13052015 w 21"/>
                <a:gd name="T1" fmla="*/ 0 h 10"/>
                <a:gd name="T2" fmla="*/ 13052015 w 21"/>
                <a:gd name="T3" fmla="*/ 3514736 h 10"/>
                <a:gd name="T4" fmla="*/ 0 w 21"/>
                <a:gd name="T5" fmla="*/ 3514736 h 10"/>
                <a:gd name="T6" fmla="*/ 0 60000 65536"/>
                <a:gd name="T7" fmla="*/ 0 60000 65536"/>
                <a:gd name="T8" fmla="*/ 0 60000 65536"/>
                <a:gd name="T9" fmla="*/ 0 w 21"/>
                <a:gd name="T10" fmla="*/ 0 h 10"/>
                <a:gd name="T11" fmla="*/ 21 w 2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0">
                  <a:moveTo>
                    <a:pt x="21" y="0"/>
                  </a:moveTo>
                  <a:lnTo>
                    <a:pt x="21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17"/>
            <p:cNvSpPr>
              <a:spLocks noChangeShapeType="1"/>
            </p:cNvSpPr>
            <p:nvPr/>
          </p:nvSpPr>
          <p:spPr bwMode="auto">
            <a:xfrm flipH="1">
              <a:off x="2715" y="2178"/>
              <a:ext cx="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 flipH="1">
              <a:off x="2715" y="1783"/>
              <a:ext cx="6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 flipH="1">
              <a:off x="2675" y="1396"/>
              <a:ext cx="10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 flipH="1">
              <a:off x="2823" y="2178"/>
              <a:ext cx="5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21"/>
            <p:cNvSpPr>
              <a:spLocks noChangeShapeType="1"/>
            </p:cNvSpPr>
            <p:nvPr/>
          </p:nvSpPr>
          <p:spPr bwMode="auto">
            <a:xfrm flipH="1">
              <a:off x="2852" y="1783"/>
              <a:ext cx="46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 flipH="1">
              <a:off x="2852" y="1396"/>
              <a:ext cx="4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23"/>
            <p:cNvSpPr>
              <a:spLocks noChangeShapeType="1"/>
            </p:cNvSpPr>
            <p:nvPr/>
          </p:nvSpPr>
          <p:spPr bwMode="auto">
            <a:xfrm flipH="1">
              <a:off x="3388" y="2178"/>
              <a:ext cx="50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24"/>
            <p:cNvSpPr>
              <a:spLocks noChangeShapeType="1"/>
            </p:cNvSpPr>
            <p:nvPr/>
          </p:nvSpPr>
          <p:spPr bwMode="auto">
            <a:xfrm flipH="1">
              <a:off x="3401" y="1783"/>
              <a:ext cx="4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25"/>
            <p:cNvSpPr>
              <a:spLocks noChangeShapeType="1"/>
            </p:cNvSpPr>
            <p:nvPr/>
          </p:nvSpPr>
          <p:spPr bwMode="auto">
            <a:xfrm flipH="1" flipV="1">
              <a:off x="3376" y="1394"/>
              <a:ext cx="52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26"/>
            <p:cNvSpPr>
              <a:spLocks noChangeArrowheads="1"/>
            </p:cNvSpPr>
            <p:nvPr/>
          </p:nvSpPr>
          <p:spPr bwMode="auto">
            <a:xfrm>
              <a:off x="3393" y="822"/>
              <a:ext cx="8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19-bit internal chip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Line 127"/>
            <p:cNvSpPr>
              <a:spLocks noChangeShapeType="1"/>
            </p:cNvSpPr>
            <p:nvPr/>
          </p:nvSpPr>
          <p:spPr bwMode="auto">
            <a:xfrm flipH="1">
              <a:off x="3263" y="2574"/>
              <a:ext cx="6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28"/>
            <p:cNvSpPr>
              <a:spLocks/>
            </p:cNvSpPr>
            <p:nvPr/>
          </p:nvSpPr>
          <p:spPr bwMode="auto">
            <a:xfrm>
              <a:off x="2594" y="2041"/>
              <a:ext cx="81" cy="533"/>
            </a:xfrm>
            <a:custGeom>
              <a:avLst/>
              <a:gdLst>
                <a:gd name="T0" fmla="*/ 0 w 10"/>
                <a:gd name="T1" fmla="*/ 0 h 66"/>
                <a:gd name="T2" fmla="*/ 2824049 w 10"/>
                <a:gd name="T3" fmla="*/ 0 h 66"/>
                <a:gd name="T4" fmla="*/ 2824049 w 10"/>
                <a:gd name="T5" fmla="*/ 1830645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0"/>
                  </a:moveTo>
                  <a:lnTo>
                    <a:pt x="10" y="0"/>
                  </a:lnTo>
                  <a:lnTo>
                    <a:pt x="10" y="6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29"/>
            <p:cNvSpPr>
              <a:spLocks noChangeShapeType="1"/>
            </p:cNvSpPr>
            <p:nvPr/>
          </p:nvSpPr>
          <p:spPr bwMode="auto">
            <a:xfrm>
              <a:off x="3384" y="235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30"/>
            <p:cNvSpPr>
              <a:spLocks noChangeShapeType="1"/>
            </p:cNvSpPr>
            <p:nvPr/>
          </p:nvSpPr>
          <p:spPr bwMode="auto">
            <a:xfrm>
              <a:off x="3384" y="2001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31"/>
            <p:cNvSpPr>
              <a:spLocks noChangeShapeType="1"/>
            </p:cNvSpPr>
            <p:nvPr/>
          </p:nvSpPr>
          <p:spPr bwMode="auto">
            <a:xfrm>
              <a:off x="3384" y="1969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32"/>
            <p:cNvSpPr>
              <a:spLocks noChangeShapeType="1"/>
            </p:cNvSpPr>
            <p:nvPr/>
          </p:nvSpPr>
          <p:spPr bwMode="auto">
            <a:xfrm>
              <a:off x="3384" y="160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33"/>
            <p:cNvSpPr>
              <a:spLocks noChangeShapeType="1"/>
            </p:cNvSpPr>
            <p:nvPr/>
          </p:nvSpPr>
          <p:spPr bwMode="auto">
            <a:xfrm>
              <a:off x="3384" y="1210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34"/>
            <p:cNvSpPr>
              <a:spLocks/>
            </p:cNvSpPr>
            <p:nvPr/>
          </p:nvSpPr>
          <p:spPr bwMode="auto">
            <a:xfrm>
              <a:off x="2594" y="2001"/>
              <a:ext cx="121" cy="177"/>
            </a:xfrm>
            <a:custGeom>
              <a:avLst/>
              <a:gdLst>
                <a:gd name="T0" fmla="*/ 0 w 15"/>
                <a:gd name="T1" fmla="*/ 0 h 22"/>
                <a:gd name="T2" fmla="*/ 4132602 w 15"/>
                <a:gd name="T3" fmla="*/ 0 h 22"/>
                <a:gd name="T4" fmla="*/ 4132602 w 15"/>
                <a:gd name="T5" fmla="*/ 5966557 h 22"/>
                <a:gd name="T6" fmla="*/ 0 60000 65536"/>
                <a:gd name="T7" fmla="*/ 0 60000 65536"/>
                <a:gd name="T8" fmla="*/ 0 60000 65536"/>
                <a:gd name="T9" fmla="*/ 0 w 15"/>
                <a:gd name="T10" fmla="*/ 0 h 22"/>
                <a:gd name="T11" fmla="*/ 15 w 1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2">
                  <a:moveTo>
                    <a:pt x="0" y="0"/>
                  </a:moveTo>
                  <a:lnTo>
                    <a:pt x="15" y="0"/>
                  </a:lnTo>
                  <a:lnTo>
                    <a:pt x="15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35"/>
            <p:cNvSpPr>
              <a:spLocks/>
            </p:cNvSpPr>
            <p:nvPr/>
          </p:nvSpPr>
          <p:spPr bwMode="auto">
            <a:xfrm>
              <a:off x="2594" y="1783"/>
              <a:ext cx="121" cy="186"/>
            </a:xfrm>
            <a:custGeom>
              <a:avLst/>
              <a:gdLst>
                <a:gd name="T0" fmla="*/ 0 w 15"/>
                <a:gd name="T1" fmla="*/ 6432761 h 23"/>
                <a:gd name="T2" fmla="*/ 4132602 w 15"/>
                <a:gd name="T3" fmla="*/ 6432761 h 23"/>
                <a:gd name="T4" fmla="*/ 4132602 w 15"/>
                <a:gd name="T5" fmla="*/ 0 h 23"/>
                <a:gd name="T6" fmla="*/ 0 60000 65536"/>
                <a:gd name="T7" fmla="*/ 0 60000 65536"/>
                <a:gd name="T8" fmla="*/ 0 60000 65536"/>
                <a:gd name="T9" fmla="*/ 0 w 15"/>
                <a:gd name="T10" fmla="*/ 0 h 23"/>
                <a:gd name="T11" fmla="*/ 15 w 15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3">
                  <a:moveTo>
                    <a:pt x="0" y="23"/>
                  </a:moveTo>
                  <a:lnTo>
                    <a:pt x="15" y="23"/>
                  </a:lnTo>
                  <a:lnTo>
                    <a:pt x="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36"/>
            <p:cNvSpPr>
              <a:spLocks/>
            </p:cNvSpPr>
            <p:nvPr/>
          </p:nvSpPr>
          <p:spPr bwMode="auto">
            <a:xfrm>
              <a:off x="2594" y="1396"/>
              <a:ext cx="81" cy="532"/>
            </a:xfrm>
            <a:custGeom>
              <a:avLst/>
              <a:gdLst>
                <a:gd name="T0" fmla="*/ 0 w 10"/>
                <a:gd name="T1" fmla="*/ 18102025 h 66"/>
                <a:gd name="T2" fmla="*/ 2824049 w 10"/>
                <a:gd name="T3" fmla="*/ 18102025 h 66"/>
                <a:gd name="T4" fmla="*/ 2824049 w 10"/>
                <a:gd name="T5" fmla="*/ 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66"/>
                  </a:moveTo>
                  <a:lnTo>
                    <a:pt x="10" y="66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137"/>
            <p:cNvSpPr>
              <a:spLocks noChangeArrowheads="1"/>
            </p:cNvSpPr>
            <p:nvPr/>
          </p:nvSpPr>
          <p:spPr bwMode="auto">
            <a:xfrm>
              <a:off x="2433" y="1864"/>
              <a:ext cx="161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38"/>
            <p:cNvSpPr>
              <a:spLocks noChangeShapeType="1"/>
            </p:cNvSpPr>
            <p:nvPr/>
          </p:nvSpPr>
          <p:spPr bwMode="auto">
            <a:xfrm flipH="1">
              <a:off x="2675" y="2574"/>
              <a:ext cx="5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39"/>
            <p:cNvSpPr>
              <a:spLocks/>
            </p:cNvSpPr>
            <p:nvPr/>
          </p:nvSpPr>
          <p:spPr bwMode="auto">
            <a:xfrm>
              <a:off x="3344" y="960"/>
              <a:ext cx="549" cy="1"/>
            </a:xfrm>
            <a:custGeom>
              <a:avLst/>
              <a:gdLst>
                <a:gd name="T0" fmla="*/ 18830199 w 68"/>
                <a:gd name="T1" fmla="*/ 0 h 1"/>
                <a:gd name="T2" fmla="*/ 0 w 68"/>
                <a:gd name="T3" fmla="*/ 0 h 1"/>
                <a:gd name="T4" fmla="*/ 0 w 68"/>
                <a:gd name="T5" fmla="*/ 0 h 1"/>
                <a:gd name="T6" fmla="*/ 0 60000 65536"/>
                <a:gd name="T7" fmla="*/ 0 60000 65536"/>
                <a:gd name="T8" fmla="*/ 0 60000 65536"/>
                <a:gd name="T9" fmla="*/ 0 w 68"/>
                <a:gd name="T10" fmla="*/ 0 h 1"/>
                <a:gd name="T11" fmla="*/ 68 w 6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1">
                  <a:moveTo>
                    <a:pt x="6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40"/>
            <p:cNvSpPr>
              <a:spLocks noChangeShapeType="1"/>
            </p:cNvSpPr>
            <p:nvPr/>
          </p:nvSpPr>
          <p:spPr bwMode="auto">
            <a:xfrm flipV="1">
              <a:off x="3578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41"/>
            <p:cNvSpPr>
              <a:spLocks noChangeShapeType="1"/>
            </p:cNvSpPr>
            <p:nvPr/>
          </p:nvSpPr>
          <p:spPr bwMode="auto">
            <a:xfrm>
              <a:off x="3384" y="1178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42"/>
            <p:cNvSpPr>
              <a:spLocks noChangeShapeType="1"/>
            </p:cNvSpPr>
            <p:nvPr/>
          </p:nvSpPr>
          <p:spPr bwMode="auto">
            <a:xfrm flipV="1">
              <a:off x="3578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43"/>
            <p:cNvSpPr>
              <a:spLocks noChangeShapeType="1"/>
            </p:cNvSpPr>
            <p:nvPr/>
          </p:nvSpPr>
          <p:spPr bwMode="auto">
            <a:xfrm flipV="1">
              <a:off x="3578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44"/>
            <p:cNvSpPr>
              <a:spLocks noChangeShapeType="1"/>
            </p:cNvSpPr>
            <p:nvPr/>
          </p:nvSpPr>
          <p:spPr bwMode="auto">
            <a:xfrm>
              <a:off x="3384" y="1573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45"/>
            <p:cNvSpPr>
              <a:spLocks noChangeShapeType="1"/>
            </p:cNvSpPr>
            <p:nvPr/>
          </p:nvSpPr>
          <p:spPr bwMode="auto">
            <a:xfrm flipV="1">
              <a:off x="3578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46"/>
            <p:cNvSpPr>
              <a:spLocks noChangeShapeType="1"/>
            </p:cNvSpPr>
            <p:nvPr/>
          </p:nvSpPr>
          <p:spPr bwMode="auto">
            <a:xfrm flipV="1">
              <a:off x="3384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47"/>
            <p:cNvSpPr>
              <a:spLocks noChangeShapeType="1"/>
            </p:cNvSpPr>
            <p:nvPr/>
          </p:nvSpPr>
          <p:spPr bwMode="auto">
            <a:xfrm flipV="1">
              <a:off x="3384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48"/>
            <p:cNvSpPr>
              <a:spLocks noChangeShapeType="1"/>
            </p:cNvSpPr>
            <p:nvPr/>
          </p:nvSpPr>
          <p:spPr bwMode="auto">
            <a:xfrm flipV="1">
              <a:off x="3384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49"/>
            <p:cNvSpPr>
              <a:spLocks noChangeShapeType="1"/>
            </p:cNvSpPr>
            <p:nvPr/>
          </p:nvSpPr>
          <p:spPr bwMode="auto">
            <a:xfrm>
              <a:off x="3344" y="2396"/>
              <a:ext cx="1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50"/>
            <p:cNvSpPr>
              <a:spLocks noChangeShapeType="1"/>
            </p:cNvSpPr>
            <p:nvPr/>
          </p:nvSpPr>
          <p:spPr bwMode="auto">
            <a:xfrm>
              <a:off x="3344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51"/>
            <p:cNvSpPr>
              <a:spLocks noChangeShapeType="1"/>
            </p:cNvSpPr>
            <p:nvPr/>
          </p:nvSpPr>
          <p:spPr bwMode="auto">
            <a:xfrm>
              <a:off x="3384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52"/>
            <p:cNvSpPr>
              <a:spLocks noChangeShapeType="1"/>
            </p:cNvSpPr>
            <p:nvPr/>
          </p:nvSpPr>
          <p:spPr bwMode="auto">
            <a:xfrm flipV="1">
              <a:off x="3029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53"/>
            <p:cNvSpPr>
              <a:spLocks noChangeShapeType="1"/>
            </p:cNvSpPr>
            <p:nvPr/>
          </p:nvSpPr>
          <p:spPr bwMode="auto">
            <a:xfrm flipV="1">
              <a:off x="3029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54"/>
            <p:cNvSpPr>
              <a:spLocks noChangeShapeType="1"/>
            </p:cNvSpPr>
            <p:nvPr/>
          </p:nvSpPr>
          <p:spPr bwMode="auto">
            <a:xfrm>
              <a:off x="2828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55"/>
            <p:cNvSpPr>
              <a:spLocks noChangeShapeType="1"/>
            </p:cNvSpPr>
            <p:nvPr/>
          </p:nvSpPr>
          <p:spPr bwMode="auto">
            <a:xfrm>
              <a:off x="2828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56"/>
            <p:cNvSpPr>
              <a:spLocks noChangeShapeType="1"/>
            </p:cNvSpPr>
            <p:nvPr/>
          </p:nvSpPr>
          <p:spPr bwMode="auto">
            <a:xfrm flipV="1">
              <a:off x="3029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57"/>
            <p:cNvSpPr>
              <a:spLocks noChangeShapeType="1"/>
            </p:cNvSpPr>
            <p:nvPr/>
          </p:nvSpPr>
          <p:spPr bwMode="auto">
            <a:xfrm>
              <a:off x="2828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58"/>
            <p:cNvSpPr>
              <a:spLocks noChangeShapeType="1"/>
            </p:cNvSpPr>
            <p:nvPr/>
          </p:nvSpPr>
          <p:spPr bwMode="auto">
            <a:xfrm>
              <a:off x="2828" y="160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59"/>
            <p:cNvSpPr>
              <a:spLocks noChangeShapeType="1"/>
            </p:cNvSpPr>
            <p:nvPr/>
          </p:nvSpPr>
          <p:spPr bwMode="auto">
            <a:xfrm>
              <a:off x="2828" y="235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60"/>
            <p:cNvSpPr>
              <a:spLocks noChangeShapeType="1"/>
            </p:cNvSpPr>
            <p:nvPr/>
          </p:nvSpPr>
          <p:spPr bwMode="auto">
            <a:xfrm flipV="1">
              <a:off x="302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61"/>
            <p:cNvSpPr>
              <a:spLocks noChangeShapeType="1"/>
            </p:cNvSpPr>
            <p:nvPr/>
          </p:nvSpPr>
          <p:spPr bwMode="auto">
            <a:xfrm flipV="1">
              <a:off x="2828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62"/>
            <p:cNvSpPr>
              <a:spLocks noChangeShapeType="1"/>
            </p:cNvSpPr>
            <p:nvPr/>
          </p:nvSpPr>
          <p:spPr bwMode="auto">
            <a:xfrm flipV="1">
              <a:off x="2828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63"/>
            <p:cNvSpPr>
              <a:spLocks noChangeShapeType="1"/>
            </p:cNvSpPr>
            <p:nvPr/>
          </p:nvSpPr>
          <p:spPr bwMode="auto">
            <a:xfrm>
              <a:off x="2787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64"/>
            <p:cNvSpPr>
              <a:spLocks noChangeShapeType="1"/>
            </p:cNvSpPr>
            <p:nvPr/>
          </p:nvSpPr>
          <p:spPr bwMode="auto">
            <a:xfrm>
              <a:off x="2787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65"/>
            <p:cNvSpPr>
              <a:spLocks noChangeShapeType="1"/>
            </p:cNvSpPr>
            <p:nvPr/>
          </p:nvSpPr>
          <p:spPr bwMode="auto">
            <a:xfrm>
              <a:off x="2828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66"/>
            <p:cNvSpPr>
              <a:spLocks noChangeShapeType="1"/>
            </p:cNvSpPr>
            <p:nvPr/>
          </p:nvSpPr>
          <p:spPr bwMode="auto">
            <a:xfrm flipV="1">
              <a:off x="2828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67"/>
            <p:cNvSpPr>
              <a:spLocks noChangeShapeType="1"/>
            </p:cNvSpPr>
            <p:nvPr/>
          </p:nvSpPr>
          <p:spPr bwMode="auto">
            <a:xfrm>
              <a:off x="2828" y="121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68"/>
            <p:cNvSpPr>
              <a:spLocks noChangeShapeType="1"/>
            </p:cNvSpPr>
            <p:nvPr/>
          </p:nvSpPr>
          <p:spPr bwMode="auto">
            <a:xfrm flipH="1">
              <a:off x="2828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69"/>
            <p:cNvSpPr>
              <a:spLocks noChangeShapeType="1"/>
            </p:cNvSpPr>
            <p:nvPr/>
          </p:nvSpPr>
          <p:spPr bwMode="auto">
            <a:xfrm>
              <a:off x="2828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70"/>
            <p:cNvSpPr>
              <a:spLocks/>
            </p:cNvSpPr>
            <p:nvPr/>
          </p:nvSpPr>
          <p:spPr bwMode="auto">
            <a:xfrm>
              <a:off x="2352" y="1000"/>
              <a:ext cx="435" cy="113"/>
            </a:xfrm>
            <a:custGeom>
              <a:avLst/>
              <a:gdLst>
                <a:gd name="T0" fmla="*/ 0 w 54"/>
                <a:gd name="T1" fmla="*/ 3870702 h 14"/>
                <a:gd name="T2" fmla="*/ 5461570 w 54"/>
                <a:gd name="T3" fmla="*/ 3870702 h 14"/>
                <a:gd name="T4" fmla="*/ 5461570 w 54"/>
                <a:gd name="T5" fmla="*/ 0 h 14"/>
                <a:gd name="T6" fmla="*/ 14755393 w 54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4"/>
                <a:gd name="T14" fmla="*/ 54 w 5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4">
                  <a:moveTo>
                    <a:pt x="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5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71"/>
            <p:cNvSpPr>
              <a:spLocks/>
            </p:cNvSpPr>
            <p:nvPr/>
          </p:nvSpPr>
          <p:spPr bwMode="auto">
            <a:xfrm>
              <a:off x="2352" y="960"/>
              <a:ext cx="992" cy="113"/>
            </a:xfrm>
            <a:custGeom>
              <a:avLst/>
              <a:gdLst>
                <a:gd name="T0" fmla="*/ 0 w 123"/>
                <a:gd name="T1" fmla="*/ 3870702 h 14"/>
                <a:gd name="T2" fmla="*/ 4129051 w 123"/>
                <a:gd name="T3" fmla="*/ 3870702 h 14"/>
                <a:gd name="T4" fmla="*/ 4129051 w 123"/>
                <a:gd name="T5" fmla="*/ 0 h 14"/>
                <a:gd name="T6" fmla="*/ 33850725 w 123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4"/>
                <a:gd name="T14" fmla="*/ 123 w 123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4">
                  <a:moveTo>
                    <a:pt x="0" y="14"/>
                  </a:moveTo>
                  <a:lnTo>
                    <a:pt x="15" y="14"/>
                  </a:lnTo>
                  <a:lnTo>
                    <a:pt x="15" y="0"/>
                  </a:lnTo>
                  <a:lnTo>
                    <a:pt x="12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72"/>
            <p:cNvSpPr>
              <a:spLocks noChangeShapeType="1"/>
            </p:cNvSpPr>
            <p:nvPr/>
          </p:nvSpPr>
          <p:spPr bwMode="auto">
            <a:xfrm>
              <a:off x="2118" y="125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73"/>
            <p:cNvSpPr>
              <a:spLocks/>
            </p:cNvSpPr>
            <p:nvPr/>
          </p:nvSpPr>
          <p:spPr bwMode="auto">
            <a:xfrm>
              <a:off x="2118" y="1372"/>
              <a:ext cx="315" cy="653"/>
            </a:xfrm>
            <a:custGeom>
              <a:avLst/>
              <a:gdLst>
                <a:gd name="T0" fmla="*/ 0 w 39"/>
                <a:gd name="T1" fmla="*/ 0 h 81"/>
                <a:gd name="T2" fmla="*/ 4157862 w 39"/>
                <a:gd name="T3" fmla="*/ 0 h 81"/>
                <a:gd name="T4" fmla="*/ 4157862 w 39"/>
                <a:gd name="T5" fmla="*/ 22234617 h 81"/>
                <a:gd name="T6" fmla="*/ 10827010 w 39"/>
                <a:gd name="T7" fmla="*/ 22234617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81"/>
                <a:gd name="T14" fmla="*/ 39 w 39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81">
                  <a:moveTo>
                    <a:pt x="0" y="0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9" y="8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74"/>
            <p:cNvSpPr>
              <a:spLocks/>
            </p:cNvSpPr>
            <p:nvPr/>
          </p:nvSpPr>
          <p:spPr bwMode="auto">
            <a:xfrm>
              <a:off x="2118" y="1315"/>
              <a:ext cx="315" cy="629"/>
            </a:xfrm>
            <a:custGeom>
              <a:avLst/>
              <a:gdLst>
                <a:gd name="T0" fmla="*/ 0 w 39"/>
                <a:gd name="T1" fmla="*/ 0 h 78"/>
                <a:gd name="T2" fmla="*/ 6945749 w 39"/>
                <a:gd name="T3" fmla="*/ 0 h 78"/>
                <a:gd name="T4" fmla="*/ 6945749 w 39"/>
                <a:gd name="T5" fmla="*/ 21448755 h 78"/>
                <a:gd name="T6" fmla="*/ 10827010 w 39"/>
                <a:gd name="T7" fmla="*/ 21448755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8"/>
                <a:gd name="T14" fmla="*/ 39 w 39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8">
                  <a:moveTo>
                    <a:pt x="0" y="0"/>
                  </a:moveTo>
                  <a:lnTo>
                    <a:pt x="25" y="0"/>
                  </a:lnTo>
                  <a:lnTo>
                    <a:pt x="25" y="78"/>
                  </a:lnTo>
                  <a:lnTo>
                    <a:pt x="39" y="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75"/>
            <p:cNvSpPr>
              <a:spLocks noChangeShapeType="1"/>
            </p:cNvSpPr>
            <p:nvPr/>
          </p:nvSpPr>
          <p:spPr bwMode="auto">
            <a:xfrm>
              <a:off x="2118" y="93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6"/>
            <p:cNvSpPr>
              <a:spLocks noChangeShapeType="1"/>
            </p:cNvSpPr>
            <p:nvPr/>
          </p:nvSpPr>
          <p:spPr bwMode="auto">
            <a:xfrm>
              <a:off x="2118" y="119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77"/>
            <p:cNvSpPr>
              <a:spLocks noChangeShapeType="1"/>
            </p:cNvSpPr>
            <p:nvPr/>
          </p:nvSpPr>
          <p:spPr bwMode="auto">
            <a:xfrm>
              <a:off x="2118" y="100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78"/>
            <p:cNvSpPr>
              <a:spLocks noChangeArrowheads="1"/>
            </p:cNvSpPr>
            <p:nvPr/>
          </p:nvSpPr>
          <p:spPr bwMode="auto">
            <a:xfrm>
              <a:off x="2064" y="2112"/>
              <a:ext cx="26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2-bit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decoder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7" name="Rectangle 179"/>
            <p:cNvSpPr>
              <a:spLocks noChangeArrowheads="1"/>
            </p:cNvSpPr>
            <p:nvPr/>
          </p:nvSpPr>
          <p:spPr bwMode="auto">
            <a:xfrm>
              <a:off x="2126" y="798"/>
              <a:ext cx="33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addresses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" name="Rectangle 180"/>
            <p:cNvSpPr>
              <a:spLocks noChangeArrowheads="1"/>
            </p:cNvSpPr>
            <p:nvPr/>
          </p:nvSpPr>
          <p:spPr bwMode="auto">
            <a:xfrm>
              <a:off x="2182" y="726"/>
              <a:ext cx="18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21-bit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Freeform 181"/>
            <p:cNvSpPr>
              <a:spLocks/>
            </p:cNvSpPr>
            <p:nvPr/>
          </p:nvSpPr>
          <p:spPr bwMode="auto">
            <a:xfrm>
              <a:off x="2166" y="1121"/>
              <a:ext cx="16" cy="17"/>
            </a:xfrm>
            <a:custGeom>
              <a:avLst/>
              <a:gdLst>
                <a:gd name="T0" fmla="*/ 8 w 16"/>
                <a:gd name="T1" fmla="*/ 8 h 17"/>
                <a:gd name="T2" fmla="*/ 0 w 16"/>
                <a:gd name="T3" fmla="*/ 8 h 17"/>
                <a:gd name="T4" fmla="*/ 0 w 16"/>
                <a:gd name="T5" fmla="*/ 17 h 17"/>
                <a:gd name="T6" fmla="*/ 8 w 16"/>
                <a:gd name="T7" fmla="*/ 17 h 17"/>
                <a:gd name="T8" fmla="*/ 16 w 16"/>
                <a:gd name="T9" fmla="*/ 17 h 17"/>
                <a:gd name="T10" fmla="*/ 16 w 16"/>
                <a:gd name="T11" fmla="*/ 8 h 17"/>
                <a:gd name="T12" fmla="*/ 16 w 16"/>
                <a:gd name="T13" fmla="*/ 0 h 17"/>
                <a:gd name="T14" fmla="*/ 8 w 16"/>
                <a:gd name="T15" fmla="*/ 0 h 17"/>
                <a:gd name="T16" fmla="*/ 0 w 16"/>
                <a:gd name="T17" fmla="*/ 0 h 17"/>
                <a:gd name="T18" fmla="*/ 0 w 16"/>
                <a:gd name="T19" fmla="*/ 8 h 17"/>
                <a:gd name="T20" fmla="*/ 8 w 16"/>
                <a:gd name="T21" fmla="*/ 8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7"/>
                <a:gd name="T35" fmla="*/ 16 w 16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7">
                  <a:moveTo>
                    <a:pt x="8" y="8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82"/>
            <p:cNvSpPr>
              <a:spLocks/>
            </p:cNvSpPr>
            <p:nvPr/>
          </p:nvSpPr>
          <p:spPr bwMode="auto">
            <a:xfrm>
              <a:off x="2174" y="1129"/>
              <a:ext cx="8" cy="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531441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83"/>
            <p:cNvSpPr>
              <a:spLocks/>
            </p:cNvSpPr>
            <p:nvPr/>
          </p:nvSpPr>
          <p:spPr bwMode="auto">
            <a:xfrm>
              <a:off x="2166" y="108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84"/>
            <p:cNvSpPr>
              <a:spLocks/>
            </p:cNvSpPr>
            <p:nvPr/>
          </p:nvSpPr>
          <p:spPr bwMode="auto">
            <a:xfrm>
              <a:off x="2174" y="109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85"/>
            <p:cNvSpPr>
              <a:spLocks/>
            </p:cNvSpPr>
            <p:nvPr/>
          </p:nvSpPr>
          <p:spPr bwMode="auto">
            <a:xfrm>
              <a:off x="2166" y="104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86"/>
            <p:cNvSpPr>
              <a:spLocks/>
            </p:cNvSpPr>
            <p:nvPr/>
          </p:nvSpPr>
          <p:spPr bwMode="auto">
            <a:xfrm>
              <a:off x="2174" y="105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87"/>
            <p:cNvSpPr>
              <a:spLocks/>
            </p:cNvSpPr>
            <p:nvPr/>
          </p:nvSpPr>
          <p:spPr bwMode="auto">
            <a:xfrm>
              <a:off x="3021" y="138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88"/>
            <p:cNvSpPr>
              <a:spLocks/>
            </p:cNvSpPr>
            <p:nvPr/>
          </p:nvSpPr>
          <p:spPr bwMode="auto">
            <a:xfrm>
              <a:off x="3013" y="1380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89"/>
            <p:cNvSpPr>
              <a:spLocks/>
            </p:cNvSpPr>
            <p:nvPr/>
          </p:nvSpPr>
          <p:spPr bwMode="auto">
            <a:xfrm>
              <a:off x="3021" y="1775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90"/>
            <p:cNvSpPr>
              <a:spLocks/>
            </p:cNvSpPr>
            <p:nvPr/>
          </p:nvSpPr>
          <p:spPr bwMode="auto">
            <a:xfrm>
              <a:off x="3013" y="1775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91"/>
            <p:cNvSpPr>
              <a:spLocks/>
            </p:cNvSpPr>
            <p:nvPr/>
          </p:nvSpPr>
          <p:spPr bwMode="auto">
            <a:xfrm>
              <a:off x="3021" y="217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192"/>
            <p:cNvSpPr>
              <a:spLocks/>
            </p:cNvSpPr>
            <p:nvPr/>
          </p:nvSpPr>
          <p:spPr bwMode="auto">
            <a:xfrm>
              <a:off x="3013" y="2170"/>
              <a:ext cx="25" cy="25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322917 h 3"/>
                <a:gd name="T4" fmla="*/ 0 w 3"/>
                <a:gd name="T5" fmla="*/ 684583 h 3"/>
                <a:gd name="T6" fmla="*/ 322917 w 3"/>
                <a:gd name="T7" fmla="*/ 684583 h 3"/>
                <a:gd name="T8" fmla="*/ 684583 w 3"/>
                <a:gd name="T9" fmla="*/ 1002917 h 3"/>
                <a:gd name="T10" fmla="*/ 684583 w 3"/>
                <a:gd name="T11" fmla="*/ 684583 h 3"/>
                <a:gd name="T12" fmla="*/ 1002917 w 3"/>
                <a:gd name="T13" fmla="*/ 684583 h 3"/>
                <a:gd name="T14" fmla="*/ 684583 w 3"/>
                <a:gd name="T15" fmla="*/ 322917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193"/>
            <p:cNvSpPr>
              <a:spLocks/>
            </p:cNvSpPr>
            <p:nvPr/>
          </p:nvSpPr>
          <p:spPr bwMode="auto">
            <a:xfrm>
              <a:off x="3021" y="2566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194"/>
            <p:cNvSpPr>
              <a:spLocks/>
            </p:cNvSpPr>
            <p:nvPr/>
          </p:nvSpPr>
          <p:spPr bwMode="auto">
            <a:xfrm>
              <a:off x="3013" y="2566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195"/>
            <p:cNvSpPr>
              <a:spLocks/>
            </p:cNvSpPr>
            <p:nvPr/>
          </p:nvSpPr>
          <p:spPr bwMode="auto">
            <a:xfrm>
              <a:off x="3570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196"/>
            <p:cNvSpPr>
              <a:spLocks/>
            </p:cNvSpPr>
            <p:nvPr/>
          </p:nvSpPr>
          <p:spPr bwMode="auto">
            <a:xfrm>
              <a:off x="3570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197"/>
            <p:cNvSpPr>
              <a:spLocks/>
            </p:cNvSpPr>
            <p:nvPr/>
          </p:nvSpPr>
          <p:spPr bwMode="auto">
            <a:xfrm>
              <a:off x="3570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198"/>
            <p:cNvSpPr>
              <a:spLocks/>
            </p:cNvSpPr>
            <p:nvPr/>
          </p:nvSpPr>
          <p:spPr bwMode="auto">
            <a:xfrm>
              <a:off x="3570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199"/>
            <p:cNvSpPr>
              <a:spLocks/>
            </p:cNvSpPr>
            <p:nvPr/>
          </p:nvSpPr>
          <p:spPr bwMode="auto">
            <a:xfrm>
              <a:off x="3570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0"/>
            <p:cNvSpPr>
              <a:spLocks/>
            </p:cNvSpPr>
            <p:nvPr/>
          </p:nvSpPr>
          <p:spPr bwMode="auto">
            <a:xfrm>
              <a:off x="3562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1"/>
            <p:cNvSpPr>
              <a:spLocks/>
            </p:cNvSpPr>
            <p:nvPr/>
          </p:nvSpPr>
          <p:spPr bwMode="auto">
            <a:xfrm>
              <a:off x="3570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2"/>
            <p:cNvSpPr>
              <a:spLocks/>
            </p:cNvSpPr>
            <p:nvPr/>
          </p:nvSpPr>
          <p:spPr bwMode="auto">
            <a:xfrm>
              <a:off x="3570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203"/>
            <p:cNvSpPr>
              <a:spLocks noChangeArrowheads="1"/>
            </p:cNvSpPr>
            <p:nvPr/>
          </p:nvSpPr>
          <p:spPr bwMode="auto">
            <a:xfrm>
              <a:off x="3497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04"/>
            <p:cNvSpPr>
              <a:spLocks noChangeArrowheads="1"/>
            </p:cNvSpPr>
            <p:nvPr/>
          </p:nvSpPr>
          <p:spPr bwMode="auto">
            <a:xfrm>
              <a:off x="3497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205"/>
            <p:cNvSpPr>
              <a:spLocks noChangeArrowheads="1"/>
            </p:cNvSpPr>
            <p:nvPr/>
          </p:nvSpPr>
          <p:spPr bwMode="auto">
            <a:xfrm>
              <a:off x="3497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06"/>
            <p:cNvSpPr>
              <a:spLocks noChangeArrowheads="1"/>
            </p:cNvSpPr>
            <p:nvPr/>
          </p:nvSpPr>
          <p:spPr bwMode="auto">
            <a:xfrm>
              <a:off x="3497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207"/>
            <p:cNvSpPr>
              <a:spLocks noChangeArrowheads="1"/>
            </p:cNvSpPr>
            <p:nvPr/>
          </p:nvSpPr>
          <p:spPr bwMode="auto">
            <a:xfrm>
              <a:off x="2949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208"/>
            <p:cNvSpPr>
              <a:spLocks noChangeArrowheads="1"/>
            </p:cNvSpPr>
            <p:nvPr/>
          </p:nvSpPr>
          <p:spPr bwMode="auto">
            <a:xfrm>
              <a:off x="2949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209"/>
            <p:cNvSpPr>
              <a:spLocks noChangeArrowheads="1"/>
            </p:cNvSpPr>
            <p:nvPr/>
          </p:nvSpPr>
          <p:spPr bwMode="auto">
            <a:xfrm>
              <a:off x="2949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210"/>
            <p:cNvSpPr>
              <a:spLocks noChangeArrowheads="1"/>
            </p:cNvSpPr>
            <p:nvPr/>
          </p:nvSpPr>
          <p:spPr bwMode="auto">
            <a:xfrm>
              <a:off x="2949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Rectangle 211"/>
            <p:cNvSpPr>
              <a:spLocks noChangeArrowheads="1"/>
            </p:cNvSpPr>
            <p:nvPr/>
          </p:nvSpPr>
          <p:spPr bwMode="auto">
            <a:xfrm>
              <a:off x="2005" y="87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0" name="Rectangle 212"/>
            <p:cNvSpPr>
              <a:spLocks noChangeArrowheads="1"/>
            </p:cNvSpPr>
            <p:nvPr/>
          </p:nvSpPr>
          <p:spPr bwMode="auto">
            <a:xfrm>
              <a:off x="2061" y="92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1" name="Rectangle 213"/>
            <p:cNvSpPr>
              <a:spLocks noChangeArrowheads="1"/>
            </p:cNvSpPr>
            <p:nvPr/>
          </p:nvSpPr>
          <p:spPr bwMode="auto">
            <a:xfrm>
              <a:off x="2005" y="95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2" name="Rectangle 214"/>
            <p:cNvSpPr>
              <a:spLocks noChangeArrowheads="1"/>
            </p:cNvSpPr>
            <p:nvPr/>
          </p:nvSpPr>
          <p:spPr bwMode="auto">
            <a:xfrm>
              <a:off x="2061" y="99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3" name="Rectangle 215"/>
            <p:cNvSpPr>
              <a:spLocks noChangeArrowheads="1"/>
            </p:cNvSpPr>
            <p:nvPr/>
          </p:nvSpPr>
          <p:spPr bwMode="auto">
            <a:xfrm>
              <a:off x="2005" y="124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4" name="Rectangle 216"/>
            <p:cNvSpPr>
              <a:spLocks noChangeArrowheads="1"/>
            </p:cNvSpPr>
            <p:nvPr/>
          </p:nvSpPr>
          <p:spPr bwMode="auto">
            <a:xfrm>
              <a:off x="2053" y="129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" name="Freeform 217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262144 w 3"/>
                <a:gd name="T1" fmla="*/ 786432 h 3"/>
                <a:gd name="T2" fmla="*/ 786432 w 3"/>
                <a:gd name="T3" fmla="*/ 0 h 3"/>
                <a:gd name="T4" fmla="*/ 0 w 3"/>
                <a:gd name="T5" fmla="*/ 524288 h 3"/>
                <a:gd name="T6" fmla="*/ 262144 w 3"/>
                <a:gd name="T7" fmla="*/ 78643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18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8 w 24"/>
                <a:gd name="T1" fmla="*/ 24 h 24"/>
                <a:gd name="T2" fmla="*/ 24 w 24"/>
                <a:gd name="T3" fmla="*/ 0 h 24"/>
                <a:gd name="T4" fmla="*/ 0 w 24"/>
                <a:gd name="T5" fmla="*/ 16 h 24"/>
                <a:gd name="T6" fmla="*/ 8 w 24"/>
                <a:gd name="T7" fmla="*/ 24 h 24"/>
                <a:gd name="T8" fmla="*/ 8 w 24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8" y="24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19"/>
            <p:cNvSpPr>
              <a:spLocks noChangeShapeType="1"/>
            </p:cNvSpPr>
            <p:nvPr/>
          </p:nvSpPr>
          <p:spPr bwMode="auto">
            <a:xfrm flipH="1">
              <a:off x="2683" y="2493"/>
              <a:ext cx="193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20"/>
            <p:cNvSpPr>
              <a:spLocks noChangeArrowheads="1"/>
            </p:cNvSpPr>
            <p:nvPr/>
          </p:nvSpPr>
          <p:spPr bwMode="auto">
            <a:xfrm>
              <a:off x="2400" y="2784"/>
              <a:ext cx="41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 512k X 8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memory chip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9" name="Freeform 221"/>
            <p:cNvSpPr>
              <a:spLocks/>
            </p:cNvSpPr>
            <p:nvPr/>
          </p:nvSpPr>
          <p:spPr bwMode="auto">
            <a:xfrm>
              <a:off x="2279" y="936"/>
              <a:ext cx="49" cy="161"/>
            </a:xfrm>
            <a:custGeom>
              <a:avLst/>
              <a:gdLst>
                <a:gd name="T0" fmla="*/ 0 w 6"/>
                <a:gd name="T1" fmla="*/ 0 h 20"/>
                <a:gd name="T2" fmla="*/ 289255 w 6"/>
                <a:gd name="T3" fmla="*/ 268669 h 20"/>
                <a:gd name="T4" fmla="*/ 289255 w 6"/>
                <a:gd name="T5" fmla="*/ 268669 h 20"/>
                <a:gd name="T6" fmla="*/ 582773 w 6"/>
                <a:gd name="T7" fmla="*/ 541491 h 20"/>
                <a:gd name="T8" fmla="*/ 582773 w 6"/>
                <a:gd name="T9" fmla="*/ 810675 h 20"/>
                <a:gd name="T10" fmla="*/ 582773 w 6"/>
                <a:gd name="T11" fmla="*/ 810675 h 20"/>
                <a:gd name="T12" fmla="*/ 582773 w 6"/>
                <a:gd name="T13" fmla="*/ 1620779 h 20"/>
                <a:gd name="T14" fmla="*/ 582773 w 6"/>
                <a:gd name="T15" fmla="*/ 2738167 h 20"/>
                <a:gd name="T16" fmla="*/ 582773 w 6"/>
                <a:gd name="T17" fmla="*/ 3548327 h 20"/>
                <a:gd name="T18" fmla="*/ 582773 w 6"/>
                <a:gd name="T19" fmla="*/ 4359003 h 20"/>
                <a:gd name="T20" fmla="*/ 582773 w 6"/>
                <a:gd name="T21" fmla="*/ 4631825 h 20"/>
                <a:gd name="T22" fmla="*/ 582773 w 6"/>
                <a:gd name="T23" fmla="*/ 4631825 h 20"/>
                <a:gd name="T24" fmla="*/ 582773 w 6"/>
                <a:gd name="T25" fmla="*/ 4900494 h 20"/>
                <a:gd name="T26" fmla="*/ 872028 w 6"/>
                <a:gd name="T27" fmla="*/ 4900494 h 20"/>
                <a:gd name="T28" fmla="*/ 1779410 w 6"/>
                <a:gd name="T29" fmla="*/ 544250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6" y="2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22"/>
            <p:cNvSpPr>
              <a:spLocks/>
            </p:cNvSpPr>
            <p:nvPr/>
          </p:nvSpPr>
          <p:spPr bwMode="auto">
            <a:xfrm>
              <a:off x="2279" y="1097"/>
              <a:ext cx="49" cy="162"/>
            </a:xfrm>
            <a:custGeom>
              <a:avLst/>
              <a:gdLst>
                <a:gd name="T0" fmla="*/ 0 w 6"/>
                <a:gd name="T1" fmla="*/ 5647644 h 20"/>
                <a:gd name="T2" fmla="*/ 289255 w 6"/>
                <a:gd name="T3" fmla="*/ 5368081 h 20"/>
                <a:gd name="T4" fmla="*/ 289255 w 6"/>
                <a:gd name="T5" fmla="*/ 5092251 h 20"/>
                <a:gd name="T6" fmla="*/ 582773 w 6"/>
                <a:gd name="T7" fmla="*/ 4812753 h 20"/>
                <a:gd name="T8" fmla="*/ 582773 w 6"/>
                <a:gd name="T9" fmla="*/ 4812753 h 20"/>
                <a:gd name="T10" fmla="*/ 582773 w 6"/>
                <a:gd name="T11" fmla="*/ 4532671 h 20"/>
                <a:gd name="T12" fmla="*/ 582773 w 6"/>
                <a:gd name="T13" fmla="*/ 3658940 h 20"/>
                <a:gd name="T14" fmla="*/ 582773 w 6"/>
                <a:gd name="T15" fmla="*/ 2824049 h 20"/>
                <a:gd name="T16" fmla="*/ 582773 w 6"/>
                <a:gd name="T17" fmla="*/ 1709140 h 20"/>
                <a:gd name="T18" fmla="*/ 582773 w 6"/>
                <a:gd name="T19" fmla="*/ 834883 h 20"/>
                <a:gd name="T20" fmla="*/ 582773 w 6"/>
                <a:gd name="T21" fmla="*/ 834883 h 20"/>
                <a:gd name="T22" fmla="*/ 582773 w 6"/>
                <a:gd name="T23" fmla="*/ 559589 h 20"/>
                <a:gd name="T24" fmla="*/ 582773 w 6"/>
                <a:gd name="T25" fmla="*/ 280090 h 20"/>
                <a:gd name="T26" fmla="*/ 872028 w 6"/>
                <a:gd name="T27" fmla="*/ 280090 h 20"/>
                <a:gd name="T28" fmla="*/ 1779410 w 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20"/>
                  </a:move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23"/>
            <p:cNvSpPr>
              <a:spLocks/>
            </p:cNvSpPr>
            <p:nvPr/>
          </p:nvSpPr>
          <p:spPr bwMode="auto">
            <a:xfrm>
              <a:off x="3659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176229 w 17"/>
                <a:gd name="T3" fmla="*/ 786432 h 9"/>
                <a:gd name="T4" fmla="*/ 2176229 w 17"/>
                <a:gd name="T5" fmla="*/ 0 h 9"/>
                <a:gd name="T6" fmla="*/ 0 w 17"/>
                <a:gd name="T7" fmla="*/ 1310720 h 9"/>
                <a:gd name="T8" fmla="*/ 2176229 w 17"/>
                <a:gd name="T9" fmla="*/ 2359296 h 9"/>
                <a:gd name="T10" fmla="*/ 2176229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24"/>
            <p:cNvSpPr>
              <a:spLocks/>
            </p:cNvSpPr>
            <p:nvPr/>
          </p:nvSpPr>
          <p:spPr bwMode="auto">
            <a:xfrm>
              <a:off x="3659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176229 w 17"/>
                <a:gd name="T3" fmla="*/ 566410 h 8"/>
                <a:gd name="T4" fmla="*/ 2176229 w 17"/>
                <a:gd name="T5" fmla="*/ 0 h 8"/>
                <a:gd name="T6" fmla="*/ 0 w 17"/>
                <a:gd name="T7" fmla="*/ 1167684 h 8"/>
                <a:gd name="T8" fmla="*/ 2176229 w 17"/>
                <a:gd name="T9" fmla="*/ 2301041 h 8"/>
                <a:gd name="T10" fmla="*/ 2176229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25"/>
            <p:cNvSpPr>
              <a:spLocks/>
            </p:cNvSpPr>
            <p:nvPr/>
          </p:nvSpPr>
          <p:spPr bwMode="auto">
            <a:xfrm>
              <a:off x="3659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176229 w 17"/>
                <a:gd name="T3" fmla="*/ 562441 h 9"/>
                <a:gd name="T4" fmla="*/ 2176229 w 17"/>
                <a:gd name="T5" fmla="*/ 0 h 9"/>
                <a:gd name="T6" fmla="*/ 0 w 17"/>
                <a:gd name="T7" fmla="*/ 1125409 h 9"/>
                <a:gd name="T8" fmla="*/ 2176229 w 17"/>
                <a:gd name="T9" fmla="*/ 2562527 h 9"/>
                <a:gd name="T10" fmla="*/ 2176229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26"/>
            <p:cNvSpPr>
              <a:spLocks/>
            </p:cNvSpPr>
            <p:nvPr/>
          </p:nvSpPr>
          <p:spPr bwMode="auto">
            <a:xfrm>
              <a:off x="3659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176229 w 17"/>
                <a:gd name="T3" fmla="*/ 524288 h 8"/>
                <a:gd name="T4" fmla="*/ 2176229 w 17"/>
                <a:gd name="T5" fmla="*/ 0 h 8"/>
                <a:gd name="T6" fmla="*/ 0 w 17"/>
                <a:gd name="T7" fmla="*/ 1048576 h 8"/>
                <a:gd name="T8" fmla="*/ 2176229 w 17"/>
                <a:gd name="T9" fmla="*/ 2097152 h 8"/>
                <a:gd name="T10" fmla="*/ 2176229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27"/>
            <p:cNvSpPr>
              <a:spLocks noChangeShapeType="1"/>
            </p:cNvSpPr>
            <p:nvPr/>
          </p:nvSpPr>
          <p:spPr bwMode="auto">
            <a:xfrm flipV="1">
              <a:off x="3796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28"/>
            <p:cNvSpPr>
              <a:spLocks noChangeShapeType="1"/>
            </p:cNvSpPr>
            <p:nvPr/>
          </p:nvSpPr>
          <p:spPr bwMode="auto">
            <a:xfrm flipV="1">
              <a:off x="3796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29"/>
            <p:cNvSpPr>
              <a:spLocks noChangeShapeType="1"/>
            </p:cNvSpPr>
            <p:nvPr/>
          </p:nvSpPr>
          <p:spPr bwMode="auto">
            <a:xfrm flipV="1">
              <a:off x="379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30"/>
            <p:cNvSpPr>
              <a:spLocks/>
            </p:cNvSpPr>
            <p:nvPr/>
          </p:nvSpPr>
          <p:spPr bwMode="auto">
            <a:xfrm>
              <a:off x="3783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31"/>
            <p:cNvSpPr>
              <a:spLocks noChangeShapeType="1"/>
            </p:cNvSpPr>
            <p:nvPr/>
          </p:nvSpPr>
          <p:spPr bwMode="auto">
            <a:xfrm flipV="1">
              <a:off x="3796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32"/>
            <p:cNvSpPr>
              <a:spLocks noChangeShapeType="1"/>
            </p:cNvSpPr>
            <p:nvPr/>
          </p:nvSpPr>
          <p:spPr bwMode="auto">
            <a:xfrm flipV="1">
              <a:off x="3836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33"/>
            <p:cNvSpPr>
              <a:spLocks noChangeShapeType="1"/>
            </p:cNvSpPr>
            <p:nvPr/>
          </p:nvSpPr>
          <p:spPr bwMode="auto">
            <a:xfrm flipH="1">
              <a:off x="3788" y="1175"/>
              <a:ext cx="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34"/>
            <p:cNvSpPr>
              <a:spLocks/>
            </p:cNvSpPr>
            <p:nvPr/>
          </p:nvSpPr>
          <p:spPr bwMode="auto">
            <a:xfrm>
              <a:off x="3102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480304 w 17"/>
                <a:gd name="T3" fmla="*/ 786432 h 9"/>
                <a:gd name="T4" fmla="*/ 2480304 w 17"/>
                <a:gd name="T5" fmla="*/ 0 h 9"/>
                <a:gd name="T6" fmla="*/ 0 w 17"/>
                <a:gd name="T7" fmla="*/ 1310720 h 9"/>
                <a:gd name="T8" fmla="*/ 2480304 w 17"/>
                <a:gd name="T9" fmla="*/ 2359296 h 9"/>
                <a:gd name="T10" fmla="*/ 2480304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9" y="3"/>
                  </a:lnTo>
                  <a:lnTo>
                    <a:pt x="9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9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35"/>
            <p:cNvSpPr>
              <a:spLocks/>
            </p:cNvSpPr>
            <p:nvPr/>
          </p:nvSpPr>
          <p:spPr bwMode="auto">
            <a:xfrm>
              <a:off x="3102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36"/>
            <p:cNvSpPr>
              <a:spLocks/>
            </p:cNvSpPr>
            <p:nvPr/>
          </p:nvSpPr>
          <p:spPr bwMode="auto">
            <a:xfrm>
              <a:off x="3102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37"/>
            <p:cNvSpPr>
              <a:spLocks/>
            </p:cNvSpPr>
            <p:nvPr/>
          </p:nvSpPr>
          <p:spPr bwMode="auto">
            <a:xfrm>
              <a:off x="3102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38"/>
            <p:cNvSpPr>
              <a:spLocks noChangeShapeType="1"/>
            </p:cNvSpPr>
            <p:nvPr/>
          </p:nvSpPr>
          <p:spPr bwMode="auto">
            <a:xfrm flipV="1">
              <a:off x="3239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39"/>
            <p:cNvSpPr>
              <a:spLocks noChangeShapeType="1"/>
            </p:cNvSpPr>
            <p:nvPr/>
          </p:nvSpPr>
          <p:spPr bwMode="auto">
            <a:xfrm flipV="1">
              <a:off x="3239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40"/>
            <p:cNvSpPr>
              <a:spLocks noChangeShapeType="1"/>
            </p:cNvSpPr>
            <p:nvPr/>
          </p:nvSpPr>
          <p:spPr bwMode="auto">
            <a:xfrm flipV="1">
              <a:off x="323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41"/>
            <p:cNvSpPr>
              <a:spLocks/>
            </p:cNvSpPr>
            <p:nvPr/>
          </p:nvSpPr>
          <p:spPr bwMode="auto">
            <a:xfrm>
              <a:off x="3226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42"/>
            <p:cNvSpPr>
              <a:spLocks noChangeShapeType="1"/>
            </p:cNvSpPr>
            <p:nvPr/>
          </p:nvSpPr>
          <p:spPr bwMode="auto">
            <a:xfrm flipV="1">
              <a:off x="3239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43"/>
            <p:cNvSpPr>
              <a:spLocks noChangeShapeType="1"/>
            </p:cNvSpPr>
            <p:nvPr/>
          </p:nvSpPr>
          <p:spPr bwMode="auto">
            <a:xfrm flipV="1">
              <a:off x="3280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44"/>
            <p:cNvSpPr>
              <a:spLocks noChangeShapeType="1"/>
            </p:cNvSpPr>
            <p:nvPr/>
          </p:nvSpPr>
          <p:spPr bwMode="auto">
            <a:xfrm flipH="1">
              <a:off x="3231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45"/>
            <p:cNvSpPr>
              <a:spLocks noChangeShapeType="1"/>
            </p:cNvSpPr>
            <p:nvPr/>
          </p:nvSpPr>
          <p:spPr bwMode="auto">
            <a:xfrm flipH="1">
              <a:off x="3950" y="2180"/>
              <a:ext cx="5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46"/>
            <p:cNvSpPr>
              <a:spLocks noChangeShapeType="1"/>
            </p:cNvSpPr>
            <p:nvPr/>
          </p:nvSpPr>
          <p:spPr bwMode="auto">
            <a:xfrm flipH="1">
              <a:off x="3973" y="1791"/>
              <a:ext cx="49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47"/>
            <p:cNvSpPr>
              <a:spLocks noChangeShapeType="1"/>
            </p:cNvSpPr>
            <p:nvPr/>
          </p:nvSpPr>
          <p:spPr bwMode="auto">
            <a:xfrm flipH="1">
              <a:off x="3957" y="1396"/>
              <a:ext cx="5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48"/>
            <p:cNvSpPr>
              <a:spLocks noChangeShapeType="1"/>
            </p:cNvSpPr>
            <p:nvPr/>
          </p:nvSpPr>
          <p:spPr bwMode="auto">
            <a:xfrm flipH="1">
              <a:off x="3885" y="2574"/>
              <a:ext cx="8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49"/>
            <p:cNvSpPr>
              <a:spLocks noChangeShapeType="1"/>
            </p:cNvSpPr>
            <p:nvPr/>
          </p:nvSpPr>
          <p:spPr bwMode="auto">
            <a:xfrm>
              <a:off x="4506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50"/>
            <p:cNvSpPr>
              <a:spLocks noChangeShapeType="1"/>
            </p:cNvSpPr>
            <p:nvPr/>
          </p:nvSpPr>
          <p:spPr bwMode="auto">
            <a:xfrm>
              <a:off x="4506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51"/>
            <p:cNvSpPr>
              <a:spLocks noChangeShapeType="1"/>
            </p:cNvSpPr>
            <p:nvPr/>
          </p:nvSpPr>
          <p:spPr bwMode="auto">
            <a:xfrm>
              <a:off x="4506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52"/>
            <p:cNvSpPr>
              <a:spLocks noChangeShapeType="1"/>
            </p:cNvSpPr>
            <p:nvPr/>
          </p:nvSpPr>
          <p:spPr bwMode="auto">
            <a:xfrm>
              <a:off x="4506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53"/>
            <p:cNvSpPr>
              <a:spLocks noChangeShapeType="1"/>
            </p:cNvSpPr>
            <p:nvPr/>
          </p:nvSpPr>
          <p:spPr bwMode="auto">
            <a:xfrm>
              <a:off x="4506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54"/>
            <p:cNvSpPr>
              <a:spLocks noChangeShapeType="1"/>
            </p:cNvSpPr>
            <p:nvPr/>
          </p:nvSpPr>
          <p:spPr bwMode="auto">
            <a:xfrm>
              <a:off x="4506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55"/>
            <p:cNvSpPr>
              <a:spLocks noChangeShapeType="1"/>
            </p:cNvSpPr>
            <p:nvPr/>
          </p:nvSpPr>
          <p:spPr bwMode="auto">
            <a:xfrm>
              <a:off x="4506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256"/>
            <p:cNvSpPr>
              <a:spLocks noChangeShapeType="1"/>
            </p:cNvSpPr>
            <p:nvPr/>
          </p:nvSpPr>
          <p:spPr bwMode="auto">
            <a:xfrm flipV="1">
              <a:off x="469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257"/>
            <p:cNvSpPr>
              <a:spLocks noChangeShapeType="1"/>
            </p:cNvSpPr>
            <p:nvPr/>
          </p:nvSpPr>
          <p:spPr bwMode="auto">
            <a:xfrm flipV="1">
              <a:off x="450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258"/>
            <p:cNvSpPr>
              <a:spLocks noChangeShapeType="1"/>
            </p:cNvSpPr>
            <p:nvPr/>
          </p:nvSpPr>
          <p:spPr bwMode="auto">
            <a:xfrm flipV="1">
              <a:off x="4506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259"/>
            <p:cNvSpPr>
              <a:spLocks noChangeShapeType="1"/>
            </p:cNvSpPr>
            <p:nvPr/>
          </p:nvSpPr>
          <p:spPr bwMode="auto">
            <a:xfrm flipV="1">
              <a:off x="4506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260"/>
            <p:cNvSpPr>
              <a:spLocks noChangeShapeType="1"/>
            </p:cNvSpPr>
            <p:nvPr/>
          </p:nvSpPr>
          <p:spPr bwMode="auto">
            <a:xfrm>
              <a:off x="4465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261"/>
            <p:cNvSpPr>
              <a:spLocks noChangeShapeType="1"/>
            </p:cNvSpPr>
            <p:nvPr/>
          </p:nvSpPr>
          <p:spPr bwMode="auto">
            <a:xfrm>
              <a:off x="4465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262"/>
            <p:cNvSpPr>
              <a:spLocks noChangeShapeType="1"/>
            </p:cNvSpPr>
            <p:nvPr/>
          </p:nvSpPr>
          <p:spPr bwMode="auto">
            <a:xfrm>
              <a:off x="4506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263"/>
            <p:cNvSpPr>
              <a:spLocks noChangeShapeType="1"/>
            </p:cNvSpPr>
            <p:nvPr/>
          </p:nvSpPr>
          <p:spPr bwMode="auto">
            <a:xfrm flipV="1">
              <a:off x="4151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64"/>
            <p:cNvSpPr>
              <a:spLocks noChangeShapeType="1"/>
            </p:cNvSpPr>
            <p:nvPr/>
          </p:nvSpPr>
          <p:spPr bwMode="auto">
            <a:xfrm flipV="1">
              <a:off x="4151" y="2106"/>
              <a:ext cx="1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65"/>
            <p:cNvSpPr>
              <a:spLocks noChangeShapeType="1"/>
            </p:cNvSpPr>
            <p:nvPr/>
          </p:nvSpPr>
          <p:spPr bwMode="auto">
            <a:xfrm>
              <a:off x="3949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266"/>
            <p:cNvSpPr>
              <a:spLocks noChangeShapeType="1"/>
            </p:cNvSpPr>
            <p:nvPr/>
          </p:nvSpPr>
          <p:spPr bwMode="auto">
            <a:xfrm>
              <a:off x="3949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267"/>
            <p:cNvSpPr>
              <a:spLocks noChangeShapeType="1"/>
            </p:cNvSpPr>
            <p:nvPr/>
          </p:nvSpPr>
          <p:spPr bwMode="auto">
            <a:xfrm flipV="1">
              <a:off x="4151" y="1710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68"/>
            <p:cNvSpPr>
              <a:spLocks noChangeShapeType="1"/>
            </p:cNvSpPr>
            <p:nvPr/>
          </p:nvSpPr>
          <p:spPr bwMode="auto">
            <a:xfrm>
              <a:off x="3949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269"/>
            <p:cNvSpPr>
              <a:spLocks noChangeShapeType="1"/>
            </p:cNvSpPr>
            <p:nvPr/>
          </p:nvSpPr>
          <p:spPr bwMode="auto">
            <a:xfrm>
              <a:off x="3949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70"/>
            <p:cNvSpPr>
              <a:spLocks noChangeShapeType="1"/>
            </p:cNvSpPr>
            <p:nvPr/>
          </p:nvSpPr>
          <p:spPr bwMode="auto">
            <a:xfrm>
              <a:off x="3949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271"/>
            <p:cNvSpPr>
              <a:spLocks noChangeShapeType="1"/>
            </p:cNvSpPr>
            <p:nvPr/>
          </p:nvSpPr>
          <p:spPr bwMode="auto">
            <a:xfrm flipV="1">
              <a:off x="4151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72"/>
            <p:cNvSpPr>
              <a:spLocks noChangeShapeType="1"/>
            </p:cNvSpPr>
            <p:nvPr/>
          </p:nvSpPr>
          <p:spPr bwMode="auto">
            <a:xfrm flipV="1">
              <a:off x="394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73"/>
            <p:cNvSpPr>
              <a:spLocks noChangeShapeType="1"/>
            </p:cNvSpPr>
            <p:nvPr/>
          </p:nvSpPr>
          <p:spPr bwMode="auto">
            <a:xfrm flipV="1">
              <a:off x="3949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74"/>
            <p:cNvSpPr>
              <a:spLocks noChangeShapeType="1"/>
            </p:cNvSpPr>
            <p:nvPr/>
          </p:nvSpPr>
          <p:spPr bwMode="auto">
            <a:xfrm>
              <a:off x="3909" y="2396"/>
              <a:ext cx="16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75"/>
            <p:cNvSpPr>
              <a:spLocks noChangeShapeType="1"/>
            </p:cNvSpPr>
            <p:nvPr/>
          </p:nvSpPr>
          <p:spPr bwMode="auto">
            <a:xfrm>
              <a:off x="3909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76"/>
            <p:cNvSpPr>
              <a:spLocks noChangeShapeType="1"/>
            </p:cNvSpPr>
            <p:nvPr/>
          </p:nvSpPr>
          <p:spPr bwMode="auto">
            <a:xfrm>
              <a:off x="3949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277"/>
            <p:cNvSpPr>
              <a:spLocks noChangeShapeType="1"/>
            </p:cNvSpPr>
            <p:nvPr/>
          </p:nvSpPr>
          <p:spPr bwMode="auto">
            <a:xfrm flipV="1">
              <a:off x="3949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278"/>
            <p:cNvSpPr>
              <a:spLocks noChangeShapeType="1"/>
            </p:cNvSpPr>
            <p:nvPr/>
          </p:nvSpPr>
          <p:spPr bwMode="auto">
            <a:xfrm>
              <a:off x="3949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279"/>
            <p:cNvSpPr>
              <a:spLocks noChangeShapeType="1"/>
            </p:cNvSpPr>
            <p:nvPr/>
          </p:nvSpPr>
          <p:spPr bwMode="auto">
            <a:xfrm flipH="1">
              <a:off x="3949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280"/>
            <p:cNvSpPr>
              <a:spLocks noChangeShapeType="1"/>
            </p:cNvSpPr>
            <p:nvPr/>
          </p:nvSpPr>
          <p:spPr bwMode="auto">
            <a:xfrm>
              <a:off x="3949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1"/>
            <p:cNvSpPr>
              <a:spLocks/>
            </p:cNvSpPr>
            <p:nvPr/>
          </p:nvSpPr>
          <p:spPr bwMode="auto">
            <a:xfrm>
              <a:off x="4143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82"/>
            <p:cNvSpPr>
              <a:spLocks/>
            </p:cNvSpPr>
            <p:nvPr/>
          </p:nvSpPr>
          <p:spPr bwMode="auto">
            <a:xfrm>
              <a:off x="4135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283"/>
            <p:cNvSpPr>
              <a:spLocks/>
            </p:cNvSpPr>
            <p:nvPr/>
          </p:nvSpPr>
          <p:spPr bwMode="auto">
            <a:xfrm>
              <a:off x="4143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284"/>
            <p:cNvSpPr>
              <a:spLocks/>
            </p:cNvSpPr>
            <p:nvPr/>
          </p:nvSpPr>
          <p:spPr bwMode="auto">
            <a:xfrm>
              <a:off x="4135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285"/>
            <p:cNvSpPr>
              <a:spLocks/>
            </p:cNvSpPr>
            <p:nvPr/>
          </p:nvSpPr>
          <p:spPr bwMode="auto">
            <a:xfrm>
              <a:off x="4143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286"/>
            <p:cNvSpPr>
              <a:spLocks/>
            </p:cNvSpPr>
            <p:nvPr/>
          </p:nvSpPr>
          <p:spPr bwMode="auto">
            <a:xfrm>
              <a:off x="4135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287"/>
            <p:cNvSpPr>
              <a:spLocks/>
            </p:cNvSpPr>
            <p:nvPr/>
          </p:nvSpPr>
          <p:spPr bwMode="auto">
            <a:xfrm>
              <a:off x="4143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288"/>
            <p:cNvSpPr>
              <a:spLocks/>
            </p:cNvSpPr>
            <p:nvPr/>
          </p:nvSpPr>
          <p:spPr bwMode="auto">
            <a:xfrm>
              <a:off x="4135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289"/>
            <p:cNvSpPr>
              <a:spLocks noChangeArrowheads="1"/>
            </p:cNvSpPr>
            <p:nvPr/>
          </p:nvSpPr>
          <p:spPr bwMode="auto">
            <a:xfrm>
              <a:off x="4627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90"/>
            <p:cNvSpPr>
              <a:spLocks noChangeArrowheads="1"/>
            </p:cNvSpPr>
            <p:nvPr/>
          </p:nvSpPr>
          <p:spPr bwMode="auto">
            <a:xfrm>
              <a:off x="4627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291"/>
            <p:cNvSpPr>
              <a:spLocks noChangeArrowheads="1"/>
            </p:cNvSpPr>
            <p:nvPr/>
          </p:nvSpPr>
          <p:spPr bwMode="auto">
            <a:xfrm>
              <a:off x="4627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292"/>
            <p:cNvSpPr>
              <a:spLocks noChangeArrowheads="1"/>
            </p:cNvSpPr>
            <p:nvPr/>
          </p:nvSpPr>
          <p:spPr bwMode="auto">
            <a:xfrm>
              <a:off x="4627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293"/>
            <p:cNvSpPr>
              <a:spLocks noChangeArrowheads="1"/>
            </p:cNvSpPr>
            <p:nvPr/>
          </p:nvSpPr>
          <p:spPr bwMode="auto">
            <a:xfrm>
              <a:off x="4070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294"/>
            <p:cNvSpPr>
              <a:spLocks noChangeArrowheads="1"/>
            </p:cNvSpPr>
            <p:nvPr/>
          </p:nvSpPr>
          <p:spPr bwMode="auto">
            <a:xfrm>
              <a:off x="4070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95"/>
            <p:cNvSpPr>
              <a:spLocks noChangeArrowheads="1"/>
            </p:cNvSpPr>
            <p:nvPr/>
          </p:nvSpPr>
          <p:spPr bwMode="auto">
            <a:xfrm>
              <a:off x="4070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296"/>
            <p:cNvSpPr>
              <a:spLocks noChangeArrowheads="1"/>
            </p:cNvSpPr>
            <p:nvPr/>
          </p:nvSpPr>
          <p:spPr bwMode="auto">
            <a:xfrm>
              <a:off x="4070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297"/>
            <p:cNvSpPr>
              <a:spLocks/>
            </p:cNvSpPr>
            <p:nvPr/>
          </p:nvSpPr>
          <p:spPr bwMode="auto">
            <a:xfrm>
              <a:off x="4780" y="1162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298"/>
            <p:cNvSpPr>
              <a:spLocks/>
            </p:cNvSpPr>
            <p:nvPr/>
          </p:nvSpPr>
          <p:spPr bwMode="auto">
            <a:xfrm>
              <a:off x="4780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299"/>
            <p:cNvSpPr>
              <a:spLocks/>
            </p:cNvSpPr>
            <p:nvPr/>
          </p:nvSpPr>
          <p:spPr bwMode="auto">
            <a:xfrm>
              <a:off x="4780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300"/>
            <p:cNvSpPr>
              <a:spLocks/>
            </p:cNvSpPr>
            <p:nvPr/>
          </p:nvSpPr>
          <p:spPr bwMode="auto">
            <a:xfrm>
              <a:off x="4780" y="2348"/>
              <a:ext cx="137" cy="72"/>
            </a:xfrm>
            <a:custGeom>
              <a:avLst/>
              <a:gdLst>
                <a:gd name="T0" fmla="*/ 4656469 w 17"/>
                <a:gd name="T1" fmla="*/ 524288 h 9"/>
                <a:gd name="T2" fmla="*/ 2480304 w 17"/>
                <a:gd name="T3" fmla="*/ 524288 h 9"/>
                <a:gd name="T4" fmla="*/ 2480304 w 17"/>
                <a:gd name="T5" fmla="*/ 0 h 9"/>
                <a:gd name="T6" fmla="*/ 0 w 17"/>
                <a:gd name="T7" fmla="*/ 1048576 h 9"/>
                <a:gd name="T8" fmla="*/ 2480304 w 17"/>
                <a:gd name="T9" fmla="*/ 2359296 h 9"/>
                <a:gd name="T10" fmla="*/ 2480304 w 17"/>
                <a:gd name="T11" fmla="*/ 1572864 h 9"/>
                <a:gd name="T12" fmla="*/ 4656469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301"/>
            <p:cNvSpPr>
              <a:spLocks noChangeShapeType="1"/>
            </p:cNvSpPr>
            <p:nvPr/>
          </p:nvSpPr>
          <p:spPr bwMode="auto">
            <a:xfrm flipV="1">
              <a:off x="4917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302"/>
            <p:cNvSpPr>
              <a:spLocks noChangeShapeType="1"/>
            </p:cNvSpPr>
            <p:nvPr/>
          </p:nvSpPr>
          <p:spPr bwMode="auto">
            <a:xfrm flipV="1">
              <a:off x="4917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303"/>
            <p:cNvSpPr>
              <a:spLocks noChangeShapeType="1"/>
            </p:cNvSpPr>
            <p:nvPr/>
          </p:nvSpPr>
          <p:spPr bwMode="auto">
            <a:xfrm flipV="1">
              <a:off x="4917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304"/>
            <p:cNvSpPr>
              <a:spLocks/>
            </p:cNvSpPr>
            <p:nvPr/>
          </p:nvSpPr>
          <p:spPr bwMode="auto">
            <a:xfrm>
              <a:off x="4901" y="2673"/>
              <a:ext cx="76" cy="137"/>
            </a:xfrm>
            <a:custGeom>
              <a:avLst/>
              <a:gdLst>
                <a:gd name="T0" fmla="*/ 732201 w 9"/>
                <a:gd name="T1" fmla="*/ 0 h 17"/>
                <a:gd name="T2" fmla="*/ 732201 w 9"/>
                <a:gd name="T3" fmla="*/ 2176229 h 17"/>
                <a:gd name="T4" fmla="*/ 0 w 9"/>
                <a:gd name="T5" fmla="*/ 2176229 h 17"/>
                <a:gd name="T6" fmla="*/ 1459614 w 9"/>
                <a:gd name="T7" fmla="*/ 4656469 h 17"/>
                <a:gd name="T8" fmla="*/ 3264293 w 9"/>
                <a:gd name="T9" fmla="*/ 2176229 h 17"/>
                <a:gd name="T10" fmla="*/ 2532100 w 9"/>
                <a:gd name="T11" fmla="*/ 2176229 h 17"/>
                <a:gd name="T12" fmla="*/ 2532100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305"/>
            <p:cNvSpPr>
              <a:spLocks noChangeShapeType="1"/>
            </p:cNvSpPr>
            <p:nvPr/>
          </p:nvSpPr>
          <p:spPr bwMode="auto">
            <a:xfrm flipV="1">
              <a:off x="4917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06"/>
            <p:cNvSpPr>
              <a:spLocks noChangeShapeType="1"/>
            </p:cNvSpPr>
            <p:nvPr/>
          </p:nvSpPr>
          <p:spPr bwMode="auto">
            <a:xfrm flipV="1">
              <a:off x="4958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07"/>
            <p:cNvSpPr>
              <a:spLocks noChangeShapeType="1"/>
            </p:cNvSpPr>
            <p:nvPr/>
          </p:nvSpPr>
          <p:spPr bwMode="auto">
            <a:xfrm flipH="1">
              <a:off x="4912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308"/>
            <p:cNvSpPr>
              <a:spLocks/>
            </p:cNvSpPr>
            <p:nvPr/>
          </p:nvSpPr>
          <p:spPr bwMode="auto">
            <a:xfrm>
              <a:off x="4223" y="1162"/>
              <a:ext cx="138" cy="64"/>
            </a:xfrm>
            <a:custGeom>
              <a:avLst/>
              <a:gdLst>
                <a:gd name="T0" fmla="*/ 4863534 w 17"/>
                <a:gd name="T1" fmla="*/ 524288 h 8"/>
                <a:gd name="T2" fmla="*/ 2575088 w 17"/>
                <a:gd name="T3" fmla="*/ 524288 h 8"/>
                <a:gd name="T4" fmla="*/ 2575088 w 17"/>
                <a:gd name="T5" fmla="*/ 0 h 8"/>
                <a:gd name="T6" fmla="*/ 0 w 17"/>
                <a:gd name="T7" fmla="*/ 1048576 h 8"/>
                <a:gd name="T8" fmla="*/ 2575088 w 17"/>
                <a:gd name="T9" fmla="*/ 2097152 h 8"/>
                <a:gd name="T10" fmla="*/ 2575088 w 17"/>
                <a:gd name="T11" fmla="*/ 1572864 h 8"/>
                <a:gd name="T12" fmla="*/ 4863534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309"/>
            <p:cNvSpPr>
              <a:spLocks/>
            </p:cNvSpPr>
            <p:nvPr/>
          </p:nvSpPr>
          <p:spPr bwMode="auto">
            <a:xfrm>
              <a:off x="4223" y="1557"/>
              <a:ext cx="138" cy="65"/>
            </a:xfrm>
            <a:custGeom>
              <a:avLst/>
              <a:gdLst>
                <a:gd name="T0" fmla="*/ 4863534 w 17"/>
                <a:gd name="T1" fmla="*/ 566410 h 8"/>
                <a:gd name="T2" fmla="*/ 2575088 w 17"/>
                <a:gd name="T3" fmla="*/ 566410 h 8"/>
                <a:gd name="T4" fmla="*/ 2575088 w 17"/>
                <a:gd name="T5" fmla="*/ 0 h 8"/>
                <a:gd name="T6" fmla="*/ 0 w 17"/>
                <a:gd name="T7" fmla="*/ 1167684 h 8"/>
                <a:gd name="T8" fmla="*/ 2575088 w 17"/>
                <a:gd name="T9" fmla="*/ 2301041 h 8"/>
                <a:gd name="T10" fmla="*/ 2575088 w 17"/>
                <a:gd name="T11" fmla="*/ 1734622 h 8"/>
                <a:gd name="T12" fmla="*/ 4863534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310"/>
            <p:cNvSpPr>
              <a:spLocks/>
            </p:cNvSpPr>
            <p:nvPr/>
          </p:nvSpPr>
          <p:spPr bwMode="auto">
            <a:xfrm>
              <a:off x="4223" y="1952"/>
              <a:ext cx="138" cy="73"/>
            </a:xfrm>
            <a:custGeom>
              <a:avLst/>
              <a:gdLst>
                <a:gd name="T0" fmla="*/ 4863534 w 17"/>
                <a:gd name="T1" fmla="*/ 562441 h 9"/>
                <a:gd name="T2" fmla="*/ 2575088 w 17"/>
                <a:gd name="T3" fmla="*/ 562441 h 9"/>
                <a:gd name="T4" fmla="*/ 2575088 w 17"/>
                <a:gd name="T5" fmla="*/ 0 h 9"/>
                <a:gd name="T6" fmla="*/ 0 w 17"/>
                <a:gd name="T7" fmla="*/ 1125409 h 9"/>
                <a:gd name="T8" fmla="*/ 2575088 w 17"/>
                <a:gd name="T9" fmla="*/ 2562527 h 9"/>
                <a:gd name="T10" fmla="*/ 2575088 w 17"/>
                <a:gd name="T11" fmla="*/ 1718306 h 9"/>
                <a:gd name="T12" fmla="*/ 4863534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311"/>
            <p:cNvSpPr>
              <a:spLocks/>
            </p:cNvSpPr>
            <p:nvPr/>
          </p:nvSpPr>
          <p:spPr bwMode="auto">
            <a:xfrm>
              <a:off x="4223" y="2348"/>
              <a:ext cx="138" cy="72"/>
            </a:xfrm>
            <a:custGeom>
              <a:avLst/>
              <a:gdLst>
                <a:gd name="T0" fmla="*/ 4863534 w 17"/>
                <a:gd name="T1" fmla="*/ 524288 h 9"/>
                <a:gd name="T2" fmla="*/ 2575088 w 17"/>
                <a:gd name="T3" fmla="*/ 524288 h 9"/>
                <a:gd name="T4" fmla="*/ 2575088 w 17"/>
                <a:gd name="T5" fmla="*/ 0 h 9"/>
                <a:gd name="T6" fmla="*/ 0 w 17"/>
                <a:gd name="T7" fmla="*/ 1048576 h 9"/>
                <a:gd name="T8" fmla="*/ 2575088 w 17"/>
                <a:gd name="T9" fmla="*/ 2359296 h 9"/>
                <a:gd name="T10" fmla="*/ 2575088 w 17"/>
                <a:gd name="T11" fmla="*/ 1572864 h 9"/>
                <a:gd name="T12" fmla="*/ 4863534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312"/>
            <p:cNvSpPr>
              <a:spLocks noChangeShapeType="1"/>
            </p:cNvSpPr>
            <p:nvPr/>
          </p:nvSpPr>
          <p:spPr bwMode="auto">
            <a:xfrm flipV="1">
              <a:off x="4361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313"/>
            <p:cNvSpPr>
              <a:spLocks noChangeShapeType="1"/>
            </p:cNvSpPr>
            <p:nvPr/>
          </p:nvSpPr>
          <p:spPr bwMode="auto">
            <a:xfrm flipV="1">
              <a:off x="4361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14"/>
            <p:cNvSpPr>
              <a:spLocks noChangeShapeType="1"/>
            </p:cNvSpPr>
            <p:nvPr/>
          </p:nvSpPr>
          <p:spPr bwMode="auto">
            <a:xfrm flipV="1">
              <a:off x="4361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315"/>
            <p:cNvSpPr>
              <a:spLocks/>
            </p:cNvSpPr>
            <p:nvPr/>
          </p:nvSpPr>
          <p:spPr bwMode="auto">
            <a:xfrm>
              <a:off x="4343" y="2673"/>
              <a:ext cx="77" cy="137"/>
            </a:xfrm>
            <a:custGeom>
              <a:avLst/>
              <a:gdLst>
                <a:gd name="T0" fmla="*/ 777135 w 9"/>
                <a:gd name="T1" fmla="*/ 0 h 17"/>
                <a:gd name="T2" fmla="*/ 777135 w 9"/>
                <a:gd name="T3" fmla="*/ 2176229 h 17"/>
                <a:gd name="T4" fmla="*/ 0 w 9"/>
                <a:gd name="T5" fmla="*/ 2176229 h 17"/>
                <a:gd name="T6" fmla="*/ 1971431 w 9"/>
                <a:gd name="T7" fmla="*/ 4656469 h 17"/>
                <a:gd name="T8" fmla="*/ 3530758 w 9"/>
                <a:gd name="T9" fmla="*/ 2176229 h 17"/>
                <a:gd name="T10" fmla="*/ 2748566 w 9"/>
                <a:gd name="T11" fmla="*/ 2176229 h 17"/>
                <a:gd name="T12" fmla="*/ 2748566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5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316"/>
            <p:cNvSpPr>
              <a:spLocks noChangeShapeType="1"/>
            </p:cNvSpPr>
            <p:nvPr/>
          </p:nvSpPr>
          <p:spPr bwMode="auto">
            <a:xfrm flipV="1">
              <a:off x="4361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17"/>
            <p:cNvSpPr>
              <a:spLocks noChangeShapeType="1"/>
            </p:cNvSpPr>
            <p:nvPr/>
          </p:nvSpPr>
          <p:spPr bwMode="auto">
            <a:xfrm flipV="1">
              <a:off x="4401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318"/>
            <p:cNvSpPr>
              <a:spLocks noChangeShapeType="1"/>
            </p:cNvSpPr>
            <p:nvPr/>
          </p:nvSpPr>
          <p:spPr bwMode="auto">
            <a:xfrm flipH="1">
              <a:off x="4353" y="1175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319"/>
            <p:cNvSpPr>
              <a:spLocks noChangeShapeType="1"/>
            </p:cNvSpPr>
            <p:nvPr/>
          </p:nvSpPr>
          <p:spPr bwMode="auto">
            <a:xfrm flipH="1">
              <a:off x="3381" y="998"/>
              <a:ext cx="5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320"/>
            <p:cNvSpPr>
              <a:spLocks/>
            </p:cNvSpPr>
            <p:nvPr/>
          </p:nvSpPr>
          <p:spPr bwMode="auto">
            <a:xfrm>
              <a:off x="3885" y="960"/>
              <a:ext cx="621" cy="40"/>
            </a:xfrm>
            <a:custGeom>
              <a:avLst/>
              <a:gdLst>
                <a:gd name="T0" fmla="*/ 21186842 w 77"/>
                <a:gd name="T1" fmla="*/ 1310720 h 5"/>
                <a:gd name="T2" fmla="*/ 21186842 w 77"/>
                <a:gd name="T3" fmla="*/ 0 h 5"/>
                <a:gd name="T4" fmla="*/ 0 w 77"/>
                <a:gd name="T5" fmla="*/ 0 h 5"/>
                <a:gd name="T6" fmla="*/ 0 60000 65536"/>
                <a:gd name="T7" fmla="*/ 0 60000 65536"/>
                <a:gd name="T8" fmla="*/ 0 60000 65536"/>
                <a:gd name="T9" fmla="*/ 0 w 77"/>
                <a:gd name="T10" fmla="*/ 0 h 5"/>
                <a:gd name="T11" fmla="*/ 77 w 7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5">
                  <a:moveTo>
                    <a:pt x="77" y="5"/>
                  </a:move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321"/>
            <p:cNvSpPr>
              <a:spLocks noChangeArrowheads="1"/>
            </p:cNvSpPr>
            <p:nvPr/>
          </p:nvSpPr>
          <p:spPr bwMode="auto">
            <a:xfrm>
              <a:off x="2005" y="133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0" name="Rectangle 322"/>
            <p:cNvSpPr>
              <a:spLocks noChangeArrowheads="1"/>
            </p:cNvSpPr>
            <p:nvPr/>
          </p:nvSpPr>
          <p:spPr bwMode="auto">
            <a:xfrm>
              <a:off x="2053" y="1372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1" name="Rectangle 323"/>
            <p:cNvSpPr>
              <a:spLocks noChangeArrowheads="1"/>
            </p:cNvSpPr>
            <p:nvPr/>
          </p:nvSpPr>
          <p:spPr bwMode="auto">
            <a:xfrm>
              <a:off x="3199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" name="Rectangle 324"/>
            <p:cNvSpPr>
              <a:spLocks noChangeArrowheads="1"/>
            </p:cNvSpPr>
            <p:nvPr/>
          </p:nvSpPr>
          <p:spPr bwMode="auto">
            <a:xfrm>
              <a:off x="3247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31-24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" name="Rectangle 325"/>
            <p:cNvSpPr>
              <a:spLocks noChangeArrowheads="1"/>
            </p:cNvSpPr>
            <p:nvPr/>
          </p:nvSpPr>
          <p:spPr bwMode="auto">
            <a:xfrm>
              <a:off x="4885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4" name="Rectangle 326"/>
            <p:cNvSpPr>
              <a:spLocks noChangeArrowheads="1"/>
            </p:cNvSpPr>
            <p:nvPr/>
          </p:nvSpPr>
          <p:spPr bwMode="auto">
            <a:xfrm>
              <a:off x="4933" y="2913"/>
              <a:ext cx="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7-0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5" name="Rectangle 327"/>
            <p:cNvSpPr>
              <a:spLocks noChangeArrowheads="1"/>
            </p:cNvSpPr>
            <p:nvPr/>
          </p:nvSpPr>
          <p:spPr bwMode="auto">
            <a:xfrm>
              <a:off x="375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" name="Rectangle 328"/>
            <p:cNvSpPr>
              <a:spLocks noChangeArrowheads="1"/>
            </p:cNvSpPr>
            <p:nvPr/>
          </p:nvSpPr>
          <p:spPr bwMode="auto">
            <a:xfrm>
              <a:off x="3804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23-16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7" name="Rectangle 329"/>
            <p:cNvSpPr>
              <a:spLocks noChangeArrowheads="1"/>
            </p:cNvSpPr>
            <p:nvPr/>
          </p:nvSpPr>
          <p:spPr bwMode="auto">
            <a:xfrm>
              <a:off x="433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" name="Rectangle 330"/>
            <p:cNvSpPr>
              <a:spLocks noChangeArrowheads="1"/>
            </p:cNvSpPr>
            <p:nvPr/>
          </p:nvSpPr>
          <p:spPr bwMode="auto">
            <a:xfrm>
              <a:off x="4393" y="2913"/>
              <a:ext cx="9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15-8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9" name="Line 331"/>
            <p:cNvSpPr>
              <a:spLocks noChangeShapeType="1"/>
            </p:cNvSpPr>
            <p:nvPr/>
          </p:nvSpPr>
          <p:spPr bwMode="auto">
            <a:xfrm flipV="1">
              <a:off x="2496" y="211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332"/>
            <p:cNvSpPr>
              <a:spLocks noChangeShapeType="1"/>
            </p:cNvSpPr>
            <p:nvPr/>
          </p:nvSpPr>
          <p:spPr bwMode="auto">
            <a:xfrm>
              <a:off x="2352" y="2208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1" name="Group 333"/>
          <p:cNvGrpSpPr>
            <a:grpSpLocks/>
          </p:cNvGrpSpPr>
          <p:nvPr/>
        </p:nvGrpSpPr>
        <p:grpSpPr bwMode="auto">
          <a:xfrm>
            <a:off x="3824288" y="1600200"/>
            <a:ext cx="3606800" cy="2274888"/>
            <a:chOff x="2508" y="1054"/>
            <a:chExt cx="2272" cy="1433"/>
          </a:xfrm>
        </p:grpSpPr>
        <p:sp>
          <p:nvSpPr>
            <p:cNvPr id="362" name="Rectangle 334"/>
            <p:cNvSpPr>
              <a:spLocks noChangeArrowheads="1"/>
            </p:cNvSpPr>
            <p:nvPr/>
          </p:nvSpPr>
          <p:spPr bwMode="auto">
            <a:xfrm>
              <a:off x="2508" y="1167"/>
              <a:ext cx="15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Rectangle 335"/>
            <p:cNvSpPr>
              <a:spLocks noChangeArrowheads="1"/>
            </p:cNvSpPr>
            <p:nvPr/>
          </p:nvSpPr>
          <p:spPr bwMode="auto">
            <a:xfrm rot="5400000">
              <a:off x="2577" y="1111"/>
              <a:ext cx="147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Rectangle 336"/>
            <p:cNvSpPr>
              <a:spLocks noChangeArrowheads="1"/>
            </p:cNvSpPr>
            <p:nvPr/>
          </p:nvSpPr>
          <p:spPr bwMode="auto">
            <a:xfrm>
              <a:off x="2647" y="1054"/>
              <a:ext cx="201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Rectangle 337"/>
            <p:cNvSpPr>
              <a:spLocks noChangeArrowheads="1"/>
            </p:cNvSpPr>
            <p:nvPr/>
          </p:nvSpPr>
          <p:spPr bwMode="auto">
            <a:xfrm rot="5400000">
              <a:off x="2257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Rectangle 338"/>
            <p:cNvSpPr>
              <a:spLocks noChangeArrowheads="1"/>
            </p:cNvSpPr>
            <p:nvPr/>
          </p:nvSpPr>
          <p:spPr bwMode="auto">
            <a:xfrm rot="5400000">
              <a:off x="2811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Rectangle 339"/>
            <p:cNvSpPr>
              <a:spLocks noChangeArrowheads="1"/>
            </p:cNvSpPr>
            <p:nvPr/>
          </p:nvSpPr>
          <p:spPr bwMode="auto">
            <a:xfrm rot="5400000">
              <a:off x="3380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Rectangle 340"/>
            <p:cNvSpPr>
              <a:spLocks noChangeArrowheads="1"/>
            </p:cNvSpPr>
            <p:nvPr/>
          </p:nvSpPr>
          <p:spPr bwMode="auto">
            <a:xfrm rot="5400000">
              <a:off x="3935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341"/>
            <p:cNvSpPr>
              <a:spLocks noChangeArrowheads="1"/>
            </p:cNvSpPr>
            <p:nvPr/>
          </p:nvSpPr>
          <p:spPr bwMode="auto">
            <a:xfrm>
              <a:off x="2975" y="127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Rectangle 342"/>
            <p:cNvSpPr>
              <a:spLocks noChangeArrowheads="1"/>
            </p:cNvSpPr>
            <p:nvPr/>
          </p:nvSpPr>
          <p:spPr bwMode="auto">
            <a:xfrm>
              <a:off x="2975" y="1666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343"/>
            <p:cNvSpPr>
              <a:spLocks noChangeArrowheads="1"/>
            </p:cNvSpPr>
            <p:nvPr/>
          </p:nvSpPr>
          <p:spPr bwMode="auto">
            <a:xfrm>
              <a:off x="2975" y="2062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Rectangle 344"/>
            <p:cNvSpPr>
              <a:spLocks noChangeArrowheads="1"/>
            </p:cNvSpPr>
            <p:nvPr/>
          </p:nvSpPr>
          <p:spPr bwMode="auto">
            <a:xfrm>
              <a:off x="2975" y="2452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345"/>
            <p:cNvSpPr>
              <a:spLocks noChangeArrowheads="1"/>
            </p:cNvSpPr>
            <p:nvPr/>
          </p:nvSpPr>
          <p:spPr bwMode="auto">
            <a:xfrm>
              <a:off x="3523" y="1273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Rectangle 346"/>
            <p:cNvSpPr>
              <a:spLocks noChangeArrowheads="1"/>
            </p:cNvSpPr>
            <p:nvPr/>
          </p:nvSpPr>
          <p:spPr bwMode="auto">
            <a:xfrm>
              <a:off x="3523" y="1665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Rectangle 347"/>
            <p:cNvSpPr>
              <a:spLocks noChangeArrowheads="1"/>
            </p:cNvSpPr>
            <p:nvPr/>
          </p:nvSpPr>
          <p:spPr bwMode="auto">
            <a:xfrm>
              <a:off x="3523" y="2061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Rectangle 348"/>
            <p:cNvSpPr>
              <a:spLocks noChangeArrowheads="1"/>
            </p:cNvSpPr>
            <p:nvPr/>
          </p:nvSpPr>
          <p:spPr bwMode="auto">
            <a:xfrm>
              <a:off x="3523" y="2451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Rectangle 349"/>
            <p:cNvSpPr>
              <a:spLocks noChangeArrowheads="1"/>
            </p:cNvSpPr>
            <p:nvPr/>
          </p:nvSpPr>
          <p:spPr bwMode="auto">
            <a:xfrm>
              <a:off x="4096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Rectangle 350"/>
            <p:cNvSpPr>
              <a:spLocks noChangeArrowheads="1"/>
            </p:cNvSpPr>
            <p:nvPr/>
          </p:nvSpPr>
          <p:spPr bwMode="auto">
            <a:xfrm>
              <a:off x="4096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351"/>
            <p:cNvSpPr>
              <a:spLocks noChangeArrowheads="1"/>
            </p:cNvSpPr>
            <p:nvPr/>
          </p:nvSpPr>
          <p:spPr bwMode="auto">
            <a:xfrm>
              <a:off x="4096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352"/>
            <p:cNvSpPr>
              <a:spLocks noChangeArrowheads="1"/>
            </p:cNvSpPr>
            <p:nvPr/>
          </p:nvSpPr>
          <p:spPr bwMode="auto">
            <a:xfrm>
              <a:off x="4096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353"/>
            <p:cNvSpPr>
              <a:spLocks noChangeArrowheads="1"/>
            </p:cNvSpPr>
            <p:nvPr/>
          </p:nvSpPr>
          <p:spPr bwMode="auto">
            <a:xfrm>
              <a:off x="4654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354"/>
            <p:cNvSpPr>
              <a:spLocks noChangeArrowheads="1"/>
            </p:cNvSpPr>
            <p:nvPr/>
          </p:nvSpPr>
          <p:spPr bwMode="auto">
            <a:xfrm>
              <a:off x="4654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Rectangle 355"/>
            <p:cNvSpPr>
              <a:spLocks noChangeArrowheads="1"/>
            </p:cNvSpPr>
            <p:nvPr/>
          </p:nvSpPr>
          <p:spPr bwMode="auto">
            <a:xfrm>
              <a:off x="4654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Rectangle 356"/>
            <p:cNvSpPr>
              <a:spLocks noChangeArrowheads="1"/>
            </p:cNvSpPr>
            <p:nvPr/>
          </p:nvSpPr>
          <p:spPr bwMode="auto">
            <a:xfrm>
              <a:off x="4654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57"/>
          <p:cNvGrpSpPr>
            <a:grpSpLocks/>
          </p:cNvGrpSpPr>
          <p:nvPr/>
        </p:nvGrpSpPr>
        <p:grpSpPr bwMode="auto">
          <a:xfrm>
            <a:off x="5029200" y="1905000"/>
            <a:ext cx="2947988" cy="2614613"/>
            <a:chOff x="3264" y="1251"/>
            <a:chExt cx="1857" cy="1647"/>
          </a:xfrm>
        </p:grpSpPr>
        <p:sp>
          <p:nvSpPr>
            <p:cNvPr id="386" name="Rectangle 358"/>
            <p:cNvSpPr>
              <a:spLocks noChangeArrowheads="1"/>
            </p:cNvSpPr>
            <p:nvPr/>
          </p:nvSpPr>
          <p:spPr bwMode="auto">
            <a:xfrm>
              <a:off x="3312" y="1271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AutoShape 359"/>
            <p:cNvSpPr>
              <a:spLocks noChangeArrowheads="1"/>
            </p:cNvSpPr>
            <p:nvPr/>
          </p:nvSpPr>
          <p:spPr bwMode="auto">
            <a:xfrm rot="-5400000">
              <a:off x="3267" y="12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360"/>
            <p:cNvSpPr>
              <a:spLocks noChangeArrowheads="1"/>
            </p:cNvSpPr>
            <p:nvPr/>
          </p:nvSpPr>
          <p:spPr bwMode="auto">
            <a:xfrm>
              <a:off x="3314" y="1669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AutoShape 361"/>
            <p:cNvSpPr>
              <a:spLocks noChangeArrowheads="1"/>
            </p:cNvSpPr>
            <p:nvPr/>
          </p:nvSpPr>
          <p:spPr bwMode="auto">
            <a:xfrm rot="-5400000">
              <a:off x="3269" y="16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Rectangle 362"/>
            <p:cNvSpPr>
              <a:spLocks noChangeArrowheads="1"/>
            </p:cNvSpPr>
            <p:nvPr/>
          </p:nvSpPr>
          <p:spPr bwMode="auto">
            <a:xfrm>
              <a:off x="3313" y="2061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AutoShape 363"/>
            <p:cNvSpPr>
              <a:spLocks noChangeArrowheads="1"/>
            </p:cNvSpPr>
            <p:nvPr/>
          </p:nvSpPr>
          <p:spPr bwMode="auto">
            <a:xfrm rot="-5400000">
              <a:off x="3268" y="2044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Rectangle 364"/>
            <p:cNvSpPr>
              <a:spLocks noChangeArrowheads="1"/>
            </p:cNvSpPr>
            <p:nvPr/>
          </p:nvSpPr>
          <p:spPr bwMode="auto">
            <a:xfrm>
              <a:off x="3315" y="2456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AutoShape 365"/>
            <p:cNvSpPr>
              <a:spLocks noChangeArrowheads="1"/>
            </p:cNvSpPr>
            <p:nvPr/>
          </p:nvSpPr>
          <p:spPr bwMode="auto">
            <a:xfrm rot="-5400000">
              <a:off x="3270" y="2439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Rectangle 366"/>
            <p:cNvSpPr>
              <a:spLocks noChangeArrowheads="1"/>
            </p:cNvSpPr>
            <p:nvPr/>
          </p:nvSpPr>
          <p:spPr bwMode="auto">
            <a:xfrm rot="5400000">
              <a:off x="2630" y="2041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AutoShape 367"/>
            <p:cNvSpPr>
              <a:spLocks noChangeArrowheads="1"/>
            </p:cNvSpPr>
            <p:nvPr/>
          </p:nvSpPr>
          <p:spPr bwMode="auto">
            <a:xfrm rot="10800000">
              <a:off x="3383" y="283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Rectangle 368"/>
            <p:cNvSpPr>
              <a:spLocks noChangeArrowheads="1"/>
            </p:cNvSpPr>
            <p:nvPr/>
          </p:nvSpPr>
          <p:spPr bwMode="auto">
            <a:xfrm rot="5400000">
              <a:off x="3190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AutoShape 369"/>
            <p:cNvSpPr>
              <a:spLocks noChangeArrowheads="1"/>
            </p:cNvSpPr>
            <p:nvPr/>
          </p:nvSpPr>
          <p:spPr bwMode="auto">
            <a:xfrm rot="10800000">
              <a:off x="3943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Rectangle 370"/>
            <p:cNvSpPr>
              <a:spLocks noChangeArrowheads="1"/>
            </p:cNvSpPr>
            <p:nvPr/>
          </p:nvSpPr>
          <p:spPr bwMode="auto">
            <a:xfrm rot="5400000">
              <a:off x="3754" y="2043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AutoShape 371"/>
            <p:cNvSpPr>
              <a:spLocks noChangeArrowheads="1"/>
            </p:cNvSpPr>
            <p:nvPr/>
          </p:nvSpPr>
          <p:spPr bwMode="auto">
            <a:xfrm rot="10800000">
              <a:off x="4507" y="2833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Rectangle 372"/>
            <p:cNvSpPr>
              <a:spLocks noChangeArrowheads="1"/>
            </p:cNvSpPr>
            <p:nvPr/>
          </p:nvSpPr>
          <p:spPr bwMode="auto">
            <a:xfrm rot="5400000">
              <a:off x="4309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AutoShape 373"/>
            <p:cNvSpPr>
              <a:spLocks noChangeArrowheads="1"/>
            </p:cNvSpPr>
            <p:nvPr/>
          </p:nvSpPr>
          <p:spPr bwMode="auto">
            <a:xfrm rot="10800000">
              <a:off x="5062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Rectangle 374"/>
            <p:cNvSpPr>
              <a:spLocks noChangeArrowheads="1"/>
            </p:cNvSpPr>
            <p:nvPr/>
          </p:nvSpPr>
          <p:spPr bwMode="auto">
            <a:xfrm>
              <a:off x="386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AutoShape 375"/>
            <p:cNvSpPr>
              <a:spLocks noChangeArrowheads="1"/>
            </p:cNvSpPr>
            <p:nvPr/>
          </p:nvSpPr>
          <p:spPr bwMode="auto">
            <a:xfrm rot="-5400000">
              <a:off x="381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Rectangle 376"/>
            <p:cNvSpPr>
              <a:spLocks noChangeArrowheads="1"/>
            </p:cNvSpPr>
            <p:nvPr/>
          </p:nvSpPr>
          <p:spPr bwMode="auto">
            <a:xfrm>
              <a:off x="3865" y="1665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AutoShape 377"/>
            <p:cNvSpPr>
              <a:spLocks noChangeArrowheads="1"/>
            </p:cNvSpPr>
            <p:nvPr/>
          </p:nvSpPr>
          <p:spPr bwMode="auto">
            <a:xfrm rot="-5400000">
              <a:off x="382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Rectangle 378"/>
            <p:cNvSpPr>
              <a:spLocks noChangeArrowheads="1"/>
            </p:cNvSpPr>
            <p:nvPr/>
          </p:nvSpPr>
          <p:spPr bwMode="auto">
            <a:xfrm>
              <a:off x="386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AutoShape 379"/>
            <p:cNvSpPr>
              <a:spLocks noChangeArrowheads="1"/>
            </p:cNvSpPr>
            <p:nvPr/>
          </p:nvSpPr>
          <p:spPr bwMode="auto">
            <a:xfrm rot="-5400000">
              <a:off x="381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Rectangle 380"/>
            <p:cNvSpPr>
              <a:spLocks noChangeArrowheads="1"/>
            </p:cNvSpPr>
            <p:nvPr/>
          </p:nvSpPr>
          <p:spPr bwMode="auto">
            <a:xfrm>
              <a:off x="386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AutoShape 381"/>
            <p:cNvSpPr>
              <a:spLocks noChangeArrowheads="1"/>
            </p:cNvSpPr>
            <p:nvPr/>
          </p:nvSpPr>
          <p:spPr bwMode="auto">
            <a:xfrm rot="-5400000">
              <a:off x="382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Rectangle 382"/>
            <p:cNvSpPr>
              <a:spLocks noChangeArrowheads="1"/>
            </p:cNvSpPr>
            <p:nvPr/>
          </p:nvSpPr>
          <p:spPr bwMode="auto">
            <a:xfrm>
              <a:off x="443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AutoShape 383"/>
            <p:cNvSpPr>
              <a:spLocks noChangeArrowheads="1"/>
            </p:cNvSpPr>
            <p:nvPr/>
          </p:nvSpPr>
          <p:spPr bwMode="auto">
            <a:xfrm rot="-5400000">
              <a:off x="438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Rectangle 384"/>
            <p:cNvSpPr>
              <a:spLocks noChangeArrowheads="1"/>
            </p:cNvSpPr>
            <p:nvPr/>
          </p:nvSpPr>
          <p:spPr bwMode="auto">
            <a:xfrm>
              <a:off x="4435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AutoShape 385"/>
            <p:cNvSpPr>
              <a:spLocks noChangeArrowheads="1"/>
            </p:cNvSpPr>
            <p:nvPr/>
          </p:nvSpPr>
          <p:spPr bwMode="auto">
            <a:xfrm rot="-5400000">
              <a:off x="439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Rectangle 386"/>
            <p:cNvSpPr>
              <a:spLocks noChangeArrowheads="1"/>
            </p:cNvSpPr>
            <p:nvPr/>
          </p:nvSpPr>
          <p:spPr bwMode="auto">
            <a:xfrm>
              <a:off x="443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AutoShape 387"/>
            <p:cNvSpPr>
              <a:spLocks noChangeArrowheads="1"/>
            </p:cNvSpPr>
            <p:nvPr/>
          </p:nvSpPr>
          <p:spPr bwMode="auto">
            <a:xfrm rot="-5400000">
              <a:off x="438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Rectangle 388"/>
            <p:cNvSpPr>
              <a:spLocks noChangeArrowheads="1"/>
            </p:cNvSpPr>
            <p:nvPr/>
          </p:nvSpPr>
          <p:spPr bwMode="auto">
            <a:xfrm>
              <a:off x="443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AutoShape 389"/>
            <p:cNvSpPr>
              <a:spLocks noChangeArrowheads="1"/>
            </p:cNvSpPr>
            <p:nvPr/>
          </p:nvSpPr>
          <p:spPr bwMode="auto">
            <a:xfrm rot="-5400000">
              <a:off x="439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390"/>
            <p:cNvSpPr>
              <a:spLocks noChangeArrowheads="1"/>
            </p:cNvSpPr>
            <p:nvPr/>
          </p:nvSpPr>
          <p:spPr bwMode="auto">
            <a:xfrm>
              <a:off x="4988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AutoShape 391"/>
            <p:cNvSpPr>
              <a:spLocks noChangeArrowheads="1"/>
            </p:cNvSpPr>
            <p:nvPr/>
          </p:nvSpPr>
          <p:spPr bwMode="auto">
            <a:xfrm rot="-5400000">
              <a:off x="4943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Rectangle 392"/>
            <p:cNvSpPr>
              <a:spLocks noChangeArrowheads="1"/>
            </p:cNvSpPr>
            <p:nvPr/>
          </p:nvSpPr>
          <p:spPr bwMode="auto">
            <a:xfrm>
              <a:off x="4990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AutoShape 393"/>
            <p:cNvSpPr>
              <a:spLocks noChangeArrowheads="1"/>
            </p:cNvSpPr>
            <p:nvPr/>
          </p:nvSpPr>
          <p:spPr bwMode="auto">
            <a:xfrm rot="-5400000">
              <a:off x="4945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Rectangle 394"/>
            <p:cNvSpPr>
              <a:spLocks noChangeArrowheads="1"/>
            </p:cNvSpPr>
            <p:nvPr/>
          </p:nvSpPr>
          <p:spPr bwMode="auto">
            <a:xfrm>
              <a:off x="4989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AutoShape 395"/>
            <p:cNvSpPr>
              <a:spLocks noChangeArrowheads="1"/>
            </p:cNvSpPr>
            <p:nvPr/>
          </p:nvSpPr>
          <p:spPr bwMode="auto">
            <a:xfrm rot="-5400000">
              <a:off x="4944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Rectangle 396"/>
            <p:cNvSpPr>
              <a:spLocks noChangeArrowheads="1"/>
            </p:cNvSpPr>
            <p:nvPr/>
          </p:nvSpPr>
          <p:spPr bwMode="auto">
            <a:xfrm>
              <a:off x="4991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AutoShape 397"/>
            <p:cNvSpPr>
              <a:spLocks noChangeArrowheads="1"/>
            </p:cNvSpPr>
            <p:nvPr/>
          </p:nvSpPr>
          <p:spPr bwMode="auto">
            <a:xfrm rot="-5400000">
              <a:off x="4946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21563" y="772771"/>
            <a:ext cx="1999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Read/write control line not included in this diagram.</a:t>
            </a:r>
          </a:p>
        </p:txBody>
      </p:sp>
    </p:spTree>
    <p:extLst>
      <p:ext uri="{BB962C8B-B14F-4D97-AF65-F5344CB8AC3E}">
        <p14:creationId xmlns:p14="http://schemas.microsoft.com/office/powerpoint/2010/main" val="1455864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element with clock.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Clock</a:t>
            </a:r>
            <a:r>
              <a:rPr lang="en-US" sz="2400" dirty="0"/>
              <a:t> is usually a square wave.</a:t>
            </a:r>
          </a:p>
        </p:txBody>
      </p: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1981200" y="1905000"/>
            <a:ext cx="5334000" cy="1479550"/>
            <a:chOff x="1440" y="1200"/>
            <a:chExt cx="3360" cy="932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440" y="1373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644" y="1200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2688" y="1266"/>
              <a:ext cx="768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Memory element</a:t>
              </a:r>
              <a:r>
                <a:rPr lang="en-GB" dirty="0"/>
                <a:t> 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2208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936" y="13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04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648" y="124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307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880" y="192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clock </a:t>
              </a:r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2286000" y="4191000"/>
            <a:ext cx="4572000" cy="1708150"/>
            <a:chOff x="1440" y="2640"/>
            <a:chExt cx="2880" cy="1076"/>
          </a:xfrm>
        </p:grpSpPr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56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8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triggering/activation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Latches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 = 1, OFF = 0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Positive edge-triggered (ON = from 0 to 1; OFF = other time)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Negative edge-triggered (ON = from 1 to 0; OFF = other time)</a:t>
            </a: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3962400" y="1905000"/>
            <a:ext cx="4572000" cy="1708150"/>
            <a:chOff x="1440" y="2640"/>
            <a:chExt cx="2880" cy="1076"/>
          </a:xfrm>
        </p:grpSpPr>
        <p:sp>
          <p:nvSpPr>
            <p:cNvPr id="73" name="Line 51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56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1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2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6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7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8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0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7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100" name="Line 78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9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103" name="Line 81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3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84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Two inputs: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Two complementary outputs</a:t>
            </a:r>
            <a:r>
              <a:rPr lang="en-US" dirty="0"/>
              <a:t>: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Q'</a:t>
            </a:r>
            <a:r>
              <a:rPr lang="en-US" dirty="0"/>
              <a:t>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Q</a:t>
            </a:r>
            <a:r>
              <a:rPr lang="en-US" dirty="0"/>
              <a:t> = HIGH, we say latch is in </a:t>
            </a:r>
            <a:r>
              <a:rPr lang="en-US" dirty="0">
                <a:solidFill>
                  <a:srgbClr val="C00000"/>
                </a:solidFill>
              </a:rPr>
              <a:t>SET </a:t>
            </a:r>
            <a:r>
              <a:rPr lang="en-US" dirty="0"/>
              <a:t>state.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Q</a:t>
            </a:r>
            <a:r>
              <a:rPr lang="en-US" dirty="0"/>
              <a:t> = LOW, we say latch is in </a:t>
            </a:r>
            <a:r>
              <a:rPr lang="en-US" dirty="0">
                <a:solidFill>
                  <a:srgbClr val="C00000"/>
                </a:solidFill>
              </a:rPr>
              <a:t>RESET</a:t>
            </a:r>
            <a:r>
              <a:rPr lang="en-US" dirty="0"/>
              <a:t>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 (also known as NOR gate latch)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Outputs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Q'</a:t>
            </a:r>
            <a:r>
              <a:rPr lang="en-US" dirty="0">
                <a:sym typeface="Wingdings" pitchFamily="2" charset="2"/>
              </a:rPr>
              <a:t> are both LOW (invalid!)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Drawback: invalid condition exists and must be avoided.</a:t>
            </a:r>
          </a:p>
        </p:txBody>
      </p: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22115</TotalTime>
  <Words>5821</Words>
  <Application>Microsoft Office PowerPoint</Application>
  <PresentationFormat>On-screen Show (4:3)</PresentationFormat>
  <Paragraphs>1504</Paragraphs>
  <Slides>70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Nimbus Roman No9 L</vt:lpstr>
      <vt:lpstr>Arial</vt:lpstr>
      <vt:lpstr>Calibri</vt:lpstr>
      <vt:lpstr>Symbol</vt:lpstr>
      <vt:lpstr>Tahoma</vt:lpstr>
      <vt:lpstr>Times New Roman</vt:lpstr>
      <vt:lpstr>Wingdings</vt:lpstr>
      <vt:lpstr>Clarity</vt:lpstr>
      <vt:lpstr>Document</vt:lpstr>
      <vt:lpstr>http://www.comp.nus.edu.sg/~cs2100/</vt:lpstr>
      <vt:lpstr>Lecture #19: Sequential Logic (1/2)</vt:lpstr>
      <vt:lpstr>Lecture #19: Sequential Logic (2/2)</vt:lpstr>
      <vt:lpstr>1. Introduction (1/2)</vt:lpstr>
      <vt:lpstr>1. Introduction (2/2)</vt:lpstr>
      <vt:lpstr>2. Memory Elements (1/3)</vt:lpstr>
      <vt:lpstr>2. Memory Elements (2/3)</vt:lpstr>
      <vt:lpstr>2. Memory Elements (3/3)</vt:lpstr>
      <vt:lpstr>3.1 S-R Latch (1/3)</vt:lpstr>
      <vt:lpstr>3.1 S-R Latch (2/3)</vt:lpstr>
      <vt:lpstr>3.1 S-R Latch (3/3)</vt:lpstr>
      <vt:lpstr>3.1 Active-Low S-R Latch</vt:lpstr>
      <vt:lpstr>3.1 Gated S-R Latch</vt:lpstr>
      <vt:lpstr>3.2 Gated D Latch (1/2)</vt:lpstr>
      <vt:lpstr>3.2 Gated D Latch (2/2)</vt:lpstr>
      <vt:lpstr>4. Flip-flops (1/2)</vt:lpstr>
      <vt:lpstr>4. Flip-flops (2/2)</vt:lpstr>
      <vt:lpstr>4.1 S-R Flip-flop</vt:lpstr>
      <vt:lpstr>4.2 D Flip-flop (1/2)</vt:lpstr>
      <vt:lpstr>4.2 D Flip-flop (2/2)</vt:lpstr>
      <vt:lpstr>4.3 J-K Flip-flop (1/2)</vt:lpstr>
      <vt:lpstr>4.3 J-K Flip-flop (2/2)</vt:lpstr>
      <vt:lpstr>4.4 T Flip-flop</vt:lpstr>
      <vt:lpstr>5. Asynchronous Inputs (1/2)</vt:lpstr>
      <vt:lpstr>5. Asynchronous Inputs (2/2)</vt:lpstr>
      <vt:lpstr>6. Synchronous Sequential Circuits</vt:lpstr>
      <vt:lpstr>6.1 Flip-flop Characteristic Tables</vt:lpstr>
      <vt:lpstr>6.2 Sequential Circuits: Analysis (1/7)</vt:lpstr>
      <vt:lpstr>6.2 Sequential Circuits: Analysis (2/7)</vt:lpstr>
      <vt:lpstr>6.2 Sequential Circuits: Analysis (3/7)</vt:lpstr>
      <vt:lpstr>6.2 Sequential Circuits: Analysis (4/7)</vt:lpstr>
      <vt:lpstr>6.2 Sequential Circuits: Analysis (5/7)</vt:lpstr>
      <vt:lpstr>6.2 Sequential Circuits: Analysis (6/7)</vt:lpstr>
      <vt:lpstr>6.2 Sequential Circuits: Analysis (7/7)</vt:lpstr>
      <vt:lpstr>6.2 Flip-flop Input Functions (1/3)</vt:lpstr>
      <vt:lpstr>6.2 Flip-flop Input Functions (2/3)</vt:lpstr>
      <vt:lpstr>6.2 Flip-flop Input Functions (3/3)</vt:lpstr>
      <vt:lpstr>6.2 Analysis: Example #2 (1/3)</vt:lpstr>
      <vt:lpstr>6.2 Analysis: Example #2 (2/3)</vt:lpstr>
      <vt:lpstr>6.2 Analysis: Example #2 (3/3)</vt:lpstr>
      <vt:lpstr>6.2 Analysis: Example #3 (1/3)</vt:lpstr>
      <vt:lpstr>6.2 Analysis: Example #3 (2/3)</vt:lpstr>
      <vt:lpstr>6.2 Analysis: Example #3 (3/3)</vt:lpstr>
      <vt:lpstr>6.3 Flip-flop Excitation Tables (1/2)</vt:lpstr>
      <vt:lpstr>6.3 Flip-flop Excitation Tables (1/2)</vt:lpstr>
      <vt:lpstr>6.4 Sequential Circuits: Design</vt:lpstr>
      <vt:lpstr>6.4 Design: Example #1 (1/5)</vt:lpstr>
      <vt:lpstr>6.4 Design: Example #1 (2/5)</vt:lpstr>
      <vt:lpstr>6.4 Design: Example #1 (3/5)</vt:lpstr>
      <vt:lpstr>6.4 Design: Example #1 (4/5)</vt:lpstr>
      <vt:lpstr>6.4 Design: Example #1 (5/5)</vt:lpstr>
      <vt:lpstr>6.4 Design: Example #2 (1/3)</vt:lpstr>
      <vt:lpstr>6.4 Design: Example #2 (2/3)</vt:lpstr>
      <vt:lpstr>6.4 Design: Example #2 (3/3)</vt:lpstr>
      <vt:lpstr>6.4 Design: Example #3 (1/4)</vt:lpstr>
      <vt:lpstr>6.4 Design: Example #3 (2/4)</vt:lpstr>
      <vt:lpstr>6.4 Design: Example #3 (3/4)</vt:lpstr>
      <vt:lpstr>6.4 Design: Example #3 (4/4)</vt:lpstr>
      <vt:lpstr>7. Memory (1/4)</vt:lpstr>
      <vt:lpstr>7. Memory (2/4)</vt:lpstr>
      <vt:lpstr>7. Memory (3/4)</vt:lpstr>
      <vt:lpstr>7. Memory (4/4)</vt:lpstr>
      <vt:lpstr>7.1 Memory Unit</vt:lpstr>
      <vt:lpstr>7.2 Read/Write Operations</vt:lpstr>
      <vt:lpstr>7.3 Memory Cell</vt:lpstr>
      <vt:lpstr>7.4 Memory Arrays (1/4)</vt:lpstr>
      <vt:lpstr>7.4 Memory Arrays (2/4)</vt:lpstr>
      <vt:lpstr>7.4 Memory Arrays (3/4)</vt:lpstr>
      <vt:lpstr>7.4 Memory Arrays (4/4)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Ronald Toh</cp:lastModifiedBy>
  <cp:revision>1908</cp:revision>
  <cp:lastPrinted>2017-06-30T03:15:07Z</cp:lastPrinted>
  <dcterms:created xsi:type="dcterms:W3CDTF">1998-09-05T15:03:32Z</dcterms:created>
  <dcterms:modified xsi:type="dcterms:W3CDTF">2021-10-24T12:10:20Z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