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468" r:id="rId3"/>
    <p:sldId id="469" r:id="rId4"/>
    <p:sldId id="507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501" r:id="rId29"/>
    <p:sldId id="508" r:id="rId30"/>
    <p:sldId id="497" r:id="rId31"/>
    <p:sldId id="521" r:id="rId32"/>
    <p:sldId id="498" r:id="rId33"/>
    <p:sldId id="522" r:id="rId34"/>
    <p:sldId id="499" r:id="rId35"/>
    <p:sldId id="500" r:id="rId36"/>
    <p:sldId id="523" r:id="rId37"/>
    <p:sldId id="502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CCFF99"/>
    <a:srgbClr val="CC6600"/>
    <a:srgbClr val="006600"/>
    <a:srgbClr val="FFFFCC"/>
    <a:srgbClr val="0000FF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22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-42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10/30/2021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Pipeline registers not 32 bits (technically not a register)</a:t>
            </a:r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 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228600" indent="-228600" eaLnBrk="1" hangingPunct="1">
              <a:buAutoNum type="alphaLcParenR"/>
              <a:defRPr/>
            </a:pPr>
            <a:r>
              <a:rPr lang="en-US" dirty="0"/>
              <a:t>4 cycles</a:t>
            </a:r>
          </a:p>
          <a:p>
            <a:pPr marL="228600" indent="-228600" eaLnBrk="1" hangingPunct="1">
              <a:buAutoNum type="alphaLcParenR"/>
              <a:defRPr/>
            </a:pPr>
            <a:r>
              <a:rPr lang="en-US" dirty="0"/>
              <a:t>4/(100*10^6) = 40ns</a:t>
            </a:r>
          </a:p>
          <a:p>
            <a:pPr marL="228600" indent="-228600" eaLnBrk="1" hangingPunct="1">
              <a:buAutoNum type="alphaLcParenR"/>
              <a:defRPr/>
            </a:pPr>
            <a:r>
              <a:rPr lang="en-US" dirty="0"/>
              <a:t>4+5-1 = </a:t>
            </a:r>
            <a:r>
              <a:rPr lang="en-US"/>
              <a:t>8 cycles</a:t>
            </a:r>
            <a:endParaRPr lang="en-US" dirty="0"/>
          </a:p>
          <a:p>
            <a:pPr marL="228600" indent="-228600" eaLnBrk="1" hangingPunct="1">
              <a:buAutoNum type="alphaLcParenR"/>
              <a:defRPr/>
            </a:pPr>
            <a:r>
              <a:rPr lang="en-US" dirty="0"/>
              <a:t>8/(500*10^6) = 16ns</a:t>
            </a:r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386103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88229"/>
              </p:ext>
            </p:extLst>
          </p:nvPr>
        </p:nvGraphicFramePr>
        <p:xfrm>
          <a:off x="457200" y="44246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3007"/>
              </p:ext>
            </p:extLst>
          </p:nvPr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839"/>
              </p:ext>
            </p:extLst>
          </p:nvPr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#20: Pipelining 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0438"/>
              </p:ext>
            </p:extLst>
          </p:nvPr>
        </p:nvGraphicFramePr>
        <p:xfrm>
          <a:off x="476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6618"/>
              </p:ext>
            </p:extLst>
          </p:nvPr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3995"/>
              </p:ext>
            </p:extLst>
          </p:nvPr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SG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= Time for operation in stage k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 = Number of stages</a:t>
                </a:r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1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431" y="1852236"/>
            <a:ext cx="6934199" cy="4736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715947">
            <a:off x="358324" y="1503832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</a:rPr>
              <a:t>Assembly Line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ADEC7235-C772-4707-BF07-75067F59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816"/>
            <a:ext cx="8077200" cy="23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Choose the longest total time = </a:t>
            </a:r>
            <a:r>
              <a:rPr lang="en-US" sz="2400" b="1" dirty="0"/>
              <a:t>8ns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8ns = 800ns</a:t>
            </a:r>
            <a:endParaRPr lang="en-US" sz="2400" dirty="0"/>
          </a:p>
        </p:txBody>
      </p:sp>
      <p:graphicFrame>
        <p:nvGraphicFramePr>
          <p:cNvPr id="29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763251"/>
              </p:ext>
            </p:extLst>
          </p:nvPr>
        </p:nvGraphicFramePr>
        <p:xfrm>
          <a:off x="1143000" y="13464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SG" sz="2800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stage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duration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400" dirty="0"/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𝑨𝒗𝒆𝒓𝒂𝒈𝒆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𝑪𝑷𝑰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Average CPI is needed because each instruction takes different number of cycles to finish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 r="-19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64">
            <a:extLst>
              <a:ext uri="{FF2B5EF4-FFF2-40B4-BE49-F238E27FC236}">
                <a16:creationId xmlns:a16="http://schemas.microsoft.com/office/drawing/2014/main" id="{F564EAF7-7858-4563-9C72-FB7F8D40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21" y="3818021"/>
            <a:ext cx="8077200" cy="282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9250" indent="-34925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Choose the longest stage time = </a:t>
            </a:r>
            <a:r>
              <a:rPr lang="en-US" sz="2400" b="1" dirty="0"/>
              <a:t>2ns</a:t>
            </a:r>
          </a:p>
          <a:p>
            <a:pPr marL="349250" indent="-34925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To execute </a:t>
            </a:r>
            <a:r>
              <a:rPr lang="en-US" sz="2800" b="1" dirty="0"/>
              <a:t>100 instructions</a:t>
            </a:r>
            <a:r>
              <a:rPr lang="en-US" sz="2800" dirty="0"/>
              <a:t>, with a given </a:t>
            </a:r>
            <a:r>
              <a:rPr lang="en-US" sz="2800" b="1" dirty="0"/>
              <a:t>average CPI of </a:t>
            </a:r>
            <a:r>
              <a:rPr lang="en-US" sz="2800" b="1" dirty="0">
                <a:solidFill>
                  <a:srgbClr val="C00000"/>
                </a:solidFill>
              </a:rPr>
              <a:t>4.6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4.6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2ns = 920ns</a:t>
            </a:r>
            <a:endParaRPr lang="en-US" sz="2400" dirty="0"/>
          </a:p>
        </p:txBody>
      </p:sp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2A5C11A5-42CA-439C-8F25-D02C706F3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14475"/>
              </p:ext>
            </p:extLst>
          </p:nvPr>
        </p:nvGraphicFramePr>
        <p:xfrm>
          <a:off x="1143000" y="14226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𝑝𝑖𝑝𝑒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endParaRPr lang="en-SG" dirty="0"/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dirty="0" smtClean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time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800" b="0" dirty="0">
                  <a:sym typeface="Symbol" pitchFamily="18" charset="2"/>
                </a:endParaRP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SG" sz="2400" dirty="0"/>
                  <a:t> </a:t>
                </a:r>
                <a:r>
                  <a:rPr lang="en-SG" dirty="0"/>
                  <a:t>= Overhead for pipelining, e.g. pipeline register</a:t>
                </a:r>
                <a:endParaRPr lang="en-US" dirty="0"/>
              </a:p>
              <a:p>
                <a:pPr marL="265113" indent="-265113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Cycles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wasted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filling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up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pipeline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Time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 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  <a:tabLst>
                    <a:tab pos="23320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𝑝𝑖𝑝𝑒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/>
                  <a:t>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𝐶𝑦𝑐𝑙𝑒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×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𝑝𝑖𝑝𝑒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sz="2400" dirty="0">
                  <a:ea typeface="Cambria Math"/>
                </a:endParaRPr>
              </a:p>
              <a:p>
                <a:pPr marL="344487" lvl="1" indent="0">
                  <a:spcBef>
                    <a:spcPts val="600"/>
                  </a:spcBef>
                  <a:buNone/>
                  <a:tabLst>
                    <a:tab pos="2332038" algn="l"/>
                  </a:tabLst>
                </a:pPr>
                <a:r>
                  <a:rPr lang="en-US" sz="2400" dirty="0">
                    <a:ea typeface="Cambria Math"/>
                  </a:rPr>
                  <a:t>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SG" sz="2400" dirty="0"/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  <a:blipFill>
                <a:blip r:embed="rId3"/>
                <a:stretch>
                  <a:fillRect l="-1259" t="-12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AAD3C296-3FEB-4F6E-9B9F-2388AE1D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1" y="3880179"/>
            <a:ext cx="8327679" cy="259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assume pipeline register delay of </a:t>
            </a:r>
            <a:r>
              <a:rPr lang="en-US" sz="2400" b="1" dirty="0"/>
              <a:t>0.5ns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longest stage time + overhead = </a:t>
            </a:r>
            <a:r>
              <a:rPr lang="en-US" sz="2400" b="1" dirty="0"/>
              <a:t>2 + 0.5 = 2.5ns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(100 + 5 – 1)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2.5ns = 260ns</a:t>
            </a:r>
            <a:endParaRPr lang="en-US" sz="2400" dirty="0"/>
          </a:p>
        </p:txBody>
      </p:sp>
      <p:graphicFrame>
        <p:nvGraphicFramePr>
          <p:cNvPr id="14" name="Group 59">
            <a:extLst>
              <a:ext uri="{FF2B5EF4-FFF2-40B4-BE49-F238E27FC236}">
                <a16:creationId xmlns:a16="http://schemas.microsoft.com/office/drawing/2014/main" id="{7600C7A6-EE66-4BB5-BE8F-CEA0D1A65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300605"/>
              </p:ext>
            </p:extLst>
          </p:nvPr>
        </p:nvGraphicFramePr>
        <p:xfrm>
          <a:off x="1124139" y="1455821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Every stage takes the same amount of time: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 pipeline overhead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sz="24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of instructions </a:t>
                </a:r>
                <a:r>
                  <a:rPr lang="en-US" sz="2400" b="1" dirty="0"/>
                  <a:t>I</a:t>
                </a:r>
                <a:r>
                  <a:rPr lang="en-US" sz="2400" dirty="0"/>
                  <a:t>,  is much larger than number of stages, </a:t>
                </a:r>
                <a:r>
                  <a:rPr lang="en-US" sz="2400" b="1" dirty="0"/>
                  <a:t>N</a:t>
                </a:r>
              </a:p>
              <a:p>
                <a:pPr marL="360362" lvl="1" indent="0">
                  <a:buSzPct val="100000"/>
                  <a:buNone/>
                </a:pPr>
                <a:endParaRPr lang="en-US" sz="2400" b="1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Note: The above also  shows </a:t>
                </a:r>
                <a:r>
                  <a:rPr lang="en-US" sz="2800" b="1" dirty="0"/>
                  <a:t>how pipeline processor loses performance</a:t>
                </a:r>
                <a:endParaRPr lang="en-US" sz="2800" dirty="0"/>
              </a:p>
            </p:txBody>
          </p:sp>
        </mc:Choice>
        <mc:Fallback xmlns="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  <a:blipFill>
                <a:blip r:embed="rId3"/>
                <a:stretch>
                  <a:fillRect l="-1259" t="-1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32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I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N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8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1" dirty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4247921" y="3995432"/>
            <a:ext cx="4495800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is the number of pipeline stages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19295</TotalTime>
  <Words>2519</Words>
  <Application>Microsoft Office PowerPoint</Application>
  <PresentationFormat>On-screen Show (4:3)</PresentationFormat>
  <Paragraphs>813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FranklinGothic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#20: Pipelining I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Single Cycle Processor: Performance</vt:lpstr>
      <vt:lpstr>5. Single Cycle Processor: Example</vt:lpstr>
      <vt:lpstr>5. Multi-Cycle Processor: Performance</vt:lpstr>
      <vt:lpstr>5. Multi-Cycle Processor: Example</vt:lpstr>
      <vt:lpstr>5. Pipeline Processor: Performance</vt:lpstr>
      <vt:lpstr>5. Pipeline Processor: Example</vt:lpstr>
      <vt:lpstr>5. Pipeline Processor: Ideal Speedup (1/2)</vt:lpstr>
      <vt:lpstr>5. Pipeline Processor: Ideal Speedup (2/2)</vt:lpstr>
      <vt:lpstr>Review Question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1901</cp:revision>
  <cp:lastPrinted>2017-06-30T03:15:07Z</cp:lastPrinted>
  <dcterms:created xsi:type="dcterms:W3CDTF">1998-09-05T15:03:32Z</dcterms:created>
  <dcterms:modified xsi:type="dcterms:W3CDTF">2021-10-30T04:41:20Z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