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4"/>
  </p:notesMasterIdLst>
  <p:handoutMasterIdLst>
    <p:handoutMasterId r:id="rId75"/>
  </p:handoutMasterIdLst>
  <p:sldIdLst>
    <p:sldId id="256" r:id="rId2"/>
    <p:sldId id="468" r:id="rId3"/>
    <p:sldId id="469" r:id="rId4"/>
    <p:sldId id="507" r:id="rId5"/>
    <p:sldId id="47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98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594" r:id="rId65"/>
    <p:sldId id="595" r:id="rId66"/>
    <p:sldId id="596" r:id="rId67"/>
    <p:sldId id="597" r:id="rId68"/>
    <p:sldId id="599" r:id="rId69"/>
    <p:sldId id="600" r:id="rId70"/>
    <p:sldId id="536" r:id="rId71"/>
    <p:sldId id="601" r:id="rId72"/>
    <p:sldId id="308" r:id="rId7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E2FFC5"/>
    <a:srgbClr val="FFFFCC"/>
    <a:srgbClr val="006600"/>
    <a:srgbClr val="E9ECEB"/>
    <a:srgbClr val="EFE9E1"/>
    <a:srgbClr val="CCFF99"/>
    <a:srgbClr val="CC66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105" d="100"/>
          <a:sy n="105" d="100"/>
        </p:scale>
        <p:origin x="1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3/31/2021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6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7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9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8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1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5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6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0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17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89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1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7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5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2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4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Direct Mapped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30289"/>
              </p:ext>
            </p:extLst>
          </p:nvPr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500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39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Text Box 76">
            <a:extLst>
              <a:ext uri="{FF2B5EF4-FFF2-40B4-BE49-F238E27FC236}">
                <a16:creationId xmlns:a16="http://schemas.microsoft.com/office/drawing/2014/main" id="{D277EED6-D205-468B-801A-E5ECF739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4015538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7688467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1656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65559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738417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8131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#22: Cache I: Direct Mapped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9832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Cache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2.1	Locality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2.2	Memory Access Time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to Cache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Direct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Reading Data (Memory Load)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Writing Data (Memory Store)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Write Policy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17703725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38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19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90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6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52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10334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4542792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20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7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76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0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44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7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4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5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9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1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DDR2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DDR3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DDR4</a:t>
            </a:r>
            <a:r>
              <a:rPr lang="en-US" sz="2000" dirty="0"/>
              <a:t>  </a:t>
            </a:r>
            <a:r>
              <a:rPr lang="en-US" sz="2000" dirty="0" smtClean="0"/>
              <a:t>(released in 2014)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/>
              <a:t>DDR5</a:t>
            </a:r>
            <a:r>
              <a:rPr lang="en-US" sz="2000" dirty="0" smtClean="0"/>
              <a:t> 	(in </a:t>
            </a:r>
            <a:r>
              <a:rPr lang="en-US" sz="2000" dirty="0" err="1" smtClean="0"/>
              <a:t>Q3</a:t>
            </a:r>
            <a:r>
              <a:rPr lang="en-US" sz="2000" dirty="0" smtClean="0"/>
              <a:t> 2021)</a:t>
            </a:r>
            <a:endParaRPr lang="en-US" dirty="0"/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#1: Setup Information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60088-BEDF-4F14-8C03-2C8714229124}"/>
              </a:ext>
            </a:extLst>
          </p:cNvPr>
          <p:cNvSpPr/>
          <p:nvPr/>
        </p:nvSpPr>
        <p:spPr>
          <a:xfrm>
            <a:off x="609600" y="1480552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4GB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7BB3F131-C2D5-4E97-9874-B73054B3A98C}"/>
              </a:ext>
            </a:extLst>
          </p:cNvPr>
          <p:cNvGrpSpPr/>
          <p:nvPr/>
        </p:nvGrpSpPr>
        <p:grpSpPr>
          <a:xfrm>
            <a:off x="3429000" y="1143000"/>
            <a:ext cx="5105400" cy="1034018"/>
            <a:chOff x="984479" y="2242582"/>
            <a:chExt cx="5105400" cy="1034018"/>
          </a:xfrm>
        </p:grpSpPr>
        <p:sp>
          <p:nvSpPr>
            <p:cNvPr id="29" name="Text Box 74">
              <a:extLst>
                <a:ext uri="{FF2B5EF4-FFF2-40B4-BE49-F238E27FC236}">
                  <a16:creationId xmlns:a16="http://schemas.microsoft.com/office/drawing/2014/main" id="{9F1AC6B2-5C93-4D4B-90E2-D60183EE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42582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</a:rPr>
                <a:t>Memory Address</a:t>
              </a:r>
            </a:p>
          </p:txBody>
        </p:sp>
        <p:sp>
          <p:nvSpPr>
            <p:cNvPr id="30" name="Text Box 78">
              <a:extLst>
                <a:ext uri="{FF2B5EF4-FFF2-40B4-BE49-F238E27FC236}">
                  <a16:creationId xmlns:a16="http://schemas.microsoft.com/office/drawing/2014/main" id="{BE82E911-BD4C-45A1-87D7-E21AC598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20DF8E89-FC32-45C1-89DD-B7E4AE75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B5C0580C-73C8-4DAA-90E2-F6410FB6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33" name="Text Box 81">
              <a:extLst>
                <a:ext uri="{FF2B5EF4-FFF2-40B4-BE49-F238E27FC236}">
                  <a16:creationId xmlns:a16="http://schemas.microsoft.com/office/drawing/2014/main" id="{5F568A56-3CAF-4FDE-91D9-0BD4F67E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31466E-A24B-48EC-B61C-94B03B699C77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3220F8-E687-4BF9-9D3E-BDB3897BBA0E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098A5A6A-9121-4495-AEC3-9BF1CD7F997D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0" name="Text Box 75">
                <a:extLst>
                  <a:ext uri="{FF2B5EF4-FFF2-40B4-BE49-F238E27FC236}">
                    <a16:creationId xmlns:a16="http://schemas.microsoft.com/office/drawing/2014/main" id="{DD2386BA-482B-480B-8445-60E67AFFE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Block Number</a:t>
                </a: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1AA3C25-AC28-45B2-992C-D27D2EE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8244B80-D555-478F-B43F-0E74B3A9C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F7C28AA7-F1FC-4807-959E-50345031D35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828C2C7D-3126-4570-92CC-8FFB360C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990F404E-008D-4E2F-ADC4-621319BCD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C7267-C166-435E-AAB6-DCB819E94E33}"/>
              </a:ext>
            </a:extLst>
          </p:cNvPr>
          <p:cNvSpPr/>
          <p:nvPr/>
        </p:nvSpPr>
        <p:spPr>
          <a:xfrm>
            <a:off x="609600" y="3004552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F04DF-F49A-43CE-A441-6DD9D638C9C3}"/>
              </a:ext>
            </a:extLst>
          </p:cNvPr>
          <p:cNvSpPr/>
          <p:nvPr/>
        </p:nvSpPr>
        <p:spPr>
          <a:xfrm>
            <a:off x="609600" y="4267200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/>
            </a: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32Bytes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4D13B-AD38-4700-B5EF-E8918731F384}"/>
              </a:ext>
            </a:extLst>
          </p:cNvPr>
          <p:cNvSpPr/>
          <p:nvPr/>
        </p:nvSpPr>
        <p:spPr>
          <a:xfrm>
            <a:off x="609600" y="5181600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2350CFA0-5A31-4B2F-8AF6-A4E33ADB1EA3}"/>
              </a:ext>
            </a:extLst>
          </p:cNvPr>
          <p:cNvGrpSpPr/>
          <p:nvPr/>
        </p:nvGrpSpPr>
        <p:grpSpPr>
          <a:xfrm>
            <a:off x="3429000" y="3658602"/>
            <a:ext cx="5038496" cy="793750"/>
            <a:chOff x="3124200" y="3702050"/>
            <a:chExt cx="5038496" cy="793750"/>
          </a:xfrm>
        </p:grpSpPr>
        <p:sp>
          <p:nvSpPr>
            <p:cNvPr id="47" name="Text Box 38">
              <a:extLst>
                <a:ext uri="{FF2B5EF4-FFF2-40B4-BE49-F238E27FC236}">
                  <a16:creationId xmlns:a16="http://schemas.microsoft.com/office/drawing/2014/main" id="{62A21D9E-6E79-466A-8746-F2B5B68B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N+M-1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1C3F73F7-9534-47C8-B998-0B6D52C2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F1FA13CF-26FE-47A0-85B0-77F3A72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Text Box 80">
              <a:extLst>
                <a:ext uri="{FF2B5EF4-FFF2-40B4-BE49-F238E27FC236}">
                  <a16:creationId xmlns:a16="http://schemas.microsoft.com/office/drawing/2014/main" id="{E74E491F-D70C-4F8B-81A5-52417349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2F6A8A95-208B-49B5-81C8-1EDED90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0A293-6109-4D0F-AA9C-7BC53A1C8EA3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CE8F18-8A9B-47FB-B38A-EC28FF0FE6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28">
              <a:extLst>
                <a:ext uri="{FF2B5EF4-FFF2-40B4-BE49-F238E27FC236}">
                  <a16:creationId xmlns:a16="http://schemas.microsoft.com/office/drawing/2014/main" id="{979DB6B6-5D26-4DF8-9CF4-C92D0E7E8797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C8290155-4D2A-48B9-9FA1-2715AEB8C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999" y="2014270"/>
                <a:ext cx="121086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93AE555B-C5D2-4C53-BA5F-E13996B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E64F6502-EEB0-4FC4-8D26-E52CED0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222D89ED-665F-49F7-BF1B-32DC2C25DDF2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8E726801-2FC3-4C50-B754-4572D8EA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3CDAF81F-A53F-4D36-B39E-A18B1E22B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15FBC-2060-4A7A-82E8-19CCA66470C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7" name="Group 28">
              <a:extLst>
                <a:ext uri="{FF2B5EF4-FFF2-40B4-BE49-F238E27FC236}">
                  <a16:creationId xmlns:a16="http://schemas.microsoft.com/office/drawing/2014/main" id="{EE53EBBB-BA63-4937-A309-C8384B28339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24A78C7F-1AE1-4410-97F0-3C3D445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  <p:sp>
            <p:nvSpPr>
              <p:cNvPr id="59" name="Line 76">
                <a:extLst>
                  <a:ext uri="{FF2B5EF4-FFF2-40B4-BE49-F238E27FC236}">
                    <a16:creationId xmlns:a16="http://schemas.microsoft.com/office/drawing/2014/main" id="{49BDE864-C833-40CA-B1C5-0D540A5D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7">
                <a:extLst>
                  <a:ext uri="{FF2B5EF4-FFF2-40B4-BE49-F238E27FC236}">
                    <a16:creationId xmlns:a16="http://schemas.microsoft.com/office/drawing/2014/main" id="{E513352F-2D9E-46F6-A7EF-C01886E2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 Box 16">
            <a:extLst>
              <a:ext uri="{FF2B5EF4-FFF2-40B4-BE49-F238E27FC236}">
                <a16:creationId xmlns:a16="http://schemas.microsoft.com/office/drawing/2014/main" id="{CCCB5F64-65AE-41CD-9866-E52AF808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3360"/>
            <a:ext cx="4495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Offset, </a:t>
            </a:r>
            <a:r>
              <a:rPr lang="en-US" sz="2000" b="1" dirty="0">
                <a:solidFill>
                  <a:srgbClr val="0066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Block Number </a:t>
            </a:r>
            <a:r>
              <a:rPr lang="en-US" sz="2000" dirty="0"/>
              <a:t>= </a:t>
            </a:r>
            <a:endParaRPr lang="en-US" sz="2000" b="1" dirty="0"/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5852C311-EC36-429A-905C-4AF068E3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04752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Number of Cache Blocks =</a:t>
            </a:r>
            <a:endParaRPr lang="en-US" sz="2000" baseline="30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</a:rPr>
              <a:t> M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Cache Tag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D366B597-7844-4EAC-8A2E-E988C9BA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610900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Tracing Memory Accesses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Content Placeholder 9">
            <a:extLst>
              <a:ext uri="{FF2B5EF4-FFF2-40B4-BE49-F238E27FC236}">
                <a16:creationId xmlns:a16="http://schemas.microsoft.com/office/drawing/2014/main" id="{5783A93F-CBE7-4B30-8DAD-C1BC004D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5105400" cy="4501816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the given setup in exercise #1, trace the following memory loads: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from addresses: </a:t>
            </a:r>
          </a:p>
          <a:p>
            <a:pPr lvl="1">
              <a:buNone/>
            </a:pPr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4, 0, 8, 12, 36, 0, 4</a:t>
            </a:r>
          </a:p>
          <a:p>
            <a:pPr lvl="1">
              <a:buNone/>
            </a:pPr>
            <a:endParaRPr lang="en-US" sz="2400" b="1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“A”, “B”…. “J” represent word-size data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1 word = 4 bytes</a:t>
            </a:r>
          </a:p>
          <a:p>
            <a:pPr lvl="1"/>
            <a:endParaRPr lang="en-US" dirty="0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8CB91B9-C633-4892-9DDD-C1A96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80" y="1492080"/>
            <a:ext cx="3124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Memory Content</a:t>
            </a:r>
          </a:p>
        </p:txBody>
      </p:sp>
      <p:graphicFrame>
        <p:nvGraphicFramePr>
          <p:cNvPr id="76" name="Group 45">
            <a:extLst>
              <a:ext uri="{FF2B5EF4-FFF2-40B4-BE49-F238E27FC236}">
                <a16:creationId xmlns:a16="http://schemas.microsoft.com/office/drawing/2014/main" id="{31035BBB-C001-4841-A445-3322D58B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5227"/>
              </p:ext>
            </p:extLst>
          </p:nvPr>
        </p:nvGraphicFramePr>
        <p:xfrm>
          <a:off x="5486400" y="2122607"/>
          <a:ext cx="2562884" cy="3566160"/>
        </p:xfrm>
        <a:graphic>
          <a:graphicData uri="http://schemas.openxmlformats.org/drawingml/2006/table">
            <a:tbl>
              <a:tblPr/>
              <a:tblGrid>
                <a:gridCol w="10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72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3171"/>
              </p:ext>
            </p:extLst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F37B4F9E-9886-49EE-AFDC-FB349370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4124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id="{01ABADCC-311A-40C3-BB80-BBD6C370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14263"/>
              </p:ext>
            </p:extLst>
          </p:nvPr>
        </p:nvGraphicFramePr>
        <p:xfrm>
          <a:off x="418642" y="3577724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11699-2DE1-468C-BEA2-DD40A4AC8ADA}"/>
              </a:ext>
            </a:extLst>
          </p:cNvPr>
          <p:cNvGrpSpPr/>
          <p:nvPr/>
        </p:nvGrpSpPr>
        <p:grpSpPr>
          <a:xfrm>
            <a:off x="190044" y="2206124"/>
            <a:ext cx="7391398" cy="762000"/>
            <a:chOff x="914400" y="1828800"/>
            <a:chExt cx="7391398" cy="762000"/>
          </a:xfrm>
        </p:grpSpPr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E79EC9FC-DA21-4036-9F79-0AFE7C0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E0DF76-ED26-43DE-8AB1-98DEC21597E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4E2DD-845D-4A79-8736-19443774086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F90C51-0698-4B9B-8440-CD17A23649EB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1" name="Text Box 75">
                <a:extLst>
                  <a:ext uri="{FF2B5EF4-FFF2-40B4-BE49-F238E27FC236}">
                    <a16:creationId xmlns:a16="http://schemas.microsoft.com/office/drawing/2014/main" id="{419D3ED1-122D-4844-B8A3-DE0968C1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74FB0A91-21B0-4B1E-B593-81EEB78F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E3D3FC-923B-46DE-95C5-39A6F7901E8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89CABAF2-C030-468D-B78C-E3068480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45" name="Oval 77">
            <a:extLst>
              <a:ext uri="{FF2B5EF4-FFF2-40B4-BE49-F238E27FC236}">
                <a16:creationId xmlns:a16="http://schemas.microsoft.com/office/drawing/2014/main" id="{DA7259E4-EEB6-46E2-BC44-A756C2B3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2" y="1444125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Rectangle 75">
            <a:extLst>
              <a:ext uri="{FF2B5EF4-FFF2-40B4-BE49-F238E27FC236}">
                <a16:creationId xmlns:a16="http://schemas.microsoft.com/office/drawing/2014/main" id="{5A2ABB94-9E51-4CE5-92BF-BEF2F83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1745891-953E-4F00-9EB7-ED07085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1" name="Group 56">
            <a:extLst>
              <a:ext uri="{FF2B5EF4-FFF2-40B4-BE49-F238E27FC236}">
                <a16:creationId xmlns:a16="http://schemas.microsoft.com/office/drawing/2014/main" id="{6C062387-EE22-47A2-AA69-DF381B2B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941559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94530646-8238-4A9D-9314-B9FEE864D90D}"/>
              </a:ext>
            </a:extLst>
          </p:cNvPr>
          <p:cNvGrpSpPr/>
          <p:nvPr/>
        </p:nvGrpSpPr>
        <p:grpSpPr>
          <a:xfrm>
            <a:off x="214101" y="2209798"/>
            <a:ext cx="7391398" cy="762000"/>
            <a:chOff x="914400" y="1828800"/>
            <a:chExt cx="7391398" cy="762000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25967737-932A-4869-A436-58311E98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7E19600F-AA95-4545-B4AC-10D1E03BAE28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65005C-139C-4FE4-98D5-C24996B62B3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AB4635-8D4A-46A1-B521-359D0702651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30683306-B2B9-4E37-8A44-61EAD326B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1659EBC9-50BC-4833-8D95-8CDFCD0DA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A2E107-0B68-4A94-B036-67F2699D5783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A4E5DA10-ED61-46AC-A1C8-FA0DE49B8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33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6ED705EC-47FA-4079-9A0E-B85E7DBE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8" y="1447857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5" name="Oval 77">
            <a:extLst>
              <a:ext uri="{FF2B5EF4-FFF2-40B4-BE49-F238E27FC236}">
                <a16:creationId xmlns:a16="http://schemas.microsoft.com/office/drawing/2014/main" id="{D191E096-6D6C-4065-8778-AE0969D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68" y="1447858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45B5A491-EBBA-4792-B8BB-14703E6EE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673638"/>
              </p:ext>
            </p:extLst>
          </p:nvPr>
        </p:nvGraphicFramePr>
        <p:xfrm>
          <a:off x="410668" y="3581457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7DD03-4F12-4368-8E9F-01EACEA86544}"/>
              </a:ext>
            </a:extLst>
          </p:cNvPr>
          <p:cNvGrpSpPr/>
          <p:nvPr/>
        </p:nvGrpSpPr>
        <p:grpSpPr>
          <a:xfrm>
            <a:off x="206127" y="2209857"/>
            <a:ext cx="7391398" cy="762000"/>
            <a:chOff x="914400" y="1828800"/>
            <a:chExt cx="7391398" cy="7620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517FEBD3-37C9-4BE2-A874-0D3D31FE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8 =</a:t>
              </a:r>
            </a:p>
          </p:txBody>
        </p: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E0EA11A8-4FFC-480E-9DC8-3FB9633830B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C6AB46-C33C-4C63-85F2-939F352ABE24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19F947-43DC-4DE1-9E25-481BC7D3E7A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626309FF-896F-41A5-B94A-24DF3772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6C7A044E-A2DB-44DA-B0E2-38A45AAA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F9033F-F29F-4448-92D4-6BF5D60538D8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45" name="Text Box 75">
                <a:extLst>
                  <a:ext uri="{FF2B5EF4-FFF2-40B4-BE49-F238E27FC236}">
                    <a16:creationId xmlns:a16="http://schemas.microsoft.com/office/drawing/2014/main" id="{3489CCDE-407F-4713-9D2D-469EE96B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5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29F20F8F-E2D3-4914-A9C8-A4B3915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900CA38F-9618-4FF5-9ECA-31C8EA2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F7ADC4F5-17FF-4D7A-B7C5-0A8BC59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80638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FE789-6964-4116-B8DC-91D14C80F89F}"/>
              </a:ext>
            </a:extLst>
          </p:cNvPr>
          <p:cNvGrpSpPr/>
          <p:nvPr/>
        </p:nvGrpSpPr>
        <p:grpSpPr>
          <a:xfrm>
            <a:off x="113844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D99DD10-CC57-4EC9-B3CC-A3B07056A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12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3AF5DE58-F017-441D-BC3C-B37435FF595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0E3537D-AE62-400D-AB64-56C78A9AF0BC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E640524-3A10-46B7-AA31-E781F5852CC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E8E353F3-8785-448D-9AB1-006EC2806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6DF7901A-3304-4BAF-A151-AA5A5F97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1C953D-6C47-478F-84D4-CD2546A7DED0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C231BC12-D4CE-4D31-9EBB-755594C5C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201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#5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75">
            <a:extLst>
              <a:ext uri="{FF2B5EF4-FFF2-40B4-BE49-F238E27FC236}">
                <a16:creationId xmlns:a16="http://schemas.microsoft.com/office/drawing/2014/main" id="{92DC143D-7DB6-4A5E-94B7-B0AB3539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5E9E0CFC-FD10-45B9-AE27-91D771F3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42" y="1447799"/>
            <a:ext cx="535858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id="{17CBB235-5AD2-4980-AB44-E455BF7A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235715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56B69-FD2C-4744-B20F-7EF30BD3B02C}"/>
              </a:ext>
            </a:extLst>
          </p:cNvPr>
          <p:cNvGrpSpPr/>
          <p:nvPr/>
        </p:nvGrpSpPr>
        <p:grpSpPr>
          <a:xfrm>
            <a:off x="113842" y="2209798"/>
            <a:ext cx="7467598" cy="766465"/>
            <a:chOff x="838200" y="1828800"/>
            <a:chExt cx="7467598" cy="766465"/>
          </a:xfrm>
        </p:grpSpPr>
        <p:sp>
          <p:nvSpPr>
            <p:cNvPr id="43" name="Text Box 76">
              <a:extLst>
                <a:ext uri="{FF2B5EF4-FFF2-40B4-BE49-F238E27FC236}">
                  <a16:creationId xmlns:a16="http://schemas.microsoft.com/office/drawing/2014/main" id="{6CA3665D-1510-45D0-9BE3-F4CE12F7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36 =</a:t>
              </a:r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6291F2B3-074A-41DB-AF67-92A052840823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9CD662-42B1-4D54-8BAA-86AE8DD11C8B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2C2D8E-079B-4498-A269-3B55A39548F5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424A99AA-D650-4BED-8B0F-4754CB1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8" name="Text Box 75">
                <a:extLst>
                  <a:ext uri="{FF2B5EF4-FFF2-40B4-BE49-F238E27FC236}">
                    <a16:creationId xmlns:a16="http://schemas.microsoft.com/office/drawing/2014/main" id="{3F6D4431-43DB-49EB-9B11-CF048D4DB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1A20E2-2AD8-4327-8179-8F9BB0529D06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50" name="Text Box 75">
                <a:extLst>
                  <a:ext uri="{FF2B5EF4-FFF2-40B4-BE49-F238E27FC236}">
                    <a16:creationId xmlns:a16="http://schemas.microsoft.com/office/drawing/2014/main" id="{BFDD63CA-4C57-46DB-B460-6993DDFE1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2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#6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EEE76C03-BA6D-433F-967D-382A8420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8EDC3A04-72A6-4A60-86BB-27C1E577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DBFD8BA9-27D1-4486-9161-34DE953F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105423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0B34B-3DBD-49A9-B7F4-346044B07885}"/>
              </a:ext>
            </a:extLst>
          </p:cNvPr>
          <p:cNvGrpSpPr/>
          <p:nvPr/>
        </p:nvGrpSpPr>
        <p:grpSpPr>
          <a:xfrm>
            <a:off x="99802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DF9A914C-83E4-46F7-A027-1744065E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88201F94-58B8-4327-A168-FB610C62409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99CE57E-8EC7-456C-8337-2DF6226EAC47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E387CD-9F35-4B0E-AE42-AFF6FE8A3CD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03C43D14-D1E8-4D83-A04D-E8C21B20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BF843D18-A2D2-4833-A6AC-081C2D52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BA9C39-FC0F-404F-8BDF-8A5FB165692F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1E7B446A-3FF2-41A7-9E6E-56AF37737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55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#7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Rectangle 75">
            <a:extLst>
              <a:ext uri="{FF2B5EF4-FFF2-40B4-BE49-F238E27FC236}">
                <a16:creationId xmlns:a16="http://schemas.microsoft.com/office/drawing/2014/main" id="{078D2617-9274-4E26-9657-0BEE3B4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62556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73" name="Oval 77">
            <a:extLst>
              <a:ext uri="{FF2B5EF4-FFF2-40B4-BE49-F238E27FC236}">
                <a16:creationId xmlns:a16="http://schemas.microsoft.com/office/drawing/2014/main" id="{7537C417-0703-4A5E-BC77-78B2A6B7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42" y="1462557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74" name="Group 56">
            <a:extLst>
              <a:ext uri="{FF2B5EF4-FFF2-40B4-BE49-F238E27FC236}">
                <a16:creationId xmlns:a16="http://schemas.microsoft.com/office/drawing/2014/main" id="{06D91ED0-102B-4E35-95A5-71701EDFE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296940"/>
              </p:ext>
            </p:extLst>
          </p:nvPr>
        </p:nvGraphicFramePr>
        <p:xfrm>
          <a:off x="418642" y="3596156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9A7F77E6-2CC7-4A72-AE42-E335E8A3F16D}"/>
              </a:ext>
            </a:extLst>
          </p:cNvPr>
          <p:cNvGrpSpPr/>
          <p:nvPr/>
        </p:nvGrpSpPr>
        <p:grpSpPr>
          <a:xfrm>
            <a:off x="113842" y="2224556"/>
            <a:ext cx="7467598" cy="766465"/>
            <a:chOff x="838200" y="1828800"/>
            <a:chExt cx="7467598" cy="766465"/>
          </a:xfrm>
        </p:grpSpPr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71C89C5-2BF6-4FCC-BAAC-BC56A3A7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77" name="Group 11">
              <a:extLst>
                <a:ext uri="{FF2B5EF4-FFF2-40B4-BE49-F238E27FC236}">
                  <a16:creationId xmlns:a16="http://schemas.microsoft.com/office/drawing/2014/main" id="{44FE4B2D-BDDB-4976-8E36-6172E9C8C17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72C979-4AF1-4A34-B157-2E2F8BFFD2C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299A8-B723-4F61-B21C-2339AFD9C9AC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15B80E1C-1959-4423-9E71-984B6671F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C6BE1F35-26AC-4025-A504-86ABF90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FEEE93-6EA6-4FA4-AA07-3990C3EFE57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7400E6A0-96A5-4E55-BE4D-BBE75C677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58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</a:t>
            </a:r>
            <a:r>
              <a:rPr lang="en-US" sz="2200" b="1" dirty="0"/>
              <a:t>1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5841332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CDB6CA9-3016-4DA3-A0F7-2CB032D55858}"/>
              </a:ext>
            </a:extLst>
          </p:cNvPr>
          <p:cNvSpPr/>
          <p:nvPr/>
        </p:nvSpPr>
        <p:spPr>
          <a:xfrm>
            <a:off x="573626" y="3691663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[Cache Block is Valid] AND [Tags match] </a:t>
            </a:r>
            <a:r>
              <a:rPr lang="en-US" dirty="0">
                <a:sym typeface="Wingdings" pitchFamily="2" charset="2"/>
              </a:rPr>
              <a:t> Cache hit!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375986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A6EDCA-7CBD-4182-B060-67BD18D3DA13}"/>
              </a:ext>
            </a:extLst>
          </p:cNvPr>
          <p:cNvSpPr/>
          <p:nvPr/>
        </p:nvSpPr>
        <p:spPr>
          <a:xfrm>
            <a:off x="1187116" y="3619783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81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Replace Word2 (offset = 8) with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endParaRPr lang="en-SG" sz="2200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705858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B6A5C5DF-8CAB-4BBA-8ADC-CFDEE4C9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2" y="367478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solidFill>
                  <a:srgbClr val="C00000"/>
                </a:solidFill>
                <a:latin typeface="+mn-lt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B9D-459E-4996-97E9-8A0E7675F4F0}"/>
              </a:ext>
            </a:extLst>
          </p:cNvPr>
          <p:cNvSpPr txBox="1"/>
          <p:nvPr/>
        </p:nvSpPr>
        <p:spPr>
          <a:xfrm>
            <a:off x="5467685" y="2408675"/>
            <a:ext cx="342796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See any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19176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1106C6-73C5-4A7C-84AD-610BE43E6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03946"/>
            <a:ext cx="8229600" cy="37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Memory hierarchy gives the illusion of a fast and big memory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Hardware-managed cache is an integral component of today’s processors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Next lecture: How to improve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1378067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433415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20047</TotalTime>
  <Words>5864</Words>
  <Application>Microsoft Office PowerPoint</Application>
  <PresentationFormat>On-screen Show (4:3)</PresentationFormat>
  <Paragraphs>2211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Geneva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#22: Cache I: Direct Mapped Cache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Exercise #1: Setup Information</vt:lpstr>
      <vt:lpstr>Exercise #2: Tracing Memory Accesses</vt:lpstr>
      <vt:lpstr>Exercise #2: Load #1</vt:lpstr>
      <vt:lpstr>Exercise #2: Load #2</vt:lpstr>
      <vt:lpstr>Exercise #2: Load #3</vt:lpstr>
      <vt:lpstr>Exercise #2: Load #4</vt:lpstr>
      <vt:lpstr>Exercise #2: Load #5</vt:lpstr>
      <vt:lpstr>Exercise #2: Load #6</vt:lpstr>
      <vt:lpstr>Exercise #2: Load #7</vt:lpstr>
      <vt:lpstr>7. Writing Data: Store #1-1</vt:lpstr>
      <vt:lpstr>7. Writing Data: Store #1-2</vt:lpstr>
      <vt:lpstr>7. Writing Data: Store #1-3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2145</cp:revision>
  <cp:lastPrinted>2017-06-30T03:15:07Z</cp:lastPrinted>
  <dcterms:created xsi:type="dcterms:W3CDTF">1998-09-05T15:03:32Z</dcterms:created>
  <dcterms:modified xsi:type="dcterms:W3CDTF">2021-03-31T07:32:17Z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