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4"/>
  </p:notesMasterIdLst>
  <p:handoutMasterIdLst>
    <p:handoutMasterId r:id="rId45"/>
  </p:handoutMasterIdLst>
  <p:sldIdLst>
    <p:sldId id="256" r:id="rId2"/>
    <p:sldId id="468" r:id="rId3"/>
    <p:sldId id="602" r:id="rId4"/>
    <p:sldId id="469" r:id="rId5"/>
    <p:sldId id="507" r:id="rId6"/>
    <p:sldId id="470" r:id="rId7"/>
    <p:sldId id="537" r:id="rId8"/>
    <p:sldId id="538" r:id="rId9"/>
    <p:sldId id="603" r:id="rId10"/>
    <p:sldId id="604" r:id="rId11"/>
    <p:sldId id="607" r:id="rId12"/>
    <p:sldId id="605" r:id="rId13"/>
    <p:sldId id="608" r:id="rId14"/>
    <p:sldId id="609" r:id="rId15"/>
    <p:sldId id="610" r:id="rId16"/>
    <p:sldId id="611" r:id="rId17"/>
    <p:sldId id="612" r:id="rId18"/>
    <p:sldId id="613" r:id="rId19"/>
    <p:sldId id="614" r:id="rId20"/>
    <p:sldId id="615" r:id="rId21"/>
    <p:sldId id="616" r:id="rId22"/>
    <p:sldId id="617" r:id="rId23"/>
    <p:sldId id="622" r:id="rId24"/>
    <p:sldId id="618" r:id="rId25"/>
    <p:sldId id="619" r:id="rId26"/>
    <p:sldId id="620" r:id="rId27"/>
    <p:sldId id="621" r:id="rId28"/>
    <p:sldId id="623" r:id="rId29"/>
    <p:sldId id="624" r:id="rId30"/>
    <p:sldId id="625" r:id="rId31"/>
    <p:sldId id="626" r:id="rId32"/>
    <p:sldId id="627" r:id="rId33"/>
    <p:sldId id="628" r:id="rId34"/>
    <p:sldId id="629" r:id="rId35"/>
    <p:sldId id="630" r:id="rId36"/>
    <p:sldId id="631" r:id="rId37"/>
    <p:sldId id="632" r:id="rId38"/>
    <p:sldId id="633" r:id="rId39"/>
    <p:sldId id="634" r:id="rId40"/>
    <p:sldId id="635" r:id="rId41"/>
    <p:sldId id="601" r:id="rId42"/>
    <p:sldId id="308" r:id="rId4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3366FF"/>
    <a:srgbClr val="FF6600"/>
    <a:srgbClr val="FF3300"/>
    <a:srgbClr val="006600"/>
    <a:srgbClr val="FFFFFF"/>
    <a:srgbClr val="E2FFC5"/>
    <a:srgbClr val="E9ECEB"/>
    <a:srgbClr val="EFE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5238" autoAdjust="0"/>
  </p:normalViewPr>
  <p:slideViewPr>
    <p:cSldViewPr snapToGrid="0">
      <p:cViewPr varScale="1">
        <p:scale>
          <a:sx n="84" d="100"/>
          <a:sy n="84" d="100"/>
        </p:scale>
        <p:origin x="96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61055-9BF8-4839-86D9-1FD7B097D15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F46291-087C-40F6-84B4-5E15EAC8AA99}">
      <dgm:prSet phldrT="[Text]" custT="1"/>
      <dgm:spPr>
        <a:xfrm>
          <a:off x="2428" y="34419"/>
          <a:ext cx="2368153" cy="625615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E513BC93-DA0B-410C-9A97-4C8855F9605C}" type="parTrans" cxnId="{67DCE2A6-8009-4ADC-BF06-024D32A8F6BE}">
      <dgm:prSet/>
      <dgm:spPr/>
      <dgm:t>
        <a:bodyPr/>
        <a:lstStyle/>
        <a:p>
          <a:endParaRPr lang="en-SG"/>
        </a:p>
      </dgm:t>
    </dgm:pt>
    <dgm:pt modelId="{311B674D-EFA0-4591-A068-5B6456526A70}" type="sibTrans" cxnId="{67DCE2A6-8009-4ADC-BF06-024D32A8F6BE}">
      <dgm:prSet/>
      <dgm:spPr/>
      <dgm:t>
        <a:bodyPr/>
        <a:lstStyle/>
        <a:p>
          <a:endParaRPr lang="en-SG"/>
        </a:p>
      </dgm:t>
    </dgm:pt>
    <dgm:pt modelId="{B34132BA-8209-46F3-B5AB-AAE3C402F6CB}">
      <dgm:prSet custT="1"/>
      <dgm:spPr>
        <a:xfrm>
          <a:off x="2702123" y="34419"/>
          <a:ext cx="2368153" cy="625615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gm:t>
    </dgm:pt>
    <dgm:pt modelId="{6EECEA5D-5ECF-4CA4-9441-F7B02FEF8237}" type="parTrans" cxnId="{8ABA87D8-CD6F-4592-8BCA-2FE4E1895BC0}">
      <dgm:prSet/>
      <dgm:spPr/>
      <dgm:t>
        <a:bodyPr/>
        <a:lstStyle/>
        <a:p>
          <a:endParaRPr lang="en-SG"/>
        </a:p>
      </dgm:t>
    </dgm:pt>
    <dgm:pt modelId="{AC960DA1-9489-4940-9C90-C93D590A891E}" type="sibTrans" cxnId="{8ABA87D8-CD6F-4592-8BCA-2FE4E1895BC0}">
      <dgm:prSet/>
      <dgm:spPr/>
      <dgm:t>
        <a:bodyPr/>
        <a:lstStyle/>
        <a:p>
          <a:endParaRPr lang="en-SG"/>
        </a:p>
      </dgm:t>
    </dgm:pt>
    <dgm:pt modelId="{B7745B32-5D9C-4E74-A42B-590D7297701E}">
      <dgm:prSet custT="1"/>
      <dgm:spPr>
        <a:xfrm>
          <a:off x="5401818" y="34419"/>
          <a:ext cx="2368153" cy="625615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40BE32D8-3890-4464-A3EA-60CFB1AD5CE2}" type="parTrans" cxnId="{A2F68F05-F240-4707-8CCE-C64AE329D185}">
      <dgm:prSet/>
      <dgm:spPr/>
      <dgm:t>
        <a:bodyPr/>
        <a:lstStyle/>
        <a:p>
          <a:endParaRPr lang="en-SG"/>
        </a:p>
      </dgm:t>
    </dgm:pt>
    <dgm:pt modelId="{223B8D05-BBBB-4662-955E-949AB9781AE1}" type="sibTrans" cxnId="{A2F68F05-F240-4707-8CCE-C64AE329D185}">
      <dgm:prSet/>
      <dgm:spPr/>
      <dgm:t>
        <a:bodyPr/>
        <a:lstStyle/>
        <a:p>
          <a:endParaRPr lang="en-SG"/>
        </a:p>
      </dgm:t>
    </dgm:pt>
    <dgm:pt modelId="{193606FE-18E9-4826-BC33-51780CED7381}">
      <dgm:prSet phldrT="[Text]"/>
      <dgm:spPr>
        <a:xfrm>
          <a:off x="2428" y="660035"/>
          <a:ext cx="2368153" cy="121054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Only one block defined by index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7BAC1E9-033E-4CCA-BB18-9A44F27323ED}" type="parTrans" cxnId="{E5DFCD83-5849-422F-9C2F-5F54059B67E1}">
      <dgm:prSet/>
      <dgm:spPr/>
      <dgm:t>
        <a:bodyPr/>
        <a:lstStyle/>
        <a:p>
          <a:endParaRPr lang="en-SG"/>
        </a:p>
      </dgm:t>
    </dgm:pt>
    <dgm:pt modelId="{A84B43ED-E484-4FFD-8C7C-1B3B645C7A98}" type="sibTrans" cxnId="{E5DFCD83-5849-422F-9C2F-5F54059B67E1}">
      <dgm:prSet/>
      <dgm:spPr/>
      <dgm:t>
        <a:bodyPr/>
        <a:lstStyle/>
        <a:p>
          <a:endParaRPr lang="en-SG"/>
        </a:p>
      </dgm:t>
    </dgm:pt>
    <dgm:pt modelId="{F5E6ECFE-5FBF-4B42-8EE2-0E1271ABE960}">
      <dgm:prSet/>
      <dgm:spPr>
        <a:xfrm>
          <a:off x="2702123" y="660035"/>
          <a:ext cx="2368153" cy="121054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one of the </a:t>
          </a:r>
          <a:r>
            <a:rPr lang="en-US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</a:t>
          </a: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 blocks within the set defined by index</a:t>
          </a:r>
        </a:p>
      </dgm:t>
    </dgm:pt>
    <dgm:pt modelId="{1D30454E-A2F6-4A36-9AA3-773AFF5C8E5F}" type="parTrans" cxnId="{39282AAA-EC1F-49F3-BE00-B99E6EE2B663}">
      <dgm:prSet/>
      <dgm:spPr/>
      <dgm:t>
        <a:bodyPr/>
        <a:lstStyle/>
        <a:p>
          <a:endParaRPr lang="en-SG"/>
        </a:p>
      </dgm:t>
    </dgm:pt>
    <dgm:pt modelId="{607F421B-55A5-4FA3-A9AD-AC579AA45A93}" type="sibTrans" cxnId="{39282AAA-EC1F-49F3-BE00-B99E6EE2B663}">
      <dgm:prSet/>
      <dgm:spPr/>
      <dgm:t>
        <a:bodyPr/>
        <a:lstStyle/>
        <a:p>
          <a:endParaRPr lang="en-SG"/>
        </a:p>
      </dgm:t>
    </dgm:pt>
    <dgm:pt modelId="{B210EC28-365A-479F-B028-5FC13619E2F4}">
      <dgm:prSet/>
      <dgm:spPr>
        <a:xfrm>
          <a:off x="5401818" y="660035"/>
          <a:ext cx="2368153" cy="121054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cache block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029EEED-4880-4CDD-ADC5-E8A01F99C565}" type="parTrans" cxnId="{B9F1E11F-DB1F-4181-8E86-141B19E1A98E}">
      <dgm:prSet/>
      <dgm:spPr/>
      <dgm:t>
        <a:bodyPr/>
        <a:lstStyle/>
        <a:p>
          <a:endParaRPr lang="en-SG"/>
        </a:p>
      </dgm:t>
    </dgm:pt>
    <dgm:pt modelId="{6687EE8D-DE14-4A71-8B6E-566765B6DBD9}" type="sibTrans" cxnId="{B9F1E11F-DB1F-4181-8E86-141B19E1A98E}">
      <dgm:prSet/>
      <dgm:spPr/>
      <dgm:t>
        <a:bodyPr/>
        <a:lstStyle/>
        <a:p>
          <a:endParaRPr lang="en-SG"/>
        </a:p>
      </dgm:t>
    </dgm:pt>
    <dgm:pt modelId="{03BBFE7F-2BCF-4A8B-8C6A-0E0C5E9AC755}" type="pres">
      <dgm:prSet presAssocID="{34761055-9BF8-4839-86D9-1FD7B097D1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0BC338-15E1-483B-90D5-7FE083085BFF}" type="pres">
      <dgm:prSet presAssocID="{56F46291-087C-40F6-84B4-5E15EAC8AA99}" presName="composite" presStyleCnt="0"/>
      <dgm:spPr/>
    </dgm:pt>
    <dgm:pt modelId="{42E593A6-25F8-461D-B8D3-025989A90737}" type="pres">
      <dgm:prSet presAssocID="{56F46291-087C-40F6-84B4-5E15EAC8AA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997A0-C9D9-49A4-BDAB-F68513CC8252}" type="pres">
      <dgm:prSet presAssocID="{56F46291-087C-40F6-84B4-5E15EAC8AA9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531D6-F62E-436A-8839-EF0194ABFF97}" type="pres">
      <dgm:prSet presAssocID="{311B674D-EFA0-4591-A068-5B6456526A70}" presName="space" presStyleCnt="0"/>
      <dgm:spPr/>
    </dgm:pt>
    <dgm:pt modelId="{0536F745-87C2-462F-AACD-B5378E73D326}" type="pres">
      <dgm:prSet presAssocID="{B34132BA-8209-46F3-B5AB-AAE3C402F6CB}" presName="composite" presStyleCnt="0"/>
      <dgm:spPr/>
    </dgm:pt>
    <dgm:pt modelId="{4CED52D0-99E5-4419-97C5-B7B4D4775D96}" type="pres">
      <dgm:prSet presAssocID="{B34132BA-8209-46F3-B5AB-AAE3C402F6C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98366-039B-4969-97D7-FE945F483E6C}" type="pres">
      <dgm:prSet presAssocID="{B34132BA-8209-46F3-B5AB-AAE3C402F6C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1AFE6-0CA8-4788-82FB-6337603207A3}" type="pres">
      <dgm:prSet presAssocID="{AC960DA1-9489-4940-9C90-C93D590A891E}" presName="space" presStyleCnt="0"/>
      <dgm:spPr/>
    </dgm:pt>
    <dgm:pt modelId="{9DBD7A8D-BC49-4226-A16E-82757A1BCAC3}" type="pres">
      <dgm:prSet presAssocID="{B7745B32-5D9C-4E74-A42B-590D7297701E}" presName="composite" presStyleCnt="0"/>
      <dgm:spPr/>
    </dgm:pt>
    <dgm:pt modelId="{0E949D0E-3FC4-40F7-9373-74B2C28A8582}" type="pres">
      <dgm:prSet presAssocID="{B7745B32-5D9C-4E74-A42B-590D729770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EEE7B-B9EB-4E51-9A14-5B0E9F3B2730}" type="pres">
      <dgm:prSet presAssocID="{B7745B32-5D9C-4E74-A42B-590D7297701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282AAA-EC1F-49F3-BE00-B99E6EE2B663}" srcId="{B34132BA-8209-46F3-B5AB-AAE3C402F6CB}" destId="{F5E6ECFE-5FBF-4B42-8EE2-0E1271ABE960}" srcOrd="0" destOrd="0" parTransId="{1D30454E-A2F6-4A36-9AA3-773AFF5C8E5F}" sibTransId="{607F421B-55A5-4FA3-A9AD-AC579AA45A93}"/>
    <dgm:cxn modelId="{A2F68F05-F240-4707-8CCE-C64AE329D185}" srcId="{34761055-9BF8-4839-86D9-1FD7B097D152}" destId="{B7745B32-5D9C-4E74-A42B-590D7297701E}" srcOrd="2" destOrd="0" parTransId="{40BE32D8-3890-4464-A3EA-60CFB1AD5CE2}" sibTransId="{223B8D05-BBBB-4662-955E-949AB9781AE1}"/>
    <dgm:cxn modelId="{9EAE21D5-E0D1-42F8-BB71-7A18A7412189}" type="presOf" srcId="{56F46291-087C-40F6-84B4-5E15EAC8AA99}" destId="{42E593A6-25F8-461D-B8D3-025989A90737}" srcOrd="0" destOrd="0" presId="urn:microsoft.com/office/officeart/2005/8/layout/hList1"/>
    <dgm:cxn modelId="{B9F1E11F-DB1F-4181-8E86-141B19E1A98E}" srcId="{B7745B32-5D9C-4E74-A42B-590D7297701E}" destId="{B210EC28-365A-479F-B028-5FC13619E2F4}" srcOrd="0" destOrd="0" parTransId="{A029EEED-4880-4CDD-ADC5-E8A01F99C565}" sibTransId="{6687EE8D-DE14-4A71-8B6E-566765B6DBD9}"/>
    <dgm:cxn modelId="{2D395995-09C8-4762-B9C9-9B6A1D921AAC}" type="presOf" srcId="{F5E6ECFE-5FBF-4B42-8EE2-0E1271ABE960}" destId="{6D398366-039B-4969-97D7-FE945F483E6C}" srcOrd="0" destOrd="0" presId="urn:microsoft.com/office/officeart/2005/8/layout/hList1"/>
    <dgm:cxn modelId="{8ABA87D8-CD6F-4592-8BCA-2FE4E1895BC0}" srcId="{34761055-9BF8-4839-86D9-1FD7B097D152}" destId="{B34132BA-8209-46F3-B5AB-AAE3C402F6CB}" srcOrd="1" destOrd="0" parTransId="{6EECEA5D-5ECF-4CA4-9441-F7B02FEF8237}" sibTransId="{AC960DA1-9489-4940-9C90-C93D590A891E}"/>
    <dgm:cxn modelId="{A394C12A-512C-4484-AE51-F3F957800D24}" type="presOf" srcId="{B210EC28-365A-479F-B028-5FC13619E2F4}" destId="{638EEE7B-B9EB-4E51-9A14-5B0E9F3B2730}" srcOrd="0" destOrd="0" presId="urn:microsoft.com/office/officeart/2005/8/layout/hList1"/>
    <dgm:cxn modelId="{229A0B2A-D845-4FF8-A0B7-AF79150D646F}" type="presOf" srcId="{B34132BA-8209-46F3-B5AB-AAE3C402F6CB}" destId="{4CED52D0-99E5-4419-97C5-B7B4D4775D96}" srcOrd="0" destOrd="0" presId="urn:microsoft.com/office/officeart/2005/8/layout/hList1"/>
    <dgm:cxn modelId="{25AEFF5A-8DF6-40D7-BE20-68AE106A733E}" type="presOf" srcId="{34761055-9BF8-4839-86D9-1FD7B097D152}" destId="{03BBFE7F-2BCF-4A8B-8C6A-0E0C5E9AC755}" srcOrd="0" destOrd="0" presId="urn:microsoft.com/office/officeart/2005/8/layout/hList1"/>
    <dgm:cxn modelId="{E5DFCD83-5849-422F-9C2F-5F54059B67E1}" srcId="{56F46291-087C-40F6-84B4-5E15EAC8AA99}" destId="{193606FE-18E9-4826-BC33-51780CED7381}" srcOrd="0" destOrd="0" parTransId="{A7BAC1E9-033E-4CCA-BB18-9A44F27323ED}" sibTransId="{A84B43ED-E484-4FFD-8C7C-1B3B645C7A98}"/>
    <dgm:cxn modelId="{67DCE2A6-8009-4ADC-BF06-024D32A8F6BE}" srcId="{34761055-9BF8-4839-86D9-1FD7B097D152}" destId="{56F46291-087C-40F6-84B4-5E15EAC8AA99}" srcOrd="0" destOrd="0" parTransId="{E513BC93-DA0B-410C-9A97-4C8855F9605C}" sibTransId="{311B674D-EFA0-4591-A068-5B6456526A70}"/>
    <dgm:cxn modelId="{5282CAE1-79DD-464E-843F-9CCEFBAD1A25}" type="presOf" srcId="{193606FE-18E9-4826-BC33-51780CED7381}" destId="{428997A0-C9D9-49A4-BDAB-F68513CC8252}" srcOrd="0" destOrd="0" presId="urn:microsoft.com/office/officeart/2005/8/layout/hList1"/>
    <dgm:cxn modelId="{7936B478-4028-4C5F-ADCD-D094893576DA}" type="presOf" srcId="{B7745B32-5D9C-4E74-A42B-590D7297701E}" destId="{0E949D0E-3FC4-40F7-9373-74B2C28A8582}" srcOrd="0" destOrd="0" presId="urn:microsoft.com/office/officeart/2005/8/layout/hList1"/>
    <dgm:cxn modelId="{8FB5A874-4A93-4A5A-9304-22DAA6345200}" type="presParOf" srcId="{03BBFE7F-2BCF-4A8B-8C6A-0E0C5E9AC755}" destId="{2B0BC338-15E1-483B-90D5-7FE083085BFF}" srcOrd="0" destOrd="0" presId="urn:microsoft.com/office/officeart/2005/8/layout/hList1"/>
    <dgm:cxn modelId="{987EA809-9D78-4FEC-89ED-24DA60A9A149}" type="presParOf" srcId="{2B0BC338-15E1-483B-90D5-7FE083085BFF}" destId="{42E593A6-25F8-461D-B8D3-025989A90737}" srcOrd="0" destOrd="0" presId="urn:microsoft.com/office/officeart/2005/8/layout/hList1"/>
    <dgm:cxn modelId="{E171F52F-8815-4882-947D-3FCC31D225B1}" type="presParOf" srcId="{2B0BC338-15E1-483B-90D5-7FE083085BFF}" destId="{428997A0-C9D9-49A4-BDAB-F68513CC8252}" srcOrd="1" destOrd="0" presId="urn:microsoft.com/office/officeart/2005/8/layout/hList1"/>
    <dgm:cxn modelId="{15B26863-9CF2-4B71-8E3E-3DE605C5A601}" type="presParOf" srcId="{03BBFE7F-2BCF-4A8B-8C6A-0E0C5E9AC755}" destId="{1BB531D6-F62E-436A-8839-EF0194ABFF97}" srcOrd="1" destOrd="0" presId="urn:microsoft.com/office/officeart/2005/8/layout/hList1"/>
    <dgm:cxn modelId="{7A5D18C2-9B34-4A01-A0AC-9096CA5A078F}" type="presParOf" srcId="{03BBFE7F-2BCF-4A8B-8C6A-0E0C5E9AC755}" destId="{0536F745-87C2-462F-AACD-B5378E73D326}" srcOrd="2" destOrd="0" presId="urn:microsoft.com/office/officeart/2005/8/layout/hList1"/>
    <dgm:cxn modelId="{4F5AAE9F-A1FE-4B94-8048-E6FEDF48648A}" type="presParOf" srcId="{0536F745-87C2-462F-AACD-B5378E73D326}" destId="{4CED52D0-99E5-4419-97C5-B7B4D4775D96}" srcOrd="0" destOrd="0" presId="urn:microsoft.com/office/officeart/2005/8/layout/hList1"/>
    <dgm:cxn modelId="{364B73BE-517A-4A74-B865-44DD385F6D4B}" type="presParOf" srcId="{0536F745-87C2-462F-AACD-B5378E73D326}" destId="{6D398366-039B-4969-97D7-FE945F483E6C}" srcOrd="1" destOrd="0" presId="urn:microsoft.com/office/officeart/2005/8/layout/hList1"/>
    <dgm:cxn modelId="{1DD49E64-5A95-4501-91CF-452DB893621C}" type="presParOf" srcId="{03BBFE7F-2BCF-4A8B-8C6A-0E0C5E9AC755}" destId="{1FB1AFE6-0CA8-4788-82FB-6337603207A3}" srcOrd="3" destOrd="0" presId="urn:microsoft.com/office/officeart/2005/8/layout/hList1"/>
    <dgm:cxn modelId="{8C0295E6-87DA-4C50-A6C5-764DA4AF9AEE}" type="presParOf" srcId="{03BBFE7F-2BCF-4A8B-8C6A-0E0C5E9AC755}" destId="{9DBD7A8D-BC49-4226-A16E-82757A1BCAC3}" srcOrd="4" destOrd="0" presId="urn:microsoft.com/office/officeart/2005/8/layout/hList1"/>
    <dgm:cxn modelId="{7B2D0D4B-3FE7-4B0D-96DA-EE40D87BDFE5}" type="presParOf" srcId="{9DBD7A8D-BC49-4226-A16E-82757A1BCAC3}" destId="{0E949D0E-3FC4-40F7-9373-74B2C28A8582}" srcOrd="0" destOrd="0" presId="urn:microsoft.com/office/officeart/2005/8/layout/hList1"/>
    <dgm:cxn modelId="{B22D7BB3-C1B1-4617-B498-84EF26E1B09A}" type="presParOf" srcId="{9DBD7A8D-BC49-4226-A16E-82757A1BCAC3}" destId="{638EEE7B-B9EB-4E51-9A14-5B0E9F3B27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61055-9BF8-4839-86D9-1FD7B097D15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F46291-087C-40F6-84B4-5E15EAC8AA99}">
      <dgm:prSet phldrT="[Text]" custT="1"/>
      <dgm:spPr>
        <a:xfrm>
          <a:off x="2428" y="109315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E513BC93-DA0B-410C-9A97-4C8855F9605C}" type="parTrans" cxnId="{67DCE2A6-8009-4ADC-BF06-024D32A8F6BE}">
      <dgm:prSet/>
      <dgm:spPr/>
      <dgm:t>
        <a:bodyPr/>
        <a:lstStyle/>
        <a:p>
          <a:endParaRPr lang="en-SG"/>
        </a:p>
      </dgm:t>
    </dgm:pt>
    <dgm:pt modelId="{311B674D-EFA0-4591-A068-5B6456526A70}" type="sibTrans" cxnId="{67DCE2A6-8009-4ADC-BF06-024D32A8F6BE}">
      <dgm:prSet/>
      <dgm:spPr/>
      <dgm:t>
        <a:bodyPr/>
        <a:lstStyle/>
        <a:p>
          <a:endParaRPr lang="en-SG"/>
        </a:p>
      </dgm:t>
    </dgm:pt>
    <dgm:pt modelId="{7D2F6B4D-44DD-4983-81D0-0C29A0B1B4B6}">
      <dgm:prSet custT="1"/>
      <dgm:spPr>
        <a:xfrm>
          <a:off x="2702123" y="109315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 Associative:</a:t>
          </a:r>
        </a:p>
      </dgm:t>
    </dgm:pt>
    <dgm:pt modelId="{D350D30F-9D2D-448B-BB76-A3A06017A482}" type="parTrans" cxnId="{0201362C-DEFB-420E-884A-21827BAA9003}">
      <dgm:prSet/>
      <dgm:spPr/>
      <dgm:t>
        <a:bodyPr/>
        <a:lstStyle/>
        <a:p>
          <a:endParaRPr lang="en-SG"/>
        </a:p>
      </dgm:t>
    </dgm:pt>
    <dgm:pt modelId="{9BFEA564-C63A-4EC9-955C-CC555F6258B8}" type="sibTrans" cxnId="{0201362C-DEFB-420E-884A-21827BAA9003}">
      <dgm:prSet/>
      <dgm:spPr/>
      <dgm:t>
        <a:bodyPr/>
        <a:lstStyle/>
        <a:p>
          <a:endParaRPr lang="en-SG"/>
        </a:p>
      </dgm:t>
    </dgm:pt>
    <dgm:pt modelId="{2AA5E5DD-F711-429D-BDAB-EEBC31C47D85}">
      <dgm:prSet custT="1"/>
      <dgm:spPr>
        <a:xfrm>
          <a:off x="5401818" y="109315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</a:p>
      </dgm:t>
    </dgm:pt>
    <dgm:pt modelId="{37AE97DB-7B50-4FC2-884F-49E0DAF5653D}" type="parTrans" cxnId="{34206FA0-8995-452E-AC98-869562A25E5C}">
      <dgm:prSet/>
      <dgm:spPr/>
      <dgm:t>
        <a:bodyPr/>
        <a:lstStyle/>
        <a:p>
          <a:endParaRPr lang="en-SG"/>
        </a:p>
      </dgm:t>
    </dgm:pt>
    <dgm:pt modelId="{D37F1D15-AE28-401E-BF17-8846A807548E}" type="sibTrans" cxnId="{34206FA0-8995-452E-AC98-869562A25E5C}">
      <dgm:prSet/>
      <dgm:spPr/>
      <dgm:t>
        <a:bodyPr/>
        <a:lstStyle/>
        <a:p>
          <a:endParaRPr lang="en-SG"/>
        </a:p>
      </dgm:t>
    </dgm:pt>
    <dgm:pt modelId="{D037A6F4-0946-4FA8-9E12-D2A4B6507B3A}">
      <dgm:prSet phldrT="[Text]"/>
      <dgm:spPr>
        <a:xfrm>
          <a:off x="2428" y="801334"/>
          <a:ext cx="2368153" cy="1070549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with only one block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906645FB-82CD-4606-99CE-F64688651FD7}" type="parTrans" cxnId="{9264D8E3-7AF6-4BCA-AAE8-9EF089FA4160}">
      <dgm:prSet/>
      <dgm:spPr/>
      <dgm:t>
        <a:bodyPr/>
        <a:lstStyle/>
        <a:p>
          <a:endParaRPr lang="en-SG"/>
        </a:p>
      </dgm:t>
    </dgm:pt>
    <dgm:pt modelId="{58B24BC3-11F5-4610-8EE4-1387B371EFAB}" type="sibTrans" cxnId="{9264D8E3-7AF6-4BCA-AAE8-9EF089FA4160}">
      <dgm:prSet/>
      <dgm:spPr/>
      <dgm:t>
        <a:bodyPr/>
        <a:lstStyle/>
        <a:p>
          <a:endParaRPr lang="en-SG"/>
        </a:p>
      </dgm:t>
    </dgm:pt>
    <dgm:pt modelId="{1D7D1539-7C44-4E9C-9E2D-5EFE7405616B}">
      <dgm:prSet/>
      <dgm:spPr>
        <a:xfrm>
          <a:off x="2702123" y="801334"/>
          <a:ext cx="2368153" cy="1070549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set</a:t>
          </a:r>
        </a:p>
      </dgm:t>
    </dgm:pt>
    <dgm:pt modelId="{9921F4D0-7BEF-4BA7-A995-8F3EA8FAC3DB}" type="parTrans" cxnId="{ACCE7BF9-816A-422A-BA05-9AF340D3DD31}">
      <dgm:prSet/>
      <dgm:spPr/>
      <dgm:t>
        <a:bodyPr/>
        <a:lstStyle/>
        <a:p>
          <a:endParaRPr lang="en-SG"/>
        </a:p>
      </dgm:t>
    </dgm:pt>
    <dgm:pt modelId="{1EB7D54B-EE85-4BAC-93E1-DCF925D12ADD}" type="sibTrans" cxnId="{ACCE7BF9-816A-422A-BA05-9AF340D3DD31}">
      <dgm:prSet/>
      <dgm:spPr/>
      <dgm:t>
        <a:bodyPr/>
        <a:lstStyle/>
        <a:p>
          <a:endParaRPr lang="en-SG"/>
        </a:p>
      </dgm:t>
    </dgm:pt>
    <dgm:pt modelId="{38E9130C-4D05-413C-81D7-6955CEF0CB33}">
      <dgm:prSet/>
      <dgm:spPr>
        <a:xfrm>
          <a:off x="5401818" y="801334"/>
          <a:ext cx="2368153" cy="1070549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cache</a:t>
          </a:r>
        </a:p>
      </dgm:t>
    </dgm:pt>
    <dgm:pt modelId="{8CA622C5-CD41-4A54-9E04-CBA488B23CA0}" type="parTrans" cxnId="{8275EE27-E4D0-4199-B1FF-292116045AE2}">
      <dgm:prSet/>
      <dgm:spPr/>
      <dgm:t>
        <a:bodyPr/>
        <a:lstStyle/>
        <a:p>
          <a:endParaRPr lang="en-SG"/>
        </a:p>
      </dgm:t>
    </dgm:pt>
    <dgm:pt modelId="{13C2204E-2EF6-4BD8-B024-53F5D4671290}" type="sibTrans" cxnId="{8275EE27-E4D0-4199-B1FF-292116045AE2}">
      <dgm:prSet/>
      <dgm:spPr/>
      <dgm:t>
        <a:bodyPr/>
        <a:lstStyle/>
        <a:p>
          <a:endParaRPr lang="en-SG"/>
        </a:p>
      </dgm:t>
    </dgm:pt>
    <dgm:pt modelId="{03BBFE7F-2BCF-4A8B-8C6A-0E0C5E9AC755}" type="pres">
      <dgm:prSet presAssocID="{34761055-9BF8-4839-86D9-1FD7B097D1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0BC338-15E1-483B-90D5-7FE083085BFF}" type="pres">
      <dgm:prSet presAssocID="{56F46291-087C-40F6-84B4-5E15EAC8AA99}" presName="composite" presStyleCnt="0"/>
      <dgm:spPr/>
    </dgm:pt>
    <dgm:pt modelId="{42E593A6-25F8-461D-B8D3-025989A90737}" type="pres">
      <dgm:prSet presAssocID="{56F46291-087C-40F6-84B4-5E15EAC8AA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997A0-C9D9-49A4-BDAB-F68513CC8252}" type="pres">
      <dgm:prSet presAssocID="{56F46291-087C-40F6-84B4-5E15EAC8AA9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531D6-F62E-436A-8839-EF0194ABFF97}" type="pres">
      <dgm:prSet presAssocID="{311B674D-EFA0-4591-A068-5B6456526A70}" presName="space" presStyleCnt="0"/>
      <dgm:spPr/>
    </dgm:pt>
    <dgm:pt modelId="{256D783E-6B17-4146-910E-A0A7D15965E5}" type="pres">
      <dgm:prSet presAssocID="{7D2F6B4D-44DD-4983-81D0-0C29A0B1B4B6}" presName="composite" presStyleCnt="0"/>
      <dgm:spPr/>
    </dgm:pt>
    <dgm:pt modelId="{7F981A95-A081-4144-B752-7CA9C24C90B1}" type="pres">
      <dgm:prSet presAssocID="{7D2F6B4D-44DD-4983-81D0-0C29A0B1B4B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8584D-5728-43C7-967C-6D635472871C}" type="pres">
      <dgm:prSet presAssocID="{7D2F6B4D-44DD-4983-81D0-0C29A0B1B4B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35545-EF48-4D93-8FA1-40F1F2E8003E}" type="pres">
      <dgm:prSet presAssocID="{9BFEA564-C63A-4EC9-955C-CC555F6258B8}" presName="space" presStyleCnt="0"/>
      <dgm:spPr/>
    </dgm:pt>
    <dgm:pt modelId="{ABD67128-DADA-4E55-9EF1-56E59B2869C1}" type="pres">
      <dgm:prSet presAssocID="{2AA5E5DD-F711-429D-BDAB-EEBC31C47D85}" presName="composite" presStyleCnt="0"/>
      <dgm:spPr/>
    </dgm:pt>
    <dgm:pt modelId="{F5782181-08AA-4277-8289-C9DF9499D7AE}" type="pres">
      <dgm:prSet presAssocID="{2AA5E5DD-F711-429D-BDAB-EEBC31C47D8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481258-66A2-4FEA-A8F9-5882921ADF4E}" type="pres">
      <dgm:prSet presAssocID="{2AA5E5DD-F711-429D-BDAB-EEBC31C47D8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C8DE9B-9652-45EB-8D84-A47BD1FFDB85}" type="presOf" srcId="{38E9130C-4D05-413C-81D7-6955CEF0CB33}" destId="{DD481258-66A2-4FEA-A8F9-5882921ADF4E}" srcOrd="0" destOrd="0" presId="urn:microsoft.com/office/officeart/2005/8/layout/hList1"/>
    <dgm:cxn modelId="{0201362C-DEFB-420E-884A-21827BAA9003}" srcId="{34761055-9BF8-4839-86D9-1FD7B097D152}" destId="{7D2F6B4D-44DD-4983-81D0-0C29A0B1B4B6}" srcOrd="1" destOrd="0" parTransId="{D350D30F-9D2D-448B-BB76-A3A06017A482}" sibTransId="{9BFEA564-C63A-4EC9-955C-CC555F6258B8}"/>
    <dgm:cxn modelId="{ACCE7BF9-816A-422A-BA05-9AF340D3DD31}" srcId="{7D2F6B4D-44DD-4983-81D0-0C29A0B1B4B6}" destId="{1D7D1539-7C44-4E9C-9E2D-5EFE7405616B}" srcOrd="0" destOrd="0" parTransId="{9921F4D0-7BEF-4BA7-A995-8F3EA8FAC3DB}" sibTransId="{1EB7D54B-EE85-4BAC-93E1-DCF925D12ADD}"/>
    <dgm:cxn modelId="{9264D8E3-7AF6-4BCA-AAE8-9EF089FA4160}" srcId="{56F46291-087C-40F6-84B4-5E15EAC8AA99}" destId="{D037A6F4-0946-4FA8-9E12-D2A4B6507B3A}" srcOrd="0" destOrd="0" parTransId="{906645FB-82CD-4606-99CE-F64688651FD7}" sibTransId="{58B24BC3-11F5-4610-8EE4-1387B371EFAB}"/>
    <dgm:cxn modelId="{8C4E8F54-E3A2-4D15-8516-EF2C8A6F5F02}" type="presOf" srcId="{1D7D1539-7C44-4E9C-9E2D-5EFE7405616B}" destId="{1B98584D-5728-43C7-967C-6D635472871C}" srcOrd="0" destOrd="0" presId="urn:microsoft.com/office/officeart/2005/8/layout/hList1"/>
    <dgm:cxn modelId="{8275EE27-E4D0-4199-B1FF-292116045AE2}" srcId="{2AA5E5DD-F711-429D-BDAB-EEBC31C47D85}" destId="{38E9130C-4D05-413C-81D7-6955CEF0CB33}" srcOrd="0" destOrd="0" parTransId="{8CA622C5-CD41-4A54-9E04-CBA488B23CA0}" sibTransId="{13C2204E-2EF6-4BD8-B024-53F5D4671290}"/>
    <dgm:cxn modelId="{1B8215EB-7066-4CE1-AB04-B1F04A7A0907}" type="presOf" srcId="{7D2F6B4D-44DD-4983-81D0-0C29A0B1B4B6}" destId="{7F981A95-A081-4144-B752-7CA9C24C90B1}" srcOrd="0" destOrd="0" presId="urn:microsoft.com/office/officeart/2005/8/layout/hList1"/>
    <dgm:cxn modelId="{CFD43FBC-E770-4C51-AE47-ECD376462FD1}" type="presOf" srcId="{34761055-9BF8-4839-86D9-1FD7B097D152}" destId="{03BBFE7F-2BCF-4A8B-8C6A-0E0C5E9AC755}" srcOrd="0" destOrd="0" presId="urn:microsoft.com/office/officeart/2005/8/layout/hList1"/>
    <dgm:cxn modelId="{67DCE2A6-8009-4ADC-BF06-024D32A8F6BE}" srcId="{34761055-9BF8-4839-86D9-1FD7B097D152}" destId="{56F46291-087C-40F6-84B4-5E15EAC8AA99}" srcOrd="0" destOrd="0" parTransId="{E513BC93-DA0B-410C-9A97-4C8855F9605C}" sibTransId="{311B674D-EFA0-4591-A068-5B6456526A70}"/>
    <dgm:cxn modelId="{083B45AD-0A0F-42A8-8729-3850E5B3C056}" type="presOf" srcId="{D037A6F4-0946-4FA8-9E12-D2A4B6507B3A}" destId="{428997A0-C9D9-49A4-BDAB-F68513CC8252}" srcOrd="0" destOrd="0" presId="urn:microsoft.com/office/officeart/2005/8/layout/hList1"/>
    <dgm:cxn modelId="{2E57CDD0-25B6-454C-8611-98AE152672CC}" type="presOf" srcId="{56F46291-087C-40F6-84B4-5E15EAC8AA99}" destId="{42E593A6-25F8-461D-B8D3-025989A90737}" srcOrd="0" destOrd="0" presId="urn:microsoft.com/office/officeart/2005/8/layout/hList1"/>
    <dgm:cxn modelId="{34206FA0-8995-452E-AC98-869562A25E5C}" srcId="{34761055-9BF8-4839-86D9-1FD7B097D152}" destId="{2AA5E5DD-F711-429D-BDAB-EEBC31C47D85}" srcOrd="2" destOrd="0" parTransId="{37AE97DB-7B50-4FC2-884F-49E0DAF5653D}" sibTransId="{D37F1D15-AE28-401E-BF17-8846A807548E}"/>
    <dgm:cxn modelId="{B0090FEF-0C57-402D-9424-82CA283AFE4C}" type="presOf" srcId="{2AA5E5DD-F711-429D-BDAB-EEBC31C47D85}" destId="{F5782181-08AA-4277-8289-C9DF9499D7AE}" srcOrd="0" destOrd="0" presId="urn:microsoft.com/office/officeart/2005/8/layout/hList1"/>
    <dgm:cxn modelId="{48EE9B37-98AD-4E60-B6C1-98CB0B6CB706}" type="presParOf" srcId="{03BBFE7F-2BCF-4A8B-8C6A-0E0C5E9AC755}" destId="{2B0BC338-15E1-483B-90D5-7FE083085BFF}" srcOrd="0" destOrd="0" presId="urn:microsoft.com/office/officeart/2005/8/layout/hList1"/>
    <dgm:cxn modelId="{9A5F28F4-A8D0-4D1E-AF29-E5B888A2483D}" type="presParOf" srcId="{2B0BC338-15E1-483B-90D5-7FE083085BFF}" destId="{42E593A6-25F8-461D-B8D3-025989A90737}" srcOrd="0" destOrd="0" presId="urn:microsoft.com/office/officeart/2005/8/layout/hList1"/>
    <dgm:cxn modelId="{518623E6-B4A5-4B9F-8C34-73565F6F8DB8}" type="presParOf" srcId="{2B0BC338-15E1-483B-90D5-7FE083085BFF}" destId="{428997A0-C9D9-49A4-BDAB-F68513CC8252}" srcOrd="1" destOrd="0" presId="urn:microsoft.com/office/officeart/2005/8/layout/hList1"/>
    <dgm:cxn modelId="{E3DBCA2A-37CC-43BE-AA15-AD313F64B0DA}" type="presParOf" srcId="{03BBFE7F-2BCF-4A8B-8C6A-0E0C5E9AC755}" destId="{1BB531D6-F62E-436A-8839-EF0194ABFF97}" srcOrd="1" destOrd="0" presId="urn:microsoft.com/office/officeart/2005/8/layout/hList1"/>
    <dgm:cxn modelId="{EED3C8A1-C20B-407D-8FF4-82359EB44A3A}" type="presParOf" srcId="{03BBFE7F-2BCF-4A8B-8C6A-0E0C5E9AC755}" destId="{256D783E-6B17-4146-910E-A0A7D15965E5}" srcOrd="2" destOrd="0" presId="urn:microsoft.com/office/officeart/2005/8/layout/hList1"/>
    <dgm:cxn modelId="{3FB8CD6C-1BB0-42D5-91DD-762B55263CBB}" type="presParOf" srcId="{256D783E-6B17-4146-910E-A0A7D15965E5}" destId="{7F981A95-A081-4144-B752-7CA9C24C90B1}" srcOrd="0" destOrd="0" presId="urn:microsoft.com/office/officeart/2005/8/layout/hList1"/>
    <dgm:cxn modelId="{78726FAF-45D3-442E-9336-CDF0AC823859}" type="presParOf" srcId="{256D783E-6B17-4146-910E-A0A7D15965E5}" destId="{1B98584D-5728-43C7-967C-6D635472871C}" srcOrd="1" destOrd="0" presId="urn:microsoft.com/office/officeart/2005/8/layout/hList1"/>
    <dgm:cxn modelId="{495CF177-35FD-4636-8952-5485132771CC}" type="presParOf" srcId="{03BBFE7F-2BCF-4A8B-8C6A-0E0C5E9AC755}" destId="{04135545-EF48-4D93-8FA1-40F1F2E8003E}" srcOrd="3" destOrd="0" presId="urn:microsoft.com/office/officeart/2005/8/layout/hList1"/>
    <dgm:cxn modelId="{D862DAB2-22A4-4D71-809F-7B560C528017}" type="presParOf" srcId="{03BBFE7F-2BCF-4A8B-8C6A-0E0C5E9AC755}" destId="{ABD67128-DADA-4E55-9EF1-56E59B2869C1}" srcOrd="4" destOrd="0" presId="urn:microsoft.com/office/officeart/2005/8/layout/hList1"/>
    <dgm:cxn modelId="{72CEADEF-98D5-47D5-B762-70550FF417AA}" type="presParOf" srcId="{ABD67128-DADA-4E55-9EF1-56E59B2869C1}" destId="{F5782181-08AA-4277-8289-C9DF9499D7AE}" srcOrd="0" destOrd="0" presId="urn:microsoft.com/office/officeart/2005/8/layout/hList1"/>
    <dgm:cxn modelId="{18A1E8E1-85D6-429B-A655-75A2FA30F1A6}" type="presParOf" srcId="{ABD67128-DADA-4E55-9EF1-56E59B2869C1}" destId="{DD481258-66A2-4FEA-A8F9-5882921ADF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761055-9BF8-4839-86D9-1FD7B097D15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F46291-087C-40F6-84B4-5E15EAC8AA99}">
      <dgm:prSet phldrT="[Text]" custT="1"/>
      <dgm:spPr>
        <a:xfrm>
          <a:off x="2428" y="14890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E513BC93-DA0B-410C-9A97-4C8855F9605C}" type="parTrans" cxnId="{67DCE2A6-8009-4ADC-BF06-024D32A8F6BE}">
      <dgm:prSet/>
      <dgm:spPr/>
      <dgm:t>
        <a:bodyPr/>
        <a:lstStyle/>
        <a:p>
          <a:endParaRPr lang="en-SG"/>
        </a:p>
      </dgm:t>
    </dgm:pt>
    <dgm:pt modelId="{311B674D-EFA0-4591-A068-5B6456526A70}" type="sibTrans" cxnId="{67DCE2A6-8009-4ADC-BF06-024D32A8F6BE}">
      <dgm:prSet/>
      <dgm:spPr/>
      <dgm:t>
        <a:bodyPr/>
        <a:lstStyle/>
        <a:p>
          <a:endParaRPr lang="en-SG"/>
        </a:p>
      </dgm:t>
    </dgm:pt>
    <dgm:pt modelId="{B34132BA-8209-46F3-B5AB-AAE3C402F6CB}">
      <dgm:prSet custT="1"/>
      <dgm:spPr>
        <a:xfrm>
          <a:off x="2702123" y="14890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gm:t>
    </dgm:pt>
    <dgm:pt modelId="{6EECEA5D-5ECF-4CA4-9441-F7B02FEF8237}" type="parTrans" cxnId="{8ABA87D8-CD6F-4592-8BCA-2FE4E1895BC0}">
      <dgm:prSet/>
      <dgm:spPr/>
      <dgm:t>
        <a:bodyPr/>
        <a:lstStyle/>
        <a:p>
          <a:endParaRPr lang="en-SG"/>
        </a:p>
      </dgm:t>
    </dgm:pt>
    <dgm:pt modelId="{AC960DA1-9489-4940-9C90-C93D590A891E}" type="sibTrans" cxnId="{8ABA87D8-CD6F-4592-8BCA-2FE4E1895BC0}">
      <dgm:prSet/>
      <dgm:spPr/>
      <dgm:t>
        <a:bodyPr/>
        <a:lstStyle/>
        <a:p>
          <a:endParaRPr lang="en-SG"/>
        </a:p>
      </dgm:t>
    </dgm:pt>
    <dgm:pt modelId="{B7745B32-5D9C-4E74-A42B-590D7297701E}">
      <dgm:prSet custT="1"/>
      <dgm:spPr>
        <a:xfrm>
          <a:off x="5401818" y="14890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40BE32D8-3890-4464-A3EA-60CFB1AD5CE2}" type="parTrans" cxnId="{A2F68F05-F240-4707-8CCE-C64AE329D185}">
      <dgm:prSet/>
      <dgm:spPr/>
      <dgm:t>
        <a:bodyPr/>
        <a:lstStyle/>
        <a:p>
          <a:endParaRPr lang="en-SG"/>
        </a:p>
      </dgm:t>
    </dgm:pt>
    <dgm:pt modelId="{223B8D05-BBBB-4662-955E-949AB9781AE1}" type="sibTrans" cxnId="{A2F68F05-F240-4707-8CCE-C64AE329D185}">
      <dgm:prSet/>
      <dgm:spPr/>
      <dgm:t>
        <a:bodyPr/>
        <a:lstStyle/>
        <a:p>
          <a:endParaRPr lang="en-SG"/>
        </a:p>
      </dgm:t>
    </dgm:pt>
    <dgm:pt modelId="{193606FE-18E9-4826-BC33-51780CED7381}">
      <dgm:prSet phldrT="[Text]"/>
      <dgm:spPr>
        <a:xfrm>
          <a:off x="2428" y="706909"/>
          <a:ext cx="2368153" cy="878400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No Choice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7BAC1E9-033E-4CCA-BB18-9A44F27323ED}" type="parTrans" cxnId="{E5DFCD83-5849-422F-9C2F-5F54059B67E1}">
      <dgm:prSet/>
      <dgm:spPr/>
      <dgm:t>
        <a:bodyPr/>
        <a:lstStyle/>
        <a:p>
          <a:endParaRPr lang="en-SG"/>
        </a:p>
      </dgm:t>
    </dgm:pt>
    <dgm:pt modelId="{A84B43ED-E484-4FFD-8C7C-1B3B645C7A98}" type="sibTrans" cxnId="{E5DFCD83-5849-422F-9C2F-5F54059B67E1}">
      <dgm:prSet/>
      <dgm:spPr/>
      <dgm:t>
        <a:bodyPr/>
        <a:lstStyle/>
        <a:p>
          <a:endParaRPr lang="en-SG"/>
        </a:p>
      </dgm:t>
    </dgm:pt>
    <dgm:pt modelId="{F5E6ECFE-5FBF-4B42-8EE2-0E1271ABE960}">
      <dgm:prSet/>
      <dgm:spPr>
        <a:xfrm>
          <a:off x="2702123" y="706909"/>
          <a:ext cx="2368153" cy="878400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</a:p>
      </dgm:t>
    </dgm:pt>
    <dgm:pt modelId="{1D30454E-A2F6-4A36-9AA3-773AFF5C8E5F}" type="parTrans" cxnId="{39282AAA-EC1F-49F3-BE00-B99E6EE2B663}">
      <dgm:prSet/>
      <dgm:spPr/>
      <dgm:t>
        <a:bodyPr/>
        <a:lstStyle/>
        <a:p>
          <a:endParaRPr lang="en-SG"/>
        </a:p>
      </dgm:t>
    </dgm:pt>
    <dgm:pt modelId="{607F421B-55A5-4FA3-A9AD-AC579AA45A93}" type="sibTrans" cxnId="{39282AAA-EC1F-49F3-BE00-B99E6EE2B663}">
      <dgm:prSet/>
      <dgm:spPr/>
      <dgm:t>
        <a:bodyPr/>
        <a:lstStyle/>
        <a:p>
          <a:endParaRPr lang="en-SG"/>
        </a:p>
      </dgm:t>
    </dgm:pt>
    <dgm:pt modelId="{B210EC28-365A-479F-B028-5FC13619E2F4}">
      <dgm:prSet/>
      <dgm:spPr>
        <a:xfrm>
          <a:off x="5401818" y="706909"/>
          <a:ext cx="2368153" cy="878400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029EEED-4880-4CDD-ADC5-E8A01F99C565}" type="parTrans" cxnId="{B9F1E11F-DB1F-4181-8E86-141B19E1A98E}">
      <dgm:prSet/>
      <dgm:spPr/>
      <dgm:t>
        <a:bodyPr/>
        <a:lstStyle/>
        <a:p>
          <a:endParaRPr lang="en-SG"/>
        </a:p>
      </dgm:t>
    </dgm:pt>
    <dgm:pt modelId="{6687EE8D-DE14-4A71-8B6E-566765B6DBD9}" type="sibTrans" cxnId="{B9F1E11F-DB1F-4181-8E86-141B19E1A98E}">
      <dgm:prSet/>
      <dgm:spPr/>
      <dgm:t>
        <a:bodyPr/>
        <a:lstStyle/>
        <a:p>
          <a:endParaRPr lang="en-SG"/>
        </a:p>
      </dgm:t>
    </dgm:pt>
    <dgm:pt modelId="{03BBFE7F-2BCF-4A8B-8C6A-0E0C5E9AC755}" type="pres">
      <dgm:prSet presAssocID="{34761055-9BF8-4839-86D9-1FD7B097D1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0BC338-15E1-483B-90D5-7FE083085BFF}" type="pres">
      <dgm:prSet presAssocID="{56F46291-087C-40F6-84B4-5E15EAC8AA99}" presName="composite" presStyleCnt="0"/>
      <dgm:spPr/>
    </dgm:pt>
    <dgm:pt modelId="{42E593A6-25F8-461D-B8D3-025989A90737}" type="pres">
      <dgm:prSet presAssocID="{56F46291-087C-40F6-84B4-5E15EAC8AA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997A0-C9D9-49A4-BDAB-F68513CC8252}" type="pres">
      <dgm:prSet presAssocID="{56F46291-087C-40F6-84B4-5E15EAC8AA9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531D6-F62E-436A-8839-EF0194ABFF97}" type="pres">
      <dgm:prSet presAssocID="{311B674D-EFA0-4591-A068-5B6456526A70}" presName="space" presStyleCnt="0"/>
      <dgm:spPr/>
    </dgm:pt>
    <dgm:pt modelId="{0536F745-87C2-462F-AACD-B5378E73D326}" type="pres">
      <dgm:prSet presAssocID="{B34132BA-8209-46F3-B5AB-AAE3C402F6CB}" presName="composite" presStyleCnt="0"/>
      <dgm:spPr/>
    </dgm:pt>
    <dgm:pt modelId="{4CED52D0-99E5-4419-97C5-B7B4D4775D96}" type="pres">
      <dgm:prSet presAssocID="{B34132BA-8209-46F3-B5AB-AAE3C402F6C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98366-039B-4969-97D7-FE945F483E6C}" type="pres">
      <dgm:prSet presAssocID="{B34132BA-8209-46F3-B5AB-AAE3C402F6C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1AFE6-0CA8-4788-82FB-6337603207A3}" type="pres">
      <dgm:prSet presAssocID="{AC960DA1-9489-4940-9C90-C93D590A891E}" presName="space" presStyleCnt="0"/>
      <dgm:spPr/>
    </dgm:pt>
    <dgm:pt modelId="{9DBD7A8D-BC49-4226-A16E-82757A1BCAC3}" type="pres">
      <dgm:prSet presAssocID="{B7745B32-5D9C-4E74-A42B-590D7297701E}" presName="composite" presStyleCnt="0"/>
      <dgm:spPr/>
    </dgm:pt>
    <dgm:pt modelId="{0E949D0E-3FC4-40F7-9373-74B2C28A8582}" type="pres">
      <dgm:prSet presAssocID="{B7745B32-5D9C-4E74-A42B-590D729770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EEE7B-B9EB-4E51-9A14-5B0E9F3B2730}" type="pres">
      <dgm:prSet presAssocID="{B7745B32-5D9C-4E74-A42B-590D7297701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ED03E8-77F5-40FA-BB8A-B545CA92B0AF}" type="presOf" srcId="{193606FE-18E9-4826-BC33-51780CED7381}" destId="{428997A0-C9D9-49A4-BDAB-F68513CC8252}" srcOrd="0" destOrd="0" presId="urn:microsoft.com/office/officeart/2005/8/layout/hList1"/>
    <dgm:cxn modelId="{39282AAA-EC1F-49F3-BE00-B99E6EE2B663}" srcId="{B34132BA-8209-46F3-B5AB-AAE3C402F6CB}" destId="{F5E6ECFE-5FBF-4B42-8EE2-0E1271ABE960}" srcOrd="0" destOrd="0" parTransId="{1D30454E-A2F6-4A36-9AA3-773AFF5C8E5F}" sibTransId="{607F421B-55A5-4FA3-A9AD-AC579AA45A93}"/>
    <dgm:cxn modelId="{A2F68F05-F240-4707-8CCE-C64AE329D185}" srcId="{34761055-9BF8-4839-86D9-1FD7B097D152}" destId="{B7745B32-5D9C-4E74-A42B-590D7297701E}" srcOrd="2" destOrd="0" parTransId="{40BE32D8-3890-4464-A3EA-60CFB1AD5CE2}" sibTransId="{223B8D05-BBBB-4662-955E-949AB9781AE1}"/>
    <dgm:cxn modelId="{E9089A55-77F1-4766-AE6E-1501C36C214B}" type="presOf" srcId="{B210EC28-365A-479F-B028-5FC13619E2F4}" destId="{638EEE7B-B9EB-4E51-9A14-5B0E9F3B2730}" srcOrd="0" destOrd="0" presId="urn:microsoft.com/office/officeart/2005/8/layout/hList1"/>
    <dgm:cxn modelId="{B9F1E11F-DB1F-4181-8E86-141B19E1A98E}" srcId="{B7745B32-5D9C-4E74-A42B-590D7297701E}" destId="{B210EC28-365A-479F-B028-5FC13619E2F4}" srcOrd="0" destOrd="0" parTransId="{A029EEED-4880-4CDD-ADC5-E8A01F99C565}" sibTransId="{6687EE8D-DE14-4A71-8B6E-566765B6DBD9}"/>
    <dgm:cxn modelId="{8F13F4EC-FE0B-4E8E-BBED-39FAE91FCA74}" type="presOf" srcId="{34761055-9BF8-4839-86D9-1FD7B097D152}" destId="{03BBFE7F-2BCF-4A8B-8C6A-0E0C5E9AC755}" srcOrd="0" destOrd="0" presId="urn:microsoft.com/office/officeart/2005/8/layout/hList1"/>
    <dgm:cxn modelId="{8ABA87D8-CD6F-4592-8BCA-2FE4E1895BC0}" srcId="{34761055-9BF8-4839-86D9-1FD7B097D152}" destId="{B34132BA-8209-46F3-B5AB-AAE3C402F6CB}" srcOrd="1" destOrd="0" parTransId="{6EECEA5D-5ECF-4CA4-9441-F7B02FEF8237}" sibTransId="{AC960DA1-9489-4940-9C90-C93D590A891E}"/>
    <dgm:cxn modelId="{169820A6-CE1B-4B04-8588-BC9DAD1E0D7F}" type="presOf" srcId="{56F46291-087C-40F6-84B4-5E15EAC8AA99}" destId="{42E593A6-25F8-461D-B8D3-025989A90737}" srcOrd="0" destOrd="0" presId="urn:microsoft.com/office/officeart/2005/8/layout/hList1"/>
    <dgm:cxn modelId="{5128715E-201D-4A67-8213-1885EEC1A073}" type="presOf" srcId="{B34132BA-8209-46F3-B5AB-AAE3C402F6CB}" destId="{4CED52D0-99E5-4419-97C5-B7B4D4775D96}" srcOrd="0" destOrd="0" presId="urn:microsoft.com/office/officeart/2005/8/layout/hList1"/>
    <dgm:cxn modelId="{E5DFCD83-5849-422F-9C2F-5F54059B67E1}" srcId="{56F46291-087C-40F6-84B4-5E15EAC8AA99}" destId="{193606FE-18E9-4826-BC33-51780CED7381}" srcOrd="0" destOrd="0" parTransId="{A7BAC1E9-033E-4CCA-BB18-9A44F27323ED}" sibTransId="{A84B43ED-E484-4FFD-8C7C-1B3B645C7A98}"/>
    <dgm:cxn modelId="{67DCE2A6-8009-4ADC-BF06-024D32A8F6BE}" srcId="{34761055-9BF8-4839-86D9-1FD7B097D152}" destId="{56F46291-087C-40F6-84B4-5E15EAC8AA99}" srcOrd="0" destOrd="0" parTransId="{E513BC93-DA0B-410C-9A97-4C8855F9605C}" sibTransId="{311B674D-EFA0-4591-A068-5B6456526A70}"/>
    <dgm:cxn modelId="{763EB6E7-2B1C-4955-8CB5-381C07DC0BBB}" type="presOf" srcId="{F5E6ECFE-5FBF-4B42-8EE2-0E1271ABE960}" destId="{6D398366-039B-4969-97D7-FE945F483E6C}" srcOrd="0" destOrd="0" presId="urn:microsoft.com/office/officeart/2005/8/layout/hList1"/>
    <dgm:cxn modelId="{13E7E49A-B3CD-4D43-882C-DBB4306AE9C8}" type="presOf" srcId="{B7745B32-5D9C-4E74-A42B-590D7297701E}" destId="{0E949D0E-3FC4-40F7-9373-74B2C28A8582}" srcOrd="0" destOrd="0" presId="urn:microsoft.com/office/officeart/2005/8/layout/hList1"/>
    <dgm:cxn modelId="{A5F037A0-1EC3-4EE8-BFCC-76F2203E03DE}" type="presParOf" srcId="{03BBFE7F-2BCF-4A8B-8C6A-0E0C5E9AC755}" destId="{2B0BC338-15E1-483B-90D5-7FE083085BFF}" srcOrd="0" destOrd="0" presId="urn:microsoft.com/office/officeart/2005/8/layout/hList1"/>
    <dgm:cxn modelId="{359ECEEB-0A9D-4363-8248-6E3ACAA0C7DD}" type="presParOf" srcId="{2B0BC338-15E1-483B-90D5-7FE083085BFF}" destId="{42E593A6-25F8-461D-B8D3-025989A90737}" srcOrd="0" destOrd="0" presId="urn:microsoft.com/office/officeart/2005/8/layout/hList1"/>
    <dgm:cxn modelId="{566C989D-6886-432D-8612-F2B69B42E0D8}" type="presParOf" srcId="{2B0BC338-15E1-483B-90D5-7FE083085BFF}" destId="{428997A0-C9D9-49A4-BDAB-F68513CC8252}" srcOrd="1" destOrd="0" presId="urn:microsoft.com/office/officeart/2005/8/layout/hList1"/>
    <dgm:cxn modelId="{C9D49B91-D804-4A94-85FD-C7ADC9105590}" type="presParOf" srcId="{03BBFE7F-2BCF-4A8B-8C6A-0E0C5E9AC755}" destId="{1BB531D6-F62E-436A-8839-EF0194ABFF97}" srcOrd="1" destOrd="0" presId="urn:microsoft.com/office/officeart/2005/8/layout/hList1"/>
    <dgm:cxn modelId="{EAB0DB08-03FE-4C63-A167-A611AA665325}" type="presParOf" srcId="{03BBFE7F-2BCF-4A8B-8C6A-0E0C5E9AC755}" destId="{0536F745-87C2-462F-AACD-B5378E73D326}" srcOrd="2" destOrd="0" presId="urn:microsoft.com/office/officeart/2005/8/layout/hList1"/>
    <dgm:cxn modelId="{DC15A10D-4B05-4171-B8EE-9DA12B782DFC}" type="presParOf" srcId="{0536F745-87C2-462F-AACD-B5378E73D326}" destId="{4CED52D0-99E5-4419-97C5-B7B4D4775D96}" srcOrd="0" destOrd="0" presId="urn:microsoft.com/office/officeart/2005/8/layout/hList1"/>
    <dgm:cxn modelId="{68842941-0FEE-4D5F-9983-1C60E7F8143B}" type="presParOf" srcId="{0536F745-87C2-462F-AACD-B5378E73D326}" destId="{6D398366-039B-4969-97D7-FE945F483E6C}" srcOrd="1" destOrd="0" presId="urn:microsoft.com/office/officeart/2005/8/layout/hList1"/>
    <dgm:cxn modelId="{9783B94F-E2D1-4EF2-8D87-47F228FAC181}" type="presParOf" srcId="{03BBFE7F-2BCF-4A8B-8C6A-0E0C5E9AC755}" destId="{1FB1AFE6-0CA8-4788-82FB-6337603207A3}" srcOrd="3" destOrd="0" presId="urn:microsoft.com/office/officeart/2005/8/layout/hList1"/>
    <dgm:cxn modelId="{21EBB7E5-2398-42C6-BDD7-F629B4A4C818}" type="presParOf" srcId="{03BBFE7F-2BCF-4A8B-8C6A-0E0C5E9AC755}" destId="{9DBD7A8D-BC49-4226-A16E-82757A1BCAC3}" srcOrd="4" destOrd="0" presId="urn:microsoft.com/office/officeart/2005/8/layout/hList1"/>
    <dgm:cxn modelId="{FD374D21-DD07-469A-9C91-47EA535C620E}" type="presParOf" srcId="{9DBD7A8D-BC49-4226-A16E-82757A1BCAC3}" destId="{0E949D0E-3FC4-40F7-9373-74B2C28A8582}" srcOrd="0" destOrd="0" presId="urn:microsoft.com/office/officeart/2005/8/layout/hList1"/>
    <dgm:cxn modelId="{5F398C9F-827A-4D94-9A03-095F8E63A283}" type="presParOf" srcId="{9DBD7A8D-BC49-4226-A16E-82757A1BCAC3}" destId="{638EEE7B-B9EB-4E51-9A14-5B0E9F3B27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593A6-25F8-461D-B8D3-025989A90737}">
      <dsp:nvSpPr>
        <dsp:cNvPr id="0" name=""/>
        <dsp:cNvSpPr/>
      </dsp:nvSpPr>
      <dsp:spPr>
        <a:xfrm>
          <a:off x="2500" y="15027"/>
          <a:ext cx="2437804" cy="618307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2500" y="15027"/>
        <a:ext cx="2437804" cy="618307"/>
      </dsp:txXfrm>
    </dsp:sp>
    <dsp:sp modelId="{428997A0-C9D9-49A4-BDAB-F68513CC8252}">
      <dsp:nvSpPr>
        <dsp:cNvPr id="0" name=""/>
        <dsp:cNvSpPr/>
      </dsp:nvSpPr>
      <dsp:spPr>
        <a:xfrm>
          <a:off x="2500" y="633334"/>
          <a:ext cx="2437804" cy="125995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Only one block defined by index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2500" y="633334"/>
        <a:ext cx="2437804" cy="1259955"/>
      </dsp:txXfrm>
    </dsp:sp>
    <dsp:sp modelId="{4CED52D0-99E5-4419-97C5-B7B4D4775D96}">
      <dsp:nvSpPr>
        <dsp:cNvPr id="0" name=""/>
        <dsp:cNvSpPr/>
      </dsp:nvSpPr>
      <dsp:spPr>
        <a:xfrm>
          <a:off x="2781597" y="15027"/>
          <a:ext cx="2437804" cy="618307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sp:txBody>
      <dsp:txXfrm>
        <a:off x="2781597" y="15027"/>
        <a:ext cx="2437804" cy="618307"/>
      </dsp:txXfrm>
    </dsp:sp>
    <dsp:sp modelId="{6D398366-039B-4969-97D7-FE945F483E6C}">
      <dsp:nvSpPr>
        <dsp:cNvPr id="0" name=""/>
        <dsp:cNvSpPr/>
      </dsp:nvSpPr>
      <dsp:spPr>
        <a:xfrm>
          <a:off x="2781597" y="633334"/>
          <a:ext cx="2437804" cy="125995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one of the </a:t>
          </a:r>
          <a:r>
            <a:rPr 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</a:t>
          </a: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 blocks within the set defined by index</a:t>
          </a:r>
        </a:p>
      </dsp:txBody>
      <dsp:txXfrm>
        <a:off x="2781597" y="633334"/>
        <a:ext cx="2437804" cy="1259955"/>
      </dsp:txXfrm>
    </dsp:sp>
    <dsp:sp modelId="{0E949D0E-3FC4-40F7-9373-74B2C28A8582}">
      <dsp:nvSpPr>
        <dsp:cNvPr id="0" name=""/>
        <dsp:cNvSpPr/>
      </dsp:nvSpPr>
      <dsp:spPr>
        <a:xfrm>
          <a:off x="5560695" y="15027"/>
          <a:ext cx="2437804" cy="618307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5560695" y="15027"/>
        <a:ext cx="2437804" cy="618307"/>
      </dsp:txXfrm>
    </dsp:sp>
    <dsp:sp modelId="{638EEE7B-B9EB-4E51-9A14-5B0E9F3B2730}">
      <dsp:nvSpPr>
        <dsp:cNvPr id="0" name=""/>
        <dsp:cNvSpPr/>
      </dsp:nvSpPr>
      <dsp:spPr>
        <a:xfrm>
          <a:off x="5560695" y="633334"/>
          <a:ext cx="2437804" cy="125995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cache block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5560695" y="633334"/>
        <a:ext cx="2437804" cy="1259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593A6-25F8-461D-B8D3-025989A90737}">
      <dsp:nvSpPr>
        <dsp:cNvPr id="0" name=""/>
        <dsp:cNvSpPr/>
      </dsp:nvSpPr>
      <dsp:spPr>
        <a:xfrm>
          <a:off x="2428" y="101046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2428" y="101046"/>
        <a:ext cx="2368153" cy="612213"/>
      </dsp:txXfrm>
    </dsp:sp>
    <dsp:sp modelId="{428997A0-C9D9-49A4-BDAB-F68513CC8252}">
      <dsp:nvSpPr>
        <dsp:cNvPr id="0" name=""/>
        <dsp:cNvSpPr/>
      </dsp:nvSpPr>
      <dsp:spPr>
        <a:xfrm>
          <a:off x="2428" y="713260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with only one block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2428" y="713260"/>
        <a:ext cx="2368153" cy="1012904"/>
      </dsp:txXfrm>
    </dsp:sp>
    <dsp:sp modelId="{7F981A95-A081-4144-B752-7CA9C24C90B1}">
      <dsp:nvSpPr>
        <dsp:cNvPr id="0" name=""/>
        <dsp:cNvSpPr/>
      </dsp:nvSpPr>
      <dsp:spPr>
        <a:xfrm>
          <a:off x="2702123" y="101046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 Associative:</a:t>
          </a:r>
        </a:p>
      </dsp:txBody>
      <dsp:txXfrm>
        <a:off x="2702123" y="101046"/>
        <a:ext cx="2368153" cy="612213"/>
      </dsp:txXfrm>
    </dsp:sp>
    <dsp:sp modelId="{1B98584D-5728-43C7-967C-6D635472871C}">
      <dsp:nvSpPr>
        <dsp:cNvPr id="0" name=""/>
        <dsp:cNvSpPr/>
      </dsp:nvSpPr>
      <dsp:spPr>
        <a:xfrm>
          <a:off x="2702123" y="713260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set</a:t>
          </a:r>
        </a:p>
      </dsp:txBody>
      <dsp:txXfrm>
        <a:off x="2702123" y="713260"/>
        <a:ext cx="2368153" cy="1012904"/>
      </dsp:txXfrm>
    </dsp:sp>
    <dsp:sp modelId="{F5782181-08AA-4277-8289-C9DF9499D7AE}">
      <dsp:nvSpPr>
        <dsp:cNvPr id="0" name=""/>
        <dsp:cNvSpPr/>
      </dsp:nvSpPr>
      <dsp:spPr>
        <a:xfrm>
          <a:off x="5401818" y="101046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</a:p>
      </dsp:txBody>
      <dsp:txXfrm>
        <a:off x="5401818" y="101046"/>
        <a:ext cx="2368153" cy="612213"/>
      </dsp:txXfrm>
    </dsp:sp>
    <dsp:sp modelId="{DD481258-66A2-4FEA-A8F9-5882921ADF4E}">
      <dsp:nvSpPr>
        <dsp:cNvPr id="0" name=""/>
        <dsp:cNvSpPr/>
      </dsp:nvSpPr>
      <dsp:spPr>
        <a:xfrm>
          <a:off x="5401818" y="713260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cache</a:t>
          </a:r>
        </a:p>
      </dsp:txBody>
      <dsp:txXfrm>
        <a:off x="5401818" y="713260"/>
        <a:ext cx="2368153" cy="1012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593A6-25F8-461D-B8D3-025989A90737}">
      <dsp:nvSpPr>
        <dsp:cNvPr id="0" name=""/>
        <dsp:cNvSpPr/>
      </dsp:nvSpPr>
      <dsp:spPr>
        <a:xfrm>
          <a:off x="2428" y="30123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2428" y="30123"/>
        <a:ext cx="2368153" cy="612213"/>
      </dsp:txXfrm>
    </dsp:sp>
    <dsp:sp modelId="{428997A0-C9D9-49A4-BDAB-F68513CC8252}">
      <dsp:nvSpPr>
        <dsp:cNvPr id="0" name=""/>
        <dsp:cNvSpPr/>
      </dsp:nvSpPr>
      <dsp:spPr>
        <a:xfrm>
          <a:off x="2428" y="642336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No Choice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2428" y="642336"/>
        <a:ext cx="2368153" cy="1012904"/>
      </dsp:txXfrm>
    </dsp:sp>
    <dsp:sp modelId="{4CED52D0-99E5-4419-97C5-B7B4D4775D96}">
      <dsp:nvSpPr>
        <dsp:cNvPr id="0" name=""/>
        <dsp:cNvSpPr/>
      </dsp:nvSpPr>
      <dsp:spPr>
        <a:xfrm>
          <a:off x="2702123" y="30123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sp:txBody>
      <dsp:txXfrm>
        <a:off x="2702123" y="30123"/>
        <a:ext cx="2368153" cy="612213"/>
      </dsp:txXfrm>
    </dsp:sp>
    <dsp:sp modelId="{6D398366-039B-4969-97D7-FE945F483E6C}">
      <dsp:nvSpPr>
        <dsp:cNvPr id="0" name=""/>
        <dsp:cNvSpPr/>
      </dsp:nvSpPr>
      <dsp:spPr>
        <a:xfrm>
          <a:off x="2702123" y="642336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</a:p>
      </dsp:txBody>
      <dsp:txXfrm>
        <a:off x="2702123" y="642336"/>
        <a:ext cx="2368153" cy="1012904"/>
      </dsp:txXfrm>
    </dsp:sp>
    <dsp:sp modelId="{0E949D0E-3FC4-40F7-9373-74B2C28A8582}">
      <dsp:nvSpPr>
        <dsp:cNvPr id="0" name=""/>
        <dsp:cNvSpPr/>
      </dsp:nvSpPr>
      <dsp:spPr>
        <a:xfrm>
          <a:off x="5401818" y="30123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5401818" y="30123"/>
        <a:ext cx="2368153" cy="612213"/>
      </dsp:txXfrm>
    </dsp:sp>
    <dsp:sp modelId="{638EEE7B-B9EB-4E51-9A14-5B0E9F3B2730}">
      <dsp:nvSpPr>
        <dsp:cNvPr id="0" name=""/>
        <dsp:cNvSpPr/>
      </dsp:nvSpPr>
      <dsp:spPr>
        <a:xfrm>
          <a:off x="5401818" y="642336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5401818" y="642336"/>
        <a:ext cx="2368153" cy="1012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3/17/2021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05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48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2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7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31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90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74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89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0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6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28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79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86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18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5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97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0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829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44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09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23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41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7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242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190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48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42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55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079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66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68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sldNum="0"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Cache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II: Set/Fully Associative Cache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Text Box 27">
            <a:extLst>
              <a:ext uri="{FF2B5EF4-FFF2-40B4-BE49-F238E27FC236}">
                <a16:creationId xmlns:a16="http://schemas.microsoft.com/office/drawing/2014/main" id="{EA68861C-56E0-4948-A4CB-4596A12B3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711" y="4839616"/>
            <a:ext cx="33922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Number of cache sets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M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Offset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Arial"/>
                <a:cs typeface="Arial" pitchFamily="34" charset="0"/>
              </a:rPr>
              <a:t>N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Set Index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D19049">
                    <a:lumMod val="50000"/>
                  </a:srgbClr>
                </a:solidFill>
                <a:latin typeface="Arial"/>
                <a:cs typeface="Arial" pitchFamily="34" charset="0"/>
              </a:rPr>
              <a:t>M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Tag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Arial"/>
                <a:cs typeface="Arial" pitchFamily="34" charset="0"/>
              </a:rPr>
              <a:t>32 – (N + M) bits</a:t>
            </a:r>
            <a:endParaRPr lang="en-US" sz="1800" b="1" dirty="0">
              <a:solidFill>
                <a:srgbClr val="C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50" name="Text Box 16">
            <a:extLst>
              <a:ext uri="{FF2B5EF4-FFF2-40B4-BE49-F238E27FC236}">
                <a16:creationId xmlns:a16="http://schemas.microsoft.com/office/drawing/2014/main" id="{66CD2762-29D0-4286-9FD9-0AE184835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549" y="2424885"/>
            <a:ext cx="4495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18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</p:txBody>
      </p:sp>
      <p:grpSp>
        <p:nvGrpSpPr>
          <p:cNvPr id="51" name="Group 43">
            <a:extLst>
              <a:ext uri="{FF2B5EF4-FFF2-40B4-BE49-F238E27FC236}">
                <a16:creationId xmlns:a16="http://schemas.microsoft.com/office/drawing/2014/main" id="{68BCD991-2894-48E7-A912-1DA638E102DB}"/>
              </a:ext>
            </a:extLst>
          </p:cNvPr>
          <p:cNvGrpSpPr/>
          <p:nvPr/>
        </p:nvGrpSpPr>
        <p:grpSpPr>
          <a:xfrm>
            <a:off x="1775749" y="1346417"/>
            <a:ext cx="5105400" cy="1034018"/>
            <a:chOff x="984479" y="2242582"/>
            <a:chExt cx="5105400" cy="1034018"/>
          </a:xfrm>
        </p:grpSpPr>
        <p:sp>
          <p:nvSpPr>
            <p:cNvPr id="52" name="Text Box 74">
              <a:extLst>
                <a:ext uri="{FF2B5EF4-FFF2-40B4-BE49-F238E27FC236}">
                  <a16:creationId xmlns:a16="http://schemas.microsoft.com/office/drawing/2014/main" id="{EE3D87D1-D98F-4D16-9027-9DC3E11C0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Memory Address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77F3CF63-E656-43BD-9CDF-CE9C5B4C7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31</a:t>
              </a:r>
            </a:p>
          </p:txBody>
        </p:sp>
        <p:sp>
          <p:nvSpPr>
            <p:cNvPr id="54" name="Text Box 79">
              <a:extLst>
                <a:ext uri="{FF2B5EF4-FFF2-40B4-BE49-F238E27FC236}">
                  <a16:creationId xmlns:a16="http://schemas.microsoft.com/office/drawing/2014/main" id="{F5164F9C-B3F8-467B-B76C-3FF69BF23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55" name="Text Box 80">
              <a:extLst>
                <a:ext uri="{FF2B5EF4-FFF2-40B4-BE49-F238E27FC236}">
                  <a16:creationId xmlns:a16="http://schemas.microsoft.com/office/drawing/2014/main" id="{1F80EBCB-F759-45EC-A651-C1830D414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N-1</a:t>
              </a:r>
            </a:p>
          </p:txBody>
        </p:sp>
        <p:sp>
          <p:nvSpPr>
            <p:cNvPr id="56" name="Text Box 81">
              <a:extLst>
                <a:ext uri="{FF2B5EF4-FFF2-40B4-BE49-F238E27FC236}">
                  <a16:creationId xmlns:a16="http://schemas.microsoft.com/office/drawing/2014/main" id="{72A28E32-B6E3-4DAC-81F3-B0C919282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6936980-9CCA-4FDB-9577-F740A0236E40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BC34C20-B062-4FB2-89E3-828BBD2746B4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9" name="Group 28">
              <a:extLst>
                <a:ext uri="{FF2B5EF4-FFF2-40B4-BE49-F238E27FC236}">
                  <a16:creationId xmlns:a16="http://schemas.microsoft.com/office/drawing/2014/main" id="{8BDF82C0-FF6F-4033-A1F8-9D44FC0F7C4B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1CF2D753-994C-4B47-B254-7C97FC776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Block Number</a:t>
                </a:r>
              </a:p>
            </p:txBody>
          </p:sp>
          <p:sp>
            <p:nvSpPr>
              <p:cNvPr id="64" name="Line 76">
                <a:extLst>
                  <a:ext uri="{FF2B5EF4-FFF2-40B4-BE49-F238E27FC236}">
                    <a16:creationId xmlns:a16="http://schemas.microsoft.com/office/drawing/2014/main" id="{8974EB05-4443-41D4-804C-CA81D529B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65" name="Line 77">
                <a:extLst>
                  <a:ext uri="{FF2B5EF4-FFF2-40B4-BE49-F238E27FC236}">
                    <a16:creationId xmlns:a16="http://schemas.microsoft.com/office/drawing/2014/main" id="{815651C2-DF5E-4004-B3CE-15469DA0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60" name="Group 32">
              <a:extLst>
                <a:ext uri="{FF2B5EF4-FFF2-40B4-BE49-F238E27FC236}">
                  <a16:creationId xmlns:a16="http://schemas.microsoft.com/office/drawing/2014/main" id="{803FE749-A3AD-4526-A4F2-E058F75E56E1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61" name="Line 77">
                <a:extLst>
                  <a:ext uri="{FF2B5EF4-FFF2-40B4-BE49-F238E27FC236}">
                    <a16:creationId xmlns:a16="http://schemas.microsoft.com/office/drawing/2014/main" id="{EDEFF407-6F91-45CD-A082-6ABC5419C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62" name="Text Box 75">
                <a:extLst>
                  <a:ext uri="{FF2B5EF4-FFF2-40B4-BE49-F238E27FC236}">
                    <a16:creationId xmlns:a16="http://schemas.microsoft.com/office/drawing/2014/main" id="{CE5FFC6C-9D4D-4E1F-9556-315A9B1A8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</p:grpSp>
      <p:grpSp>
        <p:nvGrpSpPr>
          <p:cNvPr id="66" name="Group 78">
            <a:extLst>
              <a:ext uri="{FF2B5EF4-FFF2-40B4-BE49-F238E27FC236}">
                <a16:creationId xmlns:a16="http://schemas.microsoft.com/office/drawing/2014/main" id="{BBF17240-F688-41F7-B9D2-F3F128E58084}"/>
              </a:ext>
            </a:extLst>
          </p:cNvPr>
          <p:cNvGrpSpPr/>
          <p:nvPr/>
        </p:nvGrpSpPr>
        <p:grpSpPr>
          <a:xfrm>
            <a:off x="1851949" y="3937217"/>
            <a:ext cx="5038496" cy="793750"/>
            <a:chOff x="3124200" y="3702050"/>
            <a:chExt cx="5038496" cy="793750"/>
          </a:xfrm>
        </p:grpSpPr>
        <p:sp>
          <p:nvSpPr>
            <p:cNvPr id="67" name="Text Box 38">
              <a:extLst>
                <a:ext uri="{FF2B5EF4-FFF2-40B4-BE49-F238E27FC236}">
                  <a16:creationId xmlns:a16="http://schemas.microsoft.com/office/drawing/2014/main" id="{3DB39705-4084-4DD9-976A-0F3E788FD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  <a:latin typeface="Arial"/>
                  <a:cs typeface="Arial" pitchFamily="34" charset="0"/>
                </a:rPr>
                <a:t>N+M-1</a:t>
              </a:r>
            </a:p>
          </p:txBody>
        </p:sp>
        <p:sp>
          <p:nvSpPr>
            <p:cNvPr id="68" name="Text Box 78">
              <a:extLst>
                <a:ext uri="{FF2B5EF4-FFF2-40B4-BE49-F238E27FC236}">
                  <a16:creationId xmlns:a16="http://schemas.microsoft.com/office/drawing/2014/main" id="{74D80F4E-0CD5-42E6-91F4-C515B8FA0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31</a:t>
              </a:r>
            </a:p>
          </p:txBody>
        </p:sp>
        <p:sp>
          <p:nvSpPr>
            <p:cNvPr id="69" name="Text Box 79">
              <a:extLst>
                <a:ext uri="{FF2B5EF4-FFF2-40B4-BE49-F238E27FC236}">
                  <a16:creationId xmlns:a16="http://schemas.microsoft.com/office/drawing/2014/main" id="{07A60D5C-F7D3-4698-B30A-9F2C09A66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70" name="Text Box 80">
              <a:extLst>
                <a:ext uri="{FF2B5EF4-FFF2-40B4-BE49-F238E27FC236}">
                  <a16:creationId xmlns:a16="http://schemas.microsoft.com/office/drawing/2014/main" id="{E6847297-DB66-4488-9E97-E9B5D5367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N-1</a:t>
              </a:r>
            </a:p>
          </p:txBody>
        </p:sp>
        <p:sp>
          <p:nvSpPr>
            <p:cNvPr id="71" name="Text Box 81">
              <a:extLst>
                <a:ext uri="{FF2B5EF4-FFF2-40B4-BE49-F238E27FC236}">
                  <a16:creationId xmlns:a16="http://schemas.microsoft.com/office/drawing/2014/main" id="{61CDDE3C-0219-415C-80F8-0B5627F18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C5E5252-E2B3-4ADD-B97D-8D5A703D4A30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CE5034-F994-4C00-8D05-94F2509387A0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4" name="Group 28">
              <a:extLst>
                <a:ext uri="{FF2B5EF4-FFF2-40B4-BE49-F238E27FC236}">
                  <a16:creationId xmlns:a16="http://schemas.microsoft.com/office/drawing/2014/main" id="{3A132D81-49FF-44E4-A234-8575C13146A8}"/>
                </a:ext>
              </a:extLst>
            </p:cNvPr>
            <p:cNvGrpSpPr/>
            <p:nvPr/>
          </p:nvGrpSpPr>
          <p:grpSpPr>
            <a:xfrm>
              <a:off x="3200400" y="4083050"/>
              <a:ext cx="1600200" cy="369332"/>
              <a:chOff x="1219198" y="2014270"/>
              <a:chExt cx="3352802" cy="369332"/>
            </a:xfrm>
          </p:grpSpPr>
          <p:sp>
            <p:nvSpPr>
              <p:cNvPr id="83" name="Text Box 75">
                <a:extLst>
                  <a:ext uri="{FF2B5EF4-FFF2-40B4-BE49-F238E27FC236}">
                    <a16:creationId xmlns:a16="http://schemas.microsoft.com/office/drawing/2014/main" id="{2031DA4E-F6AB-45E3-AF71-8E98179ED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619" y="2014270"/>
                <a:ext cx="127725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Tag</a:t>
                </a:r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1491D9F9-42FC-4477-A859-8FB02703C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4219" y="2198420"/>
                <a:ext cx="12577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7E9AB113-B2BC-49C6-997A-488FF4FCD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198" y="2198420"/>
                <a:ext cx="11370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3FD50EFB-BEFE-402E-B44C-2CE636A16596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81" name="Line 77">
                <a:extLst>
                  <a:ext uri="{FF2B5EF4-FFF2-40B4-BE49-F238E27FC236}">
                    <a16:creationId xmlns:a16="http://schemas.microsoft.com/office/drawing/2014/main" id="{A1E055DB-DB1C-4A16-93B8-1DA435B90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2" name="Text Box 75">
                <a:extLst>
                  <a:ext uri="{FF2B5EF4-FFF2-40B4-BE49-F238E27FC236}">
                    <a16:creationId xmlns:a16="http://schemas.microsoft.com/office/drawing/2014/main" id="{97A467FD-2B85-42BB-A790-A972FE53C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C3EBA41-51E4-4DC6-B685-B6A49DF10641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7" name="Group 28">
              <a:extLst>
                <a:ext uri="{FF2B5EF4-FFF2-40B4-BE49-F238E27FC236}">
                  <a16:creationId xmlns:a16="http://schemas.microsoft.com/office/drawing/2014/main" id="{62AC1806-1A3B-4E5F-99B7-CE0142C42589}"/>
                </a:ext>
              </a:extLst>
            </p:cNvPr>
            <p:cNvGrpSpPr/>
            <p:nvPr/>
          </p:nvGrpSpPr>
          <p:grpSpPr>
            <a:xfrm>
              <a:off x="4800600" y="4083050"/>
              <a:ext cx="1761896" cy="369332"/>
              <a:chOff x="898660" y="2014270"/>
              <a:chExt cx="3705766" cy="369332"/>
            </a:xfrm>
          </p:grpSpPr>
          <p:sp>
            <p:nvSpPr>
              <p:cNvPr id="78" name="Text Box 75">
                <a:extLst>
                  <a:ext uri="{FF2B5EF4-FFF2-40B4-BE49-F238E27FC236}">
                    <a16:creationId xmlns:a16="http://schemas.microsoft.com/office/drawing/2014/main" id="{C96F50DD-ED95-4118-8BCB-34ADACF55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471" y="2014270"/>
                <a:ext cx="2724593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  <a:latin typeface="Arial"/>
                    <a:cs typeface="Arial" pitchFamily="34" charset="0"/>
                  </a:rPr>
                  <a:t>Set Index</a:t>
                </a:r>
              </a:p>
            </p:txBody>
          </p:sp>
          <p:sp>
            <p:nvSpPr>
              <p:cNvPr id="79" name="Line 76">
                <a:extLst>
                  <a:ext uri="{FF2B5EF4-FFF2-40B4-BE49-F238E27FC236}">
                    <a16:creationId xmlns:a16="http://schemas.microsoft.com/office/drawing/2014/main" id="{66D65E85-19E7-4FB8-AEC5-2822DB69B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606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0" name="Line 77">
                <a:extLst>
                  <a:ext uri="{FF2B5EF4-FFF2-40B4-BE49-F238E27FC236}">
                    <a16:creationId xmlns:a16="http://schemas.microsoft.com/office/drawing/2014/main" id="{B776B8F8-F792-4723-A0EB-B5AAA9E13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8013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42B3AAA-13E6-4699-B51D-5BFACF8657A4}"/>
              </a:ext>
            </a:extLst>
          </p:cNvPr>
          <p:cNvCxnSpPr/>
          <p:nvPr/>
        </p:nvCxnSpPr>
        <p:spPr>
          <a:xfrm>
            <a:off x="480349" y="3305531"/>
            <a:ext cx="8001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9">
            <a:extLst>
              <a:ext uri="{FF2B5EF4-FFF2-40B4-BE49-F238E27FC236}">
                <a16:creationId xmlns:a16="http://schemas.microsoft.com/office/drawing/2014/main" id="{7B110F73-672C-4408-9F53-FF7F4462A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149" y="3000731"/>
            <a:ext cx="570380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Cache Set Index </a:t>
            </a:r>
          </a:p>
          <a:p>
            <a:r>
              <a:rPr lang="en-US" sz="2000" dirty="0"/>
              <a:t>= (</a:t>
            </a:r>
            <a:r>
              <a:rPr lang="en-US" sz="2000" dirty="0" err="1"/>
              <a:t>BlockNumber</a:t>
            </a:r>
            <a:r>
              <a:rPr lang="en-US" sz="2000" dirty="0"/>
              <a:t>) modulo (</a:t>
            </a:r>
            <a:r>
              <a:rPr lang="en-US" sz="2000" dirty="0" err="1"/>
              <a:t>NumberOf</a:t>
            </a:r>
            <a:r>
              <a:rPr lang="en-US" sz="2000" dirty="0" err="1">
                <a:solidFill>
                  <a:srgbClr val="C00000"/>
                </a:solidFill>
              </a:rPr>
              <a:t>CacheSets</a:t>
            </a:r>
            <a:r>
              <a:rPr lang="en-US" sz="2000" dirty="0"/>
              <a:t>)</a:t>
            </a:r>
          </a:p>
        </p:txBody>
      </p:sp>
      <p:sp>
        <p:nvSpPr>
          <p:cNvPr id="88" name="Snip and Round Single Corner Rectangle 52">
            <a:extLst>
              <a:ext uri="{FF2B5EF4-FFF2-40B4-BE49-F238E27FC236}">
                <a16:creationId xmlns:a16="http://schemas.microsoft.com/office/drawing/2014/main" id="{881E1B71-9479-4670-A593-3DA1F3516AA9}"/>
              </a:ext>
            </a:extLst>
          </p:cNvPr>
          <p:cNvSpPr/>
          <p:nvPr/>
        </p:nvSpPr>
        <p:spPr>
          <a:xfrm>
            <a:off x="6218498" y="5206783"/>
            <a:ext cx="2763270" cy="1219200"/>
          </a:xfrm>
          <a:prstGeom prst="snipRound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Observation: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is essentially unchanged from the direct-mapping formula</a:t>
            </a:r>
          </a:p>
        </p:txBody>
      </p:sp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36A846A3-BF3A-4E14-ADF9-E920952D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158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87" grpId="0" animBg="1"/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F803B-E7BC-47F8-8BE7-455C478A55AE}"/>
              </a:ext>
            </a:extLst>
          </p:cNvPr>
          <p:cNvSpPr/>
          <p:nvPr/>
        </p:nvSpPr>
        <p:spPr>
          <a:xfrm>
            <a:off x="1053904" y="1451628"/>
            <a:ext cx="1371600" cy="2209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4GB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46" name="Group 11">
            <a:extLst>
              <a:ext uri="{FF2B5EF4-FFF2-40B4-BE49-F238E27FC236}">
                <a16:creationId xmlns:a16="http://schemas.microsoft.com/office/drawing/2014/main" id="{D3C10558-A256-489A-A281-D85155CF9B0F}"/>
              </a:ext>
            </a:extLst>
          </p:cNvPr>
          <p:cNvGrpSpPr/>
          <p:nvPr/>
        </p:nvGrpSpPr>
        <p:grpSpPr>
          <a:xfrm>
            <a:off x="3178951" y="1215722"/>
            <a:ext cx="5105400" cy="991572"/>
            <a:chOff x="984479" y="2285028"/>
            <a:chExt cx="5105400" cy="991572"/>
          </a:xfrm>
        </p:grpSpPr>
        <p:sp>
          <p:nvSpPr>
            <p:cNvPr id="47" name="Text Box 74">
              <a:extLst>
                <a:ext uri="{FF2B5EF4-FFF2-40B4-BE49-F238E27FC236}">
                  <a16:creationId xmlns:a16="http://schemas.microsoft.com/office/drawing/2014/main" id="{7C9394BE-CA12-49F1-A90E-AB4329AFB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285028"/>
              <a:ext cx="184095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Memory Address</a:t>
              </a:r>
            </a:p>
          </p:txBody>
        </p:sp>
        <p:sp>
          <p:nvSpPr>
            <p:cNvPr id="48" name="Text Box 78">
              <a:extLst>
                <a:ext uri="{FF2B5EF4-FFF2-40B4-BE49-F238E27FC236}">
                  <a16:creationId xmlns:a16="http://schemas.microsoft.com/office/drawing/2014/main" id="{69BDAAD8-12BB-4E30-A556-4C2BFDDA5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89" name="Text Box 79">
              <a:extLst>
                <a:ext uri="{FF2B5EF4-FFF2-40B4-BE49-F238E27FC236}">
                  <a16:creationId xmlns:a16="http://schemas.microsoft.com/office/drawing/2014/main" id="{8156BE43-6DB6-4172-9C71-59C5D76E3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90" name="Text Box 80">
              <a:extLst>
                <a:ext uri="{FF2B5EF4-FFF2-40B4-BE49-F238E27FC236}">
                  <a16:creationId xmlns:a16="http://schemas.microsoft.com/office/drawing/2014/main" id="{6C0924B6-EBDC-401F-9E78-43CF0C323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91" name="Text Box 81">
              <a:extLst>
                <a:ext uri="{FF2B5EF4-FFF2-40B4-BE49-F238E27FC236}">
                  <a16:creationId xmlns:a16="http://schemas.microsoft.com/office/drawing/2014/main" id="{8FD068D3-E02A-4351-8364-BA9968208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E60A7B-9845-4383-9F0A-08F368DC82AE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F12CDF6-AAF1-4215-91F7-872BD7A68284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28">
              <a:extLst>
                <a:ext uri="{FF2B5EF4-FFF2-40B4-BE49-F238E27FC236}">
                  <a16:creationId xmlns:a16="http://schemas.microsoft.com/office/drawing/2014/main" id="{E3AFA957-EDAF-40C8-B43C-EE0CEF051980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98" name="Text Box 75">
                <a:extLst>
                  <a:ext uri="{FF2B5EF4-FFF2-40B4-BE49-F238E27FC236}">
                    <a16:creationId xmlns:a16="http://schemas.microsoft.com/office/drawing/2014/main" id="{ED5E9510-B305-4E5D-8F15-77F9B288A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99" name="Line 76">
                <a:extLst>
                  <a:ext uri="{FF2B5EF4-FFF2-40B4-BE49-F238E27FC236}">
                    <a16:creationId xmlns:a16="http://schemas.microsoft.com/office/drawing/2014/main" id="{10893E1D-5694-4BEA-A70F-5A8CF18F7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00" name="Line 77">
                <a:extLst>
                  <a:ext uri="{FF2B5EF4-FFF2-40B4-BE49-F238E27FC236}">
                    <a16:creationId xmlns:a16="http://schemas.microsoft.com/office/drawing/2014/main" id="{85A7F653-9C59-401F-9032-39BF9033A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5" name="Group 32">
              <a:extLst>
                <a:ext uri="{FF2B5EF4-FFF2-40B4-BE49-F238E27FC236}">
                  <a16:creationId xmlns:a16="http://schemas.microsoft.com/office/drawing/2014/main" id="{9C7EB551-48C0-43EE-B497-73005936491C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96" name="Line 77">
                <a:extLst>
                  <a:ext uri="{FF2B5EF4-FFF2-40B4-BE49-F238E27FC236}">
                    <a16:creationId xmlns:a16="http://schemas.microsoft.com/office/drawing/2014/main" id="{A9698E8A-4FA7-4A4B-8AFA-1FD3C4786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97" name="Text Box 75">
                <a:extLst>
                  <a:ext uri="{FF2B5EF4-FFF2-40B4-BE49-F238E27FC236}">
                    <a16:creationId xmlns:a16="http://schemas.microsoft.com/office/drawing/2014/main" id="{4B985E4A-28A9-4384-BEB2-A8C5F225F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3DCAEB-C20A-44A6-A02A-D2575B8AEDBC}"/>
              </a:ext>
            </a:extLst>
          </p:cNvPr>
          <p:cNvSpPr/>
          <p:nvPr/>
        </p:nvSpPr>
        <p:spPr>
          <a:xfrm>
            <a:off x="1053904" y="2975628"/>
            <a:ext cx="1371600" cy="685800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4 bytes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2E746F3-CDDE-48EC-BDBF-69581AD27EF9}"/>
              </a:ext>
            </a:extLst>
          </p:cNvPr>
          <p:cNvSpPr/>
          <p:nvPr/>
        </p:nvSpPr>
        <p:spPr>
          <a:xfrm>
            <a:off x="1053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D96907FC-8FC7-40BA-A650-3539DBD73037}"/>
              </a:ext>
            </a:extLst>
          </p:cNvPr>
          <p:cNvGrpSpPr/>
          <p:nvPr/>
        </p:nvGrpSpPr>
        <p:grpSpPr>
          <a:xfrm>
            <a:off x="3178951" y="3273122"/>
            <a:ext cx="5038496" cy="793750"/>
            <a:chOff x="3124200" y="3702050"/>
            <a:chExt cx="5038496" cy="793750"/>
          </a:xfrm>
        </p:grpSpPr>
        <p:sp>
          <p:nvSpPr>
            <p:cNvPr id="104" name="Text Box 38">
              <a:extLst>
                <a:ext uri="{FF2B5EF4-FFF2-40B4-BE49-F238E27FC236}">
                  <a16:creationId xmlns:a16="http://schemas.microsoft.com/office/drawing/2014/main" id="{00058297-5C07-4C27-AB9F-7EBBFAADC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105" name="Text Box 78">
              <a:extLst>
                <a:ext uri="{FF2B5EF4-FFF2-40B4-BE49-F238E27FC236}">
                  <a16:creationId xmlns:a16="http://schemas.microsoft.com/office/drawing/2014/main" id="{553AD784-0736-43AA-BA0D-10B3C82D8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06" name="Text Box 79">
              <a:extLst>
                <a:ext uri="{FF2B5EF4-FFF2-40B4-BE49-F238E27FC236}">
                  <a16:creationId xmlns:a16="http://schemas.microsoft.com/office/drawing/2014/main" id="{5C932C32-E8E3-4903-8976-5C8E724C9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07" name="Text Box 80">
              <a:extLst>
                <a:ext uri="{FF2B5EF4-FFF2-40B4-BE49-F238E27FC236}">
                  <a16:creationId xmlns:a16="http://schemas.microsoft.com/office/drawing/2014/main" id="{CF95E0AA-012B-4502-98E9-34C32F74F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08" name="Text Box 81">
              <a:extLst>
                <a:ext uri="{FF2B5EF4-FFF2-40B4-BE49-F238E27FC236}">
                  <a16:creationId xmlns:a16="http://schemas.microsoft.com/office/drawing/2014/main" id="{AFD286A6-572D-42E9-9A4D-CA3FA4157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CD91111-CCDE-40BB-85B7-F0B48B801F41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ACFAA82-CD13-4F63-8A6E-EA600385A4E7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28">
              <a:extLst>
                <a:ext uri="{FF2B5EF4-FFF2-40B4-BE49-F238E27FC236}">
                  <a16:creationId xmlns:a16="http://schemas.microsoft.com/office/drawing/2014/main" id="{9BD89D32-EC0F-4A94-AFF8-FABC34F1AC68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120" name="Text Box 75">
                <a:extLst>
                  <a:ext uri="{FF2B5EF4-FFF2-40B4-BE49-F238E27FC236}">
                    <a16:creationId xmlns:a16="http://schemas.microsoft.com/office/drawing/2014/main" id="{37973030-3A71-4B44-A813-FC654F9FC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121" name="Line 76">
                <a:extLst>
                  <a:ext uri="{FF2B5EF4-FFF2-40B4-BE49-F238E27FC236}">
                    <a16:creationId xmlns:a16="http://schemas.microsoft.com/office/drawing/2014/main" id="{CE2C162F-0827-49BC-8468-8AE1924FF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2" name="Line 77">
                <a:extLst>
                  <a:ext uri="{FF2B5EF4-FFF2-40B4-BE49-F238E27FC236}">
                    <a16:creationId xmlns:a16="http://schemas.microsoft.com/office/drawing/2014/main" id="{05B7FD26-3EEB-4B6E-8362-5D1633E6B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12" name="Group 32">
              <a:extLst>
                <a:ext uri="{FF2B5EF4-FFF2-40B4-BE49-F238E27FC236}">
                  <a16:creationId xmlns:a16="http://schemas.microsoft.com/office/drawing/2014/main" id="{4330FF50-B969-4BE3-83D0-B91B982FD268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118" name="Line 77">
                <a:extLst>
                  <a:ext uri="{FF2B5EF4-FFF2-40B4-BE49-F238E27FC236}">
                    <a16:creationId xmlns:a16="http://schemas.microsoft.com/office/drawing/2014/main" id="{FACA0777-2ABE-42C1-9CAD-1DC9542AF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9" name="Text Box 75">
                <a:extLst>
                  <a:ext uri="{FF2B5EF4-FFF2-40B4-BE49-F238E27FC236}">
                    <a16:creationId xmlns:a16="http://schemas.microsoft.com/office/drawing/2014/main" id="{80733C8D-B0AF-42C4-90EF-B07D7B874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07B9874-E24E-4EA2-B34E-B2B419BFFA76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28">
              <a:extLst>
                <a:ext uri="{FF2B5EF4-FFF2-40B4-BE49-F238E27FC236}">
                  <a16:creationId xmlns:a16="http://schemas.microsoft.com/office/drawing/2014/main" id="{B5C98829-D577-4A1A-966E-B70094614E4B}"/>
                </a:ext>
              </a:extLst>
            </p:cNvPr>
            <p:cNvGrpSpPr/>
            <p:nvPr/>
          </p:nvGrpSpPr>
          <p:grpSpPr>
            <a:xfrm>
              <a:off x="4800600" y="4083050"/>
              <a:ext cx="1752600" cy="369332"/>
              <a:chOff x="898660" y="2014270"/>
              <a:chExt cx="3686214" cy="369332"/>
            </a:xfrm>
          </p:grpSpPr>
          <p:sp>
            <p:nvSpPr>
              <p:cNvPr id="115" name="Text Box 75">
                <a:extLst>
                  <a:ext uri="{FF2B5EF4-FFF2-40B4-BE49-F238E27FC236}">
                    <a16:creationId xmlns:a16="http://schemas.microsoft.com/office/drawing/2014/main" id="{F6ECBF35-EF99-4490-8A6A-904FD1226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471" y="2014270"/>
                <a:ext cx="2546211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Set Index</a:t>
                </a:r>
              </a:p>
            </p:txBody>
          </p:sp>
          <p:sp>
            <p:nvSpPr>
              <p:cNvPr id="116" name="Line 76">
                <a:extLst>
                  <a:ext uri="{FF2B5EF4-FFF2-40B4-BE49-F238E27FC236}">
                    <a16:creationId xmlns:a16="http://schemas.microsoft.com/office/drawing/2014/main" id="{2C2154A0-85E0-42BF-BB93-F917EF297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7" name="Line 77">
                <a:extLst>
                  <a:ext uri="{FF2B5EF4-FFF2-40B4-BE49-F238E27FC236}">
                    <a16:creationId xmlns:a16="http://schemas.microsoft.com/office/drawing/2014/main" id="{14F170C3-681C-4F22-9C4A-C69823CE4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123" name="Text Box 16">
            <a:extLst>
              <a:ext uri="{FF2B5EF4-FFF2-40B4-BE49-F238E27FC236}">
                <a16:creationId xmlns:a16="http://schemas.microsoft.com/office/drawing/2014/main" id="{A0D621F4-C07A-4C52-8202-CFE5A9F50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751" y="2257459"/>
            <a:ext cx="44958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2 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2 = </a:t>
            </a:r>
            <a:r>
              <a:rPr lang="en-US" sz="2000" b="1" dirty="0">
                <a:latin typeface="+mn-lt"/>
              </a:rPr>
              <a:t>30 bits</a:t>
            </a:r>
          </a:p>
          <a:p>
            <a:r>
              <a:rPr lang="en-US" sz="2000" dirty="0">
                <a:latin typeface="+mn-lt"/>
              </a:rPr>
              <a:t>Check: Number of Blocks = </a:t>
            </a:r>
            <a:r>
              <a:rPr lang="en-US" sz="2000" b="1" dirty="0">
                <a:latin typeface="+mn-lt"/>
              </a:rPr>
              <a:t>2</a:t>
            </a:r>
            <a:r>
              <a:rPr lang="en-US" sz="2000" b="1" baseline="30000" dirty="0">
                <a:latin typeface="+mn-lt"/>
              </a:rPr>
              <a:t>30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24" name="Text Box 16">
            <a:extLst>
              <a:ext uri="{FF2B5EF4-FFF2-40B4-BE49-F238E27FC236}">
                <a16:creationId xmlns:a16="http://schemas.microsoft.com/office/drawing/2014/main" id="{97B1E122-5AA5-4871-BF40-D13D8D16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951" y="4111322"/>
            <a:ext cx="4724400" cy="2215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+mn-lt"/>
              </a:rPr>
              <a:t>Number of Cache Blocks </a:t>
            </a:r>
          </a:p>
          <a:p>
            <a:r>
              <a:rPr lang="en-US" sz="1800" dirty="0">
                <a:latin typeface="+mn-lt"/>
              </a:rPr>
              <a:t>= 4KB / 4bytes = 1024 </a:t>
            </a:r>
            <a:r>
              <a:rPr lang="en-US" sz="1800" b="1" dirty="0">
                <a:latin typeface="+mn-lt"/>
              </a:rPr>
              <a:t>= 2</a:t>
            </a:r>
            <a:r>
              <a:rPr lang="en-US" sz="1800" b="1" baseline="30000" dirty="0">
                <a:latin typeface="+mn-lt"/>
              </a:rPr>
              <a:t>10</a:t>
            </a:r>
          </a:p>
          <a:p>
            <a:endParaRPr lang="en-US" sz="1800" baseline="300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4-way associative, number of sets</a:t>
            </a:r>
          </a:p>
          <a:p>
            <a:r>
              <a:rPr lang="en-US" sz="1800" dirty="0">
                <a:latin typeface="+mn-lt"/>
                <a:sym typeface="Wingdings" pitchFamily="2" charset="2"/>
              </a:rPr>
              <a:t>= 1024 / 4 = 256 </a:t>
            </a:r>
            <a:r>
              <a:rPr lang="en-US" sz="1800" b="1" dirty="0">
                <a:latin typeface="+mn-lt"/>
                <a:sym typeface="Wingdings" pitchFamily="2" charset="2"/>
              </a:rPr>
              <a:t>= 2</a:t>
            </a:r>
            <a:r>
              <a:rPr lang="en-US" sz="1800" b="1" baseline="30000" dirty="0">
                <a:latin typeface="+mn-lt"/>
                <a:sym typeface="Wingdings" pitchFamily="2" charset="2"/>
              </a:rPr>
              <a:t>8</a:t>
            </a:r>
          </a:p>
          <a:p>
            <a:r>
              <a:rPr lang="en-US" sz="1800" b="1" dirty="0">
                <a:latin typeface="+mn-lt"/>
                <a:sym typeface="Wingdings" pitchFamily="2" charset="2"/>
              </a:rPr>
              <a:t>Set Index,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M</a:t>
            </a:r>
            <a:r>
              <a:rPr lang="en-US" sz="1800" b="1" dirty="0">
                <a:latin typeface="+mn-lt"/>
                <a:sym typeface="Wingdings" pitchFamily="2" charset="2"/>
              </a:rPr>
              <a:t> = 8 bits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+mn-lt"/>
              </a:rPr>
              <a:t>Cache Tag </a:t>
            </a:r>
            <a:r>
              <a:rPr lang="en-US" sz="1800" dirty="0">
                <a:latin typeface="+mn-lt"/>
              </a:rPr>
              <a:t>= 32 – 8 – 2 = </a:t>
            </a:r>
            <a:r>
              <a:rPr lang="en-US" sz="1800" b="1" dirty="0">
                <a:latin typeface="+mn-lt"/>
              </a:rPr>
              <a:t>22 bits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96905FF-14AF-4E3E-8B74-7852A7B0271D}"/>
              </a:ext>
            </a:extLst>
          </p:cNvPr>
          <p:cNvSpPr/>
          <p:nvPr/>
        </p:nvSpPr>
        <p:spPr>
          <a:xfrm>
            <a:off x="1434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F1DC6AE-1199-462D-A157-0CD79FE3A784}"/>
              </a:ext>
            </a:extLst>
          </p:cNvPr>
          <p:cNvSpPr/>
          <p:nvPr/>
        </p:nvSpPr>
        <p:spPr>
          <a:xfrm>
            <a:off x="1815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E90BBBB-075D-41EF-B716-ED2917EAFD5A}"/>
              </a:ext>
            </a:extLst>
          </p:cNvPr>
          <p:cNvSpPr/>
          <p:nvPr/>
        </p:nvSpPr>
        <p:spPr>
          <a:xfrm>
            <a:off x="2196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58CFC3-37F0-4B84-BFCA-1A9C6A0A2010}"/>
              </a:ext>
            </a:extLst>
          </p:cNvPr>
          <p:cNvSpPr/>
          <p:nvPr/>
        </p:nvSpPr>
        <p:spPr>
          <a:xfrm>
            <a:off x="1130104" y="4652028"/>
            <a:ext cx="1295400" cy="4572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4 KB</a:t>
            </a:r>
          </a:p>
        </p:txBody>
      </p:sp>
      <p:sp>
        <p:nvSpPr>
          <p:cNvPr id="49" name="Slide Number Placeholder 6">
            <a:extLst>
              <a:ext uri="{FF2B5EF4-FFF2-40B4-BE49-F238E27FC236}">
                <a16:creationId xmlns:a16="http://schemas.microsoft.com/office/drawing/2014/main" id="{F1BAF79A-68B3-47FF-B4B9-013FE3D5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019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Circuitry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EE6906-0751-49BB-873E-3112EAB31A97}"/>
              </a:ext>
            </a:extLst>
          </p:cNvPr>
          <p:cNvGrpSpPr/>
          <p:nvPr/>
        </p:nvGrpSpPr>
        <p:grpSpPr>
          <a:xfrm>
            <a:off x="924946" y="1294198"/>
            <a:ext cx="7294108" cy="5039146"/>
            <a:chOff x="838200" y="1209254"/>
            <a:chExt cx="7294108" cy="5039146"/>
          </a:xfrm>
        </p:grpSpPr>
        <p:sp>
          <p:nvSpPr>
            <p:cNvPr id="130" name="Text Box 223">
              <a:extLst>
                <a:ext uri="{FF2B5EF4-FFF2-40B4-BE49-F238E27FC236}">
                  <a16:creationId xmlns:a16="http://schemas.microsoft.com/office/drawing/2014/main" id="{BBF7BB2A-D870-4BDD-99A3-419004780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5848290"/>
              <a:ext cx="52610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Hit</a:t>
              </a:r>
            </a:p>
          </p:txBody>
        </p:sp>
        <p:sp>
          <p:nvSpPr>
            <p:cNvPr id="131" name="Text Box 229">
              <a:extLst>
                <a:ext uri="{FF2B5EF4-FFF2-40B4-BE49-F238E27FC236}">
                  <a16:creationId xmlns:a16="http://schemas.microsoft.com/office/drawing/2014/main" id="{D0E5954C-EAAC-4ADE-9DDB-7232F8A75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5848290"/>
              <a:ext cx="7409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Data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3FE083E-9168-4DA6-AD70-72D0297C4E98}"/>
                </a:ext>
              </a:extLst>
            </p:cNvPr>
            <p:cNvGrpSpPr/>
            <p:nvPr/>
          </p:nvGrpSpPr>
          <p:grpSpPr>
            <a:xfrm>
              <a:off x="838200" y="1209254"/>
              <a:ext cx="7239000" cy="4810546"/>
              <a:chOff x="762000" y="1390229"/>
              <a:chExt cx="7239000" cy="4810546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A66F61DB-FA2C-4CF8-8267-38A034700044}"/>
                  </a:ext>
                </a:extLst>
              </p:cNvPr>
              <p:cNvGrpSpPr/>
              <p:nvPr/>
            </p:nvGrpSpPr>
            <p:grpSpPr>
              <a:xfrm>
                <a:off x="1905000" y="5181599"/>
                <a:ext cx="838200" cy="533401"/>
                <a:chOff x="1143000" y="5081404"/>
                <a:chExt cx="1828800" cy="650849"/>
              </a:xfrm>
            </p:grpSpPr>
            <p:sp>
              <p:nvSpPr>
                <p:cNvPr id="381" name="Line 502">
                  <a:extLst>
                    <a:ext uri="{FF2B5EF4-FFF2-40B4-BE49-F238E27FC236}">
                      <a16:creationId xmlns:a16="http://schemas.microsoft.com/office/drawing/2014/main" id="{020F35C1-EA71-47E8-8915-B89CEEF8C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081404"/>
                  <a:ext cx="0" cy="2982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Line 506">
                  <a:extLst>
                    <a:ext uri="{FF2B5EF4-FFF2-40B4-BE49-F238E27FC236}">
                      <a16:creationId xmlns:a16="http://schemas.microsoft.com/office/drawing/2014/main" id="{6307A974-4CE6-4074-8842-21417DB0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Line 507">
                  <a:extLst>
                    <a:ext uri="{FF2B5EF4-FFF2-40B4-BE49-F238E27FC236}">
                      <a16:creationId xmlns:a16="http://schemas.microsoft.com/office/drawing/2014/main" id="{B6B8C449-AB93-4308-A3CA-EB6522C52E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3526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903A256-E4BE-4FBF-9B8D-3BC6A82946D1}"/>
                  </a:ext>
                </a:extLst>
              </p:cNvPr>
              <p:cNvGrpSpPr/>
              <p:nvPr/>
            </p:nvGrpSpPr>
            <p:grpSpPr>
              <a:xfrm>
                <a:off x="1409050" y="2286000"/>
                <a:ext cx="6591950" cy="2061072"/>
                <a:chOff x="1104250" y="2489068"/>
                <a:chExt cx="6591950" cy="2061072"/>
              </a:xfrm>
            </p:grpSpPr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294D6B17-4D15-47C0-BE55-1309A8267448}"/>
                    </a:ext>
                  </a:extLst>
                </p:cNvPr>
                <p:cNvGrpSpPr/>
                <p:nvPr/>
              </p:nvGrpSpPr>
              <p:grpSpPr>
                <a:xfrm>
                  <a:off x="1104250" y="2493559"/>
                  <a:ext cx="1599757" cy="2056581"/>
                  <a:chOff x="1104250" y="2536412"/>
                  <a:chExt cx="1599757" cy="2056581"/>
                </a:xfrm>
              </p:grpSpPr>
              <p:sp>
                <p:nvSpPr>
                  <p:cNvPr id="346" name="Rectangle 26">
                    <a:extLst>
                      <a:ext uri="{FF2B5EF4-FFF2-40B4-BE49-F238E27FC236}">
                        <a16:creationId xmlns:a16="http://schemas.microsoft.com/office/drawing/2014/main" id="{92FADA04-A23C-48E4-B58C-C54B42E909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7" name="Rectangle 24">
                    <a:extLst>
                      <a:ext uri="{FF2B5EF4-FFF2-40B4-BE49-F238E27FC236}">
                        <a16:creationId xmlns:a16="http://schemas.microsoft.com/office/drawing/2014/main" id="{842BC518-51D0-456D-B54E-B17B72DD10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8" name="Rectangle 12">
                    <a:extLst>
                      <a:ext uri="{FF2B5EF4-FFF2-40B4-BE49-F238E27FC236}">
                        <a16:creationId xmlns:a16="http://schemas.microsoft.com/office/drawing/2014/main" id="{298DFB08-B046-40B3-918B-0E21655A56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9" name="Rectangle 13">
                    <a:extLst>
                      <a:ext uri="{FF2B5EF4-FFF2-40B4-BE49-F238E27FC236}">
                        <a16:creationId xmlns:a16="http://schemas.microsoft.com/office/drawing/2014/main" id="{ABDFD43D-65A6-47D9-B422-71661523A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0" name="Rectangle 14">
                    <a:extLst>
                      <a:ext uri="{FF2B5EF4-FFF2-40B4-BE49-F238E27FC236}">
                        <a16:creationId xmlns:a16="http://schemas.microsoft.com/office/drawing/2014/main" id="{B02B81C7-E70A-4AAD-ADBB-2C16DDDD89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1" name="Rectangle 18">
                    <a:extLst>
                      <a:ext uri="{FF2B5EF4-FFF2-40B4-BE49-F238E27FC236}">
                        <a16:creationId xmlns:a16="http://schemas.microsoft.com/office/drawing/2014/main" id="{04763FE4-8185-47F1-B722-A0D5220267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2" name="Rectangle 19">
                    <a:extLst>
                      <a:ext uri="{FF2B5EF4-FFF2-40B4-BE49-F238E27FC236}">
                        <a16:creationId xmlns:a16="http://schemas.microsoft.com/office/drawing/2014/main" id="{921716D9-0823-44F9-964A-8067453383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3" name="Rectangle 20">
                    <a:extLst>
                      <a:ext uri="{FF2B5EF4-FFF2-40B4-BE49-F238E27FC236}">
                        <a16:creationId xmlns:a16="http://schemas.microsoft.com/office/drawing/2014/main" id="{98D35003-D900-4B05-92E1-6D4BCF54B9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4" name="Rectangle 25">
                    <a:extLst>
                      <a:ext uri="{FF2B5EF4-FFF2-40B4-BE49-F238E27FC236}">
                        <a16:creationId xmlns:a16="http://schemas.microsoft.com/office/drawing/2014/main" id="{BDCDD077-C6DC-4ED6-B329-CF6F7AC598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5" name="Rectangle 30">
                    <a:extLst>
                      <a:ext uri="{FF2B5EF4-FFF2-40B4-BE49-F238E27FC236}">
                        <a16:creationId xmlns:a16="http://schemas.microsoft.com/office/drawing/2014/main" id="{3BFA0DF5-A6EC-4E0B-91EB-A49558F2AB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6" name="Rectangle 31">
                    <a:extLst>
                      <a:ext uri="{FF2B5EF4-FFF2-40B4-BE49-F238E27FC236}">
                        <a16:creationId xmlns:a16="http://schemas.microsoft.com/office/drawing/2014/main" id="{675C87AB-A86B-44CC-93A1-620A5C8D45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7" name="Rectangle 32">
                    <a:extLst>
                      <a:ext uri="{FF2B5EF4-FFF2-40B4-BE49-F238E27FC236}">
                        <a16:creationId xmlns:a16="http://schemas.microsoft.com/office/drawing/2014/main" id="{073AB83D-5B87-4A76-852F-FE9639FBA7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8" name="Rectangle 36">
                    <a:extLst>
                      <a:ext uri="{FF2B5EF4-FFF2-40B4-BE49-F238E27FC236}">
                        <a16:creationId xmlns:a16="http://schemas.microsoft.com/office/drawing/2014/main" id="{A2772700-E53B-43C3-BC25-65143DCFA3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9" name="Rectangle 37">
                    <a:extLst>
                      <a:ext uri="{FF2B5EF4-FFF2-40B4-BE49-F238E27FC236}">
                        <a16:creationId xmlns:a16="http://schemas.microsoft.com/office/drawing/2014/main" id="{D14604E4-DB60-40CA-8DAE-A4DE72C3D9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0" name="Rectangle 38">
                    <a:extLst>
                      <a:ext uri="{FF2B5EF4-FFF2-40B4-BE49-F238E27FC236}">
                        <a16:creationId xmlns:a16="http://schemas.microsoft.com/office/drawing/2014/main" id="{8C709554-0DC8-4033-9C26-5BDE01A18D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1" name="Rectangle 42">
                    <a:extLst>
                      <a:ext uri="{FF2B5EF4-FFF2-40B4-BE49-F238E27FC236}">
                        <a16:creationId xmlns:a16="http://schemas.microsoft.com/office/drawing/2014/main" id="{D9979571-4320-4B54-B14C-90158E5B68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2" name="Rectangle 43">
                    <a:extLst>
                      <a:ext uri="{FF2B5EF4-FFF2-40B4-BE49-F238E27FC236}">
                        <a16:creationId xmlns:a16="http://schemas.microsoft.com/office/drawing/2014/main" id="{D44F7DF3-2BC9-4202-AFF8-2218A7BEA5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3" name="Rectangle 44">
                    <a:extLst>
                      <a:ext uri="{FF2B5EF4-FFF2-40B4-BE49-F238E27FC236}">
                        <a16:creationId xmlns:a16="http://schemas.microsoft.com/office/drawing/2014/main" id="{DB0349CB-3093-4754-9D80-D9D97BC867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4" name="Rectangle 48">
                    <a:extLst>
                      <a:ext uri="{FF2B5EF4-FFF2-40B4-BE49-F238E27FC236}">
                        <a16:creationId xmlns:a16="http://schemas.microsoft.com/office/drawing/2014/main" id="{F7876E96-E785-4EB4-87DF-F0B972A11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5" name="Rectangle 49">
                    <a:extLst>
                      <a:ext uri="{FF2B5EF4-FFF2-40B4-BE49-F238E27FC236}">
                        <a16:creationId xmlns:a16="http://schemas.microsoft.com/office/drawing/2014/main" id="{11B50C06-8843-4BD5-95B8-5B57E329AE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6" name="Rectangle 50">
                    <a:extLst>
                      <a:ext uri="{FF2B5EF4-FFF2-40B4-BE49-F238E27FC236}">
                        <a16:creationId xmlns:a16="http://schemas.microsoft.com/office/drawing/2014/main" id="{54F86171-C3C0-4317-87FB-81F1FBD0DC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7" name="Rectangle 54">
                    <a:extLst>
                      <a:ext uri="{FF2B5EF4-FFF2-40B4-BE49-F238E27FC236}">
                        <a16:creationId xmlns:a16="http://schemas.microsoft.com/office/drawing/2014/main" id="{5675D22E-9332-427E-8A18-AFC9F4CA46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8" name="Rectangle 55">
                    <a:extLst>
                      <a:ext uri="{FF2B5EF4-FFF2-40B4-BE49-F238E27FC236}">
                        <a16:creationId xmlns:a16="http://schemas.microsoft.com/office/drawing/2014/main" id="{2F19944A-99D5-4012-A844-E41E6F895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9" name="Rectangle 56">
                    <a:extLst>
                      <a:ext uri="{FF2B5EF4-FFF2-40B4-BE49-F238E27FC236}">
                        <a16:creationId xmlns:a16="http://schemas.microsoft.com/office/drawing/2014/main" id="{41C11774-1555-439F-A281-17F6663608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70" name="Text Box 61">
                    <a:extLst>
                      <a:ext uri="{FF2B5EF4-FFF2-40B4-BE49-F238E27FC236}">
                        <a16:creationId xmlns:a16="http://schemas.microsoft.com/office/drawing/2014/main" id="{1157506F-75B5-4580-A373-24879E96280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3215" y="2787185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71" name="Text Box 62">
                    <a:extLst>
                      <a:ext uri="{FF2B5EF4-FFF2-40B4-BE49-F238E27FC236}">
                        <a16:creationId xmlns:a16="http://schemas.microsoft.com/office/drawing/2014/main" id="{9E15191F-29C1-45C6-A123-58A95B93B9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4537" y="300791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72" name="Text Box 63">
                    <a:extLst>
                      <a:ext uri="{FF2B5EF4-FFF2-40B4-BE49-F238E27FC236}">
                        <a16:creationId xmlns:a16="http://schemas.microsoft.com/office/drawing/2014/main" id="{D1A62CEA-85C8-4B4D-AFF4-67907C61A4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7923" y="3224443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73" name="Text Box 64">
                    <a:extLst>
                      <a:ext uri="{FF2B5EF4-FFF2-40B4-BE49-F238E27FC236}">
                        <a16:creationId xmlns:a16="http://schemas.microsoft.com/office/drawing/2014/main" id="{C809B796-FDDF-4331-9DE0-B67B377811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4" name="Text Box 65">
                    <a:extLst>
                      <a:ext uri="{FF2B5EF4-FFF2-40B4-BE49-F238E27FC236}">
                        <a16:creationId xmlns:a16="http://schemas.microsoft.com/office/drawing/2014/main" id="{F6C50F73-BE02-427A-9C81-4A79CB79AD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5" name="Text Box 66">
                    <a:extLst>
                      <a:ext uri="{FF2B5EF4-FFF2-40B4-BE49-F238E27FC236}">
                        <a16:creationId xmlns:a16="http://schemas.microsoft.com/office/drawing/2014/main" id="{1C2842B0-1762-4BFB-8CEB-2C55C6B29D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6" name="Text Box 67">
                    <a:extLst>
                      <a:ext uri="{FF2B5EF4-FFF2-40B4-BE49-F238E27FC236}">
                        <a16:creationId xmlns:a16="http://schemas.microsoft.com/office/drawing/2014/main" id="{86AB1390-7B7E-442F-A516-68A484788C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250" y="4099468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77" name="Text Box 68">
                    <a:extLst>
                      <a:ext uri="{FF2B5EF4-FFF2-40B4-BE49-F238E27FC236}">
                        <a16:creationId xmlns:a16="http://schemas.microsoft.com/office/drawing/2014/main" id="{1618EBEC-D080-4FFC-8D33-478443DF95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250" y="4315994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78" name="Text Box 70">
                    <a:extLst>
                      <a:ext uri="{FF2B5EF4-FFF2-40B4-BE49-F238E27FC236}">
                        <a16:creationId xmlns:a16="http://schemas.microsoft.com/office/drawing/2014/main" id="{3326A1B9-8BE0-4023-B500-32526F9668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36412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79" name="Text Box 71">
                    <a:extLst>
                      <a:ext uri="{FF2B5EF4-FFF2-40B4-BE49-F238E27FC236}">
                        <a16:creationId xmlns:a16="http://schemas.microsoft.com/office/drawing/2014/main" id="{F8316ED9-E2F1-48C9-88F4-C98EDEF078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80" name="Text Box 75">
                    <a:extLst>
                      <a:ext uri="{FF2B5EF4-FFF2-40B4-BE49-F238E27FC236}">
                        <a16:creationId xmlns:a16="http://schemas.microsoft.com/office/drawing/2014/main" id="{539DEEA8-BFF7-4EB5-B00B-F2AA494C957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BF256F55-9C39-4857-B218-6055E15B2FAC}"/>
                    </a:ext>
                  </a:extLst>
                </p:cNvPr>
                <p:cNvGrpSpPr/>
                <p:nvPr/>
              </p:nvGrpSpPr>
              <p:grpSpPr>
                <a:xfrm>
                  <a:off x="2773880" y="2514600"/>
                  <a:ext cx="1594850" cy="2032289"/>
                  <a:chOff x="1109157" y="2557453"/>
                  <a:chExt cx="1594850" cy="2032289"/>
                </a:xfrm>
              </p:grpSpPr>
              <p:sp>
                <p:nvSpPr>
                  <p:cNvPr id="311" name="Rectangle 26">
                    <a:extLst>
                      <a:ext uri="{FF2B5EF4-FFF2-40B4-BE49-F238E27FC236}">
                        <a16:creationId xmlns:a16="http://schemas.microsoft.com/office/drawing/2014/main" id="{D2638D68-56FA-4854-9B37-4DF4F4D7ED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2" name="Rectangle 24">
                    <a:extLst>
                      <a:ext uri="{FF2B5EF4-FFF2-40B4-BE49-F238E27FC236}">
                        <a16:creationId xmlns:a16="http://schemas.microsoft.com/office/drawing/2014/main" id="{1396624E-D5CF-4BBA-AAA6-6EE7EA2B23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3" name="Rectangle 12">
                    <a:extLst>
                      <a:ext uri="{FF2B5EF4-FFF2-40B4-BE49-F238E27FC236}">
                        <a16:creationId xmlns:a16="http://schemas.microsoft.com/office/drawing/2014/main" id="{D883332E-30F9-41C2-97EF-0DC4ED6B2A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4" name="Rectangle 13">
                    <a:extLst>
                      <a:ext uri="{FF2B5EF4-FFF2-40B4-BE49-F238E27FC236}">
                        <a16:creationId xmlns:a16="http://schemas.microsoft.com/office/drawing/2014/main" id="{7E852C0C-891D-489F-AA67-E6AE456941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15" name="Rectangle 14">
                    <a:extLst>
                      <a:ext uri="{FF2B5EF4-FFF2-40B4-BE49-F238E27FC236}">
                        <a16:creationId xmlns:a16="http://schemas.microsoft.com/office/drawing/2014/main" id="{F0013390-48B4-42E0-8ED0-480446278F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6" name="Rectangle 18">
                    <a:extLst>
                      <a:ext uri="{FF2B5EF4-FFF2-40B4-BE49-F238E27FC236}">
                        <a16:creationId xmlns:a16="http://schemas.microsoft.com/office/drawing/2014/main" id="{8436A1EF-D9C2-46BA-969B-4B9667D7E0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7" name="Rectangle 19">
                    <a:extLst>
                      <a:ext uri="{FF2B5EF4-FFF2-40B4-BE49-F238E27FC236}">
                        <a16:creationId xmlns:a16="http://schemas.microsoft.com/office/drawing/2014/main" id="{C8AAC9DB-7F5C-4434-AE73-3BA7A02487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18" name="Rectangle 20">
                    <a:extLst>
                      <a:ext uri="{FF2B5EF4-FFF2-40B4-BE49-F238E27FC236}">
                        <a16:creationId xmlns:a16="http://schemas.microsoft.com/office/drawing/2014/main" id="{50A943D1-7436-47A0-8F5B-1B05991A1E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9" name="Rectangle 25">
                    <a:extLst>
                      <a:ext uri="{FF2B5EF4-FFF2-40B4-BE49-F238E27FC236}">
                        <a16:creationId xmlns:a16="http://schemas.microsoft.com/office/drawing/2014/main" id="{A7431C13-0EB9-450F-B8FC-A12649AEED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0" name="Rectangle 30">
                    <a:extLst>
                      <a:ext uri="{FF2B5EF4-FFF2-40B4-BE49-F238E27FC236}">
                        <a16:creationId xmlns:a16="http://schemas.microsoft.com/office/drawing/2014/main" id="{85069221-9682-4B0B-9A3A-47C1F38C7E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1" name="Rectangle 31">
                    <a:extLst>
                      <a:ext uri="{FF2B5EF4-FFF2-40B4-BE49-F238E27FC236}">
                        <a16:creationId xmlns:a16="http://schemas.microsoft.com/office/drawing/2014/main" id="{30BAE784-2DC3-47B3-AC06-F7165E2FCD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2" name="Rectangle 32">
                    <a:extLst>
                      <a:ext uri="{FF2B5EF4-FFF2-40B4-BE49-F238E27FC236}">
                        <a16:creationId xmlns:a16="http://schemas.microsoft.com/office/drawing/2014/main" id="{73A4ABAE-F9C1-4AD3-BC7B-2B3CE52260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3" name="Rectangle 36">
                    <a:extLst>
                      <a:ext uri="{FF2B5EF4-FFF2-40B4-BE49-F238E27FC236}">
                        <a16:creationId xmlns:a16="http://schemas.microsoft.com/office/drawing/2014/main" id="{15293985-FC16-4FA9-89F5-F30FB5B0E3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4" name="Rectangle 37">
                    <a:extLst>
                      <a:ext uri="{FF2B5EF4-FFF2-40B4-BE49-F238E27FC236}">
                        <a16:creationId xmlns:a16="http://schemas.microsoft.com/office/drawing/2014/main" id="{9EA9CB23-6634-4F31-B16E-3F2CE04B88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5" name="Rectangle 38">
                    <a:extLst>
                      <a:ext uri="{FF2B5EF4-FFF2-40B4-BE49-F238E27FC236}">
                        <a16:creationId xmlns:a16="http://schemas.microsoft.com/office/drawing/2014/main" id="{8F14C37E-51C0-49BE-8F50-F0A70FB674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6" name="Rectangle 42">
                    <a:extLst>
                      <a:ext uri="{FF2B5EF4-FFF2-40B4-BE49-F238E27FC236}">
                        <a16:creationId xmlns:a16="http://schemas.microsoft.com/office/drawing/2014/main" id="{F36B7BED-57EB-4C43-857E-A351F215A5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7" name="Rectangle 43">
                    <a:extLst>
                      <a:ext uri="{FF2B5EF4-FFF2-40B4-BE49-F238E27FC236}">
                        <a16:creationId xmlns:a16="http://schemas.microsoft.com/office/drawing/2014/main" id="{DF2652F6-6C92-44BB-9C4A-7DE43B87E8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8" name="Rectangle 44">
                    <a:extLst>
                      <a:ext uri="{FF2B5EF4-FFF2-40B4-BE49-F238E27FC236}">
                        <a16:creationId xmlns:a16="http://schemas.microsoft.com/office/drawing/2014/main" id="{729B990B-FFAE-42AD-AC9D-9AFC33E6CA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9" name="Rectangle 48">
                    <a:extLst>
                      <a:ext uri="{FF2B5EF4-FFF2-40B4-BE49-F238E27FC236}">
                        <a16:creationId xmlns:a16="http://schemas.microsoft.com/office/drawing/2014/main" id="{397D8392-5961-4595-9368-DC85B6F865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0" name="Rectangle 49">
                    <a:extLst>
                      <a:ext uri="{FF2B5EF4-FFF2-40B4-BE49-F238E27FC236}">
                        <a16:creationId xmlns:a16="http://schemas.microsoft.com/office/drawing/2014/main" id="{9049C0C9-1C45-4B80-B9B4-1CFFDD7024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31" name="Rectangle 50">
                    <a:extLst>
                      <a:ext uri="{FF2B5EF4-FFF2-40B4-BE49-F238E27FC236}">
                        <a16:creationId xmlns:a16="http://schemas.microsoft.com/office/drawing/2014/main" id="{F54B704D-069B-4B23-B24B-880257F999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2" name="Rectangle 54">
                    <a:extLst>
                      <a:ext uri="{FF2B5EF4-FFF2-40B4-BE49-F238E27FC236}">
                        <a16:creationId xmlns:a16="http://schemas.microsoft.com/office/drawing/2014/main" id="{B71DE4E2-755D-41F5-825F-9C99838DD4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3" name="Rectangle 55">
                    <a:extLst>
                      <a:ext uri="{FF2B5EF4-FFF2-40B4-BE49-F238E27FC236}">
                        <a16:creationId xmlns:a16="http://schemas.microsoft.com/office/drawing/2014/main" id="{6CE193B5-B2C4-4CBC-8BD0-6E4BE9EDB8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34" name="Rectangle 56">
                    <a:extLst>
                      <a:ext uri="{FF2B5EF4-FFF2-40B4-BE49-F238E27FC236}">
                        <a16:creationId xmlns:a16="http://schemas.microsoft.com/office/drawing/2014/main" id="{55EBCD3E-D641-45D6-81F9-73899E1536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5" name="Text Box 61">
                    <a:extLst>
                      <a:ext uri="{FF2B5EF4-FFF2-40B4-BE49-F238E27FC236}">
                        <a16:creationId xmlns:a16="http://schemas.microsoft.com/office/drawing/2014/main" id="{39C0CCB2-4FDA-42D8-9E3B-41C03CAD16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086" y="279670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36" name="Text Box 62">
                    <a:extLst>
                      <a:ext uri="{FF2B5EF4-FFF2-40B4-BE49-F238E27FC236}">
                        <a16:creationId xmlns:a16="http://schemas.microsoft.com/office/drawing/2014/main" id="{7FFEF7FE-9B63-4314-A9CC-FD3E4B95B4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781" y="3013234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37" name="Text Box 63">
                    <a:extLst>
                      <a:ext uri="{FF2B5EF4-FFF2-40B4-BE49-F238E27FC236}">
                        <a16:creationId xmlns:a16="http://schemas.microsoft.com/office/drawing/2014/main" id="{910D1235-745C-4D80-8D75-50660604C34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2981" y="3225552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38" name="Text Box 64">
                    <a:extLst>
                      <a:ext uri="{FF2B5EF4-FFF2-40B4-BE49-F238E27FC236}">
                        <a16:creationId xmlns:a16="http://schemas.microsoft.com/office/drawing/2014/main" id="{24648D93-DF48-43E5-8B5E-437D4E4C35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39" name="Text Box 65">
                    <a:extLst>
                      <a:ext uri="{FF2B5EF4-FFF2-40B4-BE49-F238E27FC236}">
                        <a16:creationId xmlns:a16="http://schemas.microsoft.com/office/drawing/2014/main" id="{26BD592C-A352-4E2C-85EF-770C71E606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40" name="Text Box 66">
                    <a:extLst>
                      <a:ext uri="{FF2B5EF4-FFF2-40B4-BE49-F238E27FC236}">
                        <a16:creationId xmlns:a16="http://schemas.microsoft.com/office/drawing/2014/main" id="{2C197B96-32E4-4A03-A146-513D057D45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41" name="Text Box 67">
                    <a:extLst>
                      <a:ext uri="{FF2B5EF4-FFF2-40B4-BE49-F238E27FC236}">
                        <a16:creationId xmlns:a16="http://schemas.microsoft.com/office/drawing/2014/main" id="{805C5119-7595-40C7-AEB2-8A22D04D8D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9157" y="4096217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42" name="Text Box 68">
                    <a:extLst>
                      <a:ext uri="{FF2B5EF4-FFF2-40B4-BE49-F238E27FC236}">
                        <a16:creationId xmlns:a16="http://schemas.microsoft.com/office/drawing/2014/main" id="{3A7F71FD-ED59-46D2-8940-925EFFFF3E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9157" y="4312743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43" name="Text Box 70">
                    <a:extLst>
                      <a:ext uri="{FF2B5EF4-FFF2-40B4-BE49-F238E27FC236}">
                        <a16:creationId xmlns:a16="http://schemas.microsoft.com/office/drawing/2014/main" id="{E3F37004-D2A1-46BF-B18F-944837F51A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44" name="Text Box 71">
                    <a:extLst>
                      <a:ext uri="{FF2B5EF4-FFF2-40B4-BE49-F238E27FC236}">
                        <a16:creationId xmlns:a16="http://schemas.microsoft.com/office/drawing/2014/main" id="{415A05CC-4A81-47A9-9DE4-29100F65D0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45" name="Text Box 75">
                    <a:extLst>
                      <a:ext uri="{FF2B5EF4-FFF2-40B4-BE49-F238E27FC236}">
                        <a16:creationId xmlns:a16="http://schemas.microsoft.com/office/drawing/2014/main" id="{8AA6CC4B-0F6A-4015-B1BF-BD8AA1208B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14337452-71E9-432F-B9AC-6A1889C7ED39}"/>
                    </a:ext>
                  </a:extLst>
                </p:cNvPr>
                <p:cNvGrpSpPr/>
                <p:nvPr/>
              </p:nvGrpSpPr>
              <p:grpSpPr>
                <a:xfrm>
                  <a:off x="4454056" y="2489068"/>
                  <a:ext cx="1591074" cy="2046668"/>
                  <a:chOff x="1112933" y="2557453"/>
                  <a:chExt cx="1591074" cy="2046668"/>
                </a:xfrm>
              </p:grpSpPr>
              <p:sp>
                <p:nvSpPr>
                  <p:cNvPr id="276" name="Rectangle 26">
                    <a:extLst>
                      <a:ext uri="{FF2B5EF4-FFF2-40B4-BE49-F238E27FC236}">
                        <a16:creationId xmlns:a16="http://schemas.microsoft.com/office/drawing/2014/main" id="{87F8064C-0975-4EE5-BAE9-520C7022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7" name="Rectangle 24">
                    <a:extLst>
                      <a:ext uri="{FF2B5EF4-FFF2-40B4-BE49-F238E27FC236}">
                        <a16:creationId xmlns:a16="http://schemas.microsoft.com/office/drawing/2014/main" id="{2A558020-1B3D-4E79-9260-E7C6A5EF3F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8" name="Rectangle 12">
                    <a:extLst>
                      <a:ext uri="{FF2B5EF4-FFF2-40B4-BE49-F238E27FC236}">
                        <a16:creationId xmlns:a16="http://schemas.microsoft.com/office/drawing/2014/main" id="{2D8AA869-883B-4CDB-8858-F2467D63EE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9" name="Rectangle 13">
                    <a:extLst>
                      <a:ext uri="{FF2B5EF4-FFF2-40B4-BE49-F238E27FC236}">
                        <a16:creationId xmlns:a16="http://schemas.microsoft.com/office/drawing/2014/main" id="{DB52E81C-66D2-4B34-9F7D-5234FD5ADF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0" name="Rectangle 14">
                    <a:extLst>
                      <a:ext uri="{FF2B5EF4-FFF2-40B4-BE49-F238E27FC236}">
                        <a16:creationId xmlns:a16="http://schemas.microsoft.com/office/drawing/2014/main" id="{6C337814-52F3-42F4-930F-1A5428FDE7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1" name="Rectangle 18">
                    <a:extLst>
                      <a:ext uri="{FF2B5EF4-FFF2-40B4-BE49-F238E27FC236}">
                        <a16:creationId xmlns:a16="http://schemas.microsoft.com/office/drawing/2014/main" id="{67CFE990-E336-4014-A5C6-801AA0825C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2" name="Rectangle 19">
                    <a:extLst>
                      <a:ext uri="{FF2B5EF4-FFF2-40B4-BE49-F238E27FC236}">
                        <a16:creationId xmlns:a16="http://schemas.microsoft.com/office/drawing/2014/main" id="{72C53C86-6B74-4210-B525-16723DD795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3" name="Rectangle 20">
                    <a:extLst>
                      <a:ext uri="{FF2B5EF4-FFF2-40B4-BE49-F238E27FC236}">
                        <a16:creationId xmlns:a16="http://schemas.microsoft.com/office/drawing/2014/main" id="{F526E0CE-EBA4-4E3B-B7F9-F909228D02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4" name="Rectangle 25">
                    <a:extLst>
                      <a:ext uri="{FF2B5EF4-FFF2-40B4-BE49-F238E27FC236}">
                        <a16:creationId xmlns:a16="http://schemas.microsoft.com/office/drawing/2014/main" id="{7CDDB128-944A-470E-B8AE-06BDBD8B1F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5" name="Rectangle 30">
                    <a:extLst>
                      <a:ext uri="{FF2B5EF4-FFF2-40B4-BE49-F238E27FC236}">
                        <a16:creationId xmlns:a16="http://schemas.microsoft.com/office/drawing/2014/main" id="{AA1970A2-20F8-4EA9-8AC8-83E6CBFE39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6" name="Rectangle 31">
                    <a:extLst>
                      <a:ext uri="{FF2B5EF4-FFF2-40B4-BE49-F238E27FC236}">
                        <a16:creationId xmlns:a16="http://schemas.microsoft.com/office/drawing/2014/main" id="{07528131-AEFE-4D29-9A66-8D85100E15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7" name="Rectangle 32">
                    <a:extLst>
                      <a:ext uri="{FF2B5EF4-FFF2-40B4-BE49-F238E27FC236}">
                        <a16:creationId xmlns:a16="http://schemas.microsoft.com/office/drawing/2014/main" id="{9B7B1E01-B166-4867-B109-72BDD4899D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8" name="Rectangle 36">
                    <a:extLst>
                      <a:ext uri="{FF2B5EF4-FFF2-40B4-BE49-F238E27FC236}">
                        <a16:creationId xmlns:a16="http://schemas.microsoft.com/office/drawing/2014/main" id="{2E86643A-7015-433E-A374-9DF14B0A40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9" name="Rectangle 37">
                    <a:extLst>
                      <a:ext uri="{FF2B5EF4-FFF2-40B4-BE49-F238E27FC236}">
                        <a16:creationId xmlns:a16="http://schemas.microsoft.com/office/drawing/2014/main" id="{039B6C66-5354-40FE-9EA4-13EECA34FA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0" name="Rectangle 38">
                    <a:extLst>
                      <a:ext uri="{FF2B5EF4-FFF2-40B4-BE49-F238E27FC236}">
                        <a16:creationId xmlns:a16="http://schemas.microsoft.com/office/drawing/2014/main" id="{3E39F6A0-560C-4917-8023-12F930FCDD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1" name="Rectangle 42">
                    <a:extLst>
                      <a:ext uri="{FF2B5EF4-FFF2-40B4-BE49-F238E27FC236}">
                        <a16:creationId xmlns:a16="http://schemas.microsoft.com/office/drawing/2014/main" id="{09159035-50A6-437C-A763-C622D2BEF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2" name="Rectangle 43">
                    <a:extLst>
                      <a:ext uri="{FF2B5EF4-FFF2-40B4-BE49-F238E27FC236}">
                        <a16:creationId xmlns:a16="http://schemas.microsoft.com/office/drawing/2014/main" id="{4341A87D-552F-4022-9E81-5BCEF0A948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3" name="Rectangle 44">
                    <a:extLst>
                      <a:ext uri="{FF2B5EF4-FFF2-40B4-BE49-F238E27FC236}">
                        <a16:creationId xmlns:a16="http://schemas.microsoft.com/office/drawing/2014/main" id="{4C2555D9-62EF-47D6-88F3-2FAFB29097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4" name="Rectangle 48">
                    <a:extLst>
                      <a:ext uri="{FF2B5EF4-FFF2-40B4-BE49-F238E27FC236}">
                        <a16:creationId xmlns:a16="http://schemas.microsoft.com/office/drawing/2014/main" id="{52BB6ED7-CE59-4B4C-BF1D-071E3A23C2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5" name="Rectangle 49">
                    <a:extLst>
                      <a:ext uri="{FF2B5EF4-FFF2-40B4-BE49-F238E27FC236}">
                        <a16:creationId xmlns:a16="http://schemas.microsoft.com/office/drawing/2014/main" id="{DA779DA0-5D3C-4780-A7A9-99059895A1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6" name="Rectangle 50">
                    <a:extLst>
                      <a:ext uri="{FF2B5EF4-FFF2-40B4-BE49-F238E27FC236}">
                        <a16:creationId xmlns:a16="http://schemas.microsoft.com/office/drawing/2014/main" id="{CC236519-A84E-4402-9F23-C0AE0C6047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7" name="Rectangle 54">
                    <a:extLst>
                      <a:ext uri="{FF2B5EF4-FFF2-40B4-BE49-F238E27FC236}">
                        <a16:creationId xmlns:a16="http://schemas.microsoft.com/office/drawing/2014/main" id="{F1956372-6DB7-4070-AE71-0579FB821C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8" name="Rectangle 55">
                    <a:extLst>
                      <a:ext uri="{FF2B5EF4-FFF2-40B4-BE49-F238E27FC236}">
                        <a16:creationId xmlns:a16="http://schemas.microsoft.com/office/drawing/2014/main" id="{4442BC6C-A252-467F-BECB-DF3EED3E35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9" name="Rectangle 56">
                    <a:extLst>
                      <a:ext uri="{FF2B5EF4-FFF2-40B4-BE49-F238E27FC236}">
                        <a16:creationId xmlns:a16="http://schemas.microsoft.com/office/drawing/2014/main" id="{30BC061E-1877-46FB-A3DA-59711C4DA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00" name="Text Box 61">
                    <a:extLst>
                      <a:ext uri="{FF2B5EF4-FFF2-40B4-BE49-F238E27FC236}">
                        <a16:creationId xmlns:a16="http://schemas.microsoft.com/office/drawing/2014/main" id="{FAC8B78D-B4B0-4D1C-A22B-FA8C0ED9541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859" y="2797263"/>
                    <a:ext cx="269625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01" name="Text Box 62">
                    <a:extLst>
                      <a:ext uri="{FF2B5EF4-FFF2-40B4-BE49-F238E27FC236}">
                        <a16:creationId xmlns:a16="http://schemas.microsoft.com/office/drawing/2014/main" id="{67B75F38-1D99-4051-902C-BD715EB4D5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5257" y="3014298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02" name="Text Box 63">
                    <a:extLst>
                      <a:ext uri="{FF2B5EF4-FFF2-40B4-BE49-F238E27FC236}">
                        <a16:creationId xmlns:a16="http://schemas.microsoft.com/office/drawing/2014/main" id="{B22F62CC-D94F-4F8E-A317-B21A3DCA187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524" y="3230824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03" name="Text Box 64">
                    <a:extLst>
                      <a:ext uri="{FF2B5EF4-FFF2-40B4-BE49-F238E27FC236}">
                        <a16:creationId xmlns:a16="http://schemas.microsoft.com/office/drawing/2014/main" id="{C82C5DF6-B3EE-4213-8B71-BDE239AC7F4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4" name="Text Box 65">
                    <a:extLst>
                      <a:ext uri="{FF2B5EF4-FFF2-40B4-BE49-F238E27FC236}">
                        <a16:creationId xmlns:a16="http://schemas.microsoft.com/office/drawing/2014/main" id="{8C46730A-0D22-47E2-9939-53881A68BAB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5" name="Text Box 66">
                    <a:extLst>
                      <a:ext uri="{FF2B5EF4-FFF2-40B4-BE49-F238E27FC236}">
                        <a16:creationId xmlns:a16="http://schemas.microsoft.com/office/drawing/2014/main" id="{C0B1E8D2-62BE-4448-B87B-EA2B2ED9D9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6" name="Text Box 67">
                    <a:extLst>
                      <a:ext uri="{FF2B5EF4-FFF2-40B4-BE49-F238E27FC236}">
                        <a16:creationId xmlns:a16="http://schemas.microsoft.com/office/drawing/2014/main" id="{4269C206-F120-4BAE-B409-26E0162951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2933" y="4110596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07" name="Text Box 68">
                    <a:extLst>
                      <a:ext uri="{FF2B5EF4-FFF2-40B4-BE49-F238E27FC236}">
                        <a16:creationId xmlns:a16="http://schemas.microsoft.com/office/drawing/2014/main" id="{5F0BD982-C064-49EA-9FD2-4CD9B1CC10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2933" y="4327122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08" name="Text Box 70">
                    <a:extLst>
                      <a:ext uri="{FF2B5EF4-FFF2-40B4-BE49-F238E27FC236}">
                        <a16:creationId xmlns:a16="http://schemas.microsoft.com/office/drawing/2014/main" id="{185ECC60-C6AC-4773-89C6-F8650E3B74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09" name="Text Box 71">
                    <a:extLst>
                      <a:ext uri="{FF2B5EF4-FFF2-40B4-BE49-F238E27FC236}">
                        <a16:creationId xmlns:a16="http://schemas.microsoft.com/office/drawing/2014/main" id="{7C476F7E-C80A-4777-9197-5902D9A509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10" name="Text Box 75">
                    <a:extLst>
                      <a:ext uri="{FF2B5EF4-FFF2-40B4-BE49-F238E27FC236}">
                        <a16:creationId xmlns:a16="http://schemas.microsoft.com/office/drawing/2014/main" id="{F6DFF344-6B2D-48EB-A621-CDE71836D2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6CFAC9F4-D915-4A32-86F4-75EBCB491192}"/>
                    </a:ext>
                  </a:extLst>
                </p:cNvPr>
                <p:cNvGrpSpPr/>
                <p:nvPr/>
              </p:nvGrpSpPr>
              <p:grpSpPr>
                <a:xfrm>
                  <a:off x="6091248" y="2489068"/>
                  <a:ext cx="1604952" cy="2055144"/>
                  <a:chOff x="1099055" y="2557453"/>
                  <a:chExt cx="1604952" cy="2055144"/>
                </a:xfrm>
              </p:grpSpPr>
              <p:sp>
                <p:nvSpPr>
                  <p:cNvPr id="241" name="Rectangle 26">
                    <a:extLst>
                      <a:ext uri="{FF2B5EF4-FFF2-40B4-BE49-F238E27FC236}">
                        <a16:creationId xmlns:a16="http://schemas.microsoft.com/office/drawing/2014/main" id="{8971E845-3FEA-4B18-90AE-63120B26CF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2" name="Rectangle 24">
                    <a:extLst>
                      <a:ext uri="{FF2B5EF4-FFF2-40B4-BE49-F238E27FC236}">
                        <a16:creationId xmlns:a16="http://schemas.microsoft.com/office/drawing/2014/main" id="{05687128-280A-4365-B90B-4530E2568D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3" name="Rectangle 12">
                    <a:extLst>
                      <a:ext uri="{FF2B5EF4-FFF2-40B4-BE49-F238E27FC236}">
                        <a16:creationId xmlns:a16="http://schemas.microsoft.com/office/drawing/2014/main" id="{C0D84898-4287-4EB4-A859-454DA2493E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4" name="Rectangle 13">
                    <a:extLst>
                      <a:ext uri="{FF2B5EF4-FFF2-40B4-BE49-F238E27FC236}">
                        <a16:creationId xmlns:a16="http://schemas.microsoft.com/office/drawing/2014/main" id="{8F75345A-BFB8-4B67-A40E-221E2ADD3E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45" name="Rectangle 14">
                    <a:extLst>
                      <a:ext uri="{FF2B5EF4-FFF2-40B4-BE49-F238E27FC236}">
                        <a16:creationId xmlns:a16="http://schemas.microsoft.com/office/drawing/2014/main" id="{B6DF919D-1007-469F-85C4-43B85E018F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6" name="Rectangle 18">
                    <a:extLst>
                      <a:ext uri="{FF2B5EF4-FFF2-40B4-BE49-F238E27FC236}">
                        <a16:creationId xmlns:a16="http://schemas.microsoft.com/office/drawing/2014/main" id="{3732BDE0-428E-4EC2-A998-DAFDB959DB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7" name="Rectangle 19">
                    <a:extLst>
                      <a:ext uri="{FF2B5EF4-FFF2-40B4-BE49-F238E27FC236}">
                        <a16:creationId xmlns:a16="http://schemas.microsoft.com/office/drawing/2014/main" id="{F9A8C25B-D46B-46C5-8522-849AE63F20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48" name="Rectangle 20">
                    <a:extLst>
                      <a:ext uri="{FF2B5EF4-FFF2-40B4-BE49-F238E27FC236}">
                        <a16:creationId xmlns:a16="http://schemas.microsoft.com/office/drawing/2014/main" id="{9A9CF64B-F918-4DF9-8098-644A972230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9" name="Rectangle 25">
                    <a:extLst>
                      <a:ext uri="{FF2B5EF4-FFF2-40B4-BE49-F238E27FC236}">
                        <a16:creationId xmlns:a16="http://schemas.microsoft.com/office/drawing/2014/main" id="{55C6B0A1-ED24-421B-828B-4AC6513DC5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0" name="Rectangle 30">
                    <a:extLst>
                      <a:ext uri="{FF2B5EF4-FFF2-40B4-BE49-F238E27FC236}">
                        <a16:creationId xmlns:a16="http://schemas.microsoft.com/office/drawing/2014/main" id="{181019F6-2492-4486-B261-A04D6E0DDC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1" name="Rectangle 31">
                    <a:extLst>
                      <a:ext uri="{FF2B5EF4-FFF2-40B4-BE49-F238E27FC236}">
                        <a16:creationId xmlns:a16="http://schemas.microsoft.com/office/drawing/2014/main" id="{A42F70F3-220D-40C5-B9D0-9B0C6FAF9B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2" name="Rectangle 32">
                    <a:extLst>
                      <a:ext uri="{FF2B5EF4-FFF2-40B4-BE49-F238E27FC236}">
                        <a16:creationId xmlns:a16="http://schemas.microsoft.com/office/drawing/2014/main" id="{F461F2AB-050D-473A-BA18-14E06C3F08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3" name="Rectangle 36">
                    <a:extLst>
                      <a:ext uri="{FF2B5EF4-FFF2-40B4-BE49-F238E27FC236}">
                        <a16:creationId xmlns:a16="http://schemas.microsoft.com/office/drawing/2014/main" id="{98720985-FE1E-40B7-8451-CBFA31161D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4" name="Rectangle 37">
                    <a:extLst>
                      <a:ext uri="{FF2B5EF4-FFF2-40B4-BE49-F238E27FC236}">
                        <a16:creationId xmlns:a16="http://schemas.microsoft.com/office/drawing/2014/main" id="{766F4839-D9F0-492D-964B-6C0A98F5D0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5" name="Rectangle 38">
                    <a:extLst>
                      <a:ext uri="{FF2B5EF4-FFF2-40B4-BE49-F238E27FC236}">
                        <a16:creationId xmlns:a16="http://schemas.microsoft.com/office/drawing/2014/main" id="{F9CD05C8-AFC0-4136-AE9A-7A74AA3E0A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6" name="Rectangle 42">
                    <a:extLst>
                      <a:ext uri="{FF2B5EF4-FFF2-40B4-BE49-F238E27FC236}">
                        <a16:creationId xmlns:a16="http://schemas.microsoft.com/office/drawing/2014/main" id="{8417E873-9D83-4FC0-A2A9-C02380382C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7" name="Rectangle 43">
                    <a:extLst>
                      <a:ext uri="{FF2B5EF4-FFF2-40B4-BE49-F238E27FC236}">
                        <a16:creationId xmlns:a16="http://schemas.microsoft.com/office/drawing/2014/main" id="{5C346EFF-7E6D-4A3E-A7A4-5A4D1C1003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8" name="Rectangle 44">
                    <a:extLst>
                      <a:ext uri="{FF2B5EF4-FFF2-40B4-BE49-F238E27FC236}">
                        <a16:creationId xmlns:a16="http://schemas.microsoft.com/office/drawing/2014/main" id="{4A8C4CA6-4EBE-4CCF-A2C6-BD2A2A0BF6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9" name="Rectangle 48">
                    <a:extLst>
                      <a:ext uri="{FF2B5EF4-FFF2-40B4-BE49-F238E27FC236}">
                        <a16:creationId xmlns:a16="http://schemas.microsoft.com/office/drawing/2014/main" id="{71ABEFF7-A680-4FE5-AAB9-56B51D530A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0" name="Rectangle 49">
                    <a:extLst>
                      <a:ext uri="{FF2B5EF4-FFF2-40B4-BE49-F238E27FC236}">
                        <a16:creationId xmlns:a16="http://schemas.microsoft.com/office/drawing/2014/main" id="{42F84701-A65E-4849-A99E-AA576AFA9B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61" name="Rectangle 50">
                    <a:extLst>
                      <a:ext uri="{FF2B5EF4-FFF2-40B4-BE49-F238E27FC236}">
                        <a16:creationId xmlns:a16="http://schemas.microsoft.com/office/drawing/2014/main" id="{22AD36C2-D2FC-45E5-9330-1D77BB6249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2" name="Rectangle 54">
                    <a:extLst>
                      <a:ext uri="{FF2B5EF4-FFF2-40B4-BE49-F238E27FC236}">
                        <a16:creationId xmlns:a16="http://schemas.microsoft.com/office/drawing/2014/main" id="{7719D7EF-F118-4915-ABB4-F23C019D99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3" name="Rectangle 55">
                    <a:extLst>
                      <a:ext uri="{FF2B5EF4-FFF2-40B4-BE49-F238E27FC236}">
                        <a16:creationId xmlns:a16="http://schemas.microsoft.com/office/drawing/2014/main" id="{D0BB9133-0835-4610-9D03-0FB59E551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64" name="Rectangle 56">
                    <a:extLst>
                      <a:ext uri="{FF2B5EF4-FFF2-40B4-BE49-F238E27FC236}">
                        <a16:creationId xmlns:a16="http://schemas.microsoft.com/office/drawing/2014/main" id="{D6685DDA-C051-4661-B407-3F18E2834A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5" name="Text Box 61">
                    <a:extLst>
                      <a:ext uri="{FF2B5EF4-FFF2-40B4-BE49-F238E27FC236}">
                        <a16:creationId xmlns:a16="http://schemas.microsoft.com/office/drawing/2014/main" id="{269EB2C0-6614-4DAC-9925-45F350EE696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8963" y="2798119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266" name="Text Box 62">
                    <a:extLst>
                      <a:ext uri="{FF2B5EF4-FFF2-40B4-BE49-F238E27FC236}">
                        <a16:creationId xmlns:a16="http://schemas.microsoft.com/office/drawing/2014/main" id="{2A1FD813-9CE2-4248-983A-A0BC4309445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9723" y="3002301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267" name="Text Box 63">
                    <a:extLst>
                      <a:ext uri="{FF2B5EF4-FFF2-40B4-BE49-F238E27FC236}">
                        <a16:creationId xmlns:a16="http://schemas.microsoft.com/office/drawing/2014/main" id="{E5A62331-FB12-49D9-BE9C-B890C883F7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524" y="321882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268" name="Text Box 64">
                    <a:extLst>
                      <a:ext uri="{FF2B5EF4-FFF2-40B4-BE49-F238E27FC236}">
                        <a16:creationId xmlns:a16="http://schemas.microsoft.com/office/drawing/2014/main" id="{B1E21879-DE87-48FC-8BAE-B278271A45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69" name="Text Box 65">
                    <a:extLst>
                      <a:ext uri="{FF2B5EF4-FFF2-40B4-BE49-F238E27FC236}">
                        <a16:creationId xmlns:a16="http://schemas.microsoft.com/office/drawing/2014/main" id="{E26AFE23-B8A0-4CBB-8CA2-3027D280E4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70" name="Text Box 66">
                    <a:extLst>
                      <a:ext uri="{FF2B5EF4-FFF2-40B4-BE49-F238E27FC236}">
                        <a16:creationId xmlns:a16="http://schemas.microsoft.com/office/drawing/2014/main" id="{99907DB2-170D-4497-B7F6-BF77D60121A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71" name="Text Box 67">
                    <a:extLst>
                      <a:ext uri="{FF2B5EF4-FFF2-40B4-BE49-F238E27FC236}">
                        <a16:creationId xmlns:a16="http://schemas.microsoft.com/office/drawing/2014/main" id="{6BC1757A-CA43-4D24-A750-2080E93B188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9055" y="4119072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272" name="Text Box 68">
                    <a:extLst>
                      <a:ext uri="{FF2B5EF4-FFF2-40B4-BE49-F238E27FC236}">
                        <a16:creationId xmlns:a16="http://schemas.microsoft.com/office/drawing/2014/main" id="{6AB53D1A-4BA0-4D93-94CC-AD52337ECF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9055" y="4335598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273" name="Text Box 70">
                    <a:extLst>
                      <a:ext uri="{FF2B5EF4-FFF2-40B4-BE49-F238E27FC236}">
                        <a16:creationId xmlns:a16="http://schemas.microsoft.com/office/drawing/2014/main" id="{5E88669F-6F16-4947-AF07-B8EC4449009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274" name="Text Box 71">
                    <a:extLst>
                      <a:ext uri="{FF2B5EF4-FFF2-40B4-BE49-F238E27FC236}">
                        <a16:creationId xmlns:a16="http://schemas.microsoft.com/office/drawing/2014/main" id="{809A7511-0CD3-4305-AB45-1BE548B527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275" name="Text Box 75">
                    <a:extLst>
                      <a:ext uri="{FF2B5EF4-FFF2-40B4-BE49-F238E27FC236}">
                        <a16:creationId xmlns:a16="http://schemas.microsoft.com/office/drawing/2014/main" id="{04BF24D8-3F5A-48C7-8A13-E99B31AEA7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</p:grpSp>
          <p:grpSp>
            <p:nvGrpSpPr>
              <p:cNvPr id="139" name="Group 204">
                <a:extLst>
                  <a:ext uri="{FF2B5EF4-FFF2-40B4-BE49-F238E27FC236}">
                    <a16:creationId xmlns:a16="http://schemas.microsoft.com/office/drawing/2014/main" id="{B07733B5-D00D-4F23-BC68-B4A00EEA7A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598" y="3124201"/>
                <a:ext cx="430213" cy="1447800"/>
                <a:chOff x="1229" y="2400"/>
                <a:chExt cx="271" cy="825"/>
              </a:xfrm>
            </p:grpSpPr>
            <p:sp>
              <p:nvSpPr>
                <p:cNvPr id="234" name="Line 205">
                  <a:extLst>
                    <a:ext uri="{FF2B5EF4-FFF2-40B4-BE49-F238E27FC236}">
                      <a16:creationId xmlns:a16="http://schemas.microsoft.com/office/drawing/2014/main" id="{F380D11B-6492-43CC-8CD3-EFE508B3F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Text Box 206">
                  <a:extLst>
                    <a:ext uri="{FF2B5EF4-FFF2-40B4-BE49-F238E27FC236}">
                      <a16:creationId xmlns:a16="http://schemas.microsoft.com/office/drawing/2014/main" id="{CA97EEBE-2987-4C2D-A722-6C48D4BD71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6" name="Line 207">
                  <a:extLst>
                    <a:ext uri="{FF2B5EF4-FFF2-40B4-BE49-F238E27FC236}">
                      <a16:creationId xmlns:a16="http://schemas.microsoft.com/office/drawing/2014/main" id="{28EAF4BA-B619-4DB4-8D19-55677A857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0" name="Freeform 217">
                <a:extLst>
                  <a:ext uri="{FF2B5EF4-FFF2-40B4-BE49-F238E27FC236}">
                    <a16:creationId xmlns:a16="http://schemas.microsoft.com/office/drawing/2014/main" id="{68249430-BF50-4470-B893-3015EA14F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7600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1" name="Freeform 217">
                <a:extLst>
                  <a:ext uri="{FF2B5EF4-FFF2-40B4-BE49-F238E27FC236}">
                    <a16:creationId xmlns:a16="http://schemas.microsoft.com/office/drawing/2014/main" id="{458F94E7-9D02-4C79-9D8D-3FFB669D0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252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2" name="Freeform 217">
                <a:extLst>
                  <a:ext uri="{FF2B5EF4-FFF2-40B4-BE49-F238E27FC236}">
                    <a16:creationId xmlns:a16="http://schemas.microsoft.com/office/drawing/2014/main" id="{A0DC7F33-88F9-4153-97AF-32B01D628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7435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3" name="Line 485">
                <a:extLst>
                  <a:ext uri="{FF2B5EF4-FFF2-40B4-BE49-F238E27FC236}">
                    <a16:creationId xmlns:a16="http://schemas.microsoft.com/office/drawing/2014/main" id="{5F1B290C-71BF-4A46-9A96-C2452A5A5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2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485">
                <a:extLst>
                  <a:ext uri="{FF2B5EF4-FFF2-40B4-BE49-F238E27FC236}">
                    <a16:creationId xmlns:a16="http://schemas.microsoft.com/office/drawing/2014/main" id="{E1CCDB08-D668-4ABD-ABFA-18ACD6D61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86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485">
                <a:extLst>
                  <a:ext uri="{FF2B5EF4-FFF2-40B4-BE49-F238E27FC236}">
                    <a16:creationId xmlns:a16="http://schemas.microsoft.com/office/drawing/2014/main" id="{31FDA1C2-ACE9-4000-8149-9CB7E2B42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6" name="Group 204">
                <a:extLst>
                  <a:ext uri="{FF2B5EF4-FFF2-40B4-BE49-F238E27FC236}">
                    <a16:creationId xmlns:a16="http://schemas.microsoft.com/office/drawing/2014/main" id="{210424AD-B3F4-4F4B-82C6-368AC04C5C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07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31" name="Line 205">
                  <a:extLst>
                    <a:ext uri="{FF2B5EF4-FFF2-40B4-BE49-F238E27FC236}">
                      <a16:creationId xmlns:a16="http://schemas.microsoft.com/office/drawing/2014/main" id="{2FAA28A9-27F1-4785-932B-1C8B9B870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Text Box 206">
                  <a:extLst>
                    <a:ext uri="{FF2B5EF4-FFF2-40B4-BE49-F238E27FC236}">
                      <a16:creationId xmlns:a16="http://schemas.microsoft.com/office/drawing/2014/main" id="{DBCA30B6-068F-405B-9E7D-0C8F31A545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3" name="Line 207">
                  <a:extLst>
                    <a:ext uri="{FF2B5EF4-FFF2-40B4-BE49-F238E27FC236}">
                      <a16:creationId xmlns:a16="http://schemas.microsoft.com/office/drawing/2014/main" id="{48C47619-6CBD-4E5D-9B05-FDDC8ECAE5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7" name="Group 204">
                <a:extLst>
                  <a:ext uri="{FF2B5EF4-FFF2-40B4-BE49-F238E27FC236}">
                    <a16:creationId xmlns:a16="http://schemas.microsoft.com/office/drawing/2014/main" id="{49EFA0D4-0313-41BA-8CCE-E5D5CC4875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71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28" name="Line 205">
                  <a:extLst>
                    <a:ext uri="{FF2B5EF4-FFF2-40B4-BE49-F238E27FC236}">
                      <a16:creationId xmlns:a16="http://schemas.microsoft.com/office/drawing/2014/main" id="{D62BBC6C-9062-4FEE-9EE2-DC796828A7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Text Box 206">
                  <a:extLst>
                    <a:ext uri="{FF2B5EF4-FFF2-40B4-BE49-F238E27FC236}">
                      <a16:creationId xmlns:a16="http://schemas.microsoft.com/office/drawing/2014/main" id="{315B6201-F7D2-4CB3-8BA6-B1F878CFB7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0" name="Line 207">
                  <a:extLst>
                    <a:ext uri="{FF2B5EF4-FFF2-40B4-BE49-F238E27FC236}">
                      <a16:creationId xmlns:a16="http://schemas.microsoft.com/office/drawing/2014/main" id="{44B6A723-60D7-44EB-BF7F-3F563F72C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8" name="Group 204">
                <a:extLst>
                  <a:ext uri="{FF2B5EF4-FFF2-40B4-BE49-F238E27FC236}">
                    <a16:creationId xmlns:a16="http://schemas.microsoft.com/office/drawing/2014/main" id="{45D09BA9-A502-4A24-8202-56F181258E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135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25" name="Line 205">
                  <a:extLst>
                    <a:ext uri="{FF2B5EF4-FFF2-40B4-BE49-F238E27FC236}">
                      <a16:creationId xmlns:a16="http://schemas.microsoft.com/office/drawing/2014/main" id="{509AC1F4-9097-4BF9-AC5F-51A3DEF7F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Text Box 206">
                  <a:extLst>
                    <a:ext uri="{FF2B5EF4-FFF2-40B4-BE49-F238E27FC236}">
                      <a16:creationId xmlns:a16="http://schemas.microsoft.com/office/drawing/2014/main" id="{513A457C-8937-455A-9FAD-A3840A8FC9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27" name="Line 207">
                  <a:extLst>
                    <a:ext uri="{FF2B5EF4-FFF2-40B4-BE49-F238E27FC236}">
                      <a16:creationId xmlns:a16="http://schemas.microsoft.com/office/drawing/2014/main" id="{B7AA7B4F-7E05-45B5-8171-154565D62C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3E4226E0-8A2A-47A8-B84E-BEF7E7B8A4DD}"/>
                  </a:ext>
                </a:extLst>
              </p:cNvPr>
              <p:cNvGrpSpPr/>
              <p:nvPr/>
            </p:nvGrpSpPr>
            <p:grpSpPr>
              <a:xfrm>
                <a:off x="1806575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22" name="Line 455">
                  <a:extLst>
                    <a:ext uri="{FF2B5EF4-FFF2-40B4-BE49-F238E27FC236}">
                      <a16:creationId xmlns:a16="http://schemas.microsoft.com/office/drawing/2014/main" id="{BD4C7C24-5A1A-4B90-BF66-BB75E9FFF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BF94F6D8-6CDF-4FC8-9064-22E22F374D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454">
                  <a:extLst>
                    <a:ext uri="{FF2B5EF4-FFF2-40B4-BE49-F238E27FC236}">
                      <a16:creationId xmlns:a16="http://schemas.microsoft.com/office/drawing/2014/main" id="{E28F8082-8B87-4C0C-B733-D00EC8CED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anchor="ctr" anchorCtr="0"/>
                <a:lstStyle/>
                <a:p>
                  <a:r>
                    <a:rPr lang="en-US" sz="1200" b="1" dirty="0"/>
                    <a:t>A</a:t>
                  </a:r>
                </a:p>
              </p:txBody>
            </p:sp>
          </p:grpSp>
          <p:sp>
            <p:nvSpPr>
              <p:cNvPr id="150" name="Freeform 217">
                <a:extLst>
                  <a:ext uri="{FF2B5EF4-FFF2-40B4-BE49-F238E27FC236}">
                    <a16:creationId xmlns:a16="http://schemas.microsoft.com/office/drawing/2014/main" id="{4A05935E-1004-4A7F-8680-1F011F171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8557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B951B28-0429-4696-A6C0-048A8FC3BF3B}"/>
                  </a:ext>
                </a:extLst>
              </p:cNvPr>
              <p:cNvGrpSpPr/>
              <p:nvPr/>
            </p:nvGrpSpPr>
            <p:grpSpPr>
              <a:xfrm>
                <a:off x="3429000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19" name="Line 455">
                  <a:extLst>
                    <a:ext uri="{FF2B5EF4-FFF2-40B4-BE49-F238E27FC236}">
                      <a16:creationId xmlns:a16="http://schemas.microsoft.com/office/drawing/2014/main" id="{53B5044C-E611-478E-80D0-4ED3367AD1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222">
                  <a:extLst>
                    <a:ext uri="{FF2B5EF4-FFF2-40B4-BE49-F238E27FC236}">
                      <a16:creationId xmlns:a16="http://schemas.microsoft.com/office/drawing/2014/main" id="{CF46A900-1EB8-41DD-8D21-1A09F38A0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454">
                  <a:extLst>
                    <a:ext uri="{FF2B5EF4-FFF2-40B4-BE49-F238E27FC236}">
                      <a16:creationId xmlns:a16="http://schemas.microsoft.com/office/drawing/2014/main" id="{418B6B48-0700-42A3-9AE0-7C6845C070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anchor="ctr" anchorCtr="0"/>
                <a:lstStyle/>
                <a:p>
                  <a:r>
                    <a:rPr lang="en-US" sz="1200" b="1" dirty="0"/>
                    <a:t>B</a:t>
                  </a: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AE14D218-8184-4378-9C48-CB35BF85A071}"/>
                  </a:ext>
                </a:extLst>
              </p:cNvPr>
              <p:cNvGrpSpPr/>
              <p:nvPr/>
            </p:nvGrpSpPr>
            <p:grpSpPr>
              <a:xfrm>
                <a:off x="5157788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16" name="Line 455">
                  <a:extLst>
                    <a:ext uri="{FF2B5EF4-FFF2-40B4-BE49-F238E27FC236}">
                      <a16:creationId xmlns:a16="http://schemas.microsoft.com/office/drawing/2014/main" id="{E4F55083-E5C9-44B2-B0CF-D4384A9560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222">
                  <a:extLst>
                    <a:ext uri="{FF2B5EF4-FFF2-40B4-BE49-F238E27FC236}">
                      <a16:creationId xmlns:a16="http://schemas.microsoft.com/office/drawing/2014/main" id="{BB09187F-83F3-4ED5-9A61-499644196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454">
                  <a:extLst>
                    <a:ext uri="{FF2B5EF4-FFF2-40B4-BE49-F238E27FC236}">
                      <a16:creationId xmlns:a16="http://schemas.microsoft.com/office/drawing/2014/main" id="{0ECB1006-C944-432E-A228-9A6A304DD8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lIns="73152" anchor="ctr" anchorCtr="0"/>
                <a:lstStyle/>
                <a:p>
                  <a:r>
                    <a:rPr lang="en-US" sz="1200" b="1" dirty="0"/>
                    <a:t>C</a:t>
                  </a: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BDF36C3-9640-4839-AE39-B857679B3E16}"/>
                  </a:ext>
                </a:extLst>
              </p:cNvPr>
              <p:cNvGrpSpPr/>
              <p:nvPr/>
            </p:nvGrpSpPr>
            <p:grpSpPr>
              <a:xfrm flipH="1">
                <a:off x="2819400" y="5257801"/>
                <a:ext cx="762000" cy="533399"/>
                <a:chOff x="1143000" y="5081404"/>
                <a:chExt cx="1828800" cy="911187"/>
              </a:xfrm>
            </p:grpSpPr>
            <p:sp>
              <p:nvSpPr>
                <p:cNvPr id="213" name="Line 502">
                  <a:extLst>
                    <a:ext uri="{FF2B5EF4-FFF2-40B4-BE49-F238E27FC236}">
                      <a16:creationId xmlns:a16="http://schemas.microsoft.com/office/drawing/2014/main" id="{C03432CF-17B0-49C5-9112-D64A57D6FB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081404"/>
                  <a:ext cx="0" cy="2982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506">
                  <a:extLst>
                    <a:ext uri="{FF2B5EF4-FFF2-40B4-BE49-F238E27FC236}">
                      <a16:creationId xmlns:a16="http://schemas.microsoft.com/office/drawing/2014/main" id="{7ACC6E81-EBF2-40EC-8B0B-A165079B62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507">
                  <a:extLst>
                    <a:ext uri="{FF2B5EF4-FFF2-40B4-BE49-F238E27FC236}">
                      <a16:creationId xmlns:a16="http://schemas.microsoft.com/office/drawing/2014/main" id="{B849228B-0EEA-4F72-B375-00FF967B08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6129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EEB63538-F10F-4393-B7BD-4625641DA5B4}"/>
                  </a:ext>
                </a:extLst>
              </p:cNvPr>
              <p:cNvGrpSpPr/>
              <p:nvPr/>
            </p:nvGrpSpPr>
            <p:grpSpPr>
              <a:xfrm flipH="1">
                <a:off x="2895600" y="5257801"/>
                <a:ext cx="2362200" cy="533398"/>
                <a:chOff x="1143000" y="4918692"/>
                <a:chExt cx="1828800" cy="1138981"/>
              </a:xfrm>
            </p:grpSpPr>
            <p:sp>
              <p:nvSpPr>
                <p:cNvPr id="210" name="Line 502">
                  <a:extLst>
                    <a:ext uri="{FF2B5EF4-FFF2-40B4-BE49-F238E27FC236}">
                      <a16:creationId xmlns:a16="http://schemas.microsoft.com/office/drawing/2014/main" id="{DD26EC3D-E4DF-4F54-9499-06B38AAF0E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4918692"/>
                  <a:ext cx="0" cy="4609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Line 506">
                  <a:extLst>
                    <a:ext uri="{FF2B5EF4-FFF2-40B4-BE49-F238E27FC236}">
                      <a16:creationId xmlns:a16="http://schemas.microsoft.com/office/drawing/2014/main" id="{C2B3B34B-B191-4A33-AFEE-F63F5F0BAB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Line 507">
                  <a:extLst>
                    <a:ext uri="{FF2B5EF4-FFF2-40B4-BE49-F238E27FC236}">
                      <a16:creationId xmlns:a16="http://schemas.microsoft.com/office/drawing/2014/main" id="{A8BAFFA1-8A1A-40B0-BF68-A9E74328F1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4"/>
                  <a:ext cx="0" cy="67802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23575EB-CAE8-4B48-B43C-9D38B09466DC}"/>
                  </a:ext>
                </a:extLst>
              </p:cNvPr>
              <p:cNvGrpSpPr/>
              <p:nvPr/>
            </p:nvGrpSpPr>
            <p:grpSpPr>
              <a:xfrm flipH="1">
                <a:off x="2971800" y="5181599"/>
                <a:ext cx="3886200" cy="516148"/>
                <a:chOff x="1143000" y="4630106"/>
                <a:chExt cx="1828800" cy="1102147"/>
              </a:xfrm>
            </p:grpSpPr>
            <p:sp>
              <p:nvSpPr>
                <p:cNvPr id="207" name="Line 502">
                  <a:extLst>
                    <a:ext uri="{FF2B5EF4-FFF2-40B4-BE49-F238E27FC236}">
                      <a16:creationId xmlns:a16="http://schemas.microsoft.com/office/drawing/2014/main" id="{5AFA9A49-E1AF-495D-B7D3-82ECF4E2A7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4630106"/>
                  <a:ext cx="0" cy="7495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506">
                  <a:extLst>
                    <a:ext uri="{FF2B5EF4-FFF2-40B4-BE49-F238E27FC236}">
                      <a16:creationId xmlns:a16="http://schemas.microsoft.com/office/drawing/2014/main" id="{586EDAA0-5D49-4E89-862B-A6B45FF70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Line 507">
                  <a:extLst>
                    <a:ext uri="{FF2B5EF4-FFF2-40B4-BE49-F238E27FC236}">
                      <a16:creationId xmlns:a16="http://schemas.microsoft.com/office/drawing/2014/main" id="{22785599-F460-4C99-A25C-359FA1D8B8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3526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6" name="AutoShape 498">
                <a:extLst>
                  <a:ext uri="{FF2B5EF4-FFF2-40B4-BE49-F238E27FC236}">
                    <a16:creationId xmlns:a16="http://schemas.microsoft.com/office/drawing/2014/main" id="{2770BE10-29F7-4DDF-A399-8E6EEA65C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95719" y="5567519"/>
                <a:ext cx="447361" cy="609600"/>
              </a:xfrm>
              <a:prstGeom prst="moon">
                <a:avLst>
                  <a:gd name="adj" fmla="val 8194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59AD567-55EC-4344-A670-24731822A876}"/>
                  </a:ext>
                </a:extLst>
              </p:cNvPr>
              <p:cNvGrpSpPr/>
              <p:nvPr/>
            </p:nvGrpSpPr>
            <p:grpSpPr>
              <a:xfrm>
                <a:off x="6757988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04" name="Line 455">
                  <a:extLst>
                    <a:ext uri="{FF2B5EF4-FFF2-40B4-BE49-F238E27FC236}">
                      <a16:creationId xmlns:a16="http://schemas.microsoft.com/office/drawing/2014/main" id="{40C4D3F2-CA1C-4842-AB74-F05184EA6A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222">
                  <a:extLst>
                    <a:ext uri="{FF2B5EF4-FFF2-40B4-BE49-F238E27FC236}">
                      <a16:creationId xmlns:a16="http://schemas.microsoft.com/office/drawing/2014/main" id="{7FAEA1BF-4151-4631-8601-B7D98D1CA6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Freeform 454">
                  <a:extLst>
                    <a:ext uri="{FF2B5EF4-FFF2-40B4-BE49-F238E27FC236}">
                      <a16:creationId xmlns:a16="http://schemas.microsoft.com/office/drawing/2014/main" id="{B9CF9E03-4862-45EF-8067-559E9F424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 b="1" dirty="0"/>
                    <a:t>D</a:t>
                  </a: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300F959-8247-45C0-B45F-BDD65EFCF3FE}"/>
                  </a:ext>
                </a:extLst>
              </p:cNvPr>
              <p:cNvGrpSpPr/>
              <p:nvPr/>
            </p:nvGrpSpPr>
            <p:grpSpPr>
              <a:xfrm>
                <a:off x="2743200" y="3124200"/>
                <a:ext cx="3048000" cy="2743200"/>
                <a:chOff x="2895600" y="-275886"/>
                <a:chExt cx="3124200" cy="2628247"/>
              </a:xfrm>
            </p:grpSpPr>
            <p:sp>
              <p:nvSpPr>
                <p:cNvPr id="201" name="Line 492">
                  <a:extLst>
                    <a:ext uri="{FF2B5EF4-FFF2-40B4-BE49-F238E27FC236}">
                      <a16:creationId xmlns:a16="http://schemas.microsoft.com/office/drawing/2014/main" id="{E9A0E521-39B2-4A9E-BCA7-1504B7BD7C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Line 514">
                  <a:extLst>
                    <a:ext uri="{FF2B5EF4-FFF2-40B4-BE49-F238E27FC236}">
                      <a16:creationId xmlns:a16="http://schemas.microsoft.com/office/drawing/2014/main" id="{AC615FF1-47EF-4D4E-93D5-4B88083C8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Line 516">
                  <a:extLst>
                    <a:ext uri="{FF2B5EF4-FFF2-40B4-BE49-F238E27FC236}">
                      <a16:creationId xmlns:a16="http://schemas.microsoft.com/office/drawing/2014/main" id="{A13FBC9B-EB4E-47FB-8E59-D405DADFEE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78BB542F-839C-465A-A708-51F83AE3A40D}"/>
                  </a:ext>
                </a:extLst>
              </p:cNvPr>
              <p:cNvGrpSpPr/>
              <p:nvPr/>
            </p:nvGrpSpPr>
            <p:grpSpPr>
              <a:xfrm>
                <a:off x="4343400" y="3124200"/>
                <a:ext cx="1600200" cy="2667000"/>
                <a:chOff x="2895600" y="-275886"/>
                <a:chExt cx="3124200" cy="2628247"/>
              </a:xfrm>
            </p:grpSpPr>
            <p:sp>
              <p:nvSpPr>
                <p:cNvPr id="198" name="Line 492">
                  <a:extLst>
                    <a:ext uri="{FF2B5EF4-FFF2-40B4-BE49-F238E27FC236}">
                      <a16:creationId xmlns:a16="http://schemas.microsoft.com/office/drawing/2014/main" id="{C3BB9457-9A08-4BCF-A924-9C1822FBA3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514">
                  <a:extLst>
                    <a:ext uri="{FF2B5EF4-FFF2-40B4-BE49-F238E27FC236}">
                      <a16:creationId xmlns:a16="http://schemas.microsoft.com/office/drawing/2014/main" id="{A45208BB-D6B0-4B3E-866F-192CD475D3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516">
                  <a:extLst>
                    <a:ext uri="{FF2B5EF4-FFF2-40B4-BE49-F238E27FC236}">
                      <a16:creationId xmlns:a16="http://schemas.microsoft.com/office/drawing/2014/main" id="{40D7C7F8-E09B-4A5F-BAB4-89514612B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0" name="Line 492">
                <a:extLst>
                  <a:ext uri="{FF2B5EF4-FFF2-40B4-BE49-F238E27FC236}">
                    <a16:creationId xmlns:a16="http://schemas.microsoft.com/office/drawing/2014/main" id="{8134E9E6-406E-4B32-B712-0C3FEC7C2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6000" y="3124200"/>
                <a:ext cx="0" cy="27432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C28F3149-9BD6-4EF3-B382-C35D5D9D4074}"/>
                  </a:ext>
                </a:extLst>
              </p:cNvPr>
              <p:cNvGrpSpPr/>
              <p:nvPr/>
            </p:nvGrpSpPr>
            <p:grpSpPr>
              <a:xfrm flipH="1">
                <a:off x="6248400" y="3124200"/>
                <a:ext cx="1524000" cy="2667000"/>
                <a:chOff x="2895600" y="-275886"/>
                <a:chExt cx="3124200" cy="2628247"/>
              </a:xfrm>
            </p:grpSpPr>
            <p:sp>
              <p:nvSpPr>
                <p:cNvPr id="195" name="Line 492">
                  <a:extLst>
                    <a:ext uri="{FF2B5EF4-FFF2-40B4-BE49-F238E27FC236}">
                      <a16:creationId xmlns:a16="http://schemas.microsoft.com/office/drawing/2014/main" id="{66653D33-8128-4C97-8409-614F7DF458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Line 514">
                  <a:extLst>
                    <a:ext uri="{FF2B5EF4-FFF2-40B4-BE49-F238E27FC236}">
                      <a16:creationId xmlns:a16="http://schemas.microsoft.com/office/drawing/2014/main" id="{CB833455-05FC-431E-B2A5-326806F93C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516">
                  <a:extLst>
                    <a:ext uri="{FF2B5EF4-FFF2-40B4-BE49-F238E27FC236}">
                      <a16:creationId xmlns:a16="http://schemas.microsoft.com/office/drawing/2014/main" id="{061255C0-213B-48BB-B41F-22CEFDF659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96">
                <a:extLst>
                  <a:ext uri="{FF2B5EF4-FFF2-40B4-BE49-F238E27FC236}">
                    <a16:creationId xmlns:a16="http://schemas.microsoft.com/office/drawing/2014/main" id="{AECB311C-0502-4336-9E2E-9841977F6A09}"/>
                  </a:ext>
                </a:extLst>
              </p:cNvPr>
              <p:cNvGrpSpPr/>
              <p:nvPr/>
            </p:nvGrpSpPr>
            <p:grpSpPr>
              <a:xfrm>
                <a:off x="2472905" y="1390229"/>
                <a:ext cx="2878343" cy="438571"/>
                <a:chOff x="2422583" y="2152229"/>
                <a:chExt cx="2878343" cy="438571"/>
              </a:xfrm>
            </p:grpSpPr>
            <p:sp>
              <p:nvSpPr>
                <p:cNvPr id="191" name="Text Box 200">
                  <a:extLst>
                    <a:ext uri="{FF2B5EF4-FFF2-40B4-BE49-F238E27FC236}">
                      <a16:creationId xmlns:a16="http://schemas.microsoft.com/office/drawing/2014/main" id="{22B7CBD4-BBB2-470E-A8BD-3243223C94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2583" y="2152229"/>
                  <a:ext cx="2878343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en-US" sz="1000" b="1" dirty="0"/>
                    <a:t>31 30   . . .               11  10   9   . . .       2   1      0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EDE14457-C4AB-46E4-B85F-85DE01E46440}"/>
                    </a:ext>
                  </a:extLst>
                </p:cNvPr>
                <p:cNvSpPr/>
                <p:nvPr/>
              </p:nvSpPr>
              <p:spPr>
                <a:xfrm>
                  <a:off x="2464277" y="2362200"/>
                  <a:ext cx="1574323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C00000"/>
                      </a:solidFill>
                    </a:rPr>
                    <a:t>Tag</a:t>
                  </a: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EE0AA6BE-F0D3-4573-9346-88F03A425747}"/>
                    </a:ext>
                  </a:extLst>
                </p:cNvPr>
                <p:cNvSpPr/>
                <p:nvPr/>
              </p:nvSpPr>
              <p:spPr>
                <a:xfrm>
                  <a:off x="4038599" y="2362200"/>
                  <a:ext cx="747299" cy="2286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accent6">
                          <a:lumMod val="50000"/>
                        </a:schemeClr>
                      </a:solidFill>
                    </a:rPr>
                    <a:t>Idx</a:t>
                  </a:r>
                  <a:endParaRPr lang="en-US" sz="1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391091A2-F08F-4768-8716-BA23DE4FF4BA}"/>
                    </a:ext>
                  </a:extLst>
                </p:cNvPr>
                <p:cNvSpPr/>
                <p:nvPr/>
              </p:nvSpPr>
              <p:spPr>
                <a:xfrm>
                  <a:off x="4785899" y="2361901"/>
                  <a:ext cx="471901" cy="2286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rgbClr val="006600"/>
                      </a:solidFill>
                    </a:rPr>
                    <a:t>Ofst</a:t>
                  </a:r>
                  <a:r>
                    <a:rPr lang="en-US" sz="1200" dirty="0">
                      <a:solidFill>
                        <a:srgbClr val="0066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63" name="Line 506">
                <a:extLst>
                  <a:ext uri="{FF2B5EF4-FFF2-40B4-BE49-F238E27FC236}">
                    <a16:creationId xmlns:a16="http://schemas.microsoft.com/office/drawing/2014/main" id="{2F75810C-C153-4628-BCB9-DAAEC86EB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791200"/>
                <a:ext cx="685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506">
                <a:extLst>
                  <a:ext uri="{FF2B5EF4-FFF2-40B4-BE49-F238E27FC236}">
                    <a16:creationId xmlns:a16="http://schemas.microsoft.com/office/drawing/2014/main" id="{3FBEE139-AE2E-4CE9-8D5D-2A5D3B5DB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5867400"/>
                <a:ext cx="533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506">
                <a:extLst>
                  <a:ext uri="{FF2B5EF4-FFF2-40B4-BE49-F238E27FC236}">
                    <a16:creationId xmlns:a16="http://schemas.microsoft.com/office/drawing/2014/main" id="{83D858A4-C4C9-415A-B6FD-6E8EDBF26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1600" y="59436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506">
                <a:extLst>
                  <a:ext uri="{FF2B5EF4-FFF2-40B4-BE49-F238E27FC236}">
                    <a16:creationId xmlns:a16="http://schemas.microsoft.com/office/drawing/2014/main" id="{DB19300B-C961-43AC-98C3-2F9F3F236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4000" y="60198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8CFC1D0-1E07-47A8-BAD3-751733728DA7}"/>
                  </a:ext>
                </a:extLst>
              </p:cNvPr>
              <p:cNvGrpSpPr/>
              <p:nvPr/>
            </p:nvGrpSpPr>
            <p:grpSpPr>
              <a:xfrm>
                <a:off x="5334001" y="5715000"/>
                <a:ext cx="1447800" cy="381000"/>
                <a:chOff x="5334001" y="5715000"/>
                <a:chExt cx="1447800" cy="381000"/>
              </a:xfrm>
            </p:grpSpPr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40837EFE-690D-488E-84A7-89B3D3CD9FBF}"/>
                    </a:ext>
                  </a:extLst>
                </p:cNvPr>
                <p:cNvSpPr/>
                <p:nvPr/>
              </p:nvSpPr>
              <p:spPr>
                <a:xfrm rot="10800000">
                  <a:off x="5334001" y="5715000"/>
                  <a:ext cx="1447800" cy="381000"/>
                </a:xfrm>
                <a:prstGeom prst="trapezoid">
                  <a:avLst>
                    <a:gd name="adj" fmla="val 47641"/>
                  </a:avLst>
                </a:prstGeom>
                <a:solidFill>
                  <a:srgbClr val="FFFFCC"/>
                </a:solidFill>
                <a:ln w="19050">
                  <a:solidFill>
                    <a:srgbClr val="6600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 sz="1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01D70CD-AEEF-43D9-95E1-C40CE7196429}"/>
                    </a:ext>
                  </a:extLst>
                </p:cNvPr>
                <p:cNvSpPr/>
                <p:nvPr/>
              </p:nvSpPr>
              <p:spPr>
                <a:xfrm>
                  <a:off x="5410200" y="5791200"/>
                  <a:ext cx="12954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4 x 1 Select</a:t>
                  </a:r>
                </a:p>
              </p:txBody>
            </p:sp>
          </p:grpSp>
          <p:sp>
            <p:nvSpPr>
              <p:cNvPr id="168" name="Freeform 454">
                <a:extLst>
                  <a:ext uri="{FF2B5EF4-FFF2-40B4-BE49-F238E27FC236}">
                    <a16:creationId xmlns:a16="http://schemas.microsoft.com/office/drawing/2014/main" id="{64583ABA-E748-49AC-A373-C22F6A246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5" y="5638800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solidFill>
                <a:schemeClr val="bg1"/>
              </a:solidFill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A</a:t>
                </a:r>
              </a:p>
            </p:txBody>
          </p:sp>
          <p:sp>
            <p:nvSpPr>
              <p:cNvPr id="169" name="Freeform 454">
                <a:extLst>
                  <a:ext uri="{FF2B5EF4-FFF2-40B4-BE49-F238E27FC236}">
                    <a16:creationId xmlns:a16="http://schemas.microsoft.com/office/drawing/2014/main" id="{E6371745-B9F3-4E5F-83E0-86646D5DB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375" y="5762625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B</a:t>
                </a:r>
              </a:p>
            </p:txBody>
          </p:sp>
          <p:sp>
            <p:nvSpPr>
              <p:cNvPr id="170" name="Freeform 454">
                <a:extLst>
                  <a:ext uri="{FF2B5EF4-FFF2-40B4-BE49-F238E27FC236}">
                    <a16:creationId xmlns:a16="http://schemas.microsoft.com/office/drawing/2014/main" id="{14D9CBA8-6E39-4D53-82DC-8AEB1B869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0775" y="5838825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C</a:t>
                </a:r>
              </a:p>
            </p:txBody>
          </p:sp>
          <p:sp>
            <p:nvSpPr>
              <p:cNvPr id="171" name="Freeform 454">
                <a:extLst>
                  <a:ext uri="{FF2B5EF4-FFF2-40B4-BE49-F238E27FC236}">
                    <a16:creationId xmlns:a16="http://schemas.microsoft.com/office/drawing/2014/main" id="{93B21DAD-9F8E-4F20-8A43-5CFD3BA19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175" y="5943600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D</a:t>
                </a:r>
              </a:p>
            </p:txBody>
          </p:sp>
          <p:grpSp>
            <p:nvGrpSpPr>
              <p:cNvPr id="172" name="Group 165">
                <a:extLst>
                  <a:ext uri="{FF2B5EF4-FFF2-40B4-BE49-F238E27FC236}">
                    <a16:creationId xmlns:a16="http://schemas.microsoft.com/office/drawing/2014/main" id="{7B49E46F-2DFE-4B9B-B2EC-D51D9A5FAF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200" y="1811601"/>
                <a:ext cx="3544113" cy="1312599"/>
                <a:chOff x="576" y="1235"/>
                <a:chExt cx="2433" cy="1165"/>
              </a:xfrm>
            </p:grpSpPr>
            <p:grpSp>
              <p:nvGrpSpPr>
                <p:cNvPr id="181" name="Group 166">
                  <a:extLst>
                    <a:ext uri="{FF2B5EF4-FFF2-40B4-BE49-F238E27FC236}">
                      <a16:creationId xmlns:a16="http://schemas.microsoft.com/office/drawing/2014/main" id="{C1049F9B-5A31-479C-9342-22A3F8A746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1235"/>
                  <a:ext cx="2433" cy="1165"/>
                  <a:chOff x="576" y="1235"/>
                  <a:chExt cx="2433" cy="1165"/>
                </a:xfrm>
              </p:grpSpPr>
              <p:sp>
                <p:nvSpPr>
                  <p:cNvPr id="183" name="Line 167">
                    <a:extLst>
                      <a:ext uri="{FF2B5EF4-FFF2-40B4-BE49-F238E27FC236}">
                        <a16:creationId xmlns:a16="http://schemas.microsoft.com/office/drawing/2014/main" id="{C58A58AF-527F-4F44-86C6-91809AADD9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4" y="1421"/>
                    <a:ext cx="148" cy="57"/>
                  </a:xfrm>
                  <a:prstGeom prst="line">
                    <a:avLst/>
                  </a:prstGeom>
                  <a:noFill/>
                  <a:ln w="206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" name="Text Box 168">
                    <a:extLst>
                      <a:ext uri="{FF2B5EF4-FFF2-40B4-BE49-F238E27FC236}">
                        <a16:creationId xmlns:a16="http://schemas.microsoft.com/office/drawing/2014/main" id="{CD136469-D8F1-4EDD-BB37-7B5F89C559D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27" y="1235"/>
                    <a:ext cx="179" cy="23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dirty="0"/>
                      <a:t>8</a:t>
                    </a:r>
                  </a:p>
                </p:txBody>
              </p:sp>
              <p:sp>
                <p:nvSpPr>
                  <p:cNvPr id="185" name="Text Box 169">
                    <a:extLst>
                      <a:ext uri="{FF2B5EF4-FFF2-40B4-BE49-F238E27FC236}">
                        <a16:creationId xmlns:a16="http://schemas.microsoft.com/office/drawing/2014/main" id="{C5C4DD1C-8D24-4C54-BCF6-0EAD628560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1386"/>
                    <a:ext cx="753" cy="3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Set Index</a:t>
                    </a:r>
                  </a:p>
                </p:txBody>
              </p:sp>
              <p:sp>
                <p:nvSpPr>
                  <p:cNvPr id="186" name="Line 170">
                    <a:extLst>
                      <a:ext uri="{FF2B5EF4-FFF2-40B4-BE49-F238E27FC236}">
                        <a16:creationId xmlns:a16="http://schemas.microsoft.com/office/drawing/2014/main" id="{771026EA-794C-4F69-BFBC-073B30D3ED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1" y="1250"/>
                    <a:ext cx="0" cy="40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" name="Line 171">
                    <a:extLst>
                      <a:ext uri="{FF2B5EF4-FFF2-40B4-BE49-F238E27FC236}">
                        <a16:creationId xmlns:a16="http://schemas.microsoft.com/office/drawing/2014/main" id="{F151B406-9280-473B-9EE5-D7D84ECDEC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1656"/>
                    <a:ext cx="21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" name="Line 172">
                    <a:extLst>
                      <a:ext uri="{FF2B5EF4-FFF2-40B4-BE49-F238E27FC236}">
                        <a16:creationId xmlns:a16="http://schemas.microsoft.com/office/drawing/2014/main" id="{D854C50E-C9D4-4901-8C9D-AE4E29CCB0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1656"/>
                    <a:ext cx="0" cy="744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2" name="Line 173">
                  <a:extLst>
                    <a:ext uri="{FF2B5EF4-FFF2-40B4-BE49-F238E27FC236}">
                      <a16:creationId xmlns:a16="http://schemas.microsoft.com/office/drawing/2014/main" id="{31A971A7-B1F2-4C95-80FA-10ACE0E084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40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209">
                <a:extLst>
                  <a:ext uri="{FF2B5EF4-FFF2-40B4-BE49-F238E27FC236}">
                    <a16:creationId xmlns:a16="http://schemas.microsoft.com/office/drawing/2014/main" id="{DE410D38-F2C4-4E21-BC51-48C380C3B5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1794257"/>
                <a:ext cx="3013076" cy="2940865"/>
                <a:chOff x="432" y="1225"/>
                <a:chExt cx="1898" cy="2066"/>
              </a:xfrm>
            </p:grpSpPr>
            <p:sp>
              <p:nvSpPr>
                <p:cNvPr id="174" name="Line 210">
                  <a:extLst>
                    <a:ext uri="{FF2B5EF4-FFF2-40B4-BE49-F238E27FC236}">
                      <a16:creationId xmlns:a16="http://schemas.microsoft.com/office/drawing/2014/main" id="{CF5E5ADB-D162-4B03-99D9-E90BD8F3D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43" y="1356"/>
                  <a:ext cx="145" cy="5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Text Box 211">
                  <a:extLst>
                    <a:ext uri="{FF2B5EF4-FFF2-40B4-BE49-F238E27FC236}">
                      <a16:creationId xmlns:a16="http://schemas.microsoft.com/office/drawing/2014/main" id="{BC6BF70E-A26C-4B1F-9861-044D41BE26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88" y="1225"/>
                  <a:ext cx="242" cy="19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dirty="0"/>
                    <a:t>22</a:t>
                  </a:r>
                </a:p>
              </p:txBody>
            </p:sp>
            <p:sp>
              <p:nvSpPr>
                <p:cNvPr id="176" name="Text Box 212">
                  <a:extLst>
                    <a:ext uri="{FF2B5EF4-FFF2-40B4-BE49-F238E27FC236}">
                      <a16:creationId xmlns:a16="http://schemas.microsoft.com/office/drawing/2014/main" id="{9646A940-FB00-4D68-81E7-7FDFA9510F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2" y="1279"/>
                  <a:ext cx="33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 b="1" dirty="0">
                      <a:solidFill>
                        <a:srgbClr val="C00000"/>
                      </a:solidFill>
                    </a:rPr>
                    <a:t>Tag</a:t>
                  </a:r>
                </a:p>
              </p:txBody>
            </p:sp>
            <p:sp>
              <p:nvSpPr>
                <p:cNvPr id="177" name="Line 213">
                  <a:extLst>
                    <a:ext uri="{FF2B5EF4-FFF2-40B4-BE49-F238E27FC236}">
                      <a16:creationId xmlns:a16="http://schemas.microsoft.com/office/drawing/2014/main" id="{63AB4E07-9288-4C15-9E14-4FE559B32F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Line 214">
                  <a:extLst>
                    <a:ext uri="{FF2B5EF4-FFF2-40B4-BE49-F238E27FC236}">
                      <a16:creationId xmlns:a16="http://schemas.microsoft.com/office/drawing/2014/main" id="{AF84E9CD-9425-4A44-9AEE-7B7899CC25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488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215">
                  <a:extLst>
                    <a:ext uri="{FF2B5EF4-FFF2-40B4-BE49-F238E27FC236}">
                      <a16:creationId xmlns:a16="http://schemas.microsoft.com/office/drawing/2014/main" id="{3917D2E1-3142-4530-B610-8DCB1484FF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488"/>
                  <a:ext cx="0" cy="1795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216">
                  <a:extLst>
                    <a:ext uri="{FF2B5EF4-FFF2-40B4-BE49-F238E27FC236}">
                      <a16:creationId xmlns:a16="http://schemas.microsoft.com/office/drawing/2014/main" id="{1B773BF8-E313-44B9-843D-EFAEC7808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283"/>
                  <a:ext cx="797" cy="8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cxnSp>
          <p:nvCxnSpPr>
            <p:cNvPr id="133" name="Shape 351">
              <a:extLst>
                <a:ext uri="{FF2B5EF4-FFF2-40B4-BE49-F238E27FC236}">
                  <a16:creationId xmlns:a16="http://schemas.microsoft.com/office/drawing/2014/main" id="{61B1264E-96CC-4F11-847C-8BBFA27D2405}"/>
                </a:ext>
              </a:extLst>
            </p:cNvPr>
            <p:cNvCxnSpPr>
              <a:stCxn id="189" idx="0"/>
              <a:endCxn id="131" idx="1"/>
            </p:cNvCxnSpPr>
            <p:nvPr/>
          </p:nvCxnSpPr>
          <p:spPr>
            <a:xfrm rot="16200000" flipH="1">
              <a:off x="6696090" y="5353035"/>
              <a:ext cx="133320" cy="1257299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hape 353">
              <a:extLst>
                <a:ext uri="{FF2B5EF4-FFF2-40B4-BE49-F238E27FC236}">
                  <a16:creationId xmlns:a16="http://schemas.microsoft.com/office/drawing/2014/main" id="{17E903D6-87AA-4BC3-AF50-9C451319F667}"/>
                </a:ext>
              </a:extLst>
            </p:cNvPr>
            <p:cNvCxnSpPr>
              <a:stCxn id="156" idx="1"/>
              <a:endCxn id="130" idx="3"/>
            </p:cNvCxnSpPr>
            <p:nvPr/>
          </p:nvCxnSpPr>
          <p:spPr>
            <a:xfrm rot="5400000">
              <a:off x="2482393" y="5635138"/>
              <a:ext cx="133320" cy="69309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Line 228">
              <a:extLst>
                <a:ext uri="{FF2B5EF4-FFF2-40B4-BE49-F238E27FC236}">
                  <a16:creationId xmlns:a16="http://schemas.microsoft.com/office/drawing/2014/main" id="{3BDF26CF-E0C7-4257-9D93-73700AE07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1070" y="5969478"/>
              <a:ext cx="228600" cy="1524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Text Box 230">
              <a:extLst>
                <a:ext uri="{FF2B5EF4-FFF2-40B4-BE49-F238E27FC236}">
                  <a16:creationId xmlns:a16="http://schemas.microsoft.com/office/drawing/2014/main" id="{796906B6-4D79-427F-9A6B-06F643AD1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2504" y="5792634"/>
              <a:ext cx="38100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32</a:t>
              </a:r>
            </a:p>
          </p:txBody>
        </p:sp>
      </p:grpSp>
      <p:sp>
        <p:nvSpPr>
          <p:cNvPr id="384" name="Text Box 253">
            <a:extLst>
              <a:ext uri="{FF2B5EF4-FFF2-40B4-BE49-F238E27FC236}">
                <a16:creationId xmlns:a16="http://schemas.microsoft.com/office/drawing/2014/main" id="{26787C51-93D8-481D-AB8D-56AC28776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143000"/>
            <a:ext cx="2667000" cy="6463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dirty="0"/>
              <a:t>4-way 4-KB cache: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1-word</a:t>
            </a:r>
            <a:r>
              <a:rPr lang="en-US" sz="1800" dirty="0"/>
              <a:t> (4-byte) blocks</a:t>
            </a:r>
          </a:p>
        </p:txBody>
      </p:sp>
      <p:sp>
        <p:nvSpPr>
          <p:cNvPr id="385" name="Slide Number Placeholder 6">
            <a:extLst>
              <a:ext uri="{FF2B5EF4-FFF2-40B4-BE49-F238E27FC236}">
                <a16:creationId xmlns:a16="http://schemas.microsoft.com/office/drawing/2014/main" id="{EE280FC6-F71C-4836-8649-EAC10682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386" name="Snip Single Corner Rectangle 361">
            <a:extLst>
              <a:ext uri="{FF2B5EF4-FFF2-40B4-BE49-F238E27FC236}">
                <a16:creationId xmlns:a16="http://schemas.microsoft.com/office/drawing/2014/main" id="{029D83BC-E744-4484-83D7-E55B6B27B9FF}"/>
              </a:ext>
            </a:extLst>
          </p:cNvPr>
          <p:cNvSpPr/>
          <p:nvPr/>
        </p:nvSpPr>
        <p:spPr>
          <a:xfrm>
            <a:off x="97859" y="4778682"/>
            <a:ext cx="1784350" cy="1087036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 the simultaneous "search" on all tags of a set.</a:t>
            </a:r>
          </a:p>
        </p:txBody>
      </p:sp>
    </p:spTree>
    <p:extLst>
      <p:ext uri="{BB962C8B-B14F-4D97-AF65-F5344CB8AC3E}">
        <p14:creationId xmlns:p14="http://schemas.microsoft.com/office/powerpoint/2010/main" val="11144430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Advantage of Associativity (1/3)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5" name="Group 67">
            <a:extLst>
              <a:ext uri="{FF2B5EF4-FFF2-40B4-BE49-F238E27FC236}">
                <a16:creationId xmlns:a16="http://schemas.microsoft.com/office/drawing/2014/main" id="{154B7E32-77CD-42F6-84D7-D982B85E7D5D}"/>
              </a:ext>
            </a:extLst>
          </p:cNvPr>
          <p:cNvGrpSpPr/>
          <p:nvPr/>
        </p:nvGrpSpPr>
        <p:grpSpPr>
          <a:xfrm>
            <a:off x="1336288" y="1651217"/>
            <a:ext cx="1066800" cy="4876800"/>
            <a:chOff x="1447800" y="1219200"/>
            <a:chExt cx="1524000" cy="4876800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A63746CC-A473-4EAA-9B07-11CBC8B6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2192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D8583E3B-0824-4ED5-B9B0-D905953FE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5240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EA88EC98-D7F7-44CF-A656-90278B347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8288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F5E2999B-9F37-4FC6-906F-07AE8392C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1336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7D781527-28DA-46B7-B440-363CF0C2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4384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D07D9B4B-E534-4833-A439-6AED4D3F3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7432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7E5B1ACD-0B2C-4256-B1A9-01CE14830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0480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2CB17DB0-BE4B-4F9B-B3FF-43E17DE17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3528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C5D32694-AF01-4182-95F2-0DBF8A6DC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576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id="{F979B5CF-1D38-4EE6-BE29-C1978229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9624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C62AFC73-981A-414E-9A5E-55549DB8D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2672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B1A59464-980B-46A4-8B5E-3A42FF152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5720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B6CAC0A3-C5E7-44F5-A715-CF9B277C3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8768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id="{AD0E9DED-DA7F-4150-86A9-ACC9E79E4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1816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3DB9B2D-F7E5-4052-9F2B-73A80C02F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4864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511FF64B-69A3-4096-9EFD-B429C33D5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7912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902DCA-270C-4290-A3C4-E6D3049609FE}"/>
              </a:ext>
            </a:extLst>
          </p:cNvPr>
          <p:cNvGrpSpPr/>
          <p:nvPr/>
        </p:nvGrpSpPr>
        <p:grpSpPr>
          <a:xfrm>
            <a:off x="802888" y="1651217"/>
            <a:ext cx="538162" cy="4921250"/>
            <a:chOff x="396875" y="1219200"/>
            <a:chExt cx="1055688" cy="4921250"/>
          </a:xfrm>
        </p:grpSpPr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id="{02D682FF-5E20-44A7-8FAC-D66401CF6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2192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2ED86937-4F2F-431B-B002-7466E2E7E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536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9E06BE1A-9B13-4EA9-BB4F-A9117D69A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841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266B613B-3364-4565-BFD2-28525518C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146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E5E70EA3-C1E6-44FC-A518-3E54EAA82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2451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9F568088-D890-42CA-BE63-630D12F35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755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1DA6AC94-F0B7-4875-A6B8-AC8F108A2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060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D1F1741C-F514-490A-8639-DCD29DB6F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3365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C5984E92-2D33-4E39-BDCB-894FEF41A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3670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3" name="Text Box 37">
              <a:extLst>
                <a:ext uri="{FF2B5EF4-FFF2-40B4-BE49-F238E27FC236}">
                  <a16:creationId xmlns:a16="http://schemas.microsoft.com/office/drawing/2014/main" id="{0CCCBC50-C3A7-4DED-A794-A557865A9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975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4" name="Text Box 38">
              <a:extLst>
                <a:ext uri="{FF2B5EF4-FFF2-40B4-BE49-F238E27FC236}">
                  <a16:creationId xmlns:a16="http://schemas.microsoft.com/office/drawing/2014/main" id="{541113BA-36B9-466E-AAF7-55E9310B1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279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35" name="Text Box 39">
              <a:extLst>
                <a:ext uri="{FF2B5EF4-FFF2-40B4-BE49-F238E27FC236}">
                  <a16:creationId xmlns:a16="http://schemas.microsoft.com/office/drawing/2014/main" id="{EC9E01A2-C5F5-41E7-9B32-1B95CFFD5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4584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36" name="Text Box 40">
              <a:extLst>
                <a:ext uri="{FF2B5EF4-FFF2-40B4-BE49-F238E27FC236}">
                  <a16:creationId xmlns:a16="http://schemas.microsoft.com/office/drawing/2014/main" id="{9FCED451-9DE6-4ACD-9B55-F036AD619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889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37" name="Text Box 41">
              <a:extLst>
                <a:ext uri="{FF2B5EF4-FFF2-40B4-BE49-F238E27FC236}">
                  <a16:creationId xmlns:a16="http://schemas.microsoft.com/office/drawing/2014/main" id="{834F5765-621E-460A-A88C-D12AB33DD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194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13</a:t>
              </a:r>
            </a:p>
          </p:txBody>
        </p:sp>
        <p:sp>
          <p:nvSpPr>
            <p:cNvPr id="38" name="Text Box 42">
              <a:extLst>
                <a:ext uri="{FF2B5EF4-FFF2-40B4-BE49-F238E27FC236}">
                  <a16:creationId xmlns:a16="http://schemas.microsoft.com/office/drawing/2014/main" id="{40BA1536-D40B-4EC6-9B2F-8704D1E52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499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14</a:t>
              </a:r>
            </a:p>
          </p:txBody>
        </p:sp>
        <p:sp>
          <p:nvSpPr>
            <p:cNvPr id="39" name="Text Box 43">
              <a:extLst>
                <a:ext uri="{FF2B5EF4-FFF2-40B4-BE49-F238E27FC236}">
                  <a16:creationId xmlns:a16="http://schemas.microsoft.com/office/drawing/2014/main" id="{61C35078-D702-42E3-9F29-541E0EA65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5803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40" name="Text Box 44">
            <a:extLst>
              <a:ext uri="{FF2B5EF4-FFF2-40B4-BE49-F238E27FC236}">
                <a16:creationId xmlns:a16="http://schemas.microsoft.com/office/drawing/2014/main" id="{C26877EE-A9B9-4C4A-ABFF-47094C974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88" y="1346945"/>
            <a:ext cx="29448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+mn-lt"/>
              </a:rPr>
              <a:t>Block Number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(Not Address) </a:t>
            </a:r>
          </a:p>
        </p:txBody>
      </p:sp>
      <p:sp>
        <p:nvSpPr>
          <p:cNvPr id="41" name="Line 51">
            <a:extLst>
              <a:ext uri="{FF2B5EF4-FFF2-40B4-BE49-F238E27FC236}">
                <a16:creationId xmlns:a16="http://schemas.microsoft.com/office/drawing/2014/main" id="{40AF0D8C-97C1-4718-8E95-C7E4978322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3088" y="1727417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2" name="Line 52">
            <a:extLst>
              <a:ext uri="{FF2B5EF4-FFF2-40B4-BE49-F238E27FC236}">
                <a16:creationId xmlns:a16="http://schemas.microsoft.com/office/drawing/2014/main" id="{B035701E-AC0F-4F5A-874A-195E7D2A8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3088" y="1803617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Text Box 55">
            <a:extLst>
              <a:ext uri="{FF2B5EF4-FFF2-40B4-BE49-F238E27FC236}">
                <a16:creationId xmlns:a16="http://schemas.microsoft.com/office/drawing/2014/main" id="{F62E3119-C5E9-4E29-845F-7480B64A1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476" y="16639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00</a:t>
            </a:r>
          </a:p>
        </p:txBody>
      </p:sp>
      <p:sp>
        <p:nvSpPr>
          <p:cNvPr id="44" name="Text Box 56">
            <a:extLst>
              <a:ext uri="{FF2B5EF4-FFF2-40B4-BE49-F238E27FC236}">
                <a16:creationId xmlns:a16="http://schemas.microsoft.com/office/drawing/2014/main" id="{F96C2DB8-EADC-4C83-87D9-FBB38B34D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601" y="19687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01</a:t>
            </a:r>
          </a:p>
        </p:txBody>
      </p:sp>
      <p:sp>
        <p:nvSpPr>
          <p:cNvPr id="45" name="Text Box 57">
            <a:extLst>
              <a:ext uri="{FF2B5EF4-FFF2-40B4-BE49-F238E27FC236}">
                <a16:creationId xmlns:a16="http://schemas.microsoft.com/office/drawing/2014/main" id="{3460A96B-8324-416F-9EC3-79A06449D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601" y="22735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46" name="Text Box 58">
            <a:extLst>
              <a:ext uri="{FF2B5EF4-FFF2-40B4-BE49-F238E27FC236}">
                <a16:creationId xmlns:a16="http://schemas.microsoft.com/office/drawing/2014/main" id="{7FEF0FA4-079D-4486-86EC-4B189DDC8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726" y="25783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47" name="Text Box 59">
            <a:extLst>
              <a:ext uri="{FF2B5EF4-FFF2-40B4-BE49-F238E27FC236}">
                <a16:creationId xmlns:a16="http://schemas.microsoft.com/office/drawing/2014/main" id="{D415C789-351D-4012-8890-BA3BE6108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363" y="1346417"/>
            <a:ext cx="139223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660066"/>
                </a:solidFill>
                <a:latin typeface="+mn-lt"/>
              </a:rPr>
              <a:t>Cache Index</a:t>
            </a:r>
          </a:p>
        </p:txBody>
      </p:sp>
      <p:sp>
        <p:nvSpPr>
          <p:cNvPr id="48" name="Text Box 61">
            <a:extLst>
              <a:ext uri="{FF2B5EF4-FFF2-40B4-BE49-F238E27FC236}">
                <a16:creationId xmlns:a16="http://schemas.microsoft.com/office/drawing/2014/main" id="{22E09AB4-6C2D-4F68-8073-8609EE83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013" y="5069105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49" name="Text Box 62">
            <a:extLst>
              <a:ext uri="{FF2B5EF4-FFF2-40B4-BE49-F238E27FC236}">
                <a16:creationId xmlns:a16="http://schemas.microsoft.com/office/drawing/2014/main" id="{0647DEC7-3F8C-47E3-9246-48C09264E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088" y="4722113"/>
            <a:ext cx="5791200" cy="1766637"/>
          </a:xfrm>
          <a:prstGeom prst="rect">
            <a:avLst/>
          </a:prstGeom>
          <a:solidFill>
            <a:srgbClr val="FFFFCC">
              <a:alpha val="80000"/>
            </a:srgb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Example: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Given this memory access sequence: </a:t>
            </a:r>
            <a:r>
              <a:rPr lang="en-US" sz="1800" b="1" dirty="0">
                <a:latin typeface="+mn-lt"/>
              </a:rPr>
              <a:t>0 4 0 4 0 4 0 4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6600"/>
                </a:solidFill>
                <a:latin typeface="+mn-lt"/>
              </a:rPr>
              <a:t>Result: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Cold Miss = </a:t>
            </a:r>
            <a:r>
              <a:rPr lang="en-US" sz="1800" b="1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 (First two accesses)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Conflict Miss = </a:t>
            </a:r>
            <a:r>
              <a:rPr lang="en-US" sz="1800" b="1" dirty="0">
                <a:latin typeface="+mn-lt"/>
              </a:rPr>
              <a:t>6</a:t>
            </a:r>
            <a:r>
              <a:rPr lang="en-US" sz="1800" dirty="0">
                <a:latin typeface="+mn-lt"/>
              </a:rPr>
              <a:t> (The rest of the accesses)</a:t>
            </a:r>
          </a:p>
        </p:txBody>
      </p:sp>
      <p:sp>
        <p:nvSpPr>
          <p:cNvPr id="50" name="Text Box 63">
            <a:extLst>
              <a:ext uri="{FF2B5EF4-FFF2-40B4-BE49-F238E27FC236}">
                <a16:creationId xmlns:a16="http://schemas.microsoft.com/office/drawing/2014/main" id="{E9186BE2-C8D4-4D4E-A7FF-A48C98CDAC4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5880" y="3475025"/>
            <a:ext cx="1366080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Memory</a:t>
            </a: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A271F09F-DB17-459B-BEDD-7636A59F7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871" y="2870417"/>
            <a:ext cx="79861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Cache</a:t>
            </a:r>
          </a:p>
        </p:txBody>
      </p:sp>
      <p:grpSp>
        <p:nvGrpSpPr>
          <p:cNvPr id="52" name="Group 68">
            <a:extLst>
              <a:ext uri="{FF2B5EF4-FFF2-40B4-BE49-F238E27FC236}">
                <a16:creationId xmlns:a16="http://schemas.microsoft.com/office/drawing/2014/main" id="{2C6D3044-8052-431F-AB3F-82A383472DC1}"/>
              </a:ext>
            </a:extLst>
          </p:cNvPr>
          <p:cNvGrpSpPr/>
          <p:nvPr/>
        </p:nvGrpSpPr>
        <p:grpSpPr>
          <a:xfrm>
            <a:off x="5755888" y="1651217"/>
            <a:ext cx="1143000" cy="1219200"/>
            <a:chOff x="5486400" y="1219200"/>
            <a:chExt cx="1524000" cy="1219200"/>
          </a:xfrm>
        </p:grpSpPr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B2B09A40-FDEF-4F56-9B82-477D20486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2192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DF5E0FBE-82E5-48DC-B97C-390B67B04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5240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04A33A88-34B0-4A8C-B95C-609799185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8288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CBDDA9F5-E7EC-40F2-951A-C83309FF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1336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8BCE419-ADBE-474F-AD4C-6B3B3A1722FD}"/>
              </a:ext>
            </a:extLst>
          </p:cNvPr>
          <p:cNvSpPr txBox="1"/>
          <p:nvPr/>
        </p:nvSpPr>
        <p:spPr>
          <a:xfrm>
            <a:off x="3774688" y="335619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Direct Mapped Cache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D5625-6C49-4306-9186-A721F2437948}"/>
              </a:ext>
            </a:extLst>
          </p:cNvPr>
          <p:cNvSpPr txBox="1"/>
          <p:nvPr/>
        </p:nvSpPr>
        <p:spPr>
          <a:xfrm>
            <a:off x="1412062" y="1618435"/>
            <a:ext cx="9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 block</a:t>
            </a:r>
          </a:p>
        </p:txBody>
      </p:sp>
      <p:sp>
        <p:nvSpPr>
          <p:cNvPr id="58" name="Slide Number Placeholder 6">
            <a:extLst>
              <a:ext uri="{FF2B5EF4-FFF2-40B4-BE49-F238E27FC236}">
                <a16:creationId xmlns:a16="http://schemas.microsoft.com/office/drawing/2014/main" id="{33107831-9AC2-40DE-B12E-65662176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432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Advantage of Associativity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12">
            <a:extLst>
              <a:ext uri="{FF2B5EF4-FFF2-40B4-BE49-F238E27FC236}">
                <a16:creationId xmlns:a16="http://schemas.microsoft.com/office/drawing/2014/main" id="{489F7172-6E76-4F19-9221-F49B96A2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16512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" name="Rectangle 13">
            <a:extLst>
              <a:ext uri="{FF2B5EF4-FFF2-40B4-BE49-F238E27FC236}">
                <a16:creationId xmlns:a16="http://schemas.microsoft.com/office/drawing/2014/main" id="{C8D106B1-4572-4357-86C6-203FD3EA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19560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61CDC5C9-F808-45FA-8F87-22B09716F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28704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id="{34B9DA5C-47BC-498E-B4EF-FBDB5D9C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31752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Rectangle 21">
            <a:extLst>
              <a:ext uri="{FF2B5EF4-FFF2-40B4-BE49-F238E27FC236}">
                <a16:creationId xmlns:a16="http://schemas.microsoft.com/office/drawing/2014/main" id="{A453CB61-6F39-4A80-BD98-5E61CDBA8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40896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Rectangle 22">
            <a:extLst>
              <a:ext uri="{FF2B5EF4-FFF2-40B4-BE49-F238E27FC236}">
                <a16:creationId xmlns:a16="http://schemas.microsoft.com/office/drawing/2014/main" id="{E0E298FF-52DC-4B54-948B-3B74494C4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43944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95D6F6D4-EBDA-47CE-8B02-F2B31F1B2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3088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" name="Rectangle 26">
            <a:extLst>
              <a:ext uri="{FF2B5EF4-FFF2-40B4-BE49-F238E27FC236}">
                <a16:creationId xmlns:a16="http://schemas.microsoft.com/office/drawing/2014/main" id="{B722ABBC-5CDF-453C-9DE3-887B6FD1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6136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6" name="Group 67">
            <a:extLst>
              <a:ext uri="{FF2B5EF4-FFF2-40B4-BE49-F238E27FC236}">
                <a16:creationId xmlns:a16="http://schemas.microsoft.com/office/drawing/2014/main" id="{685CDA63-5316-44BE-BF85-FDD82F50D05E}"/>
              </a:ext>
            </a:extLst>
          </p:cNvPr>
          <p:cNvGrpSpPr/>
          <p:nvPr/>
        </p:nvGrpSpPr>
        <p:grpSpPr>
          <a:xfrm>
            <a:off x="808225" y="1651217"/>
            <a:ext cx="538162" cy="4921250"/>
            <a:chOff x="396875" y="1219200"/>
            <a:chExt cx="1055688" cy="4921250"/>
          </a:xfrm>
        </p:grpSpPr>
        <p:sp>
          <p:nvSpPr>
            <p:cNvPr id="67" name="Text Box 16">
              <a:extLst>
                <a:ext uri="{FF2B5EF4-FFF2-40B4-BE49-F238E27FC236}">
                  <a16:creationId xmlns:a16="http://schemas.microsoft.com/office/drawing/2014/main" id="{37C7DB17-FFF3-489D-A8CB-732BE8D0B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2192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8" name="Text Box 29">
              <a:extLst>
                <a:ext uri="{FF2B5EF4-FFF2-40B4-BE49-F238E27FC236}">
                  <a16:creationId xmlns:a16="http://schemas.microsoft.com/office/drawing/2014/main" id="{1B62A8B0-32B3-44DB-BFEE-99C8A2FB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536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69" name="Text Box 30">
              <a:extLst>
                <a:ext uri="{FF2B5EF4-FFF2-40B4-BE49-F238E27FC236}">
                  <a16:creationId xmlns:a16="http://schemas.microsoft.com/office/drawing/2014/main" id="{C76F9813-B77E-482F-8B40-5EBCFD7F4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841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70" name="Text Box 31">
              <a:extLst>
                <a:ext uri="{FF2B5EF4-FFF2-40B4-BE49-F238E27FC236}">
                  <a16:creationId xmlns:a16="http://schemas.microsoft.com/office/drawing/2014/main" id="{53E5902A-53DF-4B56-8FAB-6F5C7E836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146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71" name="Text Box 32">
              <a:extLst>
                <a:ext uri="{FF2B5EF4-FFF2-40B4-BE49-F238E27FC236}">
                  <a16:creationId xmlns:a16="http://schemas.microsoft.com/office/drawing/2014/main" id="{028CD4C9-5045-4056-9BB2-A5EF01BF4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2451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72" name="Text Box 33">
              <a:extLst>
                <a:ext uri="{FF2B5EF4-FFF2-40B4-BE49-F238E27FC236}">
                  <a16:creationId xmlns:a16="http://schemas.microsoft.com/office/drawing/2014/main" id="{E5E291DF-6D54-4EB5-B377-DFF3A77A4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755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73" name="Text Box 34">
              <a:extLst>
                <a:ext uri="{FF2B5EF4-FFF2-40B4-BE49-F238E27FC236}">
                  <a16:creationId xmlns:a16="http://schemas.microsoft.com/office/drawing/2014/main" id="{A4DEDD73-7FCC-434E-970A-3025C808E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060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74" name="Text Box 35">
              <a:extLst>
                <a:ext uri="{FF2B5EF4-FFF2-40B4-BE49-F238E27FC236}">
                  <a16:creationId xmlns:a16="http://schemas.microsoft.com/office/drawing/2014/main" id="{6C46A8B0-41CF-4F7C-9A71-FBF774E9F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3365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75" name="Text Box 36">
              <a:extLst>
                <a:ext uri="{FF2B5EF4-FFF2-40B4-BE49-F238E27FC236}">
                  <a16:creationId xmlns:a16="http://schemas.microsoft.com/office/drawing/2014/main" id="{6B7113E1-3649-4B44-9BD5-1A4403563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3670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76" name="Text Box 37">
              <a:extLst>
                <a:ext uri="{FF2B5EF4-FFF2-40B4-BE49-F238E27FC236}">
                  <a16:creationId xmlns:a16="http://schemas.microsoft.com/office/drawing/2014/main" id="{ED53FBC7-9146-4D23-AA87-CCDDB8759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975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258947FC-D343-41BA-A315-92B4983C4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279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78" name="Text Box 39">
              <a:extLst>
                <a:ext uri="{FF2B5EF4-FFF2-40B4-BE49-F238E27FC236}">
                  <a16:creationId xmlns:a16="http://schemas.microsoft.com/office/drawing/2014/main" id="{01362243-315A-4F31-AA1A-6084C6EDA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4584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79" name="Text Box 40">
              <a:extLst>
                <a:ext uri="{FF2B5EF4-FFF2-40B4-BE49-F238E27FC236}">
                  <a16:creationId xmlns:a16="http://schemas.microsoft.com/office/drawing/2014/main" id="{DB07CE54-9C64-4B62-A71F-997652869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889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80" name="Text Box 41">
              <a:extLst>
                <a:ext uri="{FF2B5EF4-FFF2-40B4-BE49-F238E27FC236}">
                  <a16:creationId xmlns:a16="http://schemas.microsoft.com/office/drawing/2014/main" id="{D1D9F035-18F7-4391-8442-4C1E32DE7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194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13</a:t>
              </a:r>
            </a:p>
          </p:txBody>
        </p:sp>
        <p:sp>
          <p:nvSpPr>
            <p:cNvPr id="81" name="Text Box 42">
              <a:extLst>
                <a:ext uri="{FF2B5EF4-FFF2-40B4-BE49-F238E27FC236}">
                  <a16:creationId xmlns:a16="http://schemas.microsoft.com/office/drawing/2014/main" id="{5289136F-8093-466A-BC2B-C1E9D03F0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499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14</a:t>
              </a:r>
            </a:p>
          </p:txBody>
        </p:sp>
        <p:sp>
          <p:nvSpPr>
            <p:cNvPr id="82" name="Text Box 43">
              <a:extLst>
                <a:ext uri="{FF2B5EF4-FFF2-40B4-BE49-F238E27FC236}">
                  <a16:creationId xmlns:a16="http://schemas.microsoft.com/office/drawing/2014/main" id="{76F58EA2-90EB-4DFC-99FF-D92F7D8CD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5803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83" name="Text Box 44">
            <a:extLst>
              <a:ext uri="{FF2B5EF4-FFF2-40B4-BE49-F238E27FC236}">
                <a16:creationId xmlns:a16="http://schemas.microsoft.com/office/drawing/2014/main" id="{7A73D1D9-B9D2-448B-B6C7-85044823F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25" y="1362822"/>
            <a:ext cx="29448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+mn-lt"/>
              </a:rPr>
              <a:t>Block Number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(Not Address) </a:t>
            </a:r>
          </a:p>
        </p:txBody>
      </p:sp>
      <p:sp>
        <p:nvSpPr>
          <p:cNvPr id="84" name="Line 51">
            <a:extLst>
              <a:ext uri="{FF2B5EF4-FFF2-40B4-BE49-F238E27FC236}">
                <a16:creationId xmlns:a16="http://schemas.microsoft.com/office/drawing/2014/main" id="{082BF2ED-0512-4CE5-A1B5-D7841A275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8425" y="1727417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5" name="Line 52">
            <a:extLst>
              <a:ext uri="{FF2B5EF4-FFF2-40B4-BE49-F238E27FC236}">
                <a16:creationId xmlns:a16="http://schemas.microsoft.com/office/drawing/2014/main" id="{1E679859-5D91-405E-8B31-0D778B89FA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8425" y="1803617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6" name="Text Box 55">
            <a:extLst>
              <a:ext uri="{FF2B5EF4-FFF2-40B4-BE49-F238E27FC236}">
                <a16:creationId xmlns:a16="http://schemas.microsoft.com/office/drawing/2014/main" id="{B45C420F-92E4-47C9-AF8A-5681D6047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425" y="16512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</a:t>
            </a:r>
          </a:p>
        </p:txBody>
      </p:sp>
      <p:sp>
        <p:nvSpPr>
          <p:cNvPr id="87" name="Text Box 56">
            <a:extLst>
              <a:ext uri="{FF2B5EF4-FFF2-40B4-BE49-F238E27FC236}">
                <a16:creationId xmlns:a16="http://schemas.microsoft.com/office/drawing/2014/main" id="{94D4D7BC-38C6-4C8D-991E-4E211D866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425" y="19687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01</a:t>
            </a:r>
          </a:p>
        </p:txBody>
      </p:sp>
      <p:sp>
        <p:nvSpPr>
          <p:cNvPr id="88" name="Text Box 59">
            <a:extLst>
              <a:ext uri="{FF2B5EF4-FFF2-40B4-BE49-F238E27FC236}">
                <a16:creationId xmlns:a16="http://schemas.microsoft.com/office/drawing/2014/main" id="{B83DB81C-01C4-4A49-A636-03113235F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425" y="1346417"/>
            <a:ext cx="10967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660066"/>
                </a:solidFill>
                <a:latin typeface="+mn-lt"/>
              </a:rPr>
              <a:t>Set Index</a:t>
            </a:r>
          </a:p>
        </p:txBody>
      </p:sp>
      <p:sp>
        <p:nvSpPr>
          <p:cNvPr id="89" name="Text Box 61">
            <a:extLst>
              <a:ext uri="{FF2B5EF4-FFF2-40B4-BE49-F238E27FC236}">
                <a16:creationId xmlns:a16="http://schemas.microsoft.com/office/drawing/2014/main" id="{3F65DE01-1F8B-41EB-A5CD-C2045D5F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350" y="5069105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90" name="Text Box 62">
            <a:extLst>
              <a:ext uri="{FF2B5EF4-FFF2-40B4-BE49-F238E27FC236}">
                <a16:creationId xmlns:a16="http://schemas.microsoft.com/office/drawing/2014/main" id="{1FE0E013-C30D-4D18-A68E-812EA0673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625" y="4722113"/>
            <a:ext cx="5791200" cy="1766637"/>
          </a:xfrm>
          <a:prstGeom prst="rect">
            <a:avLst/>
          </a:prstGeom>
          <a:solidFill>
            <a:srgbClr val="FFFFCC">
              <a:alpha val="80000"/>
            </a:srgb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Example: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Given this memory access sequence: </a:t>
            </a:r>
            <a:r>
              <a:rPr lang="en-US" sz="1800" b="1" dirty="0">
                <a:latin typeface="+mn-lt"/>
              </a:rPr>
              <a:t>0 4 0 4 0 4 0 4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6600"/>
                </a:solidFill>
                <a:latin typeface="+mn-lt"/>
              </a:rPr>
              <a:t>Result: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Cold Miss = </a:t>
            </a:r>
            <a:r>
              <a:rPr lang="en-US" sz="1800" b="1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 (First two accesses)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Conflict Miss =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None </a:t>
            </a:r>
            <a:r>
              <a:rPr lang="en-US" sz="1800" dirty="0">
                <a:latin typeface="+mn-lt"/>
              </a:rPr>
              <a:t>(as all of them are hits!)</a:t>
            </a:r>
          </a:p>
        </p:txBody>
      </p:sp>
      <p:sp>
        <p:nvSpPr>
          <p:cNvPr id="91" name="Text Box 63">
            <a:extLst>
              <a:ext uri="{FF2B5EF4-FFF2-40B4-BE49-F238E27FC236}">
                <a16:creationId xmlns:a16="http://schemas.microsoft.com/office/drawing/2014/main" id="{C3D1E119-C8C7-473C-A8D6-E9E34959A26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1217" y="3475025"/>
            <a:ext cx="1366080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Memory</a:t>
            </a:r>
          </a:p>
        </p:txBody>
      </p:sp>
      <p:sp>
        <p:nvSpPr>
          <p:cNvPr id="92" name="Text Box 49">
            <a:extLst>
              <a:ext uri="{FF2B5EF4-FFF2-40B4-BE49-F238E27FC236}">
                <a16:creationId xmlns:a16="http://schemas.microsoft.com/office/drawing/2014/main" id="{9BC84E9B-CDFC-4F74-899A-1B52CC01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734" y="2337017"/>
            <a:ext cx="110959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Cache</a:t>
            </a:r>
          </a:p>
        </p:txBody>
      </p:sp>
      <p:sp>
        <p:nvSpPr>
          <p:cNvPr id="93" name="Rectangle 45">
            <a:extLst>
              <a:ext uri="{FF2B5EF4-FFF2-40B4-BE49-F238E27FC236}">
                <a16:creationId xmlns:a16="http://schemas.microsoft.com/office/drawing/2014/main" id="{E357AFC0-CABF-4722-96D6-5EFE7BD79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225" y="1651217"/>
            <a:ext cx="11430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" name="Rectangle 46">
            <a:extLst>
              <a:ext uri="{FF2B5EF4-FFF2-40B4-BE49-F238E27FC236}">
                <a16:creationId xmlns:a16="http://schemas.microsoft.com/office/drawing/2014/main" id="{0EEC3A62-B5F4-4946-ABC3-4AFEC8A8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225" y="1956017"/>
            <a:ext cx="11430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" name="Rectangle 45">
            <a:extLst>
              <a:ext uri="{FF2B5EF4-FFF2-40B4-BE49-F238E27FC236}">
                <a16:creationId xmlns:a16="http://schemas.microsoft.com/office/drawing/2014/main" id="{746EA191-DDAD-416D-9282-949F3517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425" y="1651217"/>
            <a:ext cx="11430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" name="Rectangle 46">
            <a:extLst>
              <a:ext uri="{FF2B5EF4-FFF2-40B4-BE49-F238E27FC236}">
                <a16:creationId xmlns:a16="http://schemas.microsoft.com/office/drawing/2014/main" id="{1388E558-1B29-4A22-A12B-11FBCF752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425" y="1956017"/>
            <a:ext cx="11430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" name="Rectangle 12">
            <a:extLst>
              <a:ext uri="{FF2B5EF4-FFF2-40B4-BE49-F238E27FC236}">
                <a16:creationId xmlns:a16="http://schemas.microsoft.com/office/drawing/2014/main" id="{5AA4D3A2-9DF0-4767-8DDF-A2C6B4BB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22608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3F879075-1424-4EA0-A10C-E4538095B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25656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" name="Rectangle 17">
            <a:extLst>
              <a:ext uri="{FF2B5EF4-FFF2-40B4-BE49-F238E27FC236}">
                <a16:creationId xmlns:a16="http://schemas.microsoft.com/office/drawing/2014/main" id="{532D73AC-1C62-402F-843D-1A7B7B4EC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34800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" name="Rectangle 18">
            <a:extLst>
              <a:ext uri="{FF2B5EF4-FFF2-40B4-BE49-F238E27FC236}">
                <a16:creationId xmlns:a16="http://schemas.microsoft.com/office/drawing/2014/main" id="{A212E721-03D8-4C81-9EA7-53EF44606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37848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" name="Rectangle 21">
            <a:extLst>
              <a:ext uri="{FF2B5EF4-FFF2-40B4-BE49-F238E27FC236}">
                <a16:creationId xmlns:a16="http://schemas.microsoft.com/office/drawing/2014/main" id="{5478C96D-F1DA-48E0-88AF-D3126E541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46992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" name="Rectangle 22">
            <a:extLst>
              <a:ext uri="{FF2B5EF4-FFF2-40B4-BE49-F238E27FC236}">
                <a16:creationId xmlns:a16="http://schemas.microsoft.com/office/drawing/2014/main" id="{169C0624-B610-448F-A81B-07E260402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0040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" name="Rectangle 25">
            <a:extLst>
              <a:ext uri="{FF2B5EF4-FFF2-40B4-BE49-F238E27FC236}">
                <a16:creationId xmlns:a16="http://schemas.microsoft.com/office/drawing/2014/main" id="{60E4BE7F-51F4-497F-8285-B90CEC1D2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9184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" name="Rectangle 26">
            <a:extLst>
              <a:ext uri="{FF2B5EF4-FFF2-40B4-BE49-F238E27FC236}">
                <a16:creationId xmlns:a16="http://schemas.microsoft.com/office/drawing/2014/main" id="{EC6BA365-AE9B-4F8E-8037-44E4548E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62232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E80298-438C-4B3A-B41F-79F89C250431}"/>
              </a:ext>
            </a:extLst>
          </p:cNvPr>
          <p:cNvSpPr txBox="1"/>
          <p:nvPr/>
        </p:nvSpPr>
        <p:spPr>
          <a:xfrm>
            <a:off x="3322826" y="3356192"/>
            <a:ext cx="49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2-way Set Associative Cache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07D551-5BA6-4181-84BC-FE317581F95E}"/>
              </a:ext>
            </a:extLst>
          </p:cNvPr>
          <p:cNvSpPr txBox="1"/>
          <p:nvPr/>
        </p:nvSpPr>
        <p:spPr>
          <a:xfrm>
            <a:off x="1412062" y="1618435"/>
            <a:ext cx="9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 block</a:t>
            </a:r>
          </a:p>
        </p:txBody>
      </p:sp>
      <p:sp>
        <p:nvSpPr>
          <p:cNvPr id="107" name="Slide Number Placeholder 6">
            <a:extLst>
              <a:ext uri="{FF2B5EF4-FFF2-40B4-BE49-F238E27FC236}">
                <a16:creationId xmlns:a16="http://schemas.microsoft.com/office/drawing/2014/main" id="{9491A21A-B9CA-4495-B151-C7E13536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7449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Advantage of Associativity 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54" name="Picture 60">
            <a:extLst>
              <a:ext uri="{FF2B5EF4-FFF2-40B4-BE49-F238E27FC236}">
                <a16:creationId xmlns:a16="http://schemas.microsoft.com/office/drawing/2014/main" id="{3C208320-409E-4613-AA6F-411B69BE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1997" y="2600819"/>
            <a:ext cx="5480005" cy="35549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5" name="Text Box 4">
            <a:extLst>
              <a:ext uri="{FF2B5EF4-FFF2-40B4-BE49-F238E27FC236}">
                <a16:creationId xmlns:a16="http://schemas.microsoft.com/office/drawing/2014/main" id="{A4BF762A-3426-4DF6-A81F-676B590F4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10" y="1346417"/>
            <a:ext cx="7372788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Rule of Thumb: </a:t>
            </a:r>
          </a:p>
          <a:p>
            <a:r>
              <a:rPr lang="en-US" sz="2000" dirty="0"/>
              <a:t>A direct-mapped cache of size </a:t>
            </a:r>
            <a:r>
              <a:rPr lang="en-US" sz="2000" b="1" dirty="0"/>
              <a:t>N</a:t>
            </a:r>
            <a:r>
              <a:rPr lang="en-US" sz="2000" dirty="0"/>
              <a:t> has about the same miss rate </a:t>
            </a:r>
          </a:p>
          <a:p>
            <a:r>
              <a:rPr lang="en-US" sz="2000" dirty="0"/>
              <a:t>as a 2-way set associative cache of size </a:t>
            </a:r>
            <a:r>
              <a:rPr lang="en-US" sz="2000" b="1" dirty="0"/>
              <a:t>N/2</a:t>
            </a:r>
          </a:p>
        </p:txBody>
      </p:sp>
      <p:sp>
        <p:nvSpPr>
          <p:cNvPr id="56" name="Slide Number Placeholder 6">
            <a:extLst>
              <a:ext uri="{FF2B5EF4-FFF2-40B4-BE49-F238E27FC236}">
                <a16:creationId xmlns:a16="http://schemas.microsoft.com/office/drawing/2014/main" id="{2799E45C-AAAB-4D66-A0EC-E3DA0693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0132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Setup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DA543D7-8900-4436-9416-DA94E8784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9232"/>
            <a:ext cx="7391400" cy="2426731"/>
          </a:xfrm>
        </p:spPr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Given:</a:t>
            </a: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 sequence: </a:t>
            </a:r>
            <a:r>
              <a:rPr lang="en-US" sz="2400" b="1" dirty="0"/>
              <a:t>4, 0, 8, 36, 0 </a:t>
            </a: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2-way set-associative cache with a total of four 8-byte blocks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 </a:t>
            </a:r>
            <a:r>
              <a:rPr lang="en-US" sz="2400" b="1" dirty="0">
                <a:solidFill>
                  <a:srgbClr val="C00000"/>
                </a:solidFill>
              </a:rPr>
              <a:t>total of 2 sets</a:t>
            </a:r>
            <a:endParaRPr lang="en-US" sz="2400" dirty="0">
              <a:solidFill>
                <a:srgbClr val="C00000"/>
              </a:solidFill>
            </a:endParaRP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Indicate hit/miss for each access</a:t>
            </a:r>
          </a:p>
          <a:p>
            <a:endParaRPr lang="en-US" dirty="0"/>
          </a:p>
        </p:txBody>
      </p:sp>
      <p:grpSp>
        <p:nvGrpSpPr>
          <p:cNvPr id="8" name="Group 29">
            <a:extLst>
              <a:ext uri="{FF2B5EF4-FFF2-40B4-BE49-F238E27FC236}">
                <a16:creationId xmlns:a16="http://schemas.microsoft.com/office/drawing/2014/main" id="{7F23CD1F-AE5E-4978-8D87-92D6614AE61A}"/>
              </a:ext>
            </a:extLst>
          </p:cNvPr>
          <p:cNvGrpSpPr/>
          <p:nvPr/>
        </p:nvGrpSpPr>
        <p:grpSpPr>
          <a:xfrm>
            <a:off x="1676400" y="3334583"/>
            <a:ext cx="5038496" cy="762000"/>
            <a:chOff x="3124200" y="3733800"/>
            <a:chExt cx="5038496" cy="762000"/>
          </a:xfrm>
        </p:grpSpPr>
        <p:sp>
          <p:nvSpPr>
            <p:cNvPr id="9" name="Text Box 38">
              <a:extLst>
                <a:ext uri="{FF2B5EF4-FFF2-40B4-BE49-F238E27FC236}">
                  <a16:creationId xmlns:a16="http://schemas.microsoft.com/office/drawing/2014/main" id="{EB66A112-D866-489C-9880-31E78CC35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3744496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10" name="Text Box 78">
              <a:extLst>
                <a:ext uri="{FF2B5EF4-FFF2-40B4-BE49-F238E27FC236}">
                  <a16:creationId xmlns:a16="http://schemas.microsoft.com/office/drawing/2014/main" id="{0FB1D7B3-002C-4842-BD11-F15B5519A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1" name="Text Box 79">
              <a:extLst>
                <a:ext uri="{FF2B5EF4-FFF2-40B4-BE49-F238E27FC236}">
                  <a16:creationId xmlns:a16="http://schemas.microsoft.com/office/drawing/2014/main" id="{0BE6196F-0309-42D9-A2AC-4E05A4BF9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3" name="Text Box 80">
              <a:extLst>
                <a:ext uri="{FF2B5EF4-FFF2-40B4-BE49-F238E27FC236}">
                  <a16:creationId xmlns:a16="http://schemas.microsoft.com/office/drawing/2014/main" id="{EA03D59A-8429-4B82-B018-34CA5CAE0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29847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14" name="Text Box 81">
              <a:extLst>
                <a:ext uri="{FF2B5EF4-FFF2-40B4-BE49-F238E27FC236}">
                  <a16:creationId xmlns:a16="http://schemas.microsoft.com/office/drawing/2014/main" id="{FB74F48C-4B99-4954-BD08-D829308D1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4721" y="3733800"/>
              <a:ext cx="29847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663FDC-79D4-4D4A-A601-0BC620175F70}"/>
                </a:ext>
              </a:extLst>
            </p:cNvPr>
            <p:cNvSpPr/>
            <p:nvPr/>
          </p:nvSpPr>
          <p:spPr>
            <a:xfrm>
              <a:off x="3206521" y="4038600"/>
              <a:ext cx="17464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7EE689-0686-46AA-ABB2-08F18A895081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BA9A6FBF-9F8B-4AAC-BAEA-0D347F0F7DF8}"/>
                </a:ext>
              </a:extLst>
            </p:cNvPr>
            <p:cNvGrpSpPr/>
            <p:nvPr/>
          </p:nvGrpSpPr>
          <p:grpSpPr>
            <a:xfrm>
              <a:off x="3200401" y="4083050"/>
              <a:ext cx="1752599" cy="369332"/>
              <a:chOff x="1219200" y="2014270"/>
              <a:chExt cx="3672114" cy="369332"/>
            </a:xfrm>
          </p:grpSpPr>
          <p:sp>
            <p:nvSpPr>
              <p:cNvPr id="26" name="Text Box 75">
                <a:extLst>
                  <a:ext uri="{FF2B5EF4-FFF2-40B4-BE49-F238E27FC236}">
                    <a16:creationId xmlns:a16="http://schemas.microsoft.com/office/drawing/2014/main" id="{A33F1CD5-A86E-451F-8CB2-8A5B5FFB2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113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27" name="Line 76">
                <a:extLst>
                  <a:ext uri="{FF2B5EF4-FFF2-40B4-BE49-F238E27FC236}">
                    <a16:creationId xmlns:a16="http://schemas.microsoft.com/office/drawing/2014/main" id="{DB4B797C-685A-495B-9F07-77F31B833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914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8" name="Line 77">
                <a:extLst>
                  <a:ext uri="{FF2B5EF4-FFF2-40B4-BE49-F238E27FC236}">
                    <a16:creationId xmlns:a16="http://schemas.microsoft.com/office/drawing/2014/main" id="{575A1579-5B63-4097-8808-DF10F9C7B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8" name="Group 32">
              <a:extLst>
                <a:ext uri="{FF2B5EF4-FFF2-40B4-BE49-F238E27FC236}">
                  <a16:creationId xmlns:a16="http://schemas.microsoft.com/office/drawing/2014/main" id="{D647C76E-AB47-4258-AC0B-41FCCE28FF9A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24" name="Line 77">
                <a:extLst>
                  <a:ext uri="{FF2B5EF4-FFF2-40B4-BE49-F238E27FC236}">
                    <a16:creationId xmlns:a16="http://schemas.microsoft.com/office/drawing/2014/main" id="{1316E048-85E7-4E51-88A2-A4C51429B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5" name="Text Box 75">
                <a:extLst>
                  <a:ext uri="{FF2B5EF4-FFF2-40B4-BE49-F238E27FC236}">
                    <a16:creationId xmlns:a16="http://schemas.microsoft.com/office/drawing/2014/main" id="{8E527BEA-E32F-4CB1-83FB-5A1C991AC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218805-11BC-4702-8790-15F5B407B783}"/>
                </a:ext>
              </a:extLst>
            </p:cNvPr>
            <p:cNvSpPr/>
            <p:nvPr/>
          </p:nvSpPr>
          <p:spPr>
            <a:xfrm>
              <a:off x="4953000" y="4038600"/>
              <a:ext cx="1600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id="{FD729B59-FF77-47BC-A3EA-3BD2E81204B3}"/>
                </a:ext>
              </a:extLst>
            </p:cNvPr>
            <p:cNvGrpSpPr/>
            <p:nvPr/>
          </p:nvGrpSpPr>
          <p:grpSpPr>
            <a:xfrm>
              <a:off x="4953000" y="4083050"/>
              <a:ext cx="1600200" cy="369332"/>
              <a:chOff x="1219200" y="2014270"/>
              <a:chExt cx="3365674" cy="369332"/>
            </a:xfrm>
          </p:grpSpPr>
          <p:sp>
            <p:nvSpPr>
              <p:cNvPr id="21" name="Text Box 75">
                <a:extLst>
                  <a:ext uri="{FF2B5EF4-FFF2-40B4-BE49-F238E27FC236}">
                    <a16:creationId xmlns:a16="http://schemas.microsoft.com/office/drawing/2014/main" id="{770B355D-C198-4E71-A6D7-609D32F5F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9740" y="2014270"/>
                <a:ext cx="254621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Set Index</a:t>
                </a:r>
              </a:p>
            </p:txBody>
          </p:sp>
          <p:sp>
            <p:nvSpPr>
              <p:cNvPr id="22" name="Line 76">
                <a:extLst>
                  <a:ext uri="{FF2B5EF4-FFF2-40B4-BE49-F238E27FC236}">
                    <a16:creationId xmlns:a16="http://schemas.microsoft.com/office/drawing/2014/main" id="{2C9C7C30-0F88-4BE7-824F-7CE98A102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Line 77">
                <a:extLst>
                  <a:ext uri="{FF2B5EF4-FFF2-40B4-BE49-F238E27FC236}">
                    <a16:creationId xmlns:a16="http://schemas.microsoft.com/office/drawing/2014/main" id="{DA80354A-3C2A-4A66-B405-751935B39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19200" y="2209800"/>
                <a:ext cx="3205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9" name="Text Box 16">
            <a:extLst>
              <a:ext uri="{FF2B5EF4-FFF2-40B4-BE49-F238E27FC236}">
                <a16:creationId xmlns:a16="http://schemas.microsoft.com/office/drawing/2014/main" id="{DB7B47F4-9C63-4459-ACA5-9DA7C01C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88910"/>
            <a:ext cx="56388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3 bits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3 = 29 bits</a:t>
            </a:r>
            <a:endParaRPr lang="en-US" sz="2000" b="1" dirty="0">
              <a:latin typeface="+mn-lt"/>
            </a:endParaRPr>
          </a:p>
          <a:p>
            <a:r>
              <a:rPr lang="en-US" sz="2000" b="1" dirty="0"/>
              <a:t>2-way associative, number of sets</a:t>
            </a:r>
            <a:r>
              <a:rPr lang="en-US" sz="2000" dirty="0">
                <a:sym typeface="Wingdings" pitchFamily="2" charset="2"/>
              </a:rPr>
              <a:t>= 2 </a:t>
            </a:r>
            <a:r>
              <a:rPr lang="en-US" sz="2000" b="1" dirty="0">
                <a:sym typeface="Wingdings" pitchFamily="2" charset="2"/>
              </a:rPr>
              <a:t>= 2</a:t>
            </a:r>
            <a:r>
              <a:rPr lang="en-US" sz="2000" b="1" baseline="30000" dirty="0">
                <a:sym typeface="Wingdings" pitchFamily="2" charset="2"/>
              </a:rPr>
              <a:t>1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ym typeface="Wingdings" pitchFamily="2" charset="2"/>
              </a:rPr>
              <a:t>Set Index,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M</a:t>
            </a:r>
            <a:r>
              <a:rPr lang="en-US" sz="2000" b="1" dirty="0">
                <a:sym typeface="Wingdings" pitchFamily="2" charset="2"/>
              </a:rPr>
              <a:t> = 1 bits</a:t>
            </a:r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Cache Tag </a:t>
            </a:r>
            <a:r>
              <a:rPr lang="en-US" sz="2000" dirty="0"/>
              <a:t>= 32 – 3 – 1 = </a:t>
            </a:r>
            <a:r>
              <a:rPr lang="en-US" sz="2000" b="1" dirty="0"/>
              <a:t>28 bits</a:t>
            </a: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494DC6BB-E44F-4C82-881E-06FFB76A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03340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F414F45-80A0-46FB-96A8-99BCF3D346AA}"/>
              </a:ext>
            </a:extLst>
          </p:cNvPr>
          <p:cNvSpPr txBox="1">
            <a:spLocks/>
          </p:cNvSpPr>
          <p:nvPr/>
        </p:nvSpPr>
        <p:spPr bwMode="auto">
          <a:xfrm>
            <a:off x="457200" y="1763751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Check: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Both blocks in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0 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invalid 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 Cold Miss ]</a:t>
            </a:r>
            <a:endParaRPr kumimoji="0" lang="en-SG" sz="20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7A01EA-94FF-4BFE-91F2-2E8C19722AC5}"/>
              </a:ext>
            </a:extLst>
          </p:cNvPr>
          <p:cNvGrpSpPr/>
          <p:nvPr/>
        </p:nvGrpSpPr>
        <p:grpSpPr>
          <a:xfrm>
            <a:off x="3048001" y="1400003"/>
            <a:ext cx="5486399" cy="762000"/>
            <a:chOff x="2362201" y="914400"/>
            <a:chExt cx="5486399" cy="762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ADC25E-E79B-4B3C-A1EE-DDCA93B7A20E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4ED3DE-62B9-4CAB-8EFA-1581D8346D41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</a:t>
              </a:r>
            </a:p>
          </p:txBody>
        </p:sp>
        <p:sp>
          <p:nvSpPr>
            <p:cNvPr id="34" name="Text Box 75">
              <a:extLst>
                <a:ext uri="{FF2B5EF4-FFF2-40B4-BE49-F238E27FC236}">
                  <a16:creationId xmlns:a16="http://schemas.microsoft.com/office/drawing/2014/main" id="{0D266634-9016-478F-A26D-352FF1DEE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D02FB3C6-D593-4864-A49C-82F2CEEDE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1242A5-5FF5-4575-BD22-A428B756F43F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37" name="Text Box 75">
              <a:extLst>
                <a:ext uri="{FF2B5EF4-FFF2-40B4-BE49-F238E27FC236}">
                  <a16:creationId xmlns:a16="http://schemas.microsoft.com/office/drawing/2014/main" id="{410BFCE6-683B-4AC4-954E-309C55524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aphicFrame>
        <p:nvGraphicFramePr>
          <p:cNvPr id="38" name="Group 3">
            <a:extLst>
              <a:ext uri="{FF2B5EF4-FFF2-40B4-BE49-F238E27FC236}">
                <a16:creationId xmlns:a16="http://schemas.microsoft.com/office/drawing/2014/main" id="{972A2BF2-65E1-4558-BE65-7450D7944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908106"/>
              </p:ext>
            </p:extLst>
          </p:nvPr>
        </p:nvGraphicFramePr>
        <p:xfrm>
          <a:off x="457200" y="3973551"/>
          <a:ext cx="8229602" cy="245395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15BA633-F32D-4089-96E1-A46D4078DCE9}"/>
              </a:ext>
            </a:extLst>
          </p:cNvPr>
          <p:cNvSpPr txBox="1"/>
          <p:nvPr/>
        </p:nvSpPr>
        <p:spPr>
          <a:xfrm>
            <a:off x="6746988" y="934336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495961-659A-4388-BB4C-12482BA8E660}"/>
              </a:ext>
            </a:extLst>
          </p:cNvPr>
          <p:cNvSpPr/>
          <p:nvPr/>
        </p:nvSpPr>
        <p:spPr>
          <a:xfrm>
            <a:off x="6746988" y="934336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753493-70D8-4C10-B76C-DB61B2112561}"/>
              </a:ext>
            </a:extLst>
          </p:cNvPr>
          <p:cNvSpPr txBox="1"/>
          <p:nvPr/>
        </p:nvSpPr>
        <p:spPr>
          <a:xfrm>
            <a:off x="457200" y="298295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0 - Block 0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EDC749-A761-4DCC-82E2-B0B1F34B520D}"/>
              </a:ext>
            </a:extLst>
          </p:cNvPr>
          <p:cNvSpPr txBox="1"/>
          <p:nvPr/>
        </p:nvSpPr>
        <p:spPr>
          <a:xfrm>
            <a:off x="2438400" y="519051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5F02C2-5D05-444A-A1A4-338C5E90B960}"/>
              </a:ext>
            </a:extLst>
          </p:cNvPr>
          <p:cNvSpPr txBox="1"/>
          <p:nvPr/>
        </p:nvSpPr>
        <p:spPr>
          <a:xfrm>
            <a:off x="2988734" y="5190518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M[0]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97CBE0-B87A-41C5-945F-EAB003612F20}"/>
              </a:ext>
            </a:extLst>
          </p:cNvPr>
          <p:cNvSpPr/>
          <p:nvPr/>
        </p:nvSpPr>
        <p:spPr>
          <a:xfrm>
            <a:off x="1897245" y="518605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616E9F-A0EF-464A-BDD2-15615597E58B}"/>
              </a:ext>
            </a:extLst>
          </p:cNvPr>
          <p:cNvSpPr txBox="1"/>
          <p:nvPr/>
        </p:nvSpPr>
        <p:spPr>
          <a:xfrm>
            <a:off x="4097731" y="5190518"/>
            <a:ext cx="1083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M[4]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9435CC-9EB7-4459-934F-3532F96D649A}"/>
              </a:ext>
            </a:extLst>
          </p:cNvPr>
          <p:cNvCxnSpPr/>
          <p:nvPr/>
        </p:nvCxnSpPr>
        <p:spPr>
          <a:xfrm flipH="1">
            <a:off x="1676400" y="5302586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08120A9-3E42-48BD-BC9B-C0AFECB617C9}"/>
              </a:ext>
            </a:extLst>
          </p:cNvPr>
          <p:cNvSpPr txBox="1"/>
          <p:nvPr/>
        </p:nvSpPr>
        <p:spPr>
          <a:xfrm>
            <a:off x="6670788" y="68880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8E3A5C-5B7C-44B2-8096-83EBD08284BE}"/>
              </a:ext>
            </a:extLst>
          </p:cNvPr>
          <p:cNvSpPr/>
          <p:nvPr/>
        </p:nvSpPr>
        <p:spPr>
          <a:xfrm>
            <a:off x="4133375" y="5186053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42486E7-B1DE-4E96-BE31-7AB69D7E0F6F}"/>
              </a:ext>
            </a:extLst>
          </p:cNvPr>
          <p:cNvSpPr/>
          <p:nvPr/>
        </p:nvSpPr>
        <p:spPr>
          <a:xfrm>
            <a:off x="7667064" y="1801129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Slide Number Placeholder 6">
            <a:extLst>
              <a:ext uri="{FF2B5EF4-FFF2-40B4-BE49-F238E27FC236}">
                <a16:creationId xmlns:a16="http://schemas.microsoft.com/office/drawing/2014/main" id="{6603F9D9-94B1-4615-8600-9D860C64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853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43" grpId="0"/>
      <p:bldP spid="44" grpId="0"/>
      <p:bldP spid="45" grpId="0"/>
      <p:bldP spid="47" grpId="0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5" name="Group 3">
            <a:extLst>
              <a:ext uri="{FF2B5EF4-FFF2-40B4-BE49-F238E27FC236}">
                <a16:creationId xmlns:a16="http://schemas.microsoft.com/office/drawing/2014/main" id="{E83A30F7-0D7B-4714-9714-8AF8F48602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620932"/>
              </p:ext>
            </p:extLst>
          </p:nvPr>
        </p:nvGraphicFramePr>
        <p:xfrm>
          <a:off x="457200" y="3979848"/>
          <a:ext cx="8229602" cy="246980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Index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5CC9FA9-D57C-4927-9366-3A5D8984DF54}"/>
              </a:ext>
            </a:extLst>
          </p:cNvPr>
          <p:cNvSpPr txBox="1">
            <a:spLocks/>
          </p:cNvSpPr>
          <p:nvPr/>
        </p:nvSpPr>
        <p:spPr bwMode="auto">
          <a:xfrm>
            <a:off x="457200" y="1770048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Result: </a:t>
            </a:r>
            <a:endParaRPr lang="en-US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[Valid and Tags match] in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0-Block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0 </a:t>
            </a:r>
            <a:r>
              <a:rPr lang="en-US" sz="2400" b="1" kern="0" dirty="0">
                <a:solidFill>
                  <a:srgbClr val="660066"/>
                </a:solidFill>
                <a:latin typeface="+mn-lt"/>
                <a:cs typeface="+mn-cs"/>
              </a:rPr>
              <a:t>[ Spatial Locality ]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" name="Group 7">
            <a:extLst>
              <a:ext uri="{FF2B5EF4-FFF2-40B4-BE49-F238E27FC236}">
                <a16:creationId xmlns:a16="http://schemas.microsoft.com/office/drawing/2014/main" id="{87DBD615-B3E2-4F8B-A46E-C11BF72A7700}"/>
              </a:ext>
            </a:extLst>
          </p:cNvPr>
          <p:cNvGrpSpPr/>
          <p:nvPr/>
        </p:nvGrpSpPr>
        <p:grpSpPr>
          <a:xfrm>
            <a:off x="3111398" y="1406300"/>
            <a:ext cx="5486399" cy="762000"/>
            <a:chOff x="2362201" y="914400"/>
            <a:chExt cx="5486399" cy="762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AD7D2C-A585-4852-B81B-9FE13DD44A18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85246F-86FC-468B-8673-E3076678B9BE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50" name="Text Box 75">
              <a:extLst>
                <a:ext uri="{FF2B5EF4-FFF2-40B4-BE49-F238E27FC236}">
                  <a16:creationId xmlns:a16="http://schemas.microsoft.com/office/drawing/2014/main" id="{2DFE6468-A432-4490-BA83-EA6676486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51" name="Text Box 75">
              <a:extLst>
                <a:ext uri="{FF2B5EF4-FFF2-40B4-BE49-F238E27FC236}">
                  <a16:creationId xmlns:a16="http://schemas.microsoft.com/office/drawing/2014/main" id="{CA930A84-4444-422F-8279-F14BBF320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EE53F91-3418-4032-9802-7B09DD29AE04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3" name="Text Box 75">
              <a:extLst>
                <a:ext uri="{FF2B5EF4-FFF2-40B4-BE49-F238E27FC236}">
                  <a16:creationId xmlns:a16="http://schemas.microsoft.com/office/drawing/2014/main" id="{BD459E09-F661-4CB2-86A4-DDAAB566E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9242C90-9050-4840-A30B-FD95416B5F1E}"/>
              </a:ext>
            </a:extLst>
          </p:cNvPr>
          <p:cNvSpPr txBox="1"/>
          <p:nvPr/>
        </p:nvSpPr>
        <p:spPr>
          <a:xfrm>
            <a:off x="6746988" y="940633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5AC24D-3BD7-4C9E-B8BD-840799E24DB0}"/>
              </a:ext>
            </a:extLst>
          </p:cNvPr>
          <p:cNvSpPr txBox="1"/>
          <p:nvPr/>
        </p:nvSpPr>
        <p:spPr>
          <a:xfrm>
            <a:off x="6649428" y="6951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CC2EDF0-AFE7-4417-9DF2-1E36F8B8A99E}"/>
              </a:ext>
            </a:extLst>
          </p:cNvPr>
          <p:cNvSpPr/>
          <p:nvPr/>
        </p:nvSpPr>
        <p:spPr>
          <a:xfrm>
            <a:off x="7086600" y="940633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7460AE-E1B4-49E1-9A10-35EA2024A848}"/>
              </a:ext>
            </a:extLst>
          </p:cNvPr>
          <p:cNvSpPr txBox="1"/>
          <p:nvPr/>
        </p:nvSpPr>
        <p:spPr>
          <a:xfrm>
            <a:off x="7044546" y="693899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8A3BD7-6FB6-43B2-957B-5723AC95F950}"/>
              </a:ext>
            </a:extLst>
          </p:cNvPr>
          <p:cNvSpPr/>
          <p:nvPr/>
        </p:nvSpPr>
        <p:spPr>
          <a:xfrm>
            <a:off x="3111398" y="5219244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29E76D6-8E19-4593-B05F-F99C429193E9}"/>
              </a:ext>
            </a:extLst>
          </p:cNvPr>
          <p:cNvSpPr/>
          <p:nvPr/>
        </p:nvSpPr>
        <p:spPr>
          <a:xfrm>
            <a:off x="7732556" y="1807426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Slide Number Placeholder 6">
            <a:extLst>
              <a:ext uri="{FF2B5EF4-FFF2-40B4-BE49-F238E27FC236}">
                <a16:creationId xmlns:a16="http://schemas.microsoft.com/office/drawing/2014/main" id="{BB014D10-7932-48B6-BD77-969108DF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607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19" name="Group 3">
            <a:extLst>
              <a:ext uri="{FF2B5EF4-FFF2-40B4-BE49-F238E27FC236}">
                <a16:creationId xmlns:a16="http://schemas.microsoft.com/office/drawing/2014/main" id="{ED9C474D-62B3-4B77-8935-2C9FB91821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663732"/>
              </p:ext>
            </p:extLst>
          </p:nvPr>
        </p:nvGraphicFramePr>
        <p:xfrm>
          <a:off x="457200" y="3977615"/>
          <a:ext cx="8229602" cy="245395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EE7D0F9-72B7-4D9C-9C32-90E656727301}"/>
              </a:ext>
            </a:extLst>
          </p:cNvPr>
          <p:cNvSpPr txBox="1">
            <a:spLocks/>
          </p:cNvSpPr>
          <p:nvPr/>
        </p:nvSpPr>
        <p:spPr bwMode="auto">
          <a:xfrm>
            <a:off x="457200" y="1767815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ts val="0"/>
              </a:spcBef>
              <a:buClr>
                <a:schemeClr val="accent1"/>
              </a:buClr>
              <a:buSzPct val="65000"/>
            </a:pPr>
            <a:r>
              <a:rPr lang="en-US" sz="2400" b="1" kern="0" dirty="0"/>
              <a:t>Check: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/>
              <a:t>Both blocks in </a:t>
            </a:r>
            <a:r>
              <a:rPr lang="en-US" sz="2400" b="1" kern="0" dirty="0"/>
              <a:t>Set 1 </a:t>
            </a:r>
            <a:r>
              <a:rPr lang="en-US" sz="2400" kern="0" dirty="0"/>
              <a:t>are invalid </a:t>
            </a:r>
            <a:r>
              <a:rPr lang="en-US" sz="2400" b="1" kern="0" dirty="0">
                <a:solidFill>
                  <a:srgbClr val="660066"/>
                </a:solidFill>
              </a:rPr>
              <a:t>[ Cold Miss ]</a:t>
            </a:r>
            <a:endParaRPr kumimoji="0" lang="en-SG" sz="28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Group 7">
            <a:extLst>
              <a:ext uri="{FF2B5EF4-FFF2-40B4-BE49-F238E27FC236}">
                <a16:creationId xmlns:a16="http://schemas.microsoft.com/office/drawing/2014/main" id="{717C49DF-163B-4B9C-B178-1DEDE595359B}"/>
              </a:ext>
            </a:extLst>
          </p:cNvPr>
          <p:cNvGrpSpPr/>
          <p:nvPr/>
        </p:nvGrpSpPr>
        <p:grpSpPr>
          <a:xfrm>
            <a:off x="3111398" y="1404067"/>
            <a:ext cx="5486399" cy="762000"/>
            <a:chOff x="2362201" y="914400"/>
            <a:chExt cx="5486399" cy="762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F6FAD5-23FC-4CC8-AEFB-24DF6C65072A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5EE255-F0EF-40C9-A5FA-928054F1454C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24" name="Text Box 75">
              <a:extLst>
                <a:ext uri="{FF2B5EF4-FFF2-40B4-BE49-F238E27FC236}">
                  <a16:creationId xmlns:a16="http://schemas.microsoft.com/office/drawing/2014/main" id="{6C8A982D-3829-4820-A11D-0BA50B140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0" name="Text Box 75">
              <a:extLst>
                <a:ext uri="{FF2B5EF4-FFF2-40B4-BE49-F238E27FC236}">
                  <a16:creationId xmlns:a16="http://schemas.microsoft.com/office/drawing/2014/main" id="{00609EBB-326C-49F8-87CA-EAE83D1AA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A64EF9-5CBC-4CAC-AD25-6A2F037873EB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2" name="Text Box 75">
              <a:extLst>
                <a:ext uri="{FF2B5EF4-FFF2-40B4-BE49-F238E27FC236}">
                  <a16:creationId xmlns:a16="http://schemas.microsoft.com/office/drawing/2014/main" id="{29DBBCC9-5848-41BA-8528-593BA232F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527C082-4B84-414F-9275-4ABAE4F16001}"/>
              </a:ext>
            </a:extLst>
          </p:cNvPr>
          <p:cNvSpPr txBox="1"/>
          <p:nvPr/>
        </p:nvSpPr>
        <p:spPr>
          <a:xfrm>
            <a:off x="6746988" y="938400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563411-B761-4928-903E-A17612E6B668}"/>
              </a:ext>
            </a:extLst>
          </p:cNvPr>
          <p:cNvSpPr txBox="1"/>
          <p:nvPr/>
        </p:nvSpPr>
        <p:spPr>
          <a:xfrm>
            <a:off x="6670788" y="69286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B18498-21D0-4165-A1C4-8E4B0D90F6AD}"/>
              </a:ext>
            </a:extLst>
          </p:cNvPr>
          <p:cNvSpPr txBox="1"/>
          <p:nvPr/>
        </p:nvSpPr>
        <p:spPr>
          <a:xfrm>
            <a:off x="7065906" y="69166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A9422E-B2C7-4C92-88DE-D4661186E0D5}"/>
              </a:ext>
            </a:extLst>
          </p:cNvPr>
          <p:cNvSpPr/>
          <p:nvPr/>
        </p:nvSpPr>
        <p:spPr>
          <a:xfrm>
            <a:off x="7508987" y="93840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8EF36-0C12-4597-8B9C-FFF2A2B0C4BD}"/>
              </a:ext>
            </a:extLst>
          </p:cNvPr>
          <p:cNvSpPr txBox="1"/>
          <p:nvPr/>
        </p:nvSpPr>
        <p:spPr>
          <a:xfrm>
            <a:off x="457200" y="298701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1 - Block 0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99D08-3042-4E97-846B-EE9CD517480C}"/>
              </a:ext>
            </a:extLst>
          </p:cNvPr>
          <p:cNvSpPr txBox="1"/>
          <p:nvPr/>
        </p:nvSpPr>
        <p:spPr>
          <a:xfrm>
            <a:off x="2438400" y="588708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2A4F1C-CF40-4288-ACBD-3CDF3853CFAD}"/>
              </a:ext>
            </a:extLst>
          </p:cNvPr>
          <p:cNvSpPr txBox="1"/>
          <p:nvPr/>
        </p:nvSpPr>
        <p:spPr>
          <a:xfrm>
            <a:off x="2988734" y="5887080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M[8]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F20CF0-12F5-4CCC-9064-3F92C4AA2BA7}"/>
              </a:ext>
            </a:extLst>
          </p:cNvPr>
          <p:cNvSpPr/>
          <p:nvPr/>
        </p:nvSpPr>
        <p:spPr>
          <a:xfrm>
            <a:off x="1897245" y="5882615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AA1CDE-267B-4ECF-8D8F-0FF65ADA4433}"/>
              </a:ext>
            </a:extLst>
          </p:cNvPr>
          <p:cNvSpPr txBox="1"/>
          <p:nvPr/>
        </p:nvSpPr>
        <p:spPr>
          <a:xfrm>
            <a:off x="4038601" y="5887080"/>
            <a:ext cx="127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M[12]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96C5F9-4BD5-47B6-B0A0-DBE2018EC11B}"/>
              </a:ext>
            </a:extLst>
          </p:cNvPr>
          <p:cNvCxnSpPr/>
          <p:nvPr/>
        </p:nvCxnSpPr>
        <p:spPr>
          <a:xfrm flipH="1">
            <a:off x="1676400" y="5999148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2E79EDF-DD1D-49F2-BBC5-9BF9958055BC}"/>
              </a:ext>
            </a:extLst>
          </p:cNvPr>
          <p:cNvSpPr txBox="1"/>
          <p:nvPr/>
        </p:nvSpPr>
        <p:spPr>
          <a:xfrm>
            <a:off x="7436077" y="69286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0E712C3-5FC4-441A-8EEC-F3048BF656BD}"/>
              </a:ext>
            </a:extLst>
          </p:cNvPr>
          <p:cNvSpPr/>
          <p:nvPr/>
        </p:nvSpPr>
        <p:spPr>
          <a:xfrm>
            <a:off x="3111398" y="5843398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BDB2DB-6A7E-416C-90D3-A595FBFF5B15}"/>
              </a:ext>
            </a:extLst>
          </p:cNvPr>
          <p:cNvSpPr/>
          <p:nvPr/>
        </p:nvSpPr>
        <p:spPr>
          <a:xfrm>
            <a:off x="7732770" y="1796726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74E75AB0-08CA-4E5F-A0B0-601677CC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4876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/>
      <p:bldP spid="39" grpId="0"/>
      <p:bldP spid="40" grpId="0"/>
      <p:bldP spid="41" grpId="0"/>
      <p:bldP spid="43" grpId="0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11590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#23: </a:t>
            </a:r>
            <a:br>
              <a:rPr lang="en-GB" sz="3600" dirty="0">
                <a:solidFill>
                  <a:srgbClr val="0000FF"/>
                </a:solidFill>
              </a:rPr>
            </a:br>
            <a:r>
              <a:rPr lang="en-GB" sz="3600" dirty="0">
                <a:solidFill>
                  <a:srgbClr val="0000FF"/>
                </a:solidFill>
              </a:rPr>
              <a:t>Cache II: Set/Fully Associative Cache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708484"/>
            <a:ext cx="8420559" cy="4932948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Types of Cache Misses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Block Size Trade-off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Set Associative Cache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Fully Associative Cache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Block Replacement Policy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Additional Examples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Summary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Exploration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3B20CB8-498E-4E04-83C4-67AEEBAB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7" name="Group 3">
            <a:extLst>
              <a:ext uri="{FF2B5EF4-FFF2-40B4-BE49-F238E27FC236}">
                <a16:creationId xmlns:a16="http://schemas.microsoft.com/office/drawing/2014/main" id="{621FCA95-1B25-42D7-AD58-3B6D51DFD1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253409"/>
              </p:ext>
            </p:extLst>
          </p:nvPr>
        </p:nvGraphicFramePr>
        <p:xfrm>
          <a:off x="457200" y="3996690"/>
          <a:ext cx="8382001" cy="2453958"/>
        </p:xfrm>
        <a:graphic>
          <a:graphicData uri="http://schemas.openxmlformats.org/drawingml/2006/table">
            <a:tbl>
              <a:tblPr/>
              <a:tblGrid>
                <a:gridCol w="909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M[8]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M[12]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1A7F381-B373-431D-94CA-9F29936D98B6}"/>
              </a:ext>
            </a:extLst>
          </p:cNvPr>
          <p:cNvSpPr txBox="1">
            <a:spLocks/>
          </p:cNvSpPr>
          <p:nvPr/>
        </p:nvSpPr>
        <p:spPr bwMode="auto">
          <a:xfrm>
            <a:off x="457200" y="178689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36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: </a:t>
            </a:r>
            <a:r>
              <a:rPr lang="en-US" sz="2400" kern="0" dirty="0"/>
              <a:t>[Valid but tag mismatch] </a:t>
            </a:r>
            <a:r>
              <a:rPr lang="en-US" sz="2400" b="1" kern="0" dirty="0"/>
              <a:t>Set 0 - Block 0</a:t>
            </a:r>
            <a:br>
              <a:rPr lang="en-US" sz="2400" b="1" kern="0" dirty="0"/>
            </a:br>
            <a:r>
              <a:rPr lang="en-US" sz="2400" kern="0" dirty="0"/>
              <a:t>         [Invalid] </a:t>
            </a:r>
            <a:r>
              <a:rPr lang="en-US" sz="2400" b="1" kern="0" dirty="0"/>
              <a:t>Set 0 - Block1 </a:t>
            </a:r>
            <a:r>
              <a:rPr lang="en-US" sz="2400" b="1" kern="0" dirty="0">
                <a:solidFill>
                  <a:srgbClr val="660066"/>
                </a:solidFill>
              </a:rPr>
              <a:t>[ Cold Miss ]</a:t>
            </a:r>
            <a:endParaRPr lang="en-SG" sz="2400" b="1" kern="0" dirty="0">
              <a:solidFill>
                <a:srgbClr val="660066"/>
              </a:solidFill>
            </a:endParaRPr>
          </a:p>
        </p:txBody>
      </p:sp>
      <p:grpSp>
        <p:nvGrpSpPr>
          <p:cNvPr id="29" name="Group 7">
            <a:extLst>
              <a:ext uri="{FF2B5EF4-FFF2-40B4-BE49-F238E27FC236}">
                <a16:creationId xmlns:a16="http://schemas.microsoft.com/office/drawing/2014/main" id="{0C93B826-65B5-404D-A0BF-DB7363DFC559}"/>
              </a:ext>
            </a:extLst>
          </p:cNvPr>
          <p:cNvGrpSpPr/>
          <p:nvPr/>
        </p:nvGrpSpPr>
        <p:grpSpPr>
          <a:xfrm>
            <a:off x="3124201" y="1423142"/>
            <a:ext cx="5486399" cy="762000"/>
            <a:chOff x="2362201" y="914400"/>
            <a:chExt cx="5486399" cy="762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7B295E-09D5-4A2F-82C5-35D68836A8F5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000000000000000000000000010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9D2563-967A-4B70-A40F-981E94980326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</a:t>
              </a:r>
            </a:p>
          </p:txBody>
        </p:sp>
        <p:sp>
          <p:nvSpPr>
            <p:cNvPr id="48" name="Text Box 75">
              <a:extLst>
                <a:ext uri="{FF2B5EF4-FFF2-40B4-BE49-F238E27FC236}">
                  <a16:creationId xmlns:a16="http://schemas.microsoft.com/office/drawing/2014/main" id="{9B47D962-76D9-49B2-8DFC-032C071D1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E42DDCF6-732F-41ED-9D5F-B03E65275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0DE01F9-8B0E-4FFF-837F-5B3A85F9DFE5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1" name="Text Box 75">
              <a:extLst>
                <a:ext uri="{FF2B5EF4-FFF2-40B4-BE49-F238E27FC236}">
                  <a16:creationId xmlns:a16="http://schemas.microsoft.com/office/drawing/2014/main" id="{238A0943-F150-4064-A5E1-695FA9019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48A5927-A7FD-42B3-A69B-2FA4576689EE}"/>
              </a:ext>
            </a:extLst>
          </p:cNvPr>
          <p:cNvSpPr txBox="1"/>
          <p:nvPr/>
        </p:nvSpPr>
        <p:spPr>
          <a:xfrm>
            <a:off x="6746988" y="957475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9F945D-290C-4737-9B84-4B0490F739AE}"/>
              </a:ext>
            </a:extLst>
          </p:cNvPr>
          <p:cNvSpPr txBox="1"/>
          <p:nvPr/>
        </p:nvSpPr>
        <p:spPr>
          <a:xfrm>
            <a:off x="6670788" y="71194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BA842E-1AAC-4DD5-BC27-CA03A44C4808}"/>
              </a:ext>
            </a:extLst>
          </p:cNvPr>
          <p:cNvSpPr txBox="1"/>
          <p:nvPr/>
        </p:nvSpPr>
        <p:spPr>
          <a:xfrm>
            <a:off x="7065906" y="71074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6855E3-697B-4797-8DC1-D8EE7F6360B2}"/>
              </a:ext>
            </a:extLst>
          </p:cNvPr>
          <p:cNvSpPr txBox="1"/>
          <p:nvPr/>
        </p:nvSpPr>
        <p:spPr>
          <a:xfrm>
            <a:off x="7436077" y="71194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1A6E633-C3A2-4F6E-8E42-830DF39EA509}"/>
              </a:ext>
            </a:extLst>
          </p:cNvPr>
          <p:cNvSpPr/>
          <p:nvPr/>
        </p:nvSpPr>
        <p:spPr>
          <a:xfrm>
            <a:off x="7907394" y="954093"/>
            <a:ext cx="39840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2B284B-8CED-429C-AE90-9493C3501676}"/>
              </a:ext>
            </a:extLst>
          </p:cNvPr>
          <p:cNvSpPr txBox="1"/>
          <p:nvPr/>
        </p:nvSpPr>
        <p:spPr>
          <a:xfrm>
            <a:off x="457200" y="323692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0 - Block 1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5065B8-4C59-4401-8415-7E3418E476AC}"/>
              </a:ext>
            </a:extLst>
          </p:cNvPr>
          <p:cNvSpPr txBox="1"/>
          <p:nvPr/>
        </p:nvSpPr>
        <p:spPr>
          <a:xfrm>
            <a:off x="6381570" y="521589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1F9CC-9C8D-4B62-B992-E3C7C7D076B5}"/>
              </a:ext>
            </a:extLst>
          </p:cNvPr>
          <p:cNvSpPr txBox="1"/>
          <p:nvPr/>
        </p:nvSpPr>
        <p:spPr>
          <a:xfrm>
            <a:off x="6828646" y="5215890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M[32]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BC7554-D555-4443-8511-CE33C397159D}"/>
              </a:ext>
            </a:extLst>
          </p:cNvPr>
          <p:cNvSpPr/>
          <p:nvPr/>
        </p:nvSpPr>
        <p:spPr>
          <a:xfrm>
            <a:off x="5747025" y="5211425"/>
            <a:ext cx="380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0A2542-7D36-4A0D-A49D-60D19BB54932}"/>
              </a:ext>
            </a:extLst>
          </p:cNvPr>
          <p:cNvSpPr txBox="1"/>
          <p:nvPr/>
        </p:nvSpPr>
        <p:spPr>
          <a:xfrm>
            <a:off x="7848599" y="5217273"/>
            <a:ext cx="113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M[36]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CD9628-FFBB-4F57-9FD0-D3575A90F6AE}"/>
              </a:ext>
            </a:extLst>
          </p:cNvPr>
          <p:cNvCxnSpPr/>
          <p:nvPr/>
        </p:nvCxnSpPr>
        <p:spPr>
          <a:xfrm flipH="1">
            <a:off x="5554307" y="5327958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9439BC-B117-4A57-9140-6A8665D235EE}"/>
              </a:ext>
            </a:extLst>
          </p:cNvPr>
          <p:cNvSpPr txBox="1"/>
          <p:nvPr/>
        </p:nvSpPr>
        <p:spPr>
          <a:xfrm>
            <a:off x="7855177" y="71074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E18886-ED7E-4674-B00A-42D8A56E7BDC}"/>
              </a:ext>
            </a:extLst>
          </p:cNvPr>
          <p:cNvSpPr/>
          <p:nvPr/>
        </p:nvSpPr>
        <p:spPr>
          <a:xfrm>
            <a:off x="7749842" y="1858518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B17143F-B3D1-4F46-B91A-0F9EFF822A63}"/>
              </a:ext>
            </a:extLst>
          </p:cNvPr>
          <p:cNvSpPr/>
          <p:nvPr/>
        </p:nvSpPr>
        <p:spPr>
          <a:xfrm>
            <a:off x="7907394" y="5172208"/>
            <a:ext cx="9720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Slide Number Placeholder 6">
            <a:extLst>
              <a:ext uri="{FF2B5EF4-FFF2-40B4-BE49-F238E27FC236}">
                <a16:creationId xmlns:a16="http://schemas.microsoft.com/office/drawing/2014/main" id="{C720076C-203D-43FA-BEB7-5F58A639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88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/>
      <p:bldP spid="59" grpId="0"/>
      <p:bldP spid="60" grpId="0"/>
      <p:bldP spid="61" grpId="0"/>
      <p:bldP spid="63" grpId="0"/>
      <p:bldP spid="64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#5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30" name="Group 3">
            <a:extLst>
              <a:ext uri="{FF2B5EF4-FFF2-40B4-BE49-F238E27FC236}">
                <a16:creationId xmlns:a16="http://schemas.microsoft.com/office/drawing/2014/main" id="{DAE443D7-1F0D-4953-A82F-90D4A7F79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278008"/>
              </p:ext>
            </p:extLst>
          </p:nvPr>
        </p:nvGraphicFramePr>
        <p:xfrm>
          <a:off x="457200" y="3867150"/>
          <a:ext cx="8458199" cy="257587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Idx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M[32]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M[36]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M[8]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M[12]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9FA8542-6A6A-4A19-98E6-A91E4282A769}"/>
              </a:ext>
            </a:extLst>
          </p:cNvPr>
          <p:cNvSpPr txBox="1">
            <a:spLocks/>
          </p:cNvSpPr>
          <p:nvPr/>
        </p:nvSpPr>
        <p:spPr bwMode="auto">
          <a:xfrm>
            <a:off x="457200" y="180975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Check: </a:t>
            </a:r>
            <a:r>
              <a:rPr lang="en-US" sz="2400" kern="0" dirty="0"/>
              <a:t>[Valid and tags match] </a:t>
            </a:r>
            <a:r>
              <a:rPr lang="en-US" sz="2400" b="1" kern="0" dirty="0"/>
              <a:t>Set 0-Block 0</a:t>
            </a:r>
            <a:br>
              <a:rPr lang="en-US" sz="2400" b="1" kern="0" dirty="0"/>
            </a:br>
            <a:r>
              <a:rPr lang="en-US" sz="2400" kern="0" dirty="0"/>
              <a:t>         [Valid but tags mismatch] </a:t>
            </a:r>
            <a:r>
              <a:rPr lang="en-US" sz="2400" b="1" kern="0" dirty="0"/>
              <a:t>Set 0-Block1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kern="0" dirty="0">
                <a:solidFill>
                  <a:srgbClr val="660066"/>
                </a:solidFill>
              </a:rPr>
              <a:t>                </a:t>
            </a:r>
            <a:r>
              <a:rPr lang="en-US" sz="2400" b="1" kern="0" dirty="0">
                <a:solidFill>
                  <a:srgbClr val="660066"/>
                </a:solidFill>
              </a:rPr>
              <a:t>[ Temporal Locality ]</a:t>
            </a:r>
            <a:endParaRPr lang="en-SG" sz="2400" b="1" kern="0" dirty="0">
              <a:solidFill>
                <a:srgbClr val="660066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2" name="Group 7">
            <a:extLst>
              <a:ext uri="{FF2B5EF4-FFF2-40B4-BE49-F238E27FC236}">
                <a16:creationId xmlns:a16="http://schemas.microsoft.com/office/drawing/2014/main" id="{9A1918E2-EA29-4448-90AA-4E38D018419C}"/>
              </a:ext>
            </a:extLst>
          </p:cNvPr>
          <p:cNvGrpSpPr/>
          <p:nvPr/>
        </p:nvGrpSpPr>
        <p:grpSpPr>
          <a:xfrm>
            <a:off x="3124201" y="1446002"/>
            <a:ext cx="5486399" cy="762000"/>
            <a:chOff x="2362201" y="914400"/>
            <a:chExt cx="5486399" cy="762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509D443-23B7-49A9-BC92-436BC3423DB5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4B3E0CD-C163-4CCA-9F06-4DCD84B04E62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2D1626E7-F413-4E89-A3EA-A8824CF57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6" name="Text Box 75">
              <a:extLst>
                <a:ext uri="{FF2B5EF4-FFF2-40B4-BE49-F238E27FC236}">
                  <a16:creationId xmlns:a16="http://schemas.microsoft.com/office/drawing/2014/main" id="{BF61DF84-B2D7-4BA7-8C80-13941B49A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997060-C5C1-4426-BE36-9A69973B2E2A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38" name="Text Box 75">
              <a:extLst>
                <a:ext uri="{FF2B5EF4-FFF2-40B4-BE49-F238E27FC236}">
                  <a16:creationId xmlns:a16="http://schemas.microsoft.com/office/drawing/2014/main" id="{DEA6F177-5A95-4163-B7A3-61832B83B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E341DEF-2746-4A39-8F9C-AF187C3F483B}"/>
              </a:ext>
            </a:extLst>
          </p:cNvPr>
          <p:cNvSpPr txBox="1"/>
          <p:nvPr/>
        </p:nvSpPr>
        <p:spPr>
          <a:xfrm>
            <a:off x="6746988" y="980335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3BF89D-851C-47EE-B551-3C80E0C4D284}"/>
              </a:ext>
            </a:extLst>
          </p:cNvPr>
          <p:cNvSpPr txBox="1"/>
          <p:nvPr/>
        </p:nvSpPr>
        <p:spPr>
          <a:xfrm>
            <a:off x="6670788" y="73480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B2AF54-CBF3-4977-A6B7-A397ACD6980E}"/>
              </a:ext>
            </a:extLst>
          </p:cNvPr>
          <p:cNvSpPr txBox="1"/>
          <p:nvPr/>
        </p:nvSpPr>
        <p:spPr>
          <a:xfrm>
            <a:off x="7065906" y="733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564B43-8DDC-4D65-A063-57AC5931A6F0}"/>
              </a:ext>
            </a:extLst>
          </p:cNvPr>
          <p:cNvSpPr txBox="1"/>
          <p:nvPr/>
        </p:nvSpPr>
        <p:spPr>
          <a:xfrm>
            <a:off x="7436077" y="73480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AE9AC7-A30A-4F63-8D0B-B1C4AD4007BB}"/>
              </a:ext>
            </a:extLst>
          </p:cNvPr>
          <p:cNvSpPr txBox="1"/>
          <p:nvPr/>
        </p:nvSpPr>
        <p:spPr>
          <a:xfrm>
            <a:off x="7855177" y="7336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548B5B-6180-4834-B37F-074287012ECA}"/>
              </a:ext>
            </a:extLst>
          </p:cNvPr>
          <p:cNvSpPr/>
          <p:nvPr/>
        </p:nvSpPr>
        <p:spPr>
          <a:xfrm>
            <a:off x="8388577" y="976953"/>
            <a:ext cx="298223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AFCE46-C018-46D8-A870-FB849BC88F5C}"/>
              </a:ext>
            </a:extLst>
          </p:cNvPr>
          <p:cNvSpPr txBox="1"/>
          <p:nvPr/>
        </p:nvSpPr>
        <p:spPr>
          <a:xfrm>
            <a:off x="8347188" y="733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6B9AE55-B252-4CB7-B16F-4619C4AC0E7E}"/>
              </a:ext>
            </a:extLst>
          </p:cNvPr>
          <p:cNvSpPr/>
          <p:nvPr/>
        </p:nvSpPr>
        <p:spPr>
          <a:xfrm>
            <a:off x="7749842" y="1856470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591684D-7AF7-45FD-B87F-58C6F5518D3C}"/>
              </a:ext>
            </a:extLst>
          </p:cNvPr>
          <p:cNvSpPr/>
          <p:nvPr/>
        </p:nvSpPr>
        <p:spPr>
          <a:xfrm>
            <a:off x="2819400" y="5195068"/>
            <a:ext cx="9720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Slide Number Placeholder 6">
            <a:extLst>
              <a:ext uri="{FF2B5EF4-FFF2-40B4-BE49-F238E27FC236}">
                <a16:creationId xmlns:a16="http://schemas.microsoft.com/office/drawing/2014/main" id="{25DE1113-6B26-4F60-8222-596167CC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75794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66" grpId="0" animBg="1"/>
      <p:bldP spid="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(FA)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CF25A349-ABD5-42F4-9E2E-1C36082C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314412D4-455B-46E1-AE43-C1E415C7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Also called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cold start misses </a:t>
            </a: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or</a:t>
            </a:r>
            <a:r>
              <a:rPr lang="en-SG" sz="2400" dirty="0"/>
              <a:t>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first reference misses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Also called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collision misses </a:t>
            </a: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or</a:t>
            </a:r>
            <a:r>
              <a:rPr lang="en-S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when blocks are discarded from cache as cache cannot contain all blocks needed 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35441B68-ACE8-4CDD-B62A-67DA2431F141}"/>
              </a:ext>
            </a:extLst>
          </p:cNvPr>
          <p:cNvSpPr/>
          <p:nvPr/>
        </p:nvSpPr>
        <p:spPr>
          <a:xfrm>
            <a:off x="4096426" y="4311136"/>
            <a:ext cx="3447374" cy="995422"/>
          </a:xfrm>
          <a:prstGeom prst="wedgeRectCallout">
            <a:avLst>
              <a:gd name="adj1" fmla="val -56199"/>
              <a:gd name="adj2" fmla="val 86562"/>
            </a:avLst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Occurs in</a:t>
            </a:r>
          </a:p>
          <a:p>
            <a:pPr algn="ctr"/>
            <a:r>
              <a:rPr lang="en-SG" sz="2400" dirty="0"/>
              <a:t>Fully Associative Cache</a:t>
            </a:r>
          </a:p>
        </p:txBody>
      </p:sp>
    </p:spTree>
    <p:extLst>
      <p:ext uri="{BB962C8B-B14F-4D97-AF65-F5344CB8AC3E}">
        <p14:creationId xmlns:p14="http://schemas.microsoft.com/office/powerpoint/2010/main" val="3137967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(FA) Cache: Analogy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0360F50E-B5E3-4533-8FD5-E252991DE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0314D235-43B7-4656-B204-D8981497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314877"/>
            <a:ext cx="2514600" cy="2703336"/>
          </a:xfrm>
          <a:prstGeom prst="rect">
            <a:avLst/>
          </a:prstGeom>
          <a:noFill/>
        </p:spPr>
      </p:pic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F1FF2BAA-56FF-4DD7-88D6-EBF7FFAB0395}"/>
              </a:ext>
            </a:extLst>
          </p:cNvPr>
          <p:cNvSpPr/>
          <p:nvPr/>
        </p:nvSpPr>
        <p:spPr>
          <a:xfrm>
            <a:off x="3352800" y="4495800"/>
            <a:ext cx="5356860" cy="15240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Let's not restrict the book by title any more. A book can go into </a:t>
            </a:r>
            <a:r>
              <a:rPr lang="en-US" sz="2400" dirty="0">
                <a:solidFill>
                  <a:srgbClr val="C00000"/>
                </a:solidFill>
              </a:rPr>
              <a:t>any</a:t>
            </a:r>
            <a:r>
              <a:rPr lang="en-US" sz="2400" dirty="0">
                <a:solidFill>
                  <a:prstClr val="black"/>
                </a:solidFill>
              </a:rPr>
              <a:t> location on the desk!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CF25A349-ABD5-42F4-9E2E-1C36082C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2359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(FA)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F380AF-4F39-49C7-9C48-EAFA0FC35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7"/>
            <a:ext cx="8229600" cy="4784508"/>
          </a:xfrm>
        </p:spPr>
        <p:txBody>
          <a:bodyPr/>
          <a:lstStyle/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Fully Associative Cache</a:t>
            </a:r>
          </a:p>
          <a:p>
            <a:pPr marL="628650" lvl="1" indent="-27622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memory block can be placed in any location in the cache 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Key Idea:</a:t>
            </a:r>
          </a:p>
          <a:p>
            <a:pPr marL="628650" lvl="1" indent="-27622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block placement is no longer restricted by cache index or cache set index</a:t>
            </a:r>
          </a:p>
          <a:p>
            <a:pPr lvl="1">
              <a:buNone/>
            </a:pPr>
            <a:r>
              <a:rPr lang="en-US" sz="2400" b="1" dirty="0">
                <a:solidFill>
                  <a:srgbClr val="006600"/>
                </a:solidFill>
                <a:sym typeface="Wingdings" pitchFamily="2" charset="2"/>
              </a:rPr>
              <a:t>++</a:t>
            </a:r>
            <a:r>
              <a:rPr lang="en-US" sz="2400" dirty="0">
                <a:sym typeface="Wingdings" pitchFamily="2" charset="2"/>
              </a:rPr>
              <a:t> Can be placed in any location, </a:t>
            </a:r>
            <a:r>
              <a:rPr lang="en-US" sz="2400" b="1" dirty="0">
                <a:sym typeface="Wingdings" pitchFamily="2" charset="2"/>
              </a:rPr>
              <a:t>BUT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---</a:t>
            </a:r>
            <a:r>
              <a:rPr lang="en-US" sz="2400" dirty="0">
                <a:sym typeface="Wingdings" pitchFamily="2" charset="2"/>
              </a:rPr>
              <a:t>  Need to search all cache blocks for memory access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724F85B-519A-41C1-854F-A0991917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28461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Cache: </a:t>
            </a:r>
            <a:r>
              <a:rPr lang="en-GB" sz="3600" b="1" dirty="0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Text Box 27">
            <a:extLst>
              <a:ext uri="{FF2B5EF4-FFF2-40B4-BE49-F238E27FC236}">
                <a16:creationId xmlns:a16="http://schemas.microsoft.com/office/drawing/2014/main" id="{70914C6A-5C5F-4791-9B48-F3605DE91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027" y="4510705"/>
            <a:ext cx="3509294" cy="14157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Number of cache blocks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M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Offset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 </a:t>
            </a:r>
            <a:r>
              <a:rPr lang="en-US" sz="2000" b="1" dirty="0">
                <a:solidFill>
                  <a:srgbClr val="006600"/>
                </a:solidFill>
                <a:latin typeface="Arial"/>
                <a:cs typeface="Arial" pitchFamily="34" charset="0"/>
              </a:rPr>
              <a:t>N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Tag 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   =  </a:t>
            </a:r>
            <a:r>
              <a:rPr lang="en-US" sz="2000" b="1" dirty="0">
                <a:solidFill>
                  <a:srgbClr val="C00000"/>
                </a:solidFill>
                <a:latin typeface="Arial"/>
                <a:cs typeface="Arial" pitchFamily="34" charset="0"/>
              </a:rPr>
              <a:t>32 – N bits</a:t>
            </a:r>
            <a:endParaRPr lang="en-US" sz="1800" b="1" dirty="0">
              <a:solidFill>
                <a:srgbClr val="C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C0036002-DD77-45D5-B0D5-EC3A19C6B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2424885"/>
            <a:ext cx="4495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18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</p:txBody>
      </p:sp>
      <p:grpSp>
        <p:nvGrpSpPr>
          <p:cNvPr id="10" name="Group 43">
            <a:extLst>
              <a:ext uri="{FF2B5EF4-FFF2-40B4-BE49-F238E27FC236}">
                <a16:creationId xmlns:a16="http://schemas.microsoft.com/office/drawing/2014/main" id="{925B5F29-F4A0-48B8-9DEC-9DF9164C36DC}"/>
              </a:ext>
            </a:extLst>
          </p:cNvPr>
          <p:cNvGrpSpPr/>
          <p:nvPr/>
        </p:nvGrpSpPr>
        <p:grpSpPr>
          <a:xfrm>
            <a:off x="1866900" y="1346417"/>
            <a:ext cx="5105400" cy="1034018"/>
            <a:chOff x="984479" y="2242582"/>
            <a:chExt cx="5105400" cy="1034018"/>
          </a:xfrm>
        </p:grpSpPr>
        <p:sp>
          <p:nvSpPr>
            <p:cNvPr id="11" name="Text Box 74">
              <a:extLst>
                <a:ext uri="{FF2B5EF4-FFF2-40B4-BE49-F238E27FC236}">
                  <a16:creationId xmlns:a16="http://schemas.microsoft.com/office/drawing/2014/main" id="{01F337CC-FA16-4095-A857-7860E73BC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Memory Address</a:t>
              </a:r>
            </a:p>
          </p:txBody>
        </p:sp>
        <p:sp>
          <p:nvSpPr>
            <p:cNvPr id="13" name="Text Box 78">
              <a:extLst>
                <a:ext uri="{FF2B5EF4-FFF2-40B4-BE49-F238E27FC236}">
                  <a16:creationId xmlns:a16="http://schemas.microsoft.com/office/drawing/2014/main" id="{F32366AB-F72E-4908-B55F-5640EA0BF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31</a:t>
              </a:r>
            </a:p>
          </p:txBody>
        </p:sp>
        <p:sp>
          <p:nvSpPr>
            <p:cNvPr id="14" name="Text Box 79">
              <a:extLst>
                <a:ext uri="{FF2B5EF4-FFF2-40B4-BE49-F238E27FC236}">
                  <a16:creationId xmlns:a16="http://schemas.microsoft.com/office/drawing/2014/main" id="{0DFE3C4A-D171-4C0E-B9DB-C76D0AE8F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15" name="Text Box 80">
              <a:extLst>
                <a:ext uri="{FF2B5EF4-FFF2-40B4-BE49-F238E27FC236}">
                  <a16:creationId xmlns:a16="http://schemas.microsoft.com/office/drawing/2014/main" id="{324F376D-2EA5-4E22-8C00-4A0B3CC0D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N-1</a:t>
              </a:r>
            </a:p>
          </p:txBody>
        </p:sp>
        <p:sp>
          <p:nvSpPr>
            <p:cNvPr id="16" name="Text Box 81">
              <a:extLst>
                <a:ext uri="{FF2B5EF4-FFF2-40B4-BE49-F238E27FC236}">
                  <a16:creationId xmlns:a16="http://schemas.microsoft.com/office/drawing/2014/main" id="{B896E91E-17A5-4AF2-923B-B3B7F4095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1CD193-E085-4445-983C-537C8C4A116F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E4DEF6-EC7F-4C0C-8FC5-0C5005CBF15F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BF406FB9-B838-4B7F-A3F0-172C42CEA65E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23" name="Text Box 75">
                <a:extLst>
                  <a:ext uri="{FF2B5EF4-FFF2-40B4-BE49-F238E27FC236}">
                    <a16:creationId xmlns:a16="http://schemas.microsoft.com/office/drawing/2014/main" id="{632F5ECF-B14B-4137-96A4-A47B19E0F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Block Number</a:t>
                </a:r>
              </a:p>
            </p:txBody>
          </p:sp>
          <p:sp>
            <p:nvSpPr>
              <p:cNvPr id="24" name="Line 76">
                <a:extLst>
                  <a:ext uri="{FF2B5EF4-FFF2-40B4-BE49-F238E27FC236}">
                    <a16:creationId xmlns:a16="http://schemas.microsoft.com/office/drawing/2014/main" id="{2EF52A23-4411-4F19-AF98-FD0AB818D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25" name="Line 77">
                <a:extLst>
                  <a:ext uri="{FF2B5EF4-FFF2-40B4-BE49-F238E27FC236}">
                    <a16:creationId xmlns:a16="http://schemas.microsoft.com/office/drawing/2014/main" id="{43D14F5D-7883-4A6F-BC1D-5B36CD484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20" name="Group 32">
              <a:extLst>
                <a:ext uri="{FF2B5EF4-FFF2-40B4-BE49-F238E27FC236}">
                  <a16:creationId xmlns:a16="http://schemas.microsoft.com/office/drawing/2014/main" id="{DB872CF5-A3EE-450C-8CC8-916815832659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21" name="Line 77">
                <a:extLst>
                  <a:ext uri="{FF2B5EF4-FFF2-40B4-BE49-F238E27FC236}">
                    <a16:creationId xmlns:a16="http://schemas.microsoft.com/office/drawing/2014/main" id="{ED04FD1E-6FEB-4038-BEA6-CE60E716F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22" name="Text Box 75">
                <a:extLst>
                  <a:ext uri="{FF2B5EF4-FFF2-40B4-BE49-F238E27FC236}">
                    <a16:creationId xmlns:a16="http://schemas.microsoft.com/office/drawing/2014/main" id="{9E7FBF76-8A8E-4569-8CA7-539563AE1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</p:grpSp>
      <p:sp>
        <p:nvSpPr>
          <p:cNvPr id="26" name="Text Box 78">
            <a:extLst>
              <a:ext uri="{FF2B5EF4-FFF2-40B4-BE49-F238E27FC236}">
                <a16:creationId xmlns:a16="http://schemas.microsoft.com/office/drawing/2014/main" id="{EDA2C1D6-D9DE-4A33-817A-646240CBE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3556217"/>
            <a:ext cx="4572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31</a:t>
            </a:r>
          </a:p>
        </p:txBody>
      </p:sp>
      <p:sp>
        <p:nvSpPr>
          <p:cNvPr id="27" name="Text Box 79">
            <a:extLst>
              <a:ext uri="{FF2B5EF4-FFF2-40B4-BE49-F238E27FC236}">
                <a16:creationId xmlns:a16="http://schemas.microsoft.com/office/drawing/2014/main" id="{E8C664AD-700F-4DCB-8D68-ADBDC180E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421" y="3556217"/>
            <a:ext cx="307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0</a:t>
            </a:r>
          </a:p>
        </p:txBody>
      </p:sp>
      <p:sp>
        <p:nvSpPr>
          <p:cNvPr id="28" name="Text Box 80">
            <a:extLst>
              <a:ext uri="{FF2B5EF4-FFF2-40B4-BE49-F238E27FC236}">
                <a16:creationId xmlns:a16="http://schemas.microsoft.com/office/drawing/2014/main" id="{D0877630-024E-4EE7-8C68-D811FDAD6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3556217"/>
            <a:ext cx="5222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N-1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995A02-57D9-43FB-B3ED-B9553E8EFBCD}"/>
              </a:ext>
            </a:extLst>
          </p:cNvPr>
          <p:cNvSpPr/>
          <p:nvPr/>
        </p:nvSpPr>
        <p:spPr>
          <a:xfrm>
            <a:off x="1949221" y="3861017"/>
            <a:ext cx="333997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C3574E-155A-4234-89ED-F1A15A5A47DA}"/>
              </a:ext>
            </a:extLst>
          </p:cNvPr>
          <p:cNvSpPr/>
          <p:nvPr/>
        </p:nvSpPr>
        <p:spPr>
          <a:xfrm>
            <a:off x="5302021" y="3861017"/>
            <a:ext cx="1600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1" name="Group 28">
            <a:extLst>
              <a:ext uri="{FF2B5EF4-FFF2-40B4-BE49-F238E27FC236}">
                <a16:creationId xmlns:a16="http://schemas.microsoft.com/office/drawing/2014/main" id="{D7C6A29E-857D-4ACF-9FC8-89CD7B49E1D4}"/>
              </a:ext>
            </a:extLst>
          </p:cNvPr>
          <p:cNvGrpSpPr/>
          <p:nvPr/>
        </p:nvGrpSpPr>
        <p:grpSpPr>
          <a:xfrm>
            <a:off x="1943100" y="3905467"/>
            <a:ext cx="3352800" cy="369332"/>
            <a:chOff x="1219198" y="2014270"/>
            <a:chExt cx="3352802" cy="369332"/>
          </a:xfrm>
        </p:grpSpPr>
        <p:sp>
          <p:nvSpPr>
            <p:cNvPr id="32" name="Text Box 75">
              <a:extLst>
                <a:ext uri="{FF2B5EF4-FFF2-40B4-BE49-F238E27FC236}">
                  <a16:creationId xmlns:a16="http://schemas.microsoft.com/office/drawing/2014/main" id="{FA7B5650-368B-4941-889A-DBD470523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619" y="2014270"/>
              <a:ext cx="127725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Arial"/>
                  <a:cs typeface="Arial" pitchFamily="34" charset="0"/>
                </a:rPr>
                <a:t>Tag</a:t>
              </a:r>
            </a:p>
          </p:txBody>
        </p:sp>
        <p:sp>
          <p:nvSpPr>
            <p:cNvPr id="33" name="Line 76">
              <a:extLst>
                <a:ext uri="{FF2B5EF4-FFF2-40B4-BE49-F238E27FC236}">
                  <a16:creationId xmlns:a16="http://schemas.microsoft.com/office/drawing/2014/main" id="{EB4034D7-B6AA-4763-9BEC-48D577979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219" y="2198420"/>
              <a:ext cx="12577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4" name="Line 77">
              <a:extLst>
                <a:ext uri="{FF2B5EF4-FFF2-40B4-BE49-F238E27FC236}">
                  <a16:creationId xmlns:a16="http://schemas.microsoft.com/office/drawing/2014/main" id="{3BB2F295-8657-45C8-8620-43B0E3EAA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198" y="2198420"/>
              <a:ext cx="11370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5" name="Group 32">
            <a:extLst>
              <a:ext uri="{FF2B5EF4-FFF2-40B4-BE49-F238E27FC236}">
                <a16:creationId xmlns:a16="http://schemas.microsoft.com/office/drawing/2014/main" id="{A33FC58D-1E25-4797-B2D1-A4E1E82E7CB3}"/>
              </a:ext>
            </a:extLst>
          </p:cNvPr>
          <p:cNvGrpSpPr/>
          <p:nvPr/>
        </p:nvGrpSpPr>
        <p:grpSpPr>
          <a:xfrm>
            <a:off x="5310647" y="3912773"/>
            <a:ext cx="1591574" cy="369332"/>
            <a:chOff x="1600200" y="1988392"/>
            <a:chExt cx="2590800" cy="369332"/>
          </a:xfrm>
        </p:grpSpPr>
        <p:sp>
          <p:nvSpPr>
            <p:cNvPr id="36" name="Line 77">
              <a:extLst>
                <a:ext uri="{FF2B5EF4-FFF2-40B4-BE49-F238E27FC236}">
                  <a16:creationId xmlns:a16="http://schemas.microsoft.com/office/drawing/2014/main" id="{11B32649-8326-48C0-91ED-BF468C55F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0200" y="216667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7" name="Text Box 75">
              <a:extLst>
                <a:ext uri="{FF2B5EF4-FFF2-40B4-BE49-F238E27FC236}">
                  <a16:creationId xmlns:a16="http://schemas.microsoft.com/office/drawing/2014/main" id="{A7153BCB-4A60-4310-846B-0D390B43C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319" y="1988392"/>
              <a:ext cx="148847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Arial"/>
                  <a:cs typeface="Arial" pitchFamily="34" charset="0"/>
                </a:rPr>
                <a:t>Offset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C3A0E5-FD3A-4529-8608-FD62F081F85D}"/>
              </a:ext>
            </a:extLst>
          </p:cNvPr>
          <p:cNvCxnSpPr/>
          <p:nvPr/>
        </p:nvCxnSpPr>
        <p:spPr>
          <a:xfrm>
            <a:off x="571500" y="3305531"/>
            <a:ext cx="8001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and Round Single Corner Rectangle 52">
            <a:extLst>
              <a:ext uri="{FF2B5EF4-FFF2-40B4-BE49-F238E27FC236}">
                <a16:creationId xmlns:a16="http://schemas.microsoft.com/office/drawing/2014/main" id="{5C83196D-C9CB-4FE3-8F15-66E0F01E59DE}"/>
              </a:ext>
            </a:extLst>
          </p:cNvPr>
          <p:cNvSpPr/>
          <p:nvPr/>
        </p:nvSpPr>
        <p:spPr>
          <a:xfrm>
            <a:off x="6377940" y="4948078"/>
            <a:ext cx="2461260" cy="1219200"/>
          </a:xfrm>
          <a:prstGeom prst="snipRound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Observation: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block number serves as the tag in FA cache.</a:t>
            </a:r>
          </a:p>
        </p:txBody>
      </p:sp>
      <p:sp>
        <p:nvSpPr>
          <p:cNvPr id="40" name="Text Box 80">
            <a:extLst>
              <a:ext uri="{FF2B5EF4-FFF2-40B4-BE49-F238E27FC236}">
                <a16:creationId xmlns:a16="http://schemas.microsoft.com/office/drawing/2014/main" id="{0130B359-B36D-44E1-9956-7E2EDEE81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3566913"/>
            <a:ext cx="3321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2396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Cache: </a:t>
            </a:r>
            <a:r>
              <a:rPr lang="en-GB" sz="3600" b="1" dirty="0">
                <a:solidFill>
                  <a:srgbClr val="0000FF"/>
                </a:solidFill>
              </a:rPr>
              <a:t>Circuitry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42" name="Rectangle 179">
            <a:extLst>
              <a:ext uri="{FF2B5EF4-FFF2-40B4-BE49-F238E27FC236}">
                <a16:creationId xmlns:a16="http://schemas.microsoft.com/office/drawing/2014/main" id="{09F903AF-284A-4460-BA26-238CEC8E8C2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23479"/>
            <a:ext cx="8401050" cy="1220847"/>
          </a:xfrm>
          <a:prstGeom prst="rect">
            <a:avLst/>
          </a:prstGeom>
          <a:noFill/>
        </p:spPr>
        <p:txBody>
          <a:bodyPr vert="horz" wrap="square" lIns="63500" tIns="25400" rIns="63500" bIns="25400" rtlCol="0">
            <a:sp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  <a:p>
            <a:pPr marL="628650" lvl="1" indent="-27463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4KB cache size and 16-Byte block size</a:t>
            </a:r>
          </a:p>
          <a:p>
            <a:pPr marL="628650" lvl="1" indent="-27463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Compare tags and valid bit in parallel</a:t>
            </a:r>
          </a:p>
        </p:txBody>
      </p:sp>
      <p:sp>
        <p:nvSpPr>
          <p:cNvPr id="43" name="Text Box 243">
            <a:extLst>
              <a:ext uri="{FF2B5EF4-FFF2-40B4-BE49-F238E27FC236}">
                <a16:creationId xmlns:a16="http://schemas.microsoft.com/office/drawing/2014/main" id="{CD9651DA-2DFF-4D94-9469-C5E9AB0A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71679"/>
            <a:ext cx="7067550" cy="46166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C00000"/>
                </a:solidFill>
                <a:latin typeface="+mn-lt"/>
              </a:rPr>
              <a:t>No Conflict Miss (since data can go anywhere)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7A4871-53E1-4B7D-B0D7-5F3B43F3C793}"/>
              </a:ext>
            </a:extLst>
          </p:cNvPr>
          <p:cNvGrpSpPr/>
          <p:nvPr/>
        </p:nvGrpSpPr>
        <p:grpSpPr>
          <a:xfrm>
            <a:off x="685800" y="3313634"/>
            <a:ext cx="7877710" cy="2515599"/>
            <a:chOff x="-1109930" y="3537955"/>
            <a:chExt cx="7877710" cy="2515599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D35BE9E5-DD37-4A39-A857-905AFACBE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E76474CA-CE2E-441E-A002-FD0CE77F7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7" name="Rectangle 26">
              <a:extLst>
                <a:ext uri="{FF2B5EF4-FFF2-40B4-BE49-F238E27FC236}">
                  <a16:creationId xmlns:a16="http://schemas.microsoft.com/office/drawing/2014/main" id="{4D502F9E-5C9D-4A15-A979-07C86520E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8" name="Rectangle 32">
              <a:extLst>
                <a:ext uri="{FF2B5EF4-FFF2-40B4-BE49-F238E27FC236}">
                  <a16:creationId xmlns:a16="http://schemas.microsoft.com/office/drawing/2014/main" id="{F03619DE-EC98-418F-9AD6-21A659C64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F62D364B-C464-4DA5-8622-75A6A004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F45B7547-F963-482A-9152-3439ACCE5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1" name="Text Box 60">
              <a:extLst>
                <a:ext uri="{FF2B5EF4-FFF2-40B4-BE49-F238E27FC236}">
                  <a16:creationId xmlns:a16="http://schemas.microsoft.com/office/drawing/2014/main" id="{45ACBF97-058B-4805-93AC-C32D77E1D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9930" y="4960203"/>
              <a:ext cx="751073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 dirty="0">
                  <a:latin typeface="+mn-lt"/>
                </a:rPr>
                <a:t>     ...    </a:t>
              </a:r>
              <a:r>
                <a:rPr lang="en-US" b="1" dirty="0"/>
                <a:t>...                           ...    …   …   …   …   …</a:t>
              </a:r>
              <a:endParaRPr lang="en-US" dirty="0"/>
            </a:p>
            <a:p>
              <a:pPr eaLnBrk="0" hangingPunct="0"/>
              <a:endParaRPr lang="en-US" dirty="0"/>
            </a:p>
          </p:txBody>
        </p:sp>
        <p:sp>
          <p:nvSpPr>
            <p:cNvPr id="52" name="Text Box 61">
              <a:extLst>
                <a:ext uri="{FF2B5EF4-FFF2-40B4-BE49-F238E27FC236}">
                  <a16:creationId xmlns:a16="http://schemas.microsoft.com/office/drawing/2014/main" id="{E32AE246-DD4E-47E9-AEEB-09C2591C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544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53" name="Text Box 62">
              <a:extLst>
                <a:ext uri="{FF2B5EF4-FFF2-40B4-BE49-F238E27FC236}">
                  <a16:creationId xmlns:a16="http://schemas.microsoft.com/office/drawing/2014/main" id="{6343B686-9F3B-406D-BD03-F12C68E14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415925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4" name="Text Box 63">
              <a:extLst>
                <a:ext uri="{FF2B5EF4-FFF2-40B4-BE49-F238E27FC236}">
                  <a16:creationId xmlns:a16="http://schemas.microsoft.com/office/drawing/2014/main" id="{A77BFE01-B654-497F-A481-76AB60858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640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55" name="Text Box 64">
              <a:extLst>
                <a:ext uri="{FF2B5EF4-FFF2-40B4-BE49-F238E27FC236}">
                  <a16:creationId xmlns:a16="http://schemas.microsoft.com/office/drawing/2014/main" id="{0309744B-8659-42AD-B31D-00DE5AB47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7688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56" name="Text Box 67">
              <a:extLst>
                <a:ext uri="{FF2B5EF4-FFF2-40B4-BE49-F238E27FC236}">
                  <a16:creationId xmlns:a16="http://schemas.microsoft.com/office/drawing/2014/main" id="{9D6400F9-F1B9-4D3A-80CD-7C5277C97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99" y="5410200"/>
              <a:ext cx="52610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254</a:t>
              </a:r>
            </a:p>
          </p:txBody>
        </p:sp>
        <p:sp>
          <p:nvSpPr>
            <p:cNvPr id="57" name="Text Box 68">
              <a:extLst>
                <a:ext uri="{FF2B5EF4-FFF2-40B4-BE49-F238E27FC236}">
                  <a16:creationId xmlns:a16="http://schemas.microsoft.com/office/drawing/2014/main" id="{BFD636C0-456A-4BC9-AEE5-3773C9841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99" y="5715000"/>
              <a:ext cx="52610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255</a:t>
              </a:r>
            </a:p>
          </p:txBody>
        </p:sp>
        <p:sp>
          <p:nvSpPr>
            <p:cNvPr id="58" name="Text Box 69">
              <a:extLst>
                <a:ext uri="{FF2B5EF4-FFF2-40B4-BE49-F238E27FC236}">
                  <a16:creationId xmlns:a16="http://schemas.microsoft.com/office/drawing/2014/main" id="{AF208427-6AAB-4561-83B1-CEEF341E1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59" y="354965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7194D24E-1D44-4989-BD2B-1B517BB3E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8544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2367112D-D3F5-4FD1-B9F5-6506E1015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1592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EA406032-4032-4E55-A6B7-02BE15F91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4640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2" name="Rectangle 31">
              <a:extLst>
                <a:ext uri="{FF2B5EF4-FFF2-40B4-BE49-F238E27FC236}">
                  <a16:creationId xmlns:a16="http://schemas.microsoft.com/office/drawing/2014/main" id="{5287554F-09A6-44EE-B2A8-93752928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7688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3" name="Rectangle 49">
              <a:extLst>
                <a:ext uri="{FF2B5EF4-FFF2-40B4-BE49-F238E27FC236}">
                  <a16:creationId xmlns:a16="http://schemas.microsoft.com/office/drawing/2014/main" id="{4BD79634-0D3E-493E-997A-CB7F2ED51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8A97F5AD-F86E-4B9B-A6F2-3D41CCFE5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5" name="Text Box 70">
              <a:extLst>
                <a:ext uri="{FF2B5EF4-FFF2-40B4-BE49-F238E27FC236}">
                  <a16:creationId xmlns:a16="http://schemas.microsoft.com/office/drawing/2014/main" id="{1E8A962C-BC01-4918-B077-D9A58DFE5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164" y="354965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66" name="Rectangle 12">
              <a:extLst>
                <a:ext uri="{FF2B5EF4-FFF2-40B4-BE49-F238E27FC236}">
                  <a16:creationId xmlns:a16="http://schemas.microsoft.com/office/drawing/2014/main" id="{30D9849F-9EBB-4D23-90F6-A506BEAE0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8544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7" name="Rectangle 18">
              <a:extLst>
                <a:ext uri="{FF2B5EF4-FFF2-40B4-BE49-F238E27FC236}">
                  <a16:creationId xmlns:a16="http://schemas.microsoft.com/office/drawing/2014/main" id="{0D04A81E-70B7-4848-9036-AC0EE0AE9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1592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8" name="Rectangle 24">
              <a:extLst>
                <a:ext uri="{FF2B5EF4-FFF2-40B4-BE49-F238E27FC236}">
                  <a16:creationId xmlns:a16="http://schemas.microsoft.com/office/drawing/2014/main" id="{166132EC-75F0-4B72-9E9E-CD591FF7E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4640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9" name="Rectangle 30">
              <a:extLst>
                <a:ext uri="{FF2B5EF4-FFF2-40B4-BE49-F238E27FC236}">
                  <a16:creationId xmlns:a16="http://schemas.microsoft.com/office/drawing/2014/main" id="{DE3A04AA-B9D1-4AD7-B8FF-2024E14A3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688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B79496B2-F659-43AB-8237-53FF6EC0A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41020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54">
              <a:extLst>
                <a:ext uri="{FF2B5EF4-FFF2-40B4-BE49-F238E27FC236}">
                  <a16:creationId xmlns:a16="http://schemas.microsoft.com/office/drawing/2014/main" id="{752071C3-3A07-4D90-8C9B-573170D79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71500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2" name="Text Box 71">
              <a:extLst>
                <a:ext uri="{FF2B5EF4-FFF2-40B4-BE49-F238E27FC236}">
                  <a16:creationId xmlns:a16="http://schemas.microsoft.com/office/drawing/2014/main" id="{3AC9891E-944E-4E57-A681-17786344C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446" y="3549650"/>
              <a:ext cx="576141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sp>
          <p:nvSpPr>
            <p:cNvPr id="73" name="Text Box 79">
              <a:extLst>
                <a:ext uri="{FF2B5EF4-FFF2-40B4-BE49-F238E27FC236}">
                  <a16:creationId xmlns:a16="http://schemas.microsoft.com/office/drawing/2014/main" id="{BD5E327D-7A6D-49D8-BDC2-192603CDB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74" name="Rectangle 14">
              <a:extLst>
                <a:ext uri="{FF2B5EF4-FFF2-40B4-BE49-F238E27FC236}">
                  <a16:creationId xmlns:a16="http://schemas.microsoft.com/office/drawing/2014/main" id="{F1FF021C-7A11-4F86-A962-E20FB479C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5" name="Rectangle 20">
              <a:extLst>
                <a:ext uri="{FF2B5EF4-FFF2-40B4-BE49-F238E27FC236}">
                  <a16:creationId xmlns:a16="http://schemas.microsoft.com/office/drawing/2014/main" id="{6335D776-FF90-45F6-97D6-17FF829EB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6" name="Rectangle 26">
              <a:extLst>
                <a:ext uri="{FF2B5EF4-FFF2-40B4-BE49-F238E27FC236}">
                  <a16:creationId xmlns:a16="http://schemas.microsoft.com/office/drawing/2014/main" id="{B1835CB4-EB1C-4C35-9CD7-34154A5EC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7" name="Rectangle 32">
              <a:extLst>
                <a:ext uri="{FF2B5EF4-FFF2-40B4-BE49-F238E27FC236}">
                  <a16:creationId xmlns:a16="http://schemas.microsoft.com/office/drawing/2014/main" id="{96F2A2FC-7EBD-4052-96A1-5982D88BB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8" name="Rectangle 50">
              <a:extLst>
                <a:ext uri="{FF2B5EF4-FFF2-40B4-BE49-F238E27FC236}">
                  <a16:creationId xmlns:a16="http://schemas.microsoft.com/office/drawing/2014/main" id="{E0538B60-9A25-4FE2-9743-F95C7BB1C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C0FD8E26-12E4-4C3D-8B60-0E1BF90CA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0" name="Text Box 79">
              <a:extLst>
                <a:ext uri="{FF2B5EF4-FFF2-40B4-BE49-F238E27FC236}">
                  <a16:creationId xmlns:a16="http://schemas.microsoft.com/office/drawing/2014/main" id="{F9A4602F-75BA-4A15-817F-E70BF3A36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81" name="Rectangle 14">
              <a:extLst>
                <a:ext uri="{FF2B5EF4-FFF2-40B4-BE49-F238E27FC236}">
                  <a16:creationId xmlns:a16="http://schemas.microsoft.com/office/drawing/2014/main" id="{D24FDBD7-E1F4-43D8-A7B9-908B69B1A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0">
              <a:extLst>
                <a:ext uri="{FF2B5EF4-FFF2-40B4-BE49-F238E27FC236}">
                  <a16:creationId xmlns:a16="http://schemas.microsoft.com/office/drawing/2014/main" id="{E1269FCE-204D-4331-9A17-D6099E16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6">
              <a:extLst>
                <a:ext uri="{FF2B5EF4-FFF2-40B4-BE49-F238E27FC236}">
                  <a16:creationId xmlns:a16="http://schemas.microsoft.com/office/drawing/2014/main" id="{61CA867A-608D-4848-9DF7-997B845A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32">
              <a:extLst>
                <a:ext uri="{FF2B5EF4-FFF2-40B4-BE49-F238E27FC236}">
                  <a16:creationId xmlns:a16="http://schemas.microsoft.com/office/drawing/2014/main" id="{09A83A89-EB0A-4120-9CE6-4C8003099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50">
              <a:extLst>
                <a:ext uri="{FF2B5EF4-FFF2-40B4-BE49-F238E27FC236}">
                  <a16:creationId xmlns:a16="http://schemas.microsoft.com/office/drawing/2014/main" id="{D074B023-8E40-4814-836B-036E5BBE2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4456C67E-2B97-438B-86EB-D62BE8C57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7" name="Text Box 79">
              <a:extLst>
                <a:ext uri="{FF2B5EF4-FFF2-40B4-BE49-F238E27FC236}">
                  <a16:creationId xmlns:a16="http://schemas.microsoft.com/office/drawing/2014/main" id="{B929CCB2-0995-4E0C-9B9F-A2166102D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E662476D-B7B2-4E29-ADDD-12AA2F34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FE84998A-526B-45D5-91A5-981C8BAE7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0" name="Rectangle 26">
              <a:extLst>
                <a:ext uri="{FF2B5EF4-FFF2-40B4-BE49-F238E27FC236}">
                  <a16:creationId xmlns:a16="http://schemas.microsoft.com/office/drawing/2014/main" id="{B8F44537-3077-4050-B547-C6C53D1AE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32">
              <a:extLst>
                <a:ext uri="{FF2B5EF4-FFF2-40B4-BE49-F238E27FC236}">
                  <a16:creationId xmlns:a16="http://schemas.microsoft.com/office/drawing/2014/main" id="{0715E0BE-99B9-4D54-AB69-81D559EE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50">
              <a:extLst>
                <a:ext uri="{FF2B5EF4-FFF2-40B4-BE49-F238E27FC236}">
                  <a16:creationId xmlns:a16="http://schemas.microsoft.com/office/drawing/2014/main" id="{8F2E780E-CAF7-4DA8-8952-73E02959A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3201B40A-6A76-457D-B357-B7104568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Text Box 79">
              <a:extLst>
                <a:ext uri="{FF2B5EF4-FFF2-40B4-BE49-F238E27FC236}">
                  <a16:creationId xmlns:a16="http://schemas.microsoft.com/office/drawing/2014/main" id="{82EA471F-663D-4271-AE4E-9687E10C2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380" y="3537955"/>
              <a:ext cx="12954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C6ED4DC-CC5A-40DE-9B0C-7548DD68FB05}"/>
              </a:ext>
            </a:extLst>
          </p:cNvPr>
          <p:cNvGrpSpPr/>
          <p:nvPr/>
        </p:nvGrpSpPr>
        <p:grpSpPr>
          <a:xfrm>
            <a:off x="533400" y="2518879"/>
            <a:ext cx="5257799" cy="685800"/>
            <a:chOff x="2362201" y="914400"/>
            <a:chExt cx="5257799" cy="762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1358019-F4C9-4BDA-B5F5-36817B560D2B}"/>
                </a:ext>
              </a:extLst>
            </p:cNvPr>
            <p:cNvSpPr/>
            <p:nvPr/>
          </p:nvSpPr>
          <p:spPr>
            <a:xfrm>
              <a:off x="2362201" y="1295400"/>
              <a:ext cx="43434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28-bit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249C0C5-BC1C-4AC2-A8D4-0526276ADCE1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4-bit</a:t>
              </a:r>
            </a:p>
          </p:txBody>
        </p:sp>
        <p:sp>
          <p:nvSpPr>
            <p:cNvPr id="98" name="Text Box 75">
              <a:extLst>
                <a:ext uri="{FF2B5EF4-FFF2-40B4-BE49-F238E27FC236}">
                  <a16:creationId xmlns:a16="http://schemas.microsoft.com/office/drawing/2014/main" id="{50287F38-C661-4A70-80B1-F6C42EE63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1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99" name="Text Box 75">
              <a:extLst>
                <a:ext uri="{FF2B5EF4-FFF2-40B4-BE49-F238E27FC236}">
                  <a16:creationId xmlns:a16="http://schemas.microsoft.com/office/drawing/2014/main" id="{9C86BF7B-DE4D-45E9-82DB-6D7335297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</p:grpSp>
      <p:sp>
        <p:nvSpPr>
          <p:cNvPr id="100" name="Freeform 217">
            <a:extLst>
              <a:ext uri="{FF2B5EF4-FFF2-40B4-BE49-F238E27FC236}">
                <a16:creationId xmlns:a16="http://schemas.microsoft.com/office/drawing/2014/main" id="{442831D5-EAB8-4040-9AD8-68C0F183CCAE}"/>
              </a:ext>
            </a:extLst>
          </p:cNvPr>
          <p:cNvSpPr>
            <a:spLocks/>
          </p:cNvSpPr>
          <p:nvPr/>
        </p:nvSpPr>
        <p:spPr bwMode="auto">
          <a:xfrm>
            <a:off x="914400" y="36666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1D6E202-E1B7-4F35-9E55-9036DF3DEC65}"/>
              </a:ext>
            </a:extLst>
          </p:cNvPr>
          <p:cNvCxnSpPr>
            <a:endCxn id="100" idx="10"/>
          </p:cNvCxnSpPr>
          <p:nvPr/>
        </p:nvCxnSpPr>
        <p:spPr>
          <a:xfrm flipH="1" flipV="1">
            <a:off x="1281113" y="3813932"/>
            <a:ext cx="19954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3392DBC-092D-4FF1-8140-9BD4A7C9EDFC}"/>
              </a:ext>
            </a:extLst>
          </p:cNvPr>
          <p:cNvCxnSpPr/>
          <p:nvPr/>
        </p:nvCxnSpPr>
        <p:spPr>
          <a:xfrm>
            <a:off x="685800" y="3204679"/>
            <a:ext cx="0" cy="2438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6476390-0A92-4938-A99C-EA433CF9A16C}"/>
              </a:ext>
            </a:extLst>
          </p:cNvPr>
          <p:cNvCxnSpPr>
            <a:endCxn id="100" idx="30"/>
          </p:cNvCxnSpPr>
          <p:nvPr/>
        </p:nvCxnSpPr>
        <p:spPr>
          <a:xfrm flipV="1">
            <a:off x="685800" y="3813932"/>
            <a:ext cx="2286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217">
            <a:extLst>
              <a:ext uri="{FF2B5EF4-FFF2-40B4-BE49-F238E27FC236}">
                <a16:creationId xmlns:a16="http://schemas.microsoft.com/office/drawing/2014/main" id="{8B7E744C-522B-4A88-A5BC-8165B8BA164A}"/>
              </a:ext>
            </a:extLst>
          </p:cNvPr>
          <p:cNvSpPr>
            <a:spLocks/>
          </p:cNvSpPr>
          <p:nvPr/>
        </p:nvSpPr>
        <p:spPr bwMode="auto">
          <a:xfrm>
            <a:off x="1219200" y="3966679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B909C-8C27-438A-9249-B16097FC42F9}"/>
              </a:ext>
            </a:extLst>
          </p:cNvPr>
          <p:cNvCxnSpPr>
            <a:endCxn id="104" idx="10"/>
          </p:cNvCxnSpPr>
          <p:nvPr/>
        </p:nvCxnSpPr>
        <p:spPr>
          <a:xfrm flipH="1" flipV="1">
            <a:off x="1585913" y="4113970"/>
            <a:ext cx="1690687" cy="5109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AE6E206-AFC9-41AE-AE35-2625E7E617F0}"/>
              </a:ext>
            </a:extLst>
          </p:cNvPr>
          <p:cNvCxnSpPr>
            <a:endCxn id="104" idx="30"/>
          </p:cNvCxnSpPr>
          <p:nvPr/>
        </p:nvCxnSpPr>
        <p:spPr>
          <a:xfrm flipV="1">
            <a:off x="685800" y="4113970"/>
            <a:ext cx="533400" cy="51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217">
            <a:extLst>
              <a:ext uri="{FF2B5EF4-FFF2-40B4-BE49-F238E27FC236}">
                <a16:creationId xmlns:a16="http://schemas.microsoft.com/office/drawing/2014/main" id="{EA9B7F37-1FDB-48E4-82C2-0A02D4269F11}"/>
              </a:ext>
            </a:extLst>
          </p:cNvPr>
          <p:cNvSpPr>
            <a:spLocks/>
          </p:cNvSpPr>
          <p:nvPr/>
        </p:nvSpPr>
        <p:spPr bwMode="auto">
          <a:xfrm>
            <a:off x="1600200" y="42762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F7B6788-568B-4315-9B0C-3197818D0976}"/>
              </a:ext>
            </a:extLst>
          </p:cNvPr>
          <p:cNvCxnSpPr>
            <a:endCxn id="107" idx="10"/>
          </p:cNvCxnSpPr>
          <p:nvPr/>
        </p:nvCxnSpPr>
        <p:spPr>
          <a:xfrm flipH="1" flipV="1">
            <a:off x="1966913" y="4423532"/>
            <a:ext cx="13096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174AB30-FC06-4FDB-9719-A4C0DD6FA07F}"/>
              </a:ext>
            </a:extLst>
          </p:cNvPr>
          <p:cNvCxnSpPr>
            <a:endCxn id="107" idx="30"/>
          </p:cNvCxnSpPr>
          <p:nvPr/>
        </p:nvCxnSpPr>
        <p:spPr>
          <a:xfrm flipV="1">
            <a:off x="685800" y="4423532"/>
            <a:ext cx="9144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217">
            <a:extLst>
              <a:ext uri="{FF2B5EF4-FFF2-40B4-BE49-F238E27FC236}">
                <a16:creationId xmlns:a16="http://schemas.microsoft.com/office/drawing/2014/main" id="{9C360E77-B48F-4DA4-BB6B-62F66CADD844}"/>
              </a:ext>
            </a:extLst>
          </p:cNvPr>
          <p:cNvSpPr>
            <a:spLocks/>
          </p:cNvSpPr>
          <p:nvPr/>
        </p:nvSpPr>
        <p:spPr bwMode="auto">
          <a:xfrm>
            <a:off x="990600" y="45810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CA74784-02CB-42E4-92BD-CC751397382C}"/>
              </a:ext>
            </a:extLst>
          </p:cNvPr>
          <p:cNvCxnSpPr>
            <a:endCxn id="110" idx="10"/>
          </p:cNvCxnSpPr>
          <p:nvPr/>
        </p:nvCxnSpPr>
        <p:spPr>
          <a:xfrm flipH="1" flipV="1">
            <a:off x="1357313" y="4728332"/>
            <a:ext cx="19192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31A4E1F-A3A8-4A4A-8B8B-5E7BA114B613}"/>
              </a:ext>
            </a:extLst>
          </p:cNvPr>
          <p:cNvCxnSpPr>
            <a:endCxn id="110" idx="30"/>
          </p:cNvCxnSpPr>
          <p:nvPr/>
        </p:nvCxnSpPr>
        <p:spPr>
          <a:xfrm flipV="1">
            <a:off x="685800" y="4728332"/>
            <a:ext cx="3048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217">
            <a:extLst>
              <a:ext uri="{FF2B5EF4-FFF2-40B4-BE49-F238E27FC236}">
                <a16:creationId xmlns:a16="http://schemas.microsoft.com/office/drawing/2014/main" id="{697785A3-2E0E-46FA-8137-EF2EFB036EF9}"/>
              </a:ext>
            </a:extLst>
          </p:cNvPr>
          <p:cNvSpPr>
            <a:spLocks/>
          </p:cNvSpPr>
          <p:nvPr/>
        </p:nvSpPr>
        <p:spPr bwMode="auto">
          <a:xfrm>
            <a:off x="1295400" y="51906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CC1C20E-6665-4DA5-B364-1210BC6096BE}"/>
              </a:ext>
            </a:extLst>
          </p:cNvPr>
          <p:cNvCxnSpPr>
            <a:endCxn id="113" idx="10"/>
          </p:cNvCxnSpPr>
          <p:nvPr/>
        </p:nvCxnSpPr>
        <p:spPr>
          <a:xfrm flipH="1" flipV="1">
            <a:off x="1662113" y="5337932"/>
            <a:ext cx="16144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2F7E78C-E1B9-4CC7-BAEE-3B45A39E9812}"/>
              </a:ext>
            </a:extLst>
          </p:cNvPr>
          <p:cNvCxnSpPr>
            <a:endCxn id="113" idx="30"/>
          </p:cNvCxnSpPr>
          <p:nvPr/>
        </p:nvCxnSpPr>
        <p:spPr>
          <a:xfrm flipV="1">
            <a:off x="685800" y="5337932"/>
            <a:ext cx="6096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217">
            <a:extLst>
              <a:ext uri="{FF2B5EF4-FFF2-40B4-BE49-F238E27FC236}">
                <a16:creationId xmlns:a16="http://schemas.microsoft.com/office/drawing/2014/main" id="{8418AC29-87BB-4AC3-B7D6-3EE61883C900}"/>
              </a:ext>
            </a:extLst>
          </p:cNvPr>
          <p:cNvSpPr>
            <a:spLocks/>
          </p:cNvSpPr>
          <p:nvPr/>
        </p:nvSpPr>
        <p:spPr bwMode="auto">
          <a:xfrm>
            <a:off x="1752600" y="5490679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29D0586-C396-48CC-B587-A40AD0F2C87F}"/>
              </a:ext>
            </a:extLst>
          </p:cNvPr>
          <p:cNvCxnSpPr>
            <a:endCxn id="116" idx="10"/>
          </p:cNvCxnSpPr>
          <p:nvPr/>
        </p:nvCxnSpPr>
        <p:spPr>
          <a:xfrm flipH="1" flipV="1">
            <a:off x="2119313" y="5637970"/>
            <a:ext cx="1157287" cy="5109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2E4D2F9-023A-4E95-B192-E56F064928BB}"/>
              </a:ext>
            </a:extLst>
          </p:cNvPr>
          <p:cNvCxnSpPr>
            <a:endCxn id="116" idx="30"/>
          </p:cNvCxnSpPr>
          <p:nvPr/>
        </p:nvCxnSpPr>
        <p:spPr>
          <a:xfrm flipV="1">
            <a:off x="685800" y="5637970"/>
            <a:ext cx="1066800" cy="51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55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Performance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2" name="Text Box 5">
            <a:extLst>
              <a:ext uri="{FF2B5EF4-FFF2-40B4-BE49-F238E27FC236}">
                <a16:creationId xmlns:a16="http://schemas.microsoft.com/office/drawing/2014/main" id="{C7386086-0DD1-43B0-B3C9-0F791B47D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21" y="5780742"/>
            <a:ext cx="84582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Total Miss = Cold miss + Conflict miss + Capacity miss</a:t>
            </a:r>
          </a:p>
          <a:p>
            <a:pPr algn="ctr"/>
            <a:r>
              <a:rPr lang="en-US" sz="1800" b="1" dirty="0">
                <a:latin typeface="+mn-lt"/>
              </a:rPr>
              <a:t>Capacity miss (FA) = Total miss (FA) – Cold miss (FA)</a:t>
            </a:r>
            <a:r>
              <a:rPr lang="en-US" sz="1800" dirty="0">
                <a:latin typeface="+mn-lt"/>
              </a:rPr>
              <a:t>, when </a:t>
            </a:r>
            <a:r>
              <a:rPr lang="en-US" sz="1800">
                <a:latin typeface="+mn-lt"/>
              </a:rPr>
              <a:t>Conflict Miss</a:t>
            </a:r>
            <a:r>
              <a:rPr lang="en-US" sz="1800">
                <a:latin typeface="+mn-lt"/>
                <a:sym typeface="Wingdings" pitchFamily="2" charset="2"/>
              </a:rPr>
              <a:t></a:t>
            </a:r>
            <a:r>
              <a:rPr lang="en-US" sz="1800">
                <a:latin typeface="+mn-lt"/>
              </a:rPr>
              <a:t>0</a:t>
            </a:r>
            <a:endParaRPr lang="en-US" sz="1800" dirty="0"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10E7F6-8C55-4BA6-AD2C-A01CE3C88C27}"/>
              </a:ext>
            </a:extLst>
          </p:cNvPr>
          <p:cNvGrpSpPr/>
          <p:nvPr/>
        </p:nvGrpSpPr>
        <p:grpSpPr>
          <a:xfrm>
            <a:off x="178612" y="1910984"/>
            <a:ext cx="5410200" cy="3869758"/>
            <a:chOff x="190042" y="1778833"/>
            <a:chExt cx="5410200" cy="3869758"/>
          </a:xfrm>
        </p:grpSpPr>
        <p:pic>
          <p:nvPicPr>
            <p:cNvPr id="120" name="Picture 3">
              <a:extLst>
                <a:ext uri="{FF2B5EF4-FFF2-40B4-BE49-F238E27FC236}">
                  <a16:creationId xmlns:a16="http://schemas.microsoft.com/office/drawing/2014/main" id="{BAFC05CD-4B57-4BBE-ABA7-9C11645F0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042" y="2083633"/>
              <a:ext cx="5410200" cy="35649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23" name="Text Box 6">
              <a:extLst>
                <a:ext uri="{FF2B5EF4-FFF2-40B4-BE49-F238E27FC236}">
                  <a16:creationId xmlns:a16="http://schemas.microsoft.com/office/drawing/2014/main" id="{D8C9AA24-9C64-4BED-9215-992D4184E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042" y="1778833"/>
              <a:ext cx="181331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Identical block size</a:t>
              </a:r>
            </a:p>
          </p:txBody>
        </p:sp>
      </p:grpSp>
      <p:sp>
        <p:nvSpPr>
          <p:cNvPr id="121" name="Text Box 4">
            <a:extLst>
              <a:ext uri="{FF2B5EF4-FFF2-40B4-BE49-F238E27FC236}">
                <a16:creationId xmlns:a16="http://schemas.microsoft.com/office/drawing/2014/main" id="{9C8498E9-56CA-48F9-8A03-096C91720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842" y="1089223"/>
            <a:ext cx="4997450" cy="344709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/>
            <a:r>
              <a:rPr lang="en-US" sz="1800" b="1" dirty="0">
                <a:solidFill>
                  <a:srgbClr val="660066"/>
                </a:solidFill>
                <a:latin typeface="+mn-lt"/>
              </a:rPr>
              <a:t>Observations: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/>
              <a:tabLst>
                <a:tab pos="344488" algn="l"/>
              </a:tabLst>
            </a:pPr>
            <a:r>
              <a:rPr lang="en-US" dirty="0">
                <a:latin typeface="+mn-lt"/>
              </a:rPr>
              <a:t>Cold/compulsory miss remains the same irrespective of cache size/associativity.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2"/>
            </a:pPr>
            <a:r>
              <a:rPr lang="en-US" dirty="0">
                <a:latin typeface="+mn-lt"/>
              </a:rPr>
              <a:t>For the same cache size, conflict miss goes down with increasing 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3"/>
            </a:pPr>
            <a:r>
              <a:rPr lang="en-US" dirty="0">
                <a:latin typeface="+mn-lt"/>
              </a:rPr>
              <a:t>Conflict miss is 0 for FA caches.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4"/>
            </a:pPr>
            <a:r>
              <a:rPr lang="en-US" dirty="0">
                <a:latin typeface="+mn-lt"/>
              </a:rPr>
              <a:t>For the same cache size, capacity miss remains the same irrespective of 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5"/>
            </a:pPr>
            <a:r>
              <a:rPr lang="en-US" dirty="0">
                <a:latin typeface="+mn-lt"/>
              </a:rPr>
              <a:t>Capacity miss decreases with increasing cache size .</a:t>
            </a:r>
          </a:p>
        </p:txBody>
      </p:sp>
    </p:spTree>
    <p:extLst>
      <p:ext uri="{BB962C8B-B14F-4D97-AF65-F5344CB8AC3E}">
        <p14:creationId xmlns:p14="http://schemas.microsoft.com/office/powerpoint/2010/main" val="1789147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(1/3)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FB4B88D-41B1-44EC-95AA-803D60FAC77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475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Set Associative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C00000"/>
                </a:solidFill>
              </a:rPr>
              <a:t>Fully Associative Cache</a:t>
            </a:r>
            <a:r>
              <a:rPr lang="en-US" sz="2800" dirty="0"/>
              <a:t>: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Can choose where to place a memory block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Potentially replacing another cache block if full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Need </a:t>
            </a:r>
            <a:r>
              <a:rPr lang="en-US" sz="2400" b="1" dirty="0">
                <a:solidFill>
                  <a:srgbClr val="C00000"/>
                </a:solidFill>
              </a:rPr>
              <a:t>block replacement policy</a:t>
            </a:r>
            <a:endParaRPr lang="en-US" sz="2400" dirty="0">
              <a:solidFill>
                <a:srgbClr val="C00000"/>
              </a:solidFill>
            </a:endParaRPr>
          </a:p>
          <a:p>
            <a:pPr marL="263525" indent="-263525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L</a:t>
            </a:r>
            <a:r>
              <a:rPr lang="en-US" sz="2800" dirty="0">
                <a:solidFill>
                  <a:srgbClr val="006600"/>
                </a:solidFill>
              </a:rPr>
              <a:t>east</a:t>
            </a:r>
            <a:r>
              <a:rPr lang="en-US" sz="2800" b="1" dirty="0">
                <a:solidFill>
                  <a:srgbClr val="006600"/>
                </a:solidFill>
              </a:rPr>
              <a:t> R</a:t>
            </a:r>
            <a:r>
              <a:rPr lang="en-US" sz="2800" dirty="0">
                <a:solidFill>
                  <a:srgbClr val="006600"/>
                </a:solidFill>
              </a:rPr>
              <a:t>ecently</a:t>
            </a:r>
            <a:r>
              <a:rPr lang="en-US" sz="2800" b="1" dirty="0">
                <a:solidFill>
                  <a:srgbClr val="006600"/>
                </a:solidFill>
              </a:rPr>
              <a:t> </a:t>
            </a:r>
            <a:r>
              <a:rPr lang="en-US" sz="2800" dirty="0">
                <a:solidFill>
                  <a:srgbClr val="006600"/>
                </a:solidFill>
              </a:rPr>
              <a:t>Used (</a:t>
            </a:r>
            <a:r>
              <a:rPr lang="en-US" sz="2800" b="1" dirty="0">
                <a:solidFill>
                  <a:srgbClr val="006600"/>
                </a:solidFill>
              </a:rPr>
              <a:t>LRU</a:t>
            </a:r>
            <a:r>
              <a:rPr lang="en-US" sz="2800" dirty="0">
                <a:solidFill>
                  <a:srgbClr val="006600"/>
                </a:solidFill>
              </a:rPr>
              <a:t>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How: </a:t>
            </a:r>
            <a:r>
              <a:rPr lang="en-US" sz="2400" dirty="0"/>
              <a:t>For cache hit, record the cache block that was accessed</a:t>
            </a:r>
          </a:p>
          <a:p>
            <a:pPr marL="982663" lvl="2" indent="-2619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When replacing a block, choose one which has not been accessed for the longest time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Why: </a:t>
            </a:r>
            <a:r>
              <a:rPr lang="en-US" sz="2400" dirty="0"/>
              <a:t>Temporal locality</a:t>
            </a:r>
          </a:p>
          <a:p>
            <a:pPr marL="1074738" lvl="1" indent="-495300" fontAlgn="auto">
              <a:spcAft>
                <a:spcPts val="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401169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9D91C2-53CB-4AF5-AE4D-02B90564FE1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5433"/>
            <a:ext cx="7696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Least Recently Used policy in action: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4-way SA cache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Memory accesses: </a:t>
            </a:r>
            <a:r>
              <a:rPr lang="en-US" sz="2200" b="1" dirty="0"/>
              <a:t>0  4  8  12  4  16  12  0  4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2103037-B950-40CD-B5BF-4C0ECD425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1997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EA06131-A571-4DC1-A637-794698DC4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1997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44CCCCD-5543-4263-96DA-27D4459A9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1997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B79E07E6-3818-40B8-BC56-188E50377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1997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E666B1AA-03F6-4DAD-A93E-1DE16EDE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54189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0ED5BAC1-0141-43F9-93EB-0C9A2E8D2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54189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35DBC879-5270-49E4-B4EE-68C13A57D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54189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B4F714B1-5ADB-4D6E-801D-49D4133D8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54189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E4075646-D20F-4467-9E2F-135B02765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29805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150FA2A2-3718-4C70-97E9-692D3C06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29805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A9158FF0-B73F-4330-A2C0-4F84749B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29805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7FC44497-94B9-4053-BB03-5DC180A0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29805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2" name="Text Box 60">
            <a:extLst>
              <a:ext uri="{FF2B5EF4-FFF2-40B4-BE49-F238E27FC236}">
                <a16:creationId xmlns:a16="http://schemas.microsoft.com/office/drawing/2014/main" id="{A50236C9-5331-4E33-8C6A-FF6273D2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143" y="2523344"/>
            <a:ext cx="60465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+mn-lt"/>
              </a:rPr>
              <a:t>LRU</a:t>
            </a:r>
          </a:p>
        </p:txBody>
      </p:sp>
      <p:sp>
        <p:nvSpPr>
          <p:cNvPr id="23" name="Line 61">
            <a:extLst>
              <a:ext uri="{FF2B5EF4-FFF2-40B4-BE49-F238E27FC236}">
                <a16:creationId xmlns:a16="http://schemas.microsoft.com/office/drawing/2014/main" id="{C668165B-00E2-4F59-BA2D-CA88AD65F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1725" y="2828144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B4B2FF83-1A49-40AE-A4AE-FBE18404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35901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22CE140-D75B-417C-9BC8-29FDBB83D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5901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09F5C321-54DA-44AB-BFAF-23216C9D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35901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3E46AC23-D259-403F-B3BD-13D7674D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35901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Line 62">
            <a:extLst>
              <a:ext uri="{FF2B5EF4-FFF2-40B4-BE49-F238E27FC236}">
                <a16:creationId xmlns:a16="http://schemas.microsoft.com/office/drawing/2014/main" id="{271D26C0-42F9-4103-829A-E2A44C68C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3209144"/>
            <a:ext cx="1066800" cy="3556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4CDE1801-236B-4C79-B994-68E53560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8093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8D0924BF-6923-4CE5-B0A9-9CE2CF20E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8093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F0FAE753-BD1B-4D9A-A530-22A205A9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8093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59F382C0-D713-406A-A4A6-FA105E63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8093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C74A3BCF-E8CC-4E10-B1F7-4FD58072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60285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2152D08B-2404-4BC7-9E89-D59472DA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60285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B48096D-6FAF-48FD-87E9-2F05ECEB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60285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1B6BA81-A40E-41A9-BBC2-68B986007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60285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Text Box 69">
            <a:extLst>
              <a:ext uri="{FF2B5EF4-FFF2-40B4-BE49-F238E27FC236}">
                <a16:creationId xmlns:a16="http://schemas.microsoft.com/office/drawing/2014/main" id="{F6C8491D-9EDD-4F88-ABAA-0B5A9F44F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3056744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38" name="Text Box 70">
            <a:extLst>
              <a:ext uri="{FF2B5EF4-FFF2-40B4-BE49-F238E27FC236}">
                <a16:creationId xmlns:a16="http://schemas.microsoft.com/office/drawing/2014/main" id="{632EC527-F553-4038-989B-11AE0864C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90144"/>
            <a:ext cx="275519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Miss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(Evict Block 0)</a:t>
            </a:r>
          </a:p>
        </p:txBody>
      </p:sp>
      <p:sp>
        <p:nvSpPr>
          <p:cNvPr id="39" name="Text Box 71">
            <a:extLst>
              <a:ext uri="{FF2B5EF4-FFF2-40B4-BE49-F238E27FC236}">
                <a16:creationId xmlns:a16="http://schemas.microsoft.com/office/drawing/2014/main" id="{5E015C86-EE56-45F6-825A-B6CFAC904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4165990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40" name="Text Box 72">
            <a:extLst>
              <a:ext uri="{FF2B5EF4-FFF2-40B4-BE49-F238E27FC236}">
                <a16:creationId xmlns:a16="http://schemas.microsoft.com/office/drawing/2014/main" id="{988C28E4-A51F-4A07-B6EE-52383884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933" y="4809344"/>
            <a:ext cx="245039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Miss </a:t>
            </a:r>
            <a:r>
              <a:rPr lang="en-US" sz="1600" dirty="0">
                <a:solidFill>
                  <a:srgbClr val="C00000"/>
                </a:solidFill>
              </a:rPr>
              <a:t>(Evict Block 8)</a:t>
            </a:r>
            <a:endParaRPr lang="en-US" sz="1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666B6D61-A8D3-4D01-82ED-E2993AF3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5418944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43" name="Text Box 76">
            <a:extLst>
              <a:ext uri="{FF2B5EF4-FFF2-40B4-BE49-F238E27FC236}">
                <a16:creationId xmlns:a16="http://schemas.microsoft.com/office/drawing/2014/main" id="{636C60A1-2170-4BC9-B006-0C471BB8A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043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4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0037D121-02C1-47FD-B200-9CFF01592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13944"/>
            <a:ext cx="1127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16</a:t>
            </a:r>
          </a:p>
        </p:txBody>
      </p:sp>
      <p:sp>
        <p:nvSpPr>
          <p:cNvPr id="45" name="Text Box 83">
            <a:extLst>
              <a:ext uri="{FF2B5EF4-FFF2-40B4-BE49-F238E27FC236}">
                <a16:creationId xmlns:a16="http://schemas.microsoft.com/office/drawing/2014/main" id="{4F99BCF8-3716-45DA-9C09-3E6D95CE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23544"/>
            <a:ext cx="1127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12</a:t>
            </a:r>
          </a:p>
        </p:txBody>
      </p:sp>
      <p:sp>
        <p:nvSpPr>
          <p:cNvPr id="46" name="Text Box 86">
            <a:extLst>
              <a:ext uri="{FF2B5EF4-FFF2-40B4-BE49-F238E27FC236}">
                <a16:creationId xmlns:a16="http://schemas.microsoft.com/office/drawing/2014/main" id="{1A25B018-5F74-423F-B7AA-7E5F91C0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7331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0</a:t>
            </a:r>
          </a:p>
        </p:txBody>
      </p:sp>
      <p:sp>
        <p:nvSpPr>
          <p:cNvPr id="47" name="Text Box 89">
            <a:extLst>
              <a:ext uri="{FF2B5EF4-FFF2-40B4-BE49-F238E27FC236}">
                <a16:creationId xmlns:a16="http://schemas.microsoft.com/office/drawing/2014/main" id="{62E4C4AB-C16F-4613-ADE9-11DA161B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189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481270-BD1E-4C13-A73D-AB6F8CE605A2}"/>
              </a:ext>
            </a:extLst>
          </p:cNvPr>
          <p:cNvSpPr/>
          <p:nvPr/>
        </p:nvSpPr>
        <p:spPr>
          <a:xfrm>
            <a:off x="3032125" y="3717144"/>
            <a:ext cx="4572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D9F535-4BBE-4B06-B406-7ABF84EC0243}"/>
              </a:ext>
            </a:extLst>
          </p:cNvPr>
          <p:cNvSpPr/>
          <p:nvPr/>
        </p:nvSpPr>
        <p:spPr>
          <a:xfrm>
            <a:off x="3032125" y="4936344"/>
            <a:ext cx="4572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0" name="Line 62">
            <a:extLst>
              <a:ext uri="{FF2B5EF4-FFF2-40B4-BE49-F238E27FC236}">
                <a16:creationId xmlns:a16="http://schemas.microsoft.com/office/drawing/2014/main" id="{932C1111-87B3-440C-A398-6B6C0128F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4428344"/>
            <a:ext cx="990600" cy="3048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Line 62">
            <a:extLst>
              <a:ext uri="{FF2B5EF4-FFF2-40B4-BE49-F238E27FC236}">
                <a16:creationId xmlns:a16="http://schemas.microsoft.com/office/drawing/2014/main" id="{1E9BA2F2-D88E-45D4-88BD-AD4842D0C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5647544"/>
            <a:ext cx="1828800" cy="3048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38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(Recall) Types of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E59EA6CE-4462-49FD-8EBF-C720A191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cold start misses</a:t>
            </a:r>
            <a:r>
              <a:rPr lang="en-SG" sz="2400" dirty="0"/>
              <a:t> or </a:t>
            </a:r>
            <a:r>
              <a:rPr lang="en-SG" sz="2400" dirty="0">
                <a:solidFill>
                  <a:srgbClr val="C00000"/>
                </a:solidFill>
              </a:rPr>
              <a:t>first reference misses</a:t>
            </a:r>
            <a:endParaRPr lang="en-US" sz="2400" dirty="0">
              <a:solidFill>
                <a:srgbClr val="C00000"/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collision misses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when blocks are discarded from cache as cache cannot contain all blocks needed 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BBCA664-8EEB-456C-87B6-B863F3B3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77460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BD3A81B5-5541-4C6F-A371-C6B18229D2A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Drawback for LRU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Hard to keep track if there are many choices</a:t>
            </a:r>
          </a:p>
          <a:p>
            <a:pPr marL="263525" indent="-263525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Other replacement policies: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First in first out (FIFO)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Random replacement (RR)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Least frequently used (LFU)</a:t>
            </a:r>
          </a:p>
          <a:p>
            <a:pPr marL="671512" lvl="2" indent="0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5418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Additional Examples #1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7" name="Rectangle 50">
            <a:extLst>
              <a:ext uri="{FF2B5EF4-FFF2-40B4-BE49-F238E27FC236}">
                <a16:creationId xmlns:a16="http://schemas.microsoft.com/office/drawing/2014/main" id="{8655470F-4A4A-4CB5-9FA3-154AAEC5D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62947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Direct-Mapped</a:t>
            </a:r>
            <a:r>
              <a:rPr lang="en-US" sz="2400" dirty="0"/>
              <a:t> Cache:</a:t>
            </a:r>
          </a:p>
          <a:p>
            <a:pPr marL="628650" lvl="1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Four 8-byte blocks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accesses: 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dirty="0"/>
              <a:t>4, 8, 36, 48, 68, 0, 32</a:t>
            </a:r>
          </a:p>
          <a:p>
            <a:pPr marL="349250" indent="-34925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E107DB5-79F4-4ED7-8D83-DA896213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9" name="Group 100">
            <a:extLst>
              <a:ext uri="{FF2B5EF4-FFF2-40B4-BE49-F238E27FC236}">
                <a16:creationId xmlns:a16="http://schemas.microsoft.com/office/drawing/2014/main" id="{905F7B2E-BBBA-481A-8CAC-03D9109E2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80603"/>
              </p:ext>
            </p:extLst>
          </p:nvPr>
        </p:nvGraphicFramePr>
        <p:xfrm>
          <a:off x="609600" y="3091746"/>
          <a:ext cx="8229600" cy="321533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Index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Box 101">
            <a:extLst>
              <a:ext uri="{FF2B5EF4-FFF2-40B4-BE49-F238E27FC236}">
                <a16:creationId xmlns:a16="http://schemas.microsoft.com/office/drawing/2014/main" id="{5D732515-EFC4-4DB5-9663-9DB419306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106" y="514051"/>
            <a:ext cx="3124200" cy="2224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1600" dirty="0" err="1">
                <a:solidFill>
                  <a:srgbClr val="0000CC"/>
                </a:solidFill>
              </a:rPr>
              <a:t>Addr</a:t>
            </a:r>
            <a:r>
              <a:rPr lang="en-US" altLang="en-US" sz="1600" dirty="0">
                <a:solidFill>
                  <a:srgbClr val="0000CC"/>
                </a:solidFill>
              </a:rPr>
              <a:t>:	Tag	Index	Offset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4:	00…000	00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8:	00…000	01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36:	00…001	00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48:	00…001	10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68:	00…010	00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0:	00…000	00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32:	00…001	00	000</a:t>
            </a:r>
          </a:p>
        </p:txBody>
      </p:sp>
      <p:grpSp>
        <p:nvGrpSpPr>
          <p:cNvPr id="11" name="Group 88">
            <a:extLst>
              <a:ext uri="{FF2B5EF4-FFF2-40B4-BE49-F238E27FC236}">
                <a16:creationId xmlns:a16="http://schemas.microsoft.com/office/drawing/2014/main" id="{CD6BACDB-7189-408B-95BD-A431E8EF4249}"/>
              </a:ext>
            </a:extLst>
          </p:cNvPr>
          <p:cNvGrpSpPr>
            <a:grpSpLocks/>
          </p:cNvGrpSpPr>
          <p:nvPr/>
        </p:nvGrpSpPr>
        <p:grpSpPr bwMode="auto">
          <a:xfrm>
            <a:off x="2171701" y="3625146"/>
            <a:ext cx="5308601" cy="442913"/>
            <a:chOff x="1368" y="2112"/>
            <a:chExt cx="3344" cy="279"/>
          </a:xfrm>
        </p:grpSpPr>
        <p:sp>
          <p:nvSpPr>
            <p:cNvPr id="13" name="Text Box 43">
              <a:extLst>
                <a:ext uri="{FF2B5EF4-FFF2-40B4-BE49-F238E27FC236}">
                  <a16:creationId xmlns:a16="http://schemas.microsoft.com/office/drawing/2014/main" id="{C8E3A2DB-41E0-4C32-814B-483B94329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2112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14" name="Text Box 44">
              <a:extLst>
                <a:ext uri="{FF2B5EF4-FFF2-40B4-BE49-F238E27FC236}">
                  <a16:creationId xmlns:a16="http://schemas.microsoft.com/office/drawing/2014/main" id="{C8DC3F6A-75A4-4154-B7F8-363111C33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" y="2112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15" name="Text Box 45">
              <a:extLst>
                <a:ext uri="{FF2B5EF4-FFF2-40B4-BE49-F238E27FC236}">
                  <a16:creationId xmlns:a16="http://schemas.microsoft.com/office/drawing/2014/main" id="{903BE9ED-47E9-48BC-9137-F88511134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" y="2112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16" name="Text Box 47">
              <a:extLst>
                <a:ext uri="{FF2B5EF4-FFF2-40B4-BE49-F238E27FC236}">
                  <a16:creationId xmlns:a16="http://schemas.microsoft.com/office/drawing/2014/main" id="{30CFE7B4-66A3-4E07-84E0-C3C7EA2FE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" y="2112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Verdana" pitchFamily="34" charset="0"/>
                </a:rPr>
                <a:t>1</a:t>
              </a:r>
            </a:p>
          </p:txBody>
        </p:sp>
        <p:sp>
          <p:nvSpPr>
            <p:cNvPr id="17" name="Line 48">
              <a:extLst>
                <a:ext uri="{FF2B5EF4-FFF2-40B4-BE49-F238E27FC236}">
                  <a16:creationId xmlns:a16="http://schemas.microsoft.com/office/drawing/2014/main" id="{CFCC2B2F-A445-4E46-8096-E40FBFDCF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8" y="2295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52">
            <a:extLst>
              <a:ext uri="{FF2B5EF4-FFF2-40B4-BE49-F238E27FC236}">
                <a16:creationId xmlns:a16="http://schemas.microsoft.com/office/drawing/2014/main" id="{35FFD807-24BF-4A1D-B972-71E6540EE98F}"/>
              </a:ext>
            </a:extLst>
          </p:cNvPr>
          <p:cNvGrpSpPr>
            <a:grpSpLocks/>
          </p:cNvGrpSpPr>
          <p:nvPr/>
        </p:nvGrpSpPr>
        <p:grpSpPr bwMode="auto">
          <a:xfrm>
            <a:off x="2172494" y="4514147"/>
            <a:ext cx="6191251" cy="482600"/>
            <a:chOff x="1325" y="2240"/>
            <a:chExt cx="3900" cy="304"/>
          </a:xfrm>
        </p:grpSpPr>
        <p:sp>
          <p:nvSpPr>
            <p:cNvPr id="19" name="Text Box 53">
              <a:extLst>
                <a:ext uri="{FF2B5EF4-FFF2-40B4-BE49-F238E27FC236}">
                  <a16:creationId xmlns:a16="http://schemas.microsoft.com/office/drawing/2014/main" id="{8BA4937E-A7A2-4D2E-8998-CEB8FC015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247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M[8]</a:t>
              </a:r>
            </a:p>
          </p:txBody>
        </p:sp>
        <p:sp>
          <p:nvSpPr>
            <p:cNvPr id="20" name="Text Box 54">
              <a:extLst>
                <a:ext uri="{FF2B5EF4-FFF2-40B4-BE49-F238E27FC236}">
                  <a16:creationId xmlns:a16="http://schemas.microsoft.com/office/drawing/2014/main" id="{4C553AC6-2736-4040-AEED-DA2562717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9" y="2256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M[12]</a:t>
              </a:r>
            </a:p>
          </p:txBody>
        </p:sp>
        <p:sp>
          <p:nvSpPr>
            <p:cNvPr id="21" name="Text Box 55">
              <a:extLst>
                <a:ext uri="{FF2B5EF4-FFF2-40B4-BE49-F238E27FC236}">
                  <a16:creationId xmlns:a16="http://schemas.microsoft.com/office/drawing/2014/main" id="{57BAF411-8609-4F41-8694-353A70A2E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240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grpSp>
          <p:nvGrpSpPr>
            <p:cNvPr id="22" name="Group 56">
              <a:extLst>
                <a:ext uri="{FF2B5EF4-FFF2-40B4-BE49-F238E27FC236}">
                  <a16:creationId xmlns:a16="http://schemas.microsoft.com/office/drawing/2014/main" id="{374AAAA1-0344-48A9-B6D8-99AB5E342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2256"/>
              <a:ext cx="437" cy="288"/>
              <a:chOff x="1325" y="2256"/>
              <a:chExt cx="437" cy="288"/>
            </a:xfrm>
          </p:grpSpPr>
          <p:sp>
            <p:nvSpPr>
              <p:cNvPr id="23" name="Text Box 57">
                <a:extLst>
                  <a:ext uri="{FF2B5EF4-FFF2-40B4-BE49-F238E27FC236}">
                    <a16:creationId xmlns:a16="http://schemas.microsoft.com/office/drawing/2014/main" id="{6D107784-E435-4E37-A455-67CB1C49C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" y="225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24" name="Line 58">
                <a:extLst>
                  <a:ext uri="{FF2B5EF4-FFF2-40B4-BE49-F238E27FC236}">
                    <a16:creationId xmlns:a16="http://schemas.microsoft.com/office/drawing/2014/main" id="{EE2A7113-2425-4EF7-9176-B0F98945D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5" y="2301"/>
                <a:ext cx="192" cy="96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5" name="Line 74">
            <a:extLst>
              <a:ext uri="{FF2B5EF4-FFF2-40B4-BE49-F238E27FC236}">
                <a16:creationId xmlns:a16="http://schemas.microsoft.com/office/drawing/2014/main" id="{1D43A489-1089-46D4-8FF2-AE9C4622D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366" y="3808502"/>
            <a:ext cx="441324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" name="Group 89">
            <a:extLst>
              <a:ext uri="{FF2B5EF4-FFF2-40B4-BE49-F238E27FC236}">
                <a16:creationId xmlns:a16="http://schemas.microsoft.com/office/drawing/2014/main" id="{7400C9DC-3B20-4CF7-85CE-29F7B190E830}"/>
              </a:ext>
            </a:extLst>
          </p:cNvPr>
          <p:cNvGrpSpPr>
            <a:grpSpLocks/>
          </p:cNvGrpSpPr>
          <p:nvPr/>
        </p:nvGrpSpPr>
        <p:grpSpPr bwMode="auto">
          <a:xfrm>
            <a:off x="3436941" y="3777547"/>
            <a:ext cx="4751388" cy="366713"/>
            <a:chOff x="2580" y="2208"/>
            <a:chExt cx="2993" cy="231"/>
          </a:xfrm>
        </p:grpSpPr>
        <p:sp>
          <p:nvSpPr>
            <p:cNvPr id="37" name="Text Box 60">
              <a:extLst>
                <a:ext uri="{FF2B5EF4-FFF2-40B4-BE49-F238E27FC236}">
                  <a16:creationId xmlns:a16="http://schemas.microsoft.com/office/drawing/2014/main" id="{8CEFECB4-79EB-46F7-BD5E-462BD25E7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220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38" name="Text Box 61">
              <a:extLst>
                <a:ext uri="{FF2B5EF4-FFF2-40B4-BE49-F238E27FC236}">
                  <a16:creationId xmlns:a16="http://schemas.microsoft.com/office/drawing/2014/main" id="{773108AB-BD19-48DF-B66E-8BF800915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2" y="220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39" name="Text Box 62">
              <a:extLst>
                <a:ext uri="{FF2B5EF4-FFF2-40B4-BE49-F238E27FC236}">
                  <a16:creationId xmlns:a16="http://schemas.microsoft.com/office/drawing/2014/main" id="{D2B7B9ED-A761-4095-8CF4-3D917E129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20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2B86E466-4DF7-4EA1-9BF2-6A27FE3DBCDC}"/>
              </a:ext>
            </a:extLst>
          </p:cNvPr>
          <p:cNvSpPr/>
          <p:nvPr/>
        </p:nvSpPr>
        <p:spPr>
          <a:xfrm>
            <a:off x="758600" y="2425126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7503D5E-FE27-4D37-8483-0465AE8C76B0}"/>
              </a:ext>
            </a:extLst>
          </p:cNvPr>
          <p:cNvSpPr/>
          <p:nvPr/>
        </p:nvSpPr>
        <p:spPr>
          <a:xfrm>
            <a:off x="1098212" y="241280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43951CB-1D46-4F87-A4EF-9929C38B076D}"/>
              </a:ext>
            </a:extLst>
          </p:cNvPr>
          <p:cNvSpPr/>
          <p:nvPr/>
        </p:nvSpPr>
        <p:spPr>
          <a:xfrm>
            <a:off x="1454036" y="2414156"/>
            <a:ext cx="447564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91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4" grpId="0" animBg="1"/>
      <p:bldP spid="54" grpId="1" animBg="1"/>
      <p:bldP spid="55" grpId="0" animBg="1"/>
      <p:bldP spid="55" grpId="1" animBg="1"/>
      <p:bldP spid="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Additional Examples #2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E107DB5-79F4-4ED7-8D83-DA896213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61" name="Text Box 123">
            <a:extLst>
              <a:ext uri="{FF2B5EF4-FFF2-40B4-BE49-F238E27FC236}">
                <a16:creationId xmlns:a16="http://schemas.microsoft.com/office/drawing/2014/main" id="{8035DB82-0C0E-43D9-8A05-49BF5A73E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4656"/>
            <a:ext cx="3124200" cy="2224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1600">
                <a:solidFill>
                  <a:srgbClr val="0000CC"/>
                </a:solidFill>
              </a:rPr>
              <a:t>Addr:	Tag		Offset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4:	00…00000	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8:	00…00001	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36:	00…00100	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48:	00…00110	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68:	00…01000	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0:	00…00000	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32:	00…00100		000</a:t>
            </a:r>
          </a:p>
        </p:txBody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02CD0878-5C2D-4A16-8C72-0C626774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53128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Fully-Associative</a:t>
            </a:r>
            <a:r>
              <a:rPr lang="en-US" sz="2400" dirty="0"/>
              <a:t> Cache:</a:t>
            </a:r>
          </a:p>
          <a:p>
            <a:pPr marL="628650" lvl="1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Four 8-byte blocks</a:t>
            </a:r>
          </a:p>
          <a:p>
            <a:pPr marL="628650" lvl="1" indent="-274638"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LRU Replacement Policy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accesses: 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dirty="0"/>
              <a:t>4, 8, 36, 48, 68, 0, 32</a:t>
            </a:r>
            <a:endParaRPr lang="en-US" b="1" dirty="0"/>
          </a:p>
          <a:p>
            <a:pPr marL="349250" indent="-34925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sz="2000" dirty="0">
              <a:solidFill>
                <a:srgbClr val="0000CC"/>
              </a:solidFill>
            </a:endParaRPr>
          </a:p>
        </p:txBody>
      </p:sp>
      <p:graphicFrame>
        <p:nvGraphicFramePr>
          <p:cNvPr id="63" name="Group 100">
            <a:extLst>
              <a:ext uri="{FF2B5EF4-FFF2-40B4-BE49-F238E27FC236}">
                <a16:creationId xmlns:a16="http://schemas.microsoft.com/office/drawing/2014/main" id="{5C141051-B50A-463D-A004-DA3CEF4BB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96222"/>
              </p:ext>
            </p:extLst>
          </p:nvPr>
        </p:nvGraphicFramePr>
        <p:xfrm>
          <a:off x="571500" y="3268296"/>
          <a:ext cx="8229600" cy="304860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Index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roup 89">
            <a:extLst>
              <a:ext uri="{FF2B5EF4-FFF2-40B4-BE49-F238E27FC236}">
                <a16:creationId xmlns:a16="http://schemas.microsoft.com/office/drawing/2014/main" id="{2545C747-CA13-4D23-A238-F117901BA4A6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3759794"/>
            <a:ext cx="5699125" cy="541338"/>
            <a:chOff x="1440" y="2059"/>
            <a:chExt cx="3590" cy="341"/>
          </a:xfrm>
        </p:grpSpPr>
        <p:sp>
          <p:nvSpPr>
            <p:cNvPr id="65" name="Text Box 79">
              <a:extLst>
                <a:ext uri="{FF2B5EF4-FFF2-40B4-BE49-F238E27FC236}">
                  <a16:creationId xmlns:a16="http://schemas.microsoft.com/office/drawing/2014/main" id="{8E5A1D41-C746-4D9E-940A-1AA82F586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2059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66" name="Text Box 80">
              <a:extLst>
                <a:ext uri="{FF2B5EF4-FFF2-40B4-BE49-F238E27FC236}">
                  <a16:creationId xmlns:a16="http://schemas.microsoft.com/office/drawing/2014/main" id="{D6DCEBC3-30C0-4376-9A22-B00C1F39C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" y="2059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67" name="Text Box 81">
              <a:extLst>
                <a:ext uri="{FF2B5EF4-FFF2-40B4-BE49-F238E27FC236}">
                  <a16:creationId xmlns:a16="http://schemas.microsoft.com/office/drawing/2014/main" id="{34369631-D7A6-4A87-9B8A-B58B18BF8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3" y="2059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68" name="Text Box 83">
              <a:extLst>
                <a:ext uri="{FF2B5EF4-FFF2-40B4-BE49-F238E27FC236}">
                  <a16:creationId xmlns:a16="http://schemas.microsoft.com/office/drawing/2014/main" id="{972931A7-D6DB-4EBC-A886-9547A6FFF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69" name="Line 84">
              <a:extLst>
                <a:ext uri="{FF2B5EF4-FFF2-40B4-BE49-F238E27FC236}">
                  <a16:creationId xmlns:a16="http://schemas.microsoft.com/office/drawing/2014/main" id="{3FB29F3F-7B62-4639-8CF3-5F382FD35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0" name="Group 90">
            <a:extLst>
              <a:ext uri="{FF2B5EF4-FFF2-40B4-BE49-F238E27FC236}">
                <a16:creationId xmlns:a16="http://schemas.microsoft.com/office/drawing/2014/main" id="{5E319BF6-F82C-47FA-8B05-FA7C8CCF8CD2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4416003"/>
            <a:ext cx="5795963" cy="525463"/>
            <a:chOff x="1440" y="2069"/>
            <a:chExt cx="3651" cy="331"/>
          </a:xfrm>
        </p:grpSpPr>
        <p:sp>
          <p:nvSpPr>
            <p:cNvPr id="71" name="Text Box 91">
              <a:extLst>
                <a:ext uri="{FF2B5EF4-FFF2-40B4-BE49-F238E27FC236}">
                  <a16:creationId xmlns:a16="http://schemas.microsoft.com/office/drawing/2014/main" id="{314D3315-0F09-4115-AD2B-E85F02701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" y="2069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M[8]</a:t>
              </a:r>
            </a:p>
          </p:txBody>
        </p:sp>
        <p:sp>
          <p:nvSpPr>
            <p:cNvPr id="72" name="Text Box 92">
              <a:extLst>
                <a:ext uri="{FF2B5EF4-FFF2-40B4-BE49-F238E27FC236}">
                  <a16:creationId xmlns:a16="http://schemas.microsoft.com/office/drawing/2014/main" id="{86055BCC-157B-47DD-AAF8-ACB64B23D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2069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M[12]</a:t>
              </a:r>
            </a:p>
          </p:txBody>
        </p:sp>
        <p:sp>
          <p:nvSpPr>
            <p:cNvPr id="73" name="Text Box 93">
              <a:extLst>
                <a:ext uri="{FF2B5EF4-FFF2-40B4-BE49-F238E27FC236}">
                  <a16:creationId xmlns:a16="http://schemas.microsoft.com/office/drawing/2014/main" id="{B0C5BF58-AF26-4AE0-8A22-4AEFF944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069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74" name="Text Box 94">
              <a:extLst>
                <a:ext uri="{FF2B5EF4-FFF2-40B4-BE49-F238E27FC236}">
                  <a16:creationId xmlns:a16="http://schemas.microsoft.com/office/drawing/2014/main" id="{72EE6C81-F31B-48EB-A463-81EBABEC5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75" name="Line 95">
              <a:extLst>
                <a:ext uri="{FF2B5EF4-FFF2-40B4-BE49-F238E27FC236}">
                  <a16:creationId xmlns:a16="http://schemas.microsoft.com/office/drawing/2014/main" id="{B118132C-37A6-4599-9F19-690ABE1F6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96">
            <a:extLst>
              <a:ext uri="{FF2B5EF4-FFF2-40B4-BE49-F238E27FC236}">
                <a16:creationId xmlns:a16="http://schemas.microsoft.com/office/drawing/2014/main" id="{617E54E2-6488-4948-915A-00162B47C3DE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5111149"/>
            <a:ext cx="5795963" cy="457200"/>
            <a:chOff x="1440" y="2112"/>
            <a:chExt cx="3651" cy="288"/>
          </a:xfrm>
        </p:grpSpPr>
        <p:sp>
          <p:nvSpPr>
            <p:cNvPr id="77" name="Text Box 97">
              <a:extLst>
                <a:ext uri="{FF2B5EF4-FFF2-40B4-BE49-F238E27FC236}">
                  <a16:creationId xmlns:a16="http://schemas.microsoft.com/office/drawing/2014/main" id="{C20D8E8E-4D52-486D-AB82-641901FF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78" name="Text Box 98">
              <a:extLst>
                <a:ext uri="{FF2B5EF4-FFF2-40B4-BE49-F238E27FC236}">
                  <a16:creationId xmlns:a16="http://schemas.microsoft.com/office/drawing/2014/main" id="{77E50BF8-03D3-42AC-902C-C7EF19697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79" name="Text Box 99">
              <a:extLst>
                <a:ext uri="{FF2B5EF4-FFF2-40B4-BE49-F238E27FC236}">
                  <a16:creationId xmlns:a16="http://schemas.microsoft.com/office/drawing/2014/main" id="{0F2FEFA5-7085-47C9-A048-65EFDF789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4</a:t>
              </a:r>
            </a:p>
          </p:txBody>
        </p:sp>
        <p:sp>
          <p:nvSpPr>
            <p:cNvPr id="80" name="Text Box 100">
              <a:extLst>
                <a:ext uri="{FF2B5EF4-FFF2-40B4-BE49-F238E27FC236}">
                  <a16:creationId xmlns:a16="http://schemas.microsoft.com/office/drawing/2014/main" id="{15D28E89-2353-456B-8829-A27AE73D9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1" name="Line 101">
              <a:extLst>
                <a:ext uri="{FF2B5EF4-FFF2-40B4-BE49-F238E27FC236}">
                  <a16:creationId xmlns:a16="http://schemas.microsoft.com/office/drawing/2014/main" id="{A3050AA0-2505-4888-9A98-3E84F066E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C3529774-F086-4C0C-B780-A3BAF6ADDE1B}"/>
              </a:ext>
            </a:extLst>
          </p:cNvPr>
          <p:cNvSpPr/>
          <p:nvPr/>
        </p:nvSpPr>
        <p:spPr>
          <a:xfrm>
            <a:off x="790315" y="274256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85D4A19-8543-4F2F-A624-F0BA7C291E8E}"/>
              </a:ext>
            </a:extLst>
          </p:cNvPr>
          <p:cNvSpPr/>
          <p:nvPr/>
        </p:nvSpPr>
        <p:spPr>
          <a:xfrm>
            <a:off x="1129927" y="274256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0E17799-72EF-4766-9B7B-91F68945BB1E}"/>
              </a:ext>
            </a:extLst>
          </p:cNvPr>
          <p:cNvSpPr/>
          <p:nvPr/>
        </p:nvSpPr>
        <p:spPr>
          <a:xfrm>
            <a:off x="1497103" y="2748046"/>
            <a:ext cx="436211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48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99" grpId="0" animBg="1"/>
      <p:bldP spid="99" grpId="1" animBg="1"/>
      <p:bldP spid="10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Additional Examples #3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E107DB5-79F4-4ED7-8D83-DA896213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2" name="Text Box 103">
            <a:extLst>
              <a:ext uri="{FF2B5EF4-FFF2-40B4-BE49-F238E27FC236}">
                <a16:creationId xmlns:a16="http://schemas.microsoft.com/office/drawing/2014/main" id="{39233E4D-6F27-4778-BB5B-5D02A6FFE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4656"/>
            <a:ext cx="3124200" cy="2224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1600" dirty="0" err="1">
                <a:solidFill>
                  <a:srgbClr val="0000CC"/>
                </a:solidFill>
              </a:rPr>
              <a:t>Addr</a:t>
            </a:r>
            <a:r>
              <a:rPr lang="en-US" altLang="en-US" sz="1600" dirty="0">
                <a:solidFill>
                  <a:srgbClr val="0000CC"/>
                </a:solidFill>
              </a:rPr>
              <a:t>:	Tag	Index	Offset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4:	00…0000	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8:	00…0000	1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36:	00…0010	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48:	00…0011	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68:	00…0100	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0:	00…0000	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32:	00…0010	0	000</a:t>
            </a:r>
          </a:p>
        </p:txBody>
      </p:sp>
      <p:graphicFrame>
        <p:nvGraphicFramePr>
          <p:cNvPr id="53" name="Group 3">
            <a:extLst>
              <a:ext uri="{FF2B5EF4-FFF2-40B4-BE49-F238E27FC236}">
                <a16:creationId xmlns:a16="http://schemas.microsoft.com/office/drawing/2014/main" id="{477050DF-A36B-49A3-9185-37490DEB65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327644"/>
              </p:ext>
            </p:extLst>
          </p:nvPr>
        </p:nvGraphicFramePr>
        <p:xfrm>
          <a:off x="418642" y="3393059"/>
          <a:ext cx="8420099" cy="284607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8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Rectangle 50">
            <a:extLst>
              <a:ext uri="{FF2B5EF4-FFF2-40B4-BE49-F238E27FC236}">
                <a16:creationId xmlns:a16="http://schemas.microsoft.com/office/drawing/2014/main" id="{F95D73C7-81C6-42A9-8C49-22CFB081E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6907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2-way Set-Associative</a:t>
            </a:r>
            <a:r>
              <a:rPr lang="en-US" sz="2400" dirty="0"/>
              <a:t> Cache:</a:t>
            </a:r>
          </a:p>
          <a:p>
            <a:pPr marL="628650" lvl="1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Four 8-byte blocks</a:t>
            </a:r>
          </a:p>
          <a:p>
            <a:pPr marL="628650" lvl="1" indent="-274638"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LRU Replacement Policy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accesses: 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dirty="0"/>
              <a:t>4, 8, 36, 48, 68, 0, 32</a:t>
            </a:r>
            <a:endParaRPr lang="en-US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1AF919C-5F17-4E26-875C-E89500C5389E}"/>
              </a:ext>
            </a:extLst>
          </p:cNvPr>
          <p:cNvSpPr/>
          <p:nvPr/>
        </p:nvSpPr>
        <p:spPr>
          <a:xfrm>
            <a:off x="1454518" y="2786719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A365897-FA0E-4E82-A713-33440E2C47F2}"/>
              </a:ext>
            </a:extLst>
          </p:cNvPr>
          <p:cNvSpPr/>
          <p:nvPr/>
        </p:nvSpPr>
        <p:spPr>
          <a:xfrm>
            <a:off x="767166" y="2774009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89">
            <a:extLst>
              <a:ext uri="{FF2B5EF4-FFF2-40B4-BE49-F238E27FC236}">
                <a16:creationId xmlns:a16="http://schemas.microsoft.com/office/drawing/2014/main" id="{DBE40A3F-1D11-4B2A-A62F-47C4E0002DB5}"/>
              </a:ext>
            </a:extLst>
          </p:cNvPr>
          <p:cNvGrpSpPr>
            <a:grpSpLocks/>
          </p:cNvGrpSpPr>
          <p:nvPr/>
        </p:nvGrpSpPr>
        <p:grpSpPr bwMode="auto">
          <a:xfrm>
            <a:off x="1627010" y="4474887"/>
            <a:ext cx="3311525" cy="650877"/>
            <a:chOff x="1450" y="1990"/>
            <a:chExt cx="2086" cy="410"/>
          </a:xfrm>
        </p:grpSpPr>
        <p:sp>
          <p:nvSpPr>
            <p:cNvPr id="58" name="Text Box 79">
              <a:extLst>
                <a:ext uri="{FF2B5EF4-FFF2-40B4-BE49-F238E27FC236}">
                  <a16:creationId xmlns:a16="http://schemas.microsoft.com/office/drawing/2014/main" id="{B2BAD623-89EB-43FD-B475-A1FB78BFB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59" name="Text Box 80">
              <a:extLst>
                <a:ext uri="{FF2B5EF4-FFF2-40B4-BE49-F238E27FC236}">
                  <a16:creationId xmlns:a16="http://schemas.microsoft.com/office/drawing/2014/main" id="{C3D0161B-DB38-4908-BEAD-5ABD82A73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60" name="Text Box 81">
              <a:extLst>
                <a:ext uri="{FF2B5EF4-FFF2-40B4-BE49-F238E27FC236}">
                  <a16:creationId xmlns:a16="http://schemas.microsoft.com/office/drawing/2014/main" id="{AA53DB9C-B56C-494C-A986-3235F224F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95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106" name="Text Box 83">
              <a:extLst>
                <a:ext uri="{FF2B5EF4-FFF2-40B4-BE49-F238E27FC236}">
                  <a16:creationId xmlns:a16="http://schemas.microsoft.com/office/drawing/2014/main" id="{3D360AA2-9CEB-40BD-97F0-7719E9C02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107" name="Line 84">
              <a:extLst>
                <a:ext uri="{FF2B5EF4-FFF2-40B4-BE49-F238E27FC236}">
                  <a16:creationId xmlns:a16="http://schemas.microsoft.com/office/drawing/2014/main" id="{F6E84B71-1465-4DFC-AE8A-C2DC1E02D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0" y="2244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08" name="Group 89">
            <a:extLst>
              <a:ext uri="{FF2B5EF4-FFF2-40B4-BE49-F238E27FC236}">
                <a16:creationId xmlns:a16="http://schemas.microsoft.com/office/drawing/2014/main" id="{A59AFA84-F1DD-4EE8-AB97-89509956CB6C}"/>
              </a:ext>
            </a:extLst>
          </p:cNvPr>
          <p:cNvGrpSpPr>
            <a:grpSpLocks/>
          </p:cNvGrpSpPr>
          <p:nvPr/>
        </p:nvGrpSpPr>
        <p:grpSpPr bwMode="auto">
          <a:xfrm>
            <a:off x="1627010" y="5563051"/>
            <a:ext cx="3394075" cy="552451"/>
            <a:chOff x="1450" y="2052"/>
            <a:chExt cx="2138" cy="348"/>
          </a:xfrm>
        </p:grpSpPr>
        <p:sp>
          <p:nvSpPr>
            <p:cNvPr id="109" name="Text Box 79">
              <a:extLst>
                <a:ext uri="{FF2B5EF4-FFF2-40B4-BE49-F238E27FC236}">
                  <a16:creationId xmlns:a16="http://schemas.microsoft.com/office/drawing/2014/main" id="{BDACB6D1-0345-4422-B04D-3C50F8113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2052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M[8]</a:t>
              </a:r>
            </a:p>
          </p:txBody>
        </p:sp>
        <p:sp>
          <p:nvSpPr>
            <p:cNvPr id="110" name="Text Box 80">
              <a:extLst>
                <a:ext uri="{FF2B5EF4-FFF2-40B4-BE49-F238E27FC236}">
                  <a16:creationId xmlns:a16="http://schemas.microsoft.com/office/drawing/2014/main" id="{27013BEE-E6F2-4117-9DBE-70C75862B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2" y="205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M[12]</a:t>
              </a:r>
            </a:p>
          </p:txBody>
        </p:sp>
        <p:sp>
          <p:nvSpPr>
            <p:cNvPr id="111" name="Text Box 81">
              <a:extLst>
                <a:ext uri="{FF2B5EF4-FFF2-40B4-BE49-F238E27FC236}">
                  <a16:creationId xmlns:a16="http://schemas.microsoft.com/office/drawing/2014/main" id="{DDE0AA96-B9B2-4E28-A2BF-8D7409637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2057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112" name="Text Box 83">
              <a:extLst>
                <a:ext uri="{FF2B5EF4-FFF2-40B4-BE49-F238E27FC236}">
                  <a16:creationId xmlns:a16="http://schemas.microsoft.com/office/drawing/2014/main" id="{B5998285-BF04-499E-B4CA-2F4589291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113" name="Line 84">
              <a:extLst>
                <a:ext uri="{FF2B5EF4-FFF2-40B4-BE49-F238E27FC236}">
                  <a16:creationId xmlns:a16="http://schemas.microsoft.com/office/drawing/2014/main" id="{5DF4B077-ADD0-468C-A766-E1A98D136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0" y="2221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14" name="Group 89">
            <a:extLst>
              <a:ext uri="{FF2B5EF4-FFF2-40B4-BE49-F238E27FC236}">
                <a16:creationId xmlns:a16="http://schemas.microsoft.com/office/drawing/2014/main" id="{BE7B0C2A-0EE1-4150-854B-8351BC733FB0}"/>
              </a:ext>
            </a:extLst>
          </p:cNvPr>
          <p:cNvGrpSpPr>
            <a:grpSpLocks/>
          </p:cNvGrpSpPr>
          <p:nvPr/>
        </p:nvGrpSpPr>
        <p:grpSpPr bwMode="auto">
          <a:xfrm>
            <a:off x="5326445" y="4462186"/>
            <a:ext cx="3446463" cy="663577"/>
            <a:chOff x="1434" y="1982"/>
            <a:chExt cx="2171" cy="418"/>
          </a:xfrm>
        </p:grpSpPr>
        <p:sp>
          <p:nvSpPr>
            <p:cNvPr id="115" name="Text Box 79">
              <a:extLst>
                <a:ext uri="{FF2B5EF4-FFF2-40B4-BE49-F238E27FC236}">
                  <a16:creationId xmlns:a16="http://schemas.microsoft.com/office/drawing/2014/main" id="{D1A05718-CC29-4829-9545-00730C0EF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116" name="Text Box 80">
              <a:extLst>
                <a:ext uri="{FF2B5EF4-FFF2-40B4-BE49-F238E27FC236}">
                  <a16:creationId xmlns:a16="http://schemas.microsoft.com/office/drawing/2014/main" id="{9C315095-22A0-4BEA-B7B8-3CE1DC69D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117" name="Text Box 81">
              <a:extLst>
                <a:ext uri="{FF2B5EF4-FFF2-40B4-BE49-F238E27FC236}">
                  <a16:creationId xmlns:a16="http://schemas.microsoft.com/office/drawing/2014/main" id="{F93D9CE5-9060-4209-A610-8BAD31EB5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87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118" name="Text Box 83">
              <a:extLst>
                <a:ext uri="{FF2B5EF4-FFF2-40B4-BE49-F238E27FC236}">
                  <a16:creationId xmlns:a16="http://schemas.microsoft.com/office/drawing/2014/main" id="{37C936DE-C3D1-4D04-A400-68916E970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119" name="Line 84">
              <a:extLst>
                <a:ext uri="{FF2B5EF4-FFF2-40B4-BE49-F238E27FC236}">
                  <a16:creationId xmlns:a16="http://schemas.microsoft.com/office/drawing/2014/main" id="{D085A935-F390-4DB5-BFE9-170719E6E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4" y="2244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40" name="Oval 139">
            <a:extLst>
              <a:ext uri="{FF2B5EF4-FFF2-40B4-BE49-F238E27FC236}">
                <a16:creationId xmlns:a16="http://schemas.microsoft.com/office/drawing/2014/main" id="{7269A759-517D-42A2-94C3-529D63B447CD}"/>
              </a:ext>
            </a:extLst>
          </p:cNvPr>
          <p:cNvSpPr/>
          <p:nvPr/>
        </p:nvSpPr>
        <p:spPr>
          <a:xfrm>
            <a:off x="1106778" y="2790857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6" grpId="1" animBg="1"/>
      <p:bldP spid="140" grpId="0" animBg="1"/>
      <p:bldP spid="14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Summary: Cache Organizations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5B4CAC-ABB1-4D94-9C91-85AC43E6FB4D}"/>
              </a:ext>
            </a:extLst>
          </p:cNvPr>
          <p:cNvGrpSpPr/>
          <p:nvPr/>
        </p:nvGrpSpPr>
        <p:grpSpPr>
          <a:xfrm>
            <a:off x="841909" y="1454776"/>
            <a:ext cx="2694861" cy="2979339"/>
            <a:chOff x="841909" y="1454776"/>
            <a:chExt cx="2694861" cy="297933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740A023-20DF-473F-9C78-CA1CFAC998A4}"/>
                </a:ext>
              </a:extLst>
            </p:cNvPr>
            <p:cNvSpPr txBox="1"/>
            <p:nvPr/>
          </p:nvSpPr>
          <p:spPr>
            <a:xfrm>
              <a:off x="841909" y="1454776"/>
              <a:ext cx="26948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One-way set associative</a:t>
              </a:r>
            </a:p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(direct mapped)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CCCA15A-8244-4847-83B7-A5DBA5A41FCC}"/>
                </a:ext>
              </a:extLst>
            </p:cNvPr>
            <p:cNvGrpSpPr/>
            <p:nvPr/>
          </p:nvGrpSpPr>
          <p:grpSpPr>
            <a:xfrm>
              <a:off x="1358388" y="2128033"/>
              <a:ext cx="1594027" cy="2306082"/>
              <a:chOff x="1384404" y="2128033"/>
              <a:chExt cx="1594027" cy="2306082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BB214D-DE17-41B1-BEA3-1FA56F50D883}"/>
                  </a:ext>
                </a:extLst>
              </p:cNvPr>
              <p:cNvSpPr txBox="1"/>
              <p:nvPr/>
            </p:nvSpPr>
            <p:spPr>
              <a:xfrm>
                <a:off x="1384404" y="2128187"/>
                <a:ext cx="6530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Block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FA0A829-46B1-4C6D-B680-CDC16AC38837}"/>
                  </a:ext>
                </a:extLst>
              </p:cNvPr>
              <p:cNvSpPr txBox="1"/>
              <p:nvPr/>
            </p:nvSpPr>
            <p:spPr>
              <a:xfrm>
                <a:off x="1938525" y="2128033"/>
                <a:ext cx="5154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F66971B-A027-4EF0-B743-7C070C20A72B}"/>
                  </a:ext>
                </a:extLst>
              </p:cNvPr>
              <p:cNvSpPr txBox="1"/>
              <p:nvPr/>
            </p:nvSpPr>
            <p:spPr>
              <a:xfrm>
                <a:off x="2325406" y="2128033"/>
                <a:ext cx="6530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B935547-EC48-48E5-ACAC-BB7A8814F50A}"/>
                  </a:ext>
                </a:extLst>
              </p:cNvPr>
              <p:cNvGrpSpPr/>
              <p:nvPr/>
            </p:nvGrpSpPr>
            <p:grpSpPr>
              <a:xfrm>
                <a:off x="1961335" y="2431088"/>
                <a:ext cx="934842" cy="1905650"/>
                <a:chOff x="2209800" y="2264490"/>
                <a:chExt cx="726142" cy="1515773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401B609-E32B-4935-B263-8B454DBF85B1}"/>
                    </a:ext>
                  </a:extLst>
                </p:cNvPr>
                <p:cNvSpPr/>
                <p:nvPr/>
              </p:nvSpPr>
              <p:spPr>
                <a:xfrm>
                  <a:off x="2209800" y="22644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79FE369-F5FD-4696-8F8E-236D7DEC9B37}"/>
                    </a:ext>
                  </a:extLst>
                </p:cNvPr>
                <p:cNvSpPr/>
                <p:nvPr/>
              </p:nvSpPr>
              <p:spPr>
                <a:xfrm>
                  <a:off x="2572871" y="22644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5C65237-F383-486F-B646-2CAC33D5BFA9}"/>
                    </a:ext>
                  </a:extLst>
                </p:cNvPr>
                <p:cNvSpPr/>
                <p:nvPr/>
              </p:nvSpPr>
              <p:spPr>
                <a:xfrm>
                  <a:off x="2209800" y="24527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5222A7E-A9CC-4C3C-B13E-E4E9ECAEF254}"/>
                    </a:ext>
                  </a:extLst>
                </p:cNvPr>
                <p:cNvSpPr/>
                <p:nvPr/>
              </p:nvSpPr>
              <p:spPr>
                <a:xfrm>
                  <a:off x="2572871" y="24527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749E55F-36B4-46F1-91CD-89924CEE5FFD}"/>
                    </a:ext>
                  </a:extLst>
                </p:cNvPr>
                <p:cNvSpPr/>
                <p:nvPr/>
              </p:nvSpPr>
              <p:spPr>
                <a:xfrm>
                  <a:off x="2209800" y="26409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5C28101-00A3-4E1C-9815-C78D6D924159}"/>
                    </a:ext>
                  </a:extLst>
                </p:cNvPr>
                <p:cNvSpPr/>
                <p:nvPr/>
              </p:nvSpPr>
              <p:spPr>
                <a:xfrm>
                  <a:off x="2572871" y="26409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886D1F7-1C7F-4101-A3E1-46B6B2563D20}"/>
                    </a:ext>
                  </a:extLst>
                </p:cNvPr>
                <p:cNvSpPr/>
                <p:nvPr/>
              </p:nvSpPr>
              <p:spPr>
                <a:xfrm>
                  <a:off x="2209800" y="2837912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F5B8075-E251-4039-A00D-853298454B42}"/>
                    </a:ext>
                  </a:extLst>
                </p:cNvPr>
                <p:cNvSpPr/>
                <p:nvPr/>
              </p:nvSpPr>
              <p:spPr>
                <a:xfrm>
                  <a:off x="2572871" y="2837912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69CE17E-79E4-4818-84A0-4E497F1EE730}"/>
                    </a:ext>
                  </a:extLst>
                </p:cNvPr>
                <p:cNvSpPr/>
                <p:nvPr/>
              </p:nvSpPr>
              <p:spPr>
                <a:xfrm>
                  <a:off x="2209800" y="302730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B8D9C40-E4B5-4B1B-B3E6-FFB5387563D7}"/>
                    </a:ext>
                  </a:extLst>
                </p:cNvPr>
                <p:cNvSpPr/>
                <p:nvPr/>
              </p:nvSpPr>
              <p:spPr>
                <a:xfrm>
                  <a:off x="2572871" y="302730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4988EE0-B5EB-4C20-AA62-FEEF2619DBCF}"/>
                    </a:ext>
                  </a:extLst>
                </p:cNvPr>
                <p:cNvSpPr/>
                <p:nvPr/>
              </p:nvSpPr>
              <p:spPr>
                <a:xfrm>
                  <a:off x="2209800" y="321554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561DA43-19DF-4620-969E-4AEA0B8BD8F7}"/>
                    </a:ext>
                  </a:extLst>
                </p:cNvPr>
                <p:cNvSpPr/>
                <p:nvPr/>
              </p:nvSpPr>
              <p:spPr>
                <a:xfrm>
                  <a:off x="2572871" y="321554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88F5673-9E4C-4FC0-B818-25F8F8D286F1}"/>
                    </a:ext>
                  </a:extLst>
                </p:cNvPr>
                <p:cNvSpPr/>
                <p:nvPr/>
              </p:nvSpPr>
              <p:spPr>
                <a:xfrm>
                  <a:off x="2209800" y="340378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6605C187-F071-4313-B920-DCD56ABC095A}"/>
                    </a:ext>
                  </a:extLst>
                </p:cNvPr>
                <p:cNvSpPr/>
                <p:nvPr/>
              </p:nvSpPr>
              <p:spPr>
                <a:xfrm>
                  <a:off x="2572871" y="340378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C990B4F-1741-448D-BC52-C9B08A530AE5}"/>
                    </a:ext>
                  </a:extLst>
                </p:cNvPr>
                <p:cNvSpPr/>
                <p:nvPr/>
              </p:nvSpPr>
              <p:spPr>
                <a:xfrm>
                  <a:off x="2209800" y="359202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1BAD381-3848-40BF-8062-1ED8063C7D06}"/>
                    </a:ext>
                  </a:extLst>
                </p:cNvPr>
                <p:cNvSpPr/>
                <p:nvPr/>
              </p:nvSpPr>
              <p:spPr>
                <a:xfrm>
                  <a:off x="2572871" y="359202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0A8CEF-BEF0-431C-AA79-89D27A8F043F}"/>
                  </a:ext>
                </a:extLst>
              </p:cNvPr>
              <p:cNvSpPr txBox="1"/>
              <p:nvPr/>
            </p:nvSpPr>
            <p:spPr>
              <a:xfrm>
                <a:off x="1581335" y="2405354"/>
                <a:ext cx="341754" cy="202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2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3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4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5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6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7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7DCB40-9B47-4925-83C2-02933DA32433}"/>
              </a:ext>
            </a:extLst>
          </p:cNvPr>
          <p:cNvGrpSpPr/>
          <p:nvPr/>
        </p:nvGrpSpPr>
        <p:grpSpPr>
          <a:xfrm>
            <a:off x="4166354" y="1482985"/>
            <a:ext cx="2694861" cy="1656506"/>
            <a:chOff x="4166354" y="1482985"/>
            <a:chExt cx="2694861" cy="165650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7278921-0218-4818-B7D4-B4725382EF58}"/>
                </a:ext>
              </a:extLst>
            </p:cNvPr>
            <p:cNvSpPr txBox="1"/>
            <p:nvPr/>
          </p:nvSpPr>
          <p:spPr>
            <a:xfrm>
              <a:off x="4166354" y="1482985"/>
              <a:ext cx="269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Two-way set associative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B022E6-B34E-4F70-AB5D-586AA14D6AA1}"/>
                </a:ext>
              </a:extLst>
            </p:cNvPr>
            <p:cNvGrpSpPr/>
            <p:nvPr/>
          </p:nvGrpSpPr>
          <p:grpSpPr>
            <a:xfrm>
              <a:off x="4302197" y="1802358"/>
              <a:ext cx="2423175" cy="1337133"/>
              <a:chOff x="4391269" y="1802358"/>
              <a:chExt cx="2423175" cy="1337133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4345BAF-B7F1-482E-9A4B-7ABE6FDBEB56}"/>
                  </a:ext>
                </a:extLst>
              </p:cNvPr>
              <p:cNvGrpSpPr/>
              <p:nvPr/>
            </p:nvGrpSpPr>
            <p:grpSpPr>
              <a:xfrm>
                <a:off x="4855013" y="2116767"/>
                <a:ext cx="1872102" cy="955786"/>
                <a:chOff x="3908300" y="2296690"/>
                <a:chExt cx="1452284" cy="75181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C4A0080-DFE9-4061-AF75-946FCE43D0D4}"/>
                    </a:ext>
                  </a:extLst>
                </p:cNvPr>
                <p:cNvSpPr/>
                <p:nvPr/>
              </p:nvSpPr>
              <p:spPr>
                <a:xfrm>
                  <a:off x="3908300" y="22966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CBE06D1-767D-48FB-BD48-8A247D20A8F2}"/>
                    </a:ext>
                  </a:extLst>
                </p:cNvPr>
                <p:cNvSpPr/>
                <p:nvPr/>
              </p:nvSpPr>
              <p:spPr>
                <a:xfrm>
                  <a:off x="4271371" y="22966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BDC6C745-0FDF-41AE-9BBB-A9B20018B36C}"/>
                    </a:ext>
                  </a:extLst>
                </p:cNvPr>
                <p:cNvSpPr/>
                <p:nvPr/>
              </p:nvSpPr>
              <p:spPr>
                <a:xfrm>
                  <a:off x="3908300" y="24849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CBC9325B-70C3-4202-A2BD-91A8022C7BD7}"/>
                    </a:ext>
                  </a:extLst>
                </p:cNvPr>
                <p:cNvSpPr/>
                <p:nvPr/>
              </p:nvSpPr>
              <p:spPr>
                <a:xfrm>
                  <a:off x="4271371" y="24849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BD4DBC6A-C42B-499C-A89B-8A8C2283E1F6}"/>
                    </a:ext>
                  </a:extLst>
                </p:cNvPr>
                <p:cNvSpPr/>
                <p:nvPr/>
              </p:nvSpPr>
              <p:spPr>
                <a:xfrm>
                  <a:off x="3908300" y="26731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C37F029-C99A-4796-87A1-040781DEFEF7}"/>
                    </a:ext>
                  </a:extLst>
                </p:cNvPr>
                <p:cNvSpPr/>
                <p:nvPr/>
              </p:nvSpPr>
              <p:spPr>
                <a:xfrm>
                  <a:off x="4271371" y="26731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C500F6F-65E3-42BC-8963-532868E6FF28}"/>
                    </a:ext>
                  </a:extLst>
                </p:cNvPr>
                <p:cNvSpPr/>
                <p:nvPr/>
              </p:nvSpPr>
              <p:spPr>
                <a:xfrm>
                  <a:off x="3908300" y="286026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48D9D7F-AD3E-44BA-A661-A3F3E9FB1507}"/>
                    </a:ext>
                  </a:extLst>
                </p:cNvPr>
                <p:cNvSpPr/>
                <p:nvPr/>
              </p:nvSpPr>
              <p:spPr>
                <a:xfrm>
                  <a:off x="4271371" y="286026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4801FF71-9653-4BDB-9D2B-62E1039B0314}"/>
                    </a:ext>
                  </a:extLst>
                </p:cNvPr>
                <p:cNvSpPr/>
                <p:nvPr/>
              </p:nvSpPr>
              <p:spPr>
                <a:xfrm>
                  <a:off x="4634442" y="22966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28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6A59EBF-3351-40AE-8FEA-8B68387C266B}"/>
                    </a:ext>
                  </a:extLst>
                </p:cNvPr>
                <p:cNvSpPr/>
                <p:nvPr/>
              </p:nvSpPr>
              <p:spPr>
                <a:xfrm>
                  <a:off x="4997513" y="22966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70FD972-60B8-49E2-87FB-5EDB6E4BD123}"/>
                    </a:ext>
                  </a:extLst>
                </p:cNvPr>
                <p:cNvSpPr/>
                <p:nvPr/>
              </p:nvSpPr>
              <p:spPr>
                <a:xfrm>
                  <a:off x="4634442" y="24849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869C87B9-3951-480D-9E50-1528A62A0944}"/>
                    </a:ext>
                  </a:extLst>
                </p:cNvPr>
                <p:cNvSpPr/>
                <p:nvPr/>
              </p:nvSpPr>
              <p:spPr>
                <a:xfrm>
                  <a:off x="4997513" y="24849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BCDC2DE0-F00D-4CF0-BDD0-8C1D8EAB2E5B}"/>
                    </a:ext>
                  </a:extLst>
                </p:cNvPr>
                <p:cNvSpPr/>
                <p:nvPr/>
              </p:nvSpPr>
              <p:spPr>
                <a:xfrm>
                  <a:off x="4634442" y="26731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063C097-66A7-4C1C-8B8D-44A5ABB8DCF1}"/>
                    </a:ext>
                  </a:extLst>
                </p:cNvPr>
                <p:cNvSpPr/>
                <p:nvPr/>
              </p:nvSpPr>
              <p:spPr>
                <a:xfrm>
                  <a:off x="4997513" y="26731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83DFFBB-7DE5-40EA-99BA-38410C53DE2F}"/>
                    </a:ext>
                  </a:extLst>
                </p:cNvPr>
                <p:cNvSpPr/>
                <p:nvPr/>
              </p:nvSpPr>
              <p:spPr>
                <a:xfrm>
                  <a:off x="4634442" y="286026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F5C06C2-9EC3-48A2-A99D-010824F01F81}"/>
                    </a:ext>
                  </a:extLst>
                </p:cNvPr>
                <p:cNvSpPr/>
                <p:nvPr/>
              </p:nvSpPr>
              <p:spPr>
                <a:xfrm>
                  <a:off x="4997513" y="286026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6FDC77-C3D3-4CED-9142-C0ABBB3EF125}"/>
                  </a:ext>
                </a:extLst>
              </p:cNvPr>
              <p:cNvSpPr txBox="1"/>
              <p:nvPr/>
            </p:nvSpPr>
            <p:spPr>
              <a:xfrm>
                <a:off x="4500409" y="2085356"/>
                <a:ext cx="291475" cy="1054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2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3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12E34B-F673-4163-A559-6238B3434362}"/>
                  </a:ext>
                </a:extLst>
              </p:cNvPr>
              <p:cNvSpPr txBox="1"/>
              <p:nvPr/>
            </p:nvSpPr>
            <p:spPr>
              <a:xfrm>
                <a:off x="4391269" y="1802358"/>
                <a:ext cx="462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Set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AB61AD-677D-4309-A1A2-9AD25ED8ECF2}"/>
                  </a:ext>
                </a:extLst>
              </p:cNvPr>
              <p:cNvSpPr txBox="1"/>
              <p:nvPr/>
            </p:nvSpPr>
            <p:spPr>
              <a:xfrm>
                <a:off x="4790583" y="1810890"/>
                <a:ext cx="5071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D4DFC3E-BFAA-4F30-911D-21CB7A19434C}"/>
                  </a:ext>
                </a:extLst>
              </p:cNvPr>
              <p:cNvSpPr txBox="1"/>
              <p:nvPr/>
            </p:nvSpPr>
            <p:spPr>
              <a:xfrm>
                <a:off x="5237405" y="1810890"/>
                <a:ext cx="610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ECE723E-26E3-4D8A-82DD-9B0D8298B46F}"/>
                  </a:ext>
                </a:extLst>
              </p:cNvPr>
              <p:cNvSpPr txBox="1"/>
              <p:nvPr/>
            </p:nvSpPr>
            <p:spPr>
              <a:xfrm>
                <a:off x="5783864" y="1810890"/>
                <a:ext cx="49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0EDED80-43E8-4634-AE48-F7BB309C8BCA}"/>
                  </a:ext>
                </a:extLst>
              </p:cNvPr>
              <p:cNvSpPr txBox="1"/>
              <p:nvPr/>
            </p:nvSpPr>
            <p:spPr>
              <a:xfrm>
                <a:off x="6159727" y="181089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581C31-335F-497C-A113-A3A0BC8DC0B8}"/>
              </a:ext>
            </a:extLst>
          </p:cNvPr>
          <p:cNvGrpSpPr/>
          <p:nvPr/>
        </p:nvGrpSpPr>
        <p:grpSpPr>
          <a:xfrm>
            <a:off x="3652279" y="3486933"/>
            <a:ext cx="4365268" cy="1159404"/>
            <a:chOff x="3678210" y="3558122"/>
            <a:chExt cx="4365268" cy="115940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7723E8-35F9-4A76-9260-C783D336AD21}"/>
                </a:ext>
              </a:extLst>
            </p:cNvPr>
            <p:cNvGrpSpPr/>
            <p:nvPr/>
          </p:nvGrpSpPr>
          <p:grpSpPr>
            <a:xfrm>
              <a:off x="3678210" y="3903380"/>
              <a:ext cx="4365268" cy="814146"/>
              <a:chOff x="3678210" y="3903380"/>
              <a:chExt cx="4365268" cy="81414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6DA70DC-9B1B-4605-8013-71533FDEF084}"/>
                  </a:ext>
                </a:extLst>
              </p:cNvPr>
              <p:cNvGrpSpPr/>
              <p:nvPr/>
            </p:nvGrpSpPr>
            <p:grpSpPr>
              <a:xfrm>
                <a:off x="4257003" y="4197328"/>
                <a:ext cx="3720946" cy="473574"/>
                <a:chOff x="4257003" y="4197328"/>
                <a:chExt cx="3720946" cy="47357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D496B8B4-6FAA-4DAA-9081-BC4FFD625A42}"/>
                    </a:ext>
                  </a:extLst>
                </p:cNvPr>
                <p:cNvSpPr/>
                <p:nvPr/>
              </p:nvSpPr>
              <p:spPr>
                <a:xfrm>
                  <a:off x="4257003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B7C125A2-BF39-4F23-B6F3-6F433D6BE327}"/>
                    </a:ext>
                  </a:extLst>
                </p:cNvPr>
                <p:cNvSpPr/>
                <p:nvPr/>
              </p:nvSpPr>
              <p:spPr>
                <a:xfrm>
                  <a:off x="4723008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0DDFF1E-FD8D-462B-BF4C-D1B9BC8C71BF}"/>
                    </a:ext>
                  </a:extLst>
                </p:cNvPr>
                <p:cNvSpPr/>
                <p:nvPr/>
              </p:nvSpPr>
              <p:spPr>
                <a:xfrm>
                  <a:off x="4257003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2800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566F64F3-1414-4A4D-A48E-85B5259617E1}"/>
                    </a:ext>
                  </a:extLst>
                </p:cNvPr>
                <p:cNvSpPr/>
                <p:nvPr/>
              </p:nvSpPr>
              <p:spPr>
                <a:xfrm>
                  <a:off x="4723008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C34C31F-5D96-405C-9F3C-44F3783AF55E}"/>
                    </a:ext>
                  </a:extLst>
                </p:cNvPr>
                <p:cNvSpPr/>
                <p:nvPr/>
              </p:nvSpPr>
              <p:spPr>
                <a:xfrm>
                  <a:off x="6113928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E80E73BC-01D3-470A-B228-77FFD997797E}"/>
                    </a:ext>
                  </a:extLst>
                </p:cNvPr>
                <p:cNvSpPr/>
                <p:nvPr/>
              </p:nvSpPr>
              <p:spPr>
                <a:xfrm>
                  <a:off x="6579933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7862B81A-28D3-4909-A508-DF60B199CA28}"/>
                    </a:ext>
                  </a:extLst>
                </p:cNvPr>
                <p:cNvSpPr/>
                <p:nvPr/>
              </p:nvSpPr>
              <p:spPr>
                <a:xfrm>
                  <a:off x="6113928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5BEA2930-EA09-4713-A342-D8767434E2EB}"/>
                    </a:ext>
                  </a:extLst>
                </p:cNvPr>
                <p:cNvSpPr/>
                <p:nvPr/>
              </p:nvSpPr>
              <p:spPr>
                <a:xfrm>
                  <a:off x="6579933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AF7E3071-A6F8-4AE2-AADE-0ED49277E205}"/>
                    </a:ext>
                  </a:extLst>
                </p:cNvPr>
                <p:cNvSpPr/>
                <p:nvPr/>
              </p:nvSpPr>
              <p:spPr>
                <a:xfrm>
                  <a:off x="5189014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CA65740-C74B-4DB3-AA64-7972C941F9D5}"/>
                    </a:ext>
                  </a:extLst>
                </p:cNvPr>
                <p:cNvSpPr/>
                <p:nvPr/>
              </p:nvSpPr>
              <p:spPr>
                <a:xfrm>
                  <a:off x="5655019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A3DF61B5-B47E-417D-A125-8E5E311C336D}"/>
                    </a:ext>
                  </a:extLst>
                </p:cNvPr>
                <p:cNvSpPr/>
                <p:nvPr/>
              </p:nvSpPr>
              <p:spPr>
                <a:xfrm>
                  <a:off x="5189014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21BA6B0A-17C9-4A47-B1D1-215C1B12E95C}"/>
                    </a:ext>
                  </a:extLst>
                </p:cNvPr>
                <p:cNvSpPr/>
                <p:nvPr/>
              </p:nvSpPr>
              <p:spPr>
                <a:xfrm>
                  <a:off x="5655019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4B21B19D-99B2-4328-BA0B-031014B3D3EE}"/>
                    </a:ext>
                  </a:extLst>
                </p:cNvPr>
                <p:cNvSpPr/>
                <p:nvPr/>
              </p:nvSpPr>
              <p:spPr>
                <a:xfrm>
                  <a:off x="7045938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7A50738B-9177-4CF5-AC92-4D0C9E7D6217}"/>
                    </a:ext>
                  </a:extLst>
                </p:cNvPr>
                <p:cNvSpPr/>
                <p:nvPr/>
              </p:nvSpPr>
              <p:spPr>
                <a:xfrm>
                  <a:off x="7511944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43CCFB96-D70D-48DB-B965-B859EBCD40CE}"/>
                    </a:ext>
                  </a:extLst>
                </p:cNvPr>
                <p:cNvSpPr/>
                <p:nvPr/>
              </p:nvSpPr>
              <p:spPr>
                <a:xfrm>
                  <a:off x="7045938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EFB45670-6061-454A-9DF1-2311CB0CE644}"/>
                    </a:ext>
                  </a:extLst>
                </p:cNvPr>
                <p:cNvSpPr/>
                <p:nvPr/>
              </p:nvSpPr>
              <p:spPr>
                <a:xfrm>
                  <a:off x="7511944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278B45A-2943-475D-A5A3-1B1CA4993CB9}"/>
                  </a:ext>
                </a:extLst>
              </p:cNvPr>
              <p:cNvSpPr txBox="1"/>
              <p:nvPr/>
            </p:nvSpPr>
            <p:spPr>
              <a:xfrm>
                <a:off x="3894352" y="4150704"/>
                <a:ext cx="291475" cy="566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28E8DC0-959E-46CE-B1A1-ADBAE782AFD5}"/>
                  </a:ext>
                </a:extLst>
              </p:cNvPr>
              <p:cNvSpPr txBox="1"/>
              <p:nvPr/>
            </p:nvSpPr>
            <p:spPr>
              <a:xfrm>
                <a:off x="3678210" y="3903380"/>
                <a:ext cx="7282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Set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F64A29A-CFA5-4284-9E6C-E82099C4EDBB}"/>
                  </a:ext>
                </a:extLst>
              </p:cNvPr>
              <p:cNvSpPr txBox="1"/>
              <p:nvPr/>
            </p:nvSpPr>
            <p:spPr>
              <a:xfrm>
                <a:off x="4215564" y="3903380"/>
                <a:ext cx="465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A2941B5-9496-451B-BBC4-2A54C974EFE6}"/>
                  </a:ext>
                </a:extLst>
              </p:cNvPr>
              <p:cNvSpPr txBox="1"/>
              <p:nvPr/>
            </p:nvSpPr>
            <p:spPr>
              <a:xfrm>
                <a:off x="4619918" y="3903380"/>
                <a:ext cx="617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33BB7CD-D48C-4487-A78C-405C5142E893}"/>
                  </a:ext>
                </a:extLst>
              </p:cNvPr>
              <p:cNvSpPr txBox="1"/>
              <p:nvPr/>
            </p:nvSpPr>
            <p:spPr>
              <a:xfrm>
                <a:off x="5169107" y="3903380"/>
                <a:ext cx="5083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5C412E9-57C1-4E97-97AA-EC7A82166EBC}"/>
                  </a:ext>
                </a:extLst>
              </p:cNvPr>
              <p:cNvSpPr txBox="1"/>
              <p:nvPr/>
            </p:nvSpPr>
            <p:spPr>
              <a:xfrm>
                <a:off x="5550551" y="390338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6B0DEE3-1326-4817-A6F4-E678DD88E65A}"/>
                  </a:ext>
                </a:extLst>
              </p:cNvPr>
              <p:cNvSpPr txBox="1"/>
              <p:nvPr/>
            </p:nvSpPr>
            <p:spPr>
              <a:xfrm>
                <a:off x="6062681" y="3903380"/>
                <a:ext cx="5249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393DBBD-0BB4-4C47-BCBA-F7E14EB9CBAB}"/>
                  </a:ext>
                </a:extLst>
              </p:cNvPr>
              <p:cNvSpPr txBox="1"/>
              <p:nvPr/>
            </p:nvSpPr>
            <p:spPr>
              <a:xfrm>
                <a:off x="6517268" y="3903380"/>
                <a:ext cx="566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68B45FD-B58B-4CFC-AFE4-0D2F7E9F5C9C}"/>
                  </a:ext>
                </a:extLst>
              </p:cNvPr>
              <p:cNvSpPr txBox="1"/>
              <p:nvPr/>
            </p:nvSpPr>
            <p:spPr>
              <a:xfrm>
                <a:off x="7004851" y="3903380"/>
                <a:ext cx="4999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24F1F0E-C86D-4D65-81C8-4EAD6884FD46}"/>
                  </a:ext>
                </a:extLst>
              </p:cNvPr>
              <p:cNvSpPr txBox="1"/>
              <p:nvPr/>
            </p:nvSpPr>
            <p:spPr>
              <a:xfrm>
                <a:off x="7388761" y="390338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B38B5F7-D352-4FFC-BA58-9C6E06A57986}"/>
                </a:ext>
              </a:extLst>
            </p:cNvPr>
            <p:cNvSpPr txBox="1"/>
            <p:nvPr/>
          </p:nvSpPr>
          <p:spPr>
            <a:xfrm>
              <a:off x="4457690" y="3558122"/>
              <a:ext cx="28063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Four-way set associative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5B66C8-61BA-42A2-A798-5887D9A83E27}"/>
              </a:ext>
            </a:extLst>
          </p:cNvPr>
          <p:cNvGrpSpPr/>
          <p:nvPr/>
        </p:nvGrpSpPr>
        <p:grpSpPr>
          <a:xfrm>
            <a:off x="830403" y="5041273"/>
            <a:ext cx="7527167" cy="912776"/>
            <a:chOff x="1088040" y="5090771"/>
            <a:chExt cx="7527167" cy="912776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82205CF-943C-4CF2-92B7-70C0BE76160B}"/>
                </a:ext>
              </a:extLst>
            </p:cNvPr>
            <p:cNvSpPr txBox="1"/>
            <p:nvPr/>
          </p:nvSpPr>
          <p:spPr>
            <a:xfrm>
              <a:off x="2490144" y="5090771"/>
              <a:ext cx="47229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Eight-way set associative (fully associative)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D9FCA4E-9FAF-476A-8A78-07EB910D5580}"/>
                </a:ext>
              </a:extLst>
            </p:cNvPr>
            <p:cNvGrpSpPr/>
            <p:nvPr/>
          </p:nvGrpSpPr>
          <p:grpSpPr>
            <a:xfrm>
              <a:off x="1088040" y="5478037"/>
              <a:ext cx="7527167" cy="525510"/>
              <a:chOff x="1088040" y="5478037"/>
              <a:chExt cx="7527167" cy="52551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FF1D5F0-6A32-4427-8AB4-5D83E829AEC0}"/>
                  </a:ext>
                </a:extLst>
              </p:cNvPr>
              <p:cNvGrpSpPr/>
              <p:nvPr/>
            </p:nvGrpSpPr>
            <p:grpSpPr>
              <a:xfrm>
                <a:off x="1143727" y="5766889"/>
                <a:ext cx="7466327" cy="236658"/>
                <a:chOff x="1688966" y="5636528"/>
                <a:chExt cx="5791200" cy="188240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DF6FD876-1C90-4029-AE8F-FFCADB09BD71}"/>
                    </a:ext>
                  </a:extLst>
                </p:cNvPr>
                <p:cNvSpPr/>
                <p:nvPr/>
              </p:nvSpPr>
              <p:spPr>
                <a:xfrm>
                  <a:off x="1688966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AB82553F-AF54-41E2-B256-1AE07EE9E52B}"/>
                    </a:ext>
                  </a:extLst>
                </p:cNvPr>
                <p:cNvSpPr/>
                <p:nvPr/>
              </p:nvSpPr>
              <p:spPr>
                <a:xfrm>
                  <a:off x="2052037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1E1C9946-389C-4335-9C39-9A0F7DA3AB1F}"/>
                    </a:ext>
                  </a:extLst>
                </p:cNvPr>
                <p:cNvSpPr/>
                <p:nvPr/>
              </p:nvSpPr>
              <p:spPr>
                <a:xfrm>
                  <a:off x="4581127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134B2768-6C5A-4EE7-BE89-66EE9037BB59}"/>
                    </a:ext>
                  </a:extLst>
                </p:cNvPr>
                <p:cNvSpPr/>
                <p:nvPr/>
              </p:nvSpPr>
              <p:spPr>
                <a:xfrm>
                  <a:off x="4944198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5E9B330-9CC7-47A5-9B44-6D8C16D17252}"/>
                    </a:ext>
                  </a:extLst>
                </p:cNvPr>
                <p:cNvSpPr/>
                <p:nvPr/>
              </p:nvSpPr>
              <p:spPr>
                <a:xfrm>
                  <a:off x="3135721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D01FEFC9-A859-4C50-896C-B7E2CD0BE2C2}"/>
                    </a:ext>
                  </a:extLst>
                </p:cNvPr>
                <p:cNvSpPr/>
                <p:nvPr/>
              </p:nvSpPr>
              <p:spPr>
                <a:xfrm>
                  <a:off x="3498792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E7D774AB-2D13-451F-A960-64D749CF410F}"/>
                    </a:ext>
                  </a:extLst>
                </p:cNvPr>
                <p:cNvSpPr/>
                <p:nvPr/>
              </p:nvSpPr>
              <p:spPr>
                <a:xfrm>
                  <a:off x="6027882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030CB819-1F97-43A0-8397-7A75667BDEF7}"/>
                    </a:ext>
                  </a:extLst>
                </p:cNvPr>
                <p:cNvSpPr/>
                <p:nvPr/>
              </p:nvSpPr>
              <p:spPr>
                <a:xfrm>
                  <a:off x="6390953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438B7D1-4F8E-46FB-AFC8-F4646BCA0CBB}"/>
                    </a:ext>
                  </a:extLst>
                </p:cNvPr>
                <p:cNvSpPr/>
                <p:nvPr/>
              </p:nvSpPr>
              <p:spPr>
                <a:xfrm>
                  <a:off x="2415108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60EB5B97-CFD8-4C4D-B19A-96C2497DD17D}"/>
                    </a:ext>
                  </a:extLst>
                </p:cNvPr>
                <p:cNvSpPr/>
                <p:nvPr/>
              </p:nvSpPr>
              <p:spPr>
                <a:xfrm>
                  <a:off x="2778179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7738C2BA-DB72-49D8-94C5-69A4AD092AE4}"/>
                    </a:ext>
                  </a:extLst>
                </p:cNvPr>
                <p:cNvSpPr/>
                <p:nvPr/>
              </p:nvSpPr>
              <p:spPr>
                <a:xfrm>
                  <a:off x="5307269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2B2B029A-A1FF-46AA-BF79-26659444137A}"/>
                    </a:ext>
                  </a:extLst>
                </p:cNvPr>
                <p:cNvSpPr/>
                <p:nvPr/>
              </p:nvSpPr>
              <p:spPr>
                <a:xfrm>
                  <a:off x="5670340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201F1060-F75F-4703-AD35-F197138507CF}"/>
                    </a:ext>
                  </a:extLst>
                </p:cNvPr>
                <p:cNvSpPr/>
                <p:nvPr/>
              </p:nvSpPr>
              <p:spPr>
                <a:xfrm>
                  <a:off x="3861863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8994B404-B488-44A2-81F0-038AE3F94E79}"/>
                    </a:ext>
                  </a:extLst>
                </p:cNvPr>
                <p:cNvSpPr/>
                <p:nvPr/>
              </p:nvSpPr>
              <p:spPr>
                <a:xfrm>
                  <a:off x="4224934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D45ACC63-31DD-4AAE-B4AD-598E1B73DBA9}"/>
                    </a:ext>
                  </a:extLst>
                </p:cNvPr>
                <p:cNvSpPr/>
                <p:nvPr/>
              </p:nvSpPr>
              <p:spPr>
                <a:xfrm>
                  <a:off x="6754024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8A4C503A-25E2-49E5-835E-7EBB8B92458B}"/>
                    </a:ext>
                  </a:extLst>
                </p:cNvPr>
                <p:cNvSpPr/>
                <p:nvPr/>
              </p:nvSpPr>
              <p:spPr>
                <a:xfrm>
                  <a:off x="7117095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D8602EE-9038-49B6-8E93-F69205C49A6B}"/>
                  </a:ext>
                </a:extLst>
              </p:cNvPr>
              <p:cNvSpPr txBox="1"/>
              <p:nvPr/>
            </p:nvSpPr>
            <p:spPr>
              <a:xfrm>
                <a:off x="1088040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C536591-E625-40B2-A824-D78F780D3226}"/>
                  </a:ext>
                </a:extLst>
              </p:cNvPr>
              <p:cNvSpPr txBox="1"/>
              <p:nvPr/>
            </p:nvSpPr>
            <p:spPr>
              <a:xfrm>
                <a:off x="1552937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A98B9C2F-30EB-4AE4-9B26-BD28D299190A}"/>
                  </a:ext>
                </a:extLst>
              </p:cNvPr>
              <p:cNvSpPr txBox="1"/>
              <p:nvPr/>
            </p:nvSpPr>
            <p:spPr>
              <a:xfrm>
                <a:off x="2032167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F0C93B94-733B-47A1-8732-17AFAD031B33}"/>
                  </a:ext>
                </a:extLst>
              </p:cNvPr>
              <p:cNvSpPr txBox="1"/>
              <p:nvPr/>
            </p:nvSpPr>
            <p:spPr>
              <a:xfrm>
                <a:off x="2497064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174B3153-6379-4572-9145-6E7EC332C88B}"/>
                  </a:ext>
                </a:extLst>
              </p:cNvPr>
              <p:cNvSpPr txBox="1"/>
              <p:nvPr/>
            </p:nvSpPr>
            <p:spPr>
              <a:xfrm>
                <a:off x="2975441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0653A13-C35B-48F5-B1D2-256D2ABC5CA7}"/>
                  </a:ext>
                </a:extLst>
              </p:cNvPr>
              <p:cNvSpPr txBox="1"/>
              <p:nvPr/>
            </p:nvSpPr>
            <p:spPr>
              <a:xfrm>
                <a:off x="3440338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32307828-64AB-4307-A4DA-54FF3DC61F9A}"/>
                  </a:ext>
                </a:extLst>
              </p:cNvPr>
              <p:cNvSpPr txBox="1"/>
              <p:nvPr/>
            </p:nvSpPr>
            <p:spPr>
              <a:xfrm>
                <a:off x="3893741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03D647B-1299-49D3-A4E1-521FED65DD02}"/>
                  </a:ext>
                </a:extLst>
              </p:cNvPr>
              <p:cNvSpPr txBox="1"/>
              <p:nvPr/>
            </p:nvSpPr>
            <p:spPr>
              <a:xfrm>
                <a:off x="4358638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DF2D21C0-ED48-4580-A0F8-C8C02F2705C0}"/>
                  </a:ext>
                </a:extLst>
              </p:cNvPr>
              <p:cNvSpPr txBox="1"/>
              <p:nvPr/>
            </p:nvSpPr>
            <p:spPr>
              <a:xfrm>
                <a:off x="4837868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9CE04CCB-C7BF-48AF-8455-906CA4D51908}"/>
                  </a:ext>
                </a:extLst>
              </p:cNvPr>
              <p:cNvSpPr txBox="1"/>
              <p:nvPr/>
            </p:nvSpPr>
            <p:spPr>
              <a:xfrm>
                <a:off x="5271133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A7B8D595-7860-473C-98D7-7699A3AC4A31}"/>
                  </a:ext>
                </a:extLst>
              </p:cNvPr>
              <p:cNvSpPr txBox="1"/>
              <p:nvPr/>
            </p:nvSpPr>
            <p:spPr>
              <a:xfrm>
                <a:off x="5768118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F9749AD-2FCC-48BA-AF3F-79525B4CC758}"/>
                  </a:ext>
                </a:extLst>
              </p:cNvPr>
              <p:cNvSpPr txBox="1"/>
              <p:nvPr/>
            </p:nvSpPr>
            <p:spPr>
              <a:xfrm>
                <a:off x="6192916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4FA4E032-77CA-4724-BEC2-8D539E73A0FC}"/>
                  </a:ext>
                </a:extLst>
              </p:cNvPr>
              <p:cNvSpPr txBox="1"/>
              <p:nvPr/>
            </p:nvSpPr>
            <p:spPr>
              <a:xfrm>
                <a:off x="6689345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BC9A03B1-4943-4E7F-8E4F-1195A8FB535C}"/>
                  </a:ext>
                </a:extLst>
              </p:cNvPr>
              <p:cNvSpPr txBox="1"/>
              <p:nvPr/>
            </p:nvSpPr>
            <p:spPr>
              <a:xfrm>
                <a:off x="7122610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BAB91F6E-C370-4E8F-BD0F-F5CA937A64FE}"/>
                  </a:ext>
                </a:extLst>
              </p:cNvPr>
              <p:cNvSpPr txBox="1"/>
              <p:nvPr/>
            </p:nvSpPr>
            <p:spPr>
              <a:xfrm>
                <a:off x="7619595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91F0B49-5DB6-4058-ABB8-AC00A3678F0A}"/>
                  </a:ext>
                </a:extLst>
              </p:cNvPr>
              <p:cNvSpPr txBox="1"/>
              <p:nvPr/>
            </p:nvSpPr>
            <p:spPr>
              <a:xfrm>
                <a:off x="8044393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85234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Summary: Cache Framework (1/2)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5562159A-0A11-495D-933B-22B7126A2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8642" y="1380344"/>
            <a:ext cx="822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</a:rPr>
              <a:t>Block Placement: 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Where can a block be placed in cache?</a:t>
            </a:r>
          </a:p>
        </p:txBody>
      </p:sp>
      <p:graphicFrame>
        <p:nvGraphicFramePr>
          <p:cNvPr id="123" name="Diagram 122">
            <a:extLst>
              <a:ext uri="{FF2B5EF4-FFF2-40B4-BE49-F238E27FC236}">
                <a16:creationId xmlns:a16="http://schemas.microsoft.com/office/drawing/2014/main" id="{384304BB-813B-4F17-A2C7-64E7096C2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2035263"/>
              </p:ext>
            </p:extLst>
          </p:nvPr>
        </p:nvGraphicFramePr>
        <p:xfrm>
          <a:off x="532942" y="1758496"/>
          <a:ext cx="8001000" cy="1908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4" name="Diagram 123">
            <a:extLst>
              <a:ext uri="{FF2B5EF4-FFF2-40B4-BE49-F238E27FC236}">
                <a16:creationId xmlns:a16="http://schemas.microsoft.com/office/drawing/2014/main" id="{A18AEDB4-C51B-4FB7-B7EC-D8C36AE99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92780"/>
              </p:ext>
            </p:extLst>
          </p:nvPr>
        </p:nvGraphicFramePr>
        <p:xfrm>
          <a:off x="647242" y="4348667"/>
          <a:ext cx="7772400" cy="1827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5" name="Rectangle 3">
            <a:extLst>
              <a:ext uri="{FF2B5EF4-FFF2-40B4-BE49-F238E27FC236}">
                <a16:creationId xmlns:a16="http://schemas.microsoft.com/office/drawing/2014/main" id="{43097484-A153-4F71-9982-4DD7280F1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42" y="4044965"/>
            <a:ext cx="822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0" dirty="0">
                <a:solidFill>
                  <a:srgbClr val="660066"/>
                </a:solidFill>
              </a:rPr>
              <a:t>Block Identification: </a:t>
            </a:r>
            <a:r>
              <a:rPr lang="en-US" sz="2200" kern="0" dirty="0">
                <a:solidFill>
                  <a:sysClr val="windowText" lastClr="000000"/>
                </a:solidFill>
              </a:rPr>
              <a:t>How is a block found if it is in the cache?</a:t>
            </a:r>
          </a:p>
        </p:txBody>
      </p:sp>
    </p:spTree>
    <p:extLst>
      <p:ext uri="{BB962C8B-B14F-4D97-AF65-F5344CB8AC3E}">
        <p14:creationId xmlns:p14="http://schemas.microsoft.com/office/powerpoint/2010/main" val="726824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4" grpId="0">
        <p:bldAsOne/>
      </p:bldGraphic>
      <p:bldP spid="1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Summary: Cache Framework 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F1AB687-B94F-43D8-950D-6FE15E542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56566"/>
            <a:ext cx="8229600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</a:rPr>
              <a:t>Block Replacement: 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Which block should be replaced on a cache miss?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43F674D-05A7-413A-84B2-2AADC9ED6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804037"/>
              </p:ext>
            </p:extLst>
          </p:nvPr>
        </p:nvGraphicFramePr>
        <p:xfrm>
          <a:off x="609600" y="2124634"/>
          <a:ext cx="7772400" cy="1685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ED736CEB-2BA9-4BB5-99E3-CB9042F5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01821"/>
            <a:ext cx="8229600" cy="144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0" dirty="0">
                <a:solidFill>
                  <a:srgbClr val="660066"/>
                </a:solidFill>
              </a:rPr>
              <a:t>Write Strategy: </a:t>
            </a:r>
            <a:r>
              <a:rPr lang="en-US" sz="2400" kern="0" dirty="0">
                <a:solidFill>
                  <a:sysClr val="windowText" lastClr="000000"/>
                </a:solidFill>
              </a:rPr>
              <a:t>What happens on a write?</a:t>
            </a:r>
          </a:p>
          <a:p>
            <a:pPr marL="0" lvl="1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     Write Policy: Write-through vs write-back</a:t>
            </a:r>
          </a:p>
          <a:p>
            <a:pPr marL="0" lvl="1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     Write Miss Policy: Write allocate vs write no allocate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defRPr/>
            </a:pPr>
            <a:endParaRPr lang="en-US" sz="2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5002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Improving Cache Penalty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14EAAB4-C696-4028-87A8-0CFA54B66D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489417"/>
            <a:ext cx="7848600" cy="2574073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 far, we tried to improve Miss Rate: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block size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Cache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Higher Associativity</a:t>
            </a:r>
          </a:p>
          <a:p>
            <a:pPr marL="263525" indent="-263525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about </a:t>
            </a:r>
            <a:r>
              <a:rPr lang="en-US" b="1" dirty="0">
                <a:solidFill>
                  <a:srgbClr val="C00000"/>
                </a:solidFill>
              </a:rPr>
              <a:t>Miss Penalty</a:t>
            </a:r>
            <a:r>
              <a:rPr lang="en-US" dirty="0"/>
              <a:t>?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D664CDF-751B-4D66-A592-10F6038D4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1" y="1346417"/>
            <a:ext cx="7993838" cy="989830"/>
          </a:xfrm>
          <a:prstGeom prst="rect">
            <a:avLst/>
          </a:prstGeom>
          <a:solidFill>
            <a:srgbClr val="FFCC00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Average Access Time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rate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 Time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+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(1-Hit rate)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Miss penalty</a:t>
            </a:r>
          </a:p>
        </p:txBody>
      </p:sp>
    </p:spTree>
    <p:extLst>
      <p:ext uri="{BB962C8B-B14F-4D97-AF65-F5344CB8AC3E}">
        <p14:creationId xmlns:p14="http://schemas.microsoft.com/office/powerpoint/2010/main" val="327617365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Multilevel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624D8AB-BAF9-4F85-972A-09A9D7C6323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93337"/>
            <a:ext cx="8229600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Options: 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Separate data and instruction caches, or a unified cache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Sample sizes: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L1</a:t>
            </a:r>
            <a:r>
              <a:rPr lang="en-US" sz="2400" dirty="0"/>
              <a:t>: 32KB, 32-byte block, 4-way set associative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L2</a:t>
            </a:r>
            <a:r>
              <a:rPr lang="en-US" sz="2400" dirty="0"/>
              <a:t>: 256KB, 128-byte block, 8-way associative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L3</a:t>
            </a:r>
            <a:r>
              <a:rPr lang="en-US" sz="2400" dirty="0"/>
              <a:t>: 4MB, 256-byte block, Direct mapped</a:t>
            </a: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BC82B289-8D3C-4645-B9DB-F82E1AFF2A40}"/>
              </a:ext>
            </a:extLst>
          </p:cNvPr>
          <p:cNvGrpSpPr>
            <a:grpSpLocks/>
          </p:cNvGrpSpPr>
          <p:nvPr/>
        </p:nvGrpSpPr>
        <p:grpSpPr bwMode="auto">
          <a:xfrm>
            <a:off x="1193571" y="4504544"/>
            <a:ext cx="6870700" cy="1828800"/>
            <a:chOff x="624" y="2688"/>
            <a:chExt cx="4328" cy="1152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90E433A2-2A23-493C-8B0D-227330073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88"/>
              <a:ext cx="1488" cy="110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90DB5E5-DD17-44BA-8AF9-0EFF0E530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432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20B016EA-70A2-4E9D-B75C-DB8CFE03F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32"/>
              <a:ext cx="528" cy="24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A89E1F56-A636-48CA-A860-25FB2C99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528" cy="24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20E36BE9-AFDA-4991-80CC-19806519F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8FDFAA7C-0EAB-479D-ACD8-70353CDF3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1C4112F7-59B9-4A28-A886-F225FDC91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528" cy="864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EFB144D3-45F9-49AA-8CA3-A957F698F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F191B20-2EBA-496B-9F3D-F80E9C18D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672" cy="1104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536F5676-327C-45A6-9E93-298CB600C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92A69172-F468-44AD-A748-3A90E2C76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072"/>
              <a:ext cx="488" cy="28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Disk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888D0297-EB87-461C-AF97-7E89CF063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24"/>
              <a:ext cx="33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Reg</a:t>
              </a: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84832358-00EE-47CD-8429-FBC0BB487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44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L1 I$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FA33EE9C-07B8-488A-A903-636A32A05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12"/>
              <a:ext cx="46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L1 D$</a:t>
              </a: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5E7FA6D8-E2B9-42DD-9C5B-0CF217B87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2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800D1F44-CFC8-4AAF-84D9-ADEDE31CE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24"/>
              <a:ext cx="532" cy="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Unified</a:t>
              </a:r>
            </a:p>
            <a:p>
              <a:pPr algn="ctr"/>
              <a:r>
                <a:rPr lang="en-US" sz="1600" b="1" dirty="0">
                  <a:latin typeface="+mn-lt"/>
                </a:rPr>
                <a:t>L2 $</a:t>
              </a: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22840166-4BB3-4B05-989F-E90EBAECA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20"/>
              <a:ext cx="59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Memory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154EB8E0-1816-41DA-9728-F3D95604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36"/>
              <a:ext cx="70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Processor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543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Intel Processors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pic>
        <p:nvPicPr>
          <p:cNvPr id="32" name="Picture 3" descr="2">
            <a:extLst>
              <a:ext uri="{FF2B5EF4-FFF2-40B4-BE49-F238E27FC236}">
                <a16:creationId xmlns:a16="http://schemas.microsoft.com/office/drawing/2014/main" id="{1C22C688-E9A0-4EEF-A667-7BE8243C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7300" y="1352305"/>
            <a:ext cx="3314700" cy="3648075"/>
          </a:xfrm>
          <a:prstGeom prst="rect">
            <a:avLst/>
          </a:prstGeom>
          <a:noFill/>
        </p:spPr>
      </p:pic>
      <p:sp>
        <p:nvSpPr>
          <p:cNvPr id="33" name="Text Box 4">
            <a:extLst>
              <a:ext uri="{FF2B5EF4-FFF2-40B4-BE49-F238E27FC236}">
                <a16:creationId xmlns:a16="http://schemas.microsoft.com/office/drawing/2014/main" id="{0C34199F-AB06-4726-A7FE-4DEB51E5B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5009905"/>
            <a:ext cx="2840842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/>
              <a:t>Itanium 2 McKinley</a:t>
            </a:r>
          </a:p>
          <a:p>
            <a:pPr algn="l"/>
            <a:r>
              <a:rPr lang="en-US" sz="2000" dirty="0"/>
              <a:t>L1: 16KB I$ + 16KB D$</a:t>
            </a:r>
          </a:p>
          <a:p>
            <a:pPr algn="l"/>
            <a:r>
              <a:rPr lang="en-US" sz="2000" dirty="0"/>
              <a:t>L2: 256KB</a:t>
            </a:r>
          </a:p>
          <a:p>
            <a:pPr algn="l"/>
            <a:r>
              <a:rPr lang="en-US" sz="2000" dirty="0"/>
              <a:t>L3: 1.5MB – 9MB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A909E3BA-3933-4E61-BDCA-0FAA62AB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29466"/>
            <a:ext cx="3430747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/>
              <a:t>Pentium 4 Extreme Edition</a:t>
            </a:r>
          </a:p>
          <a:p>
            <a:pPr algn="l"/>
            <a:r>
              <a:rPr lang="en-US" sz="2000" dirty="0"/>
              <a:t>L1: 12KB I$ + 8KB D$</a:t>
            </a:r>
          </a:p>
          <a:p>
            <a:pPr algn="l"/>
            <a:r>
              <a:rPr lang="en-US" sz="2000" dirty="0"/>
              <a:t>L2: 256KB</a:t>
            </a:r>
          </a:p>
          <a:p>
            <a:pPr algn="l"/>
            <a:r>
              <a:rPr lang="en-US" sz="2000" dirty="0"/>
              <a:t>L3: 2MB </a:t>
            </a:r>
          </a:p>
        </p:txBody>
      </p:sp>
      <p:pic>
        <p:nvPicPr>
          <p:cNvPr id="35" name="Picture 6" descr="The die size of Intel's new 600 series Prescott with 2 MB L2 cache is 135 mm2.">
            <a:extLst>
              <a:ext uri="{FF2B5EF4-FFF2-40B4-BE49-F238E27FC236}">
                <a16:creationId xmlns:a16="http://schemas.microsoft.com/office/drawing/2014/main" id="{102DA5C0-B58D-46F8-8F16-7D4C89D6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400466"/>
            <a:ext cx="4048125" cy="3390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11844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Block Size Trade-off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D366E6EB-BD32-4A2A-B893-320C9CDA9769}"/>
              </a:ext>
            </a:extLst>
          </p:cNvPr>
          <p:cNvSpPr txBox="1">
            <a:spLocks noChangeArrowheads="1"/>
          </p:cNvSpPr>
          <p:nvPr/>
        </p:nvSpPr>
        <p:spPr>
          <a:xfrm>
            <a:off x="540527" y="2197457"/>
            <a:ext cx="7772400" cy="202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block size: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006600"/>
                </a:solidFill>
              </a:rPr>
              <a:t>+</a:t>
            </a:r>
            <a:r>
              <a:rPr lang="en-US" dirty="0"/>
              <a:t>  Takes advantage of spatial locality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dirty="0"/>
              <a:t>  Larger miss penalty: Takes longer time to fill up the block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dirty="0"/>
              <a:t> If block size is too big relative to cache size 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      Too few cache blocks  </a:t>
            </a:r>
            <a:r>
              <a:rPr lang="en-US" dirty="0"/>
              <a:t>miss rate will go 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EF7AF0-FE1E-4586-BD05-5E18381E50FC}"/>
              </a:ext>
            </a:extLst>
          </p:cNvPr>
          <p:cNvGrpSpPr/>
          <p:nvPr/>
        </p:nvGrpSpPr>
        <p:grpSpPr>
          <a:xfrm>
            <a:off x="540527" y="4468629"/>
            <a:ext cx="2237155" cy="2173811"/>
            <a:chOff x="418642" y="4180217"/>
            <a:chExt cx="2237155" cy="2173811"/>
          </a:xfrm>
        </p:grpSpPr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D664B40A-023C-4C40-84F3-08002BB39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942" y="459296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83B799BF-5AB5-43E6-A855-F63FCE8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942" y="6040767"/>
              <a:ext cx="17396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2">
              <a:extLst>
                <a:ext uri="{FF2B5EF4-FFF2-40B4-BE49-F238E27FC236}">
                  <a16:creationId xmlns:a16="http://schemas.microsoft.com/office/drawing/2014/main" id="{9C0773F1-9C4D-4729-9A0B-63B16A9F9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42" y="4180217"/>
              <a:ext cx="849313" cy="466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Miss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Penalty</a:t>
              </a:r>
            </a:p>
          </p:txBody>
        </p:sp>
        <p:sp>
          <p:nvSpPr>
            <p:cNvPr id="36" name="Line 23">
              <a:extLst>
                <a:ext uri="{FF2B5EF4-FFF2-40B4-BE49-F238E27FC236}">
                  <a16:creationId xmlns:a16="http://schemas.microsoft.com/office/drawing/2014/main" id="{86247158-E27D-4C18-8FB6-2900D1CDC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6942" y="4821567"/>
              <a:ext cx="1524000" cy="762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24">
              <a:extLst>
                <a:ext uri="{FF2B5EF4-FFF2-40B4-BE49-F238E27FC236}">
                  <a16:creationId xmlns:a16="http://schemas.microsoft.com/office/drawing/2014/main" id="{0AD1ED71-466E-4DC1-9CBE-31229C880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132" y="6018039"/>
              <a:ext cx="120866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Size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8371445-AE95-4470-A00F-41CC6EEFF46A}"/>
              </a:ext>
            </a:extLst>
          </p:cNvPr>
          <p:cNvGrpSpPr/>
          <p:nvPr/>
        </p:nvGrpSpPr>
        <p:grpSpPr>
          <a:xfrm>
            <a:off x="3059112" y="4450082"/>
            <a:ext cx="2873376" cy="2206559"/>
            <a:chOff x="2874504" y="4161670"/>
            <a:chExt cx="2873376" cy="2206559"/>
          </a:xfrm>
        </p:grpSpPr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F490581A-4602-40D0-892A-253AC7E67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142" y="459296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F09A0E8D-FBE3-4987-8F8D-0AF6D8E33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142" y="6040767"/>
              <a:ext cx="1981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70932D33-DCBD-4F39-8C95-6B1DCAB7B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504" y="4161670"/>
              <a:ext cx="579438" cy="466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Miss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Rate</a:t>
              </a:r>
            </a:p>
          </p:txBody>
        </p:sp>
        <p:sp>
          <p:nvSpPr>
            <p:cNvPr id="41" name="Line 28">
              <a:extLst>
                <a:ext uri="{FF2B5EF4-FFF2-40B4-BE49-F238E27FC236}">
                  <a16:creationId xmlns:a16="http://schemas.microsoft.com/office/drawing/2014/main" id="{BB521856-8249-4380-98B0-796AD9B07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1542" y="4821567"/>
              <a:ext cx="152400" cy="5334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9">
              <a:extLst>
                <a:ext uri="{FF2B5EF4-FFF2-40B4-BE49-F238E27FC236}">
                  <a16:creationId xmlns:a16="http://schemas.microsoft.com/office/drawing/2014/main" id="{DEC6FC09-F9B1-4B09-8C88-7B76725BF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3942" y="5354967"/>
              <a:ext cx="304800" cy="4572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0">
              <a:extLst>
                <a:ext uri="{FF2B5EF4-FFF2-40B4-BE49-F238E27FC236}">
                  <a16:creationId xmlns:a16="http://schemas.microsoft.com/office/drawing/2014/main" id="{D35E4327-193F-4CA3-BBFF-95401D047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8742" y="5812167"/>
              <a:ext cx="381000" cy="762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1">
              <a:extLst>
                <a:ext uri="{FF2B5EF4-FFF2-40B4-BE49-F238E27FC236}">
                  <a16:creationId xmlns:a16="http://schemas.microsoft.com/office/drawing/2014/main" id="{5A24DE7B-2165-49D3-BAC4-B41B69AF0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742" y="5888367"/>
              <a:ext cx="3810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979E033B-16DB-46D2-88F8-CB66FF106F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0742" y="5735967"/>
              <a:ext cx="381000" cy="1524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3B637E5C-92BF-4561-9918-D6A93DA56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342" y="4592967"/>
              <a:ext cx="3048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34">
              <a:extLst>
                <a:ext uri="{FF2B5EF4-FFF2-40B4-BE49-F238E27FC236}">
                  <a16:creationId xmlns:a16="http://schemas.microsoft.com/office/drawing/2014/main" id="{8810A587-FF0C-400B-9534-C413CA30A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642" y="4408817"/>
              <a:ext cx="2257425" cy="2587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/>
                <a:t>Exploits Spatial Locality</a:t>
              </a:r>
            </a:p>
          </p:txBody>
        </p:sp>
        <p:sp>
          <p:nvSpPr>
            <p:cNvPr id="48" name="Line 35">
              <a:extLst>
                <a:ext uri="{FF2B5EF4-FFF2-40B4-BE49-F238E27FC236}">
                  <a16:creationId xmlns:a16="http://schemas.microsoft.com/office/drawing/2014/main" id="{6F2C27B1-4380-4429-B6B5-85BCF0741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9342" y="5507367"/>
              <a:ext cx="762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36">
              <a:extLst>
                <a:ext uri="{FF2B5EF4-FFF2-40B4-BE49-F238E27FC236}">
                  <a16:creationId xmlns:a16="http://schemas.microsoft.com/office/drawing/2014/main" id="{0A638569-C631-4062-B9D2-8DD07F24F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442" y="4866017"/>
              <a:ext cx="1595438" cy="674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/>
                <a:t>Fewer blocks: 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dirty="0"/>
                <a:t>compromises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dirty="0"/>
                <a:t>temporal locality</a:t>
              </a:r>
            </a:p>
          </p:txBody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231E02CF-0AC3-4821-8C2D-1222594F5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241" y="6032240"/>
              <a:ext cx="120866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Size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A938F2-1379-478C-B582-FC79938B3B09}"/>
              </a:ext>
            </a:extLst>
          </p:cNvPr>
          <p:cNvGrpSpPr/>
          <p:nvPr/>
        </p:nvGrpSpPr>
        <p:grpSpPr>
          <a:xfrm>
            <a:off x="6407819" y="4365188"/>
            <a:ext cx="2168901" cy="2285692"/>
            <a:chOff x="6223211" y="4076776"/>
            <a:chExt cx="2168901" cy="2285692"/>
          </a:xfrm>
        </p:grpSpPr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A07D398A-6A01-4E76-9915-42113DBAF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5742" y="459296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8">
              <a:extLst>
                <a:ext uri="{FF2B5EF4-FFF2-40B4-BE49-F238E27FC236}">
                  <a16:creationId xmlns:a16="http://schemas.microsoft.com/office/drawing/2014/main" id="{11359E6F-8B34-474A-B777-1E74EBA2C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5742" y="6040767"/>
              <a:ext cx="18800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39">
              <a:extLst>
                <a:ext uri="{FF2B5EF4-FFF2-40B4-BE49-F238E27FC236}">
                  <a16:creationId xmlns:a16="http://schemas.microsoft.com/office/drawing/2014/main" id="{2D5CBC70-C1B6-4124-A5FB-2075663DB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211" y="4076776"/>
              <a:ext cx="928688" cy="674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/>
                <a:t>Average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/>
                <a:t>Access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/>
                <a:t>Time</a:t>
              </a:r>
            </a:p>
          </p:txBody>
        </p:sp>
        <p:sp>
          <p:nvSpPr>
            <p:cNvPr id="53" name="Line 40">
              <a:extLst>
                <a:ext uri="{FF2B5EF4-FFF2-40B4-BE49-F238E27FC236}">
                  <a16:creationId xmlns:a16="http://schemas.microsoft.com/office/drawing/2014/main" id="{38EC03B5-72CF-4B8E-A4D6-C2CD282A3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8142" y="4821567"/>
              <a:ext cx="152400" cy="5334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1">
              <a:extLst>
                <a:ext uri="{FF2B5EF4-FFF2-40B4-BE49-F238E27FC236}">
                  <a16:creationId xmlns:a16="http://schemas.microsoft.com/office/drawing/2014/main" id="{056804D5-509F-4E55-911C-29A344AEB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0542" y="5354967"/>
              <a:ext cx="304800" cy="4572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2">
              <a:extLst>
                <a:ext uri="{FF2B5EF4-FFF2-40B4-BE49-F238E27FC236}">
                  <a16:creationId xmlns:a16="http://schemas.microsoft.com/office/drawing/2014/main" id="{FDB3AFA1-102A-4F90-BAF7-97C318ABF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5342" y="5812167"/>
              <a:ext cx="381000" cy="762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3">
              <a:extLst>
                <a:ext uri="{FF2B5EF4-FFF2-40B4-BE49-F238E27FC236}">
                  <a16:creationId xmlns:a16="http://schemas.microsoft.com/office/drawing/2014/main" id="{097A44CA-9D78-4F8C-B045-7D332447C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6342" y="5735967"/>
              <a:ext cx="304800" cy="1524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4">
              <a:extLst>
                <a:ext uri="{FF2B5EF4-FFF2-40B4-BE49-F238E27FC236}">
                  <a16:creationId xmlns:a16="http://schemas.microsoft.com/office/drawing/2014/main" id="{D3EEE1DE-E7EA-4734-A9D3-44BBA21EA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21142" y="5431167"/>
              <a:ext cx="228600" cy="3048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46">
              <a:extLst>
                <a:ext uri="{FF2B5EF4-FFF2-40B4-BE49-F238E27FC236}">
                  <a16:creationId xmlns:a16="http://schemas.microsoft.com/office/drawing/2014/main" id="{2E146CB3-2458-4EEF-9EC9-0BFD27A98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47" y="6026479"/>
              <a:ext cx="120866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Size</a:t>
              </a:r>
            </a:p>
          </p:txBody>
        </p:sp>
      </p:grpSp>
      <p:sp>
        <p:nvSpPr>
          <p:cNvPr id="60" name="Rectangle 3">
            <a:extLst>
              <a:ext uri="{FF2B5EF4-FFF2-40B4-BE49-F238E27FC236}">
                <a16:creationId xmlns:a16="http://schemas.microsoft.com/office/drawing/2014/main" id="{5564C76A-0E43-4427-AA92-AEA36913A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1" y="1169233"/>
            <a:ext cx="7993838" cy="989830"/>
          </a:xfrm>
          <a:prstGeom prst="rect">
            <a:avLst/>
          </a:prstGeom>
          <a:solidFill>
            <a:srgbClr val="FFCC00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Average Access Time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rate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 Time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+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(1-Hit rate)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Miss penalty</a:t>
            </a:r>
          </a:p>
        </p:txBody>
      </p:sp>
      <p:sp>
        <p:nvSpPr>
          <p:cNvPr id="61" name="Slide Number Placeholder 6">
            <a:extLst>
              <a:ext uri="{FF2B5EF4-FFF2-40B4-BE49-F238E27FC236}">
                <a16:creationId xmlns:a16="http://schemas.microsoft.com/office/drawing/2014/main" id="{00BF3682-695B-4A7E-B764-A27EAE21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Trend: Intel Core i7-3960K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B27316-99D8-428B-A77E-BF3068186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46417"/>
            <a:ext cx="52387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B4D9CF5F-98DD-4CFD-B3D7-834EC935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03617"/>
            <a:ext cx="3886200" cy="43858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/>
              <a:t>Intel Core i7-3960K</a:t>
            </a:r>
          </a:p>
          <a:p>
            <a:pPr algn="l">
              <a:spcBef>
                <a:spcPct val="50000"/>
              </a:spcBef>
            </a:pPr>
            <a:r>
              <a:rPr lang="en-US" sz="1800" b="1" dirty="0"/>
              <a:t>per die: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800" dirty="0"/>
              <a:t>2.27 billion transistors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800" dirty="0"/>
              <a:t>15MB shared Inst/Data Cache (LLC)</a:t>
            </a:r>
          </a:p>
          <a:p>
            <a:pPr algn="l">
              <a:spcBef>
                <a:spcPct val="50000"/>
              </a:spcBef>
              <a:buFontTx/>
              <a:buChar char="-"/>
            </a:pPr>
            <a:endParaRPr lang="en-US" sz="1800" dirty="0"/>
          </a:p>
          <a:p>
            <a:pPr algn="l">
              <a:spcBef>
                <a:spcPct val="50000"/>
              </a:spcBef>
            </a:pPr>
            <a:r>
              <a:rPr lang="en-US" sz="1800" b="1" dirty="0"/>
              <a:t>per Core: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-32KB L1 Inst Cache 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-32KB L1 Data Cache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-256KB L2 Inst/Data Cache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-up to 2.5MB LLC</a:t>
            </a:r>
          </a:p>
        </p:txBody>
      </p:sp>
    </p:spTree>
    <p:extLst>
      <p:ext uri="{BB962C8B-B14F-4D97-AF65-F5344CB8AC3E}">
        <p14:creationId xmlns:p14="http://schemas.microsoft.com/office/powerpoint/2010/main" val="51122806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A23A2F-6F7E-4671-B425-4B8379B4357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9883"/>
            <a:ext cx="8229600" cy="1949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Large and Fast: Exploiting Memory Hierarchy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7 sections 7.1 – 7.2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5 sections 5.1 – 5.2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1DF62D9D-DFC7-4184-9109-0C633A23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3044" y="4995081"/>
            <a:ext cx="1561831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D20D8-3571-41FE-93E1-8A8EEB7E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78084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AF8C3FD-FFD2-41AF-8945-B70AC0D3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Block Size Trade-off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18" name="Object 34">
            <a:extLst>
              <a:ext uri="{FF2B5EF4-FFF2-40B4-BE49-F238E27FC236}">
                <a16:creationId xmlns:a16="http://schemas.microsoft.com/office/drawing/2014/main" id="{85FDE93E-86EF-48D2-ABC6-2C772589BF4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57200" y="1371600"/>
          <a:ext cx="8062913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Chart" r:id="rId4" imgW="7895987" imgH="4238530" progId="MSGraph.Chart.8">
                  <p:embed followColorScheme="full"/>
                </p:oleObj>
              </mc:Choice>
              <mc:Fallback>
                <p:oleObj name="Chart" r:id="rId4" imgW="7895987" imgH="4238530" progId="MSGraph.Chart.8">
                  <p:embed followColorScheme="full"/>
                  <p:pic>
                    <p:nvPicPr>
                      <p:cNvPr id="10015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62913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8DFA46C-39C9-47FD-805B-EE4DF1F5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(SA)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1C5FC843-8514-4205-BB4E-B29FC7D5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Also called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cold start misses </a:t>
            </a: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or</a:t>
            </a:r>
            <a:r>
              <a:rPr lang="en-SG" sz="2400" dirty="0"/>
              <a:t>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first reference misses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collision misses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Occur when blocks are discarded from cache as cache cannot contain all blocks needed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E468635-D3F1-4EE2-8FEB-7D4343894FAA}"/>
              </a:ext>
            </a:extLst>
          </p:cNvPr>
          <p:cNvSpPr/>
          <p:nvPr/>
        </p:nvSpPr>
        <p:spPr>
          <a:xfrm>
            <a:off x="4027991" y="1990846"/>
            <a:ext cx="3298784" cy="995422"/>
          </a:xfrm>
          <a:prstGeom prst="wedgeRectCallout">
            <a:avLst>
              <a:gd name="adj1" fmla="val -56199"/>
              <a:gd name="adj2" fmla="val 86562"/>
            </a:avLst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Solution:</a:t>
            </a:r>
          </a:p>
          <a:p>
            <a:pPr algn="ctr"/>
            <a:r>
              <a:rPr lang="en-SG" sz="2400" dirty="0"/>
              <a:t>Set Associative Cache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3BA8-F6F4-41AE-90A7-3BDE639F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Analogy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B893A8D2-E591-4310-B8D6-4B188168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5D4FB485-9CEB-4A0B-9AEE-E19B1F50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314877"/>
            <a:ext cx="2514600" cy="2703336"/>
          </a:xfrm>
          <a:prstGeom prst="rect">
            <a:avLst/>
          </a:prstGeom>
          <a:noFill/>
        </p:spPr>
      </p:pic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17BF4162-1C19-4C65-A107-7A6B1DC2290E}"/>
              </a:ext>
            </a:extLst>
          </p:cNvPr>
          <p:cNvSpPr/>
          <p:nvPr/>
        </p:nvSpPr>
        <p:spPr>
          <a:xfrm>
            <a:off x="3200401" y="4114800"/>
            <a:ext cx="5410200" cy="1981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Many book titles start with “T”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 Too many conflicts!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Hmm… how about we give more slots per letter, 2 books start with “A”, 2 books start with “B”, …. etc?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73F55F4-C12B-4803-AADA-5AA73AD3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3247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(SA) Cache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0" name="Rectangle 3">
            <a:extLst>
              <a:ext uri="{FF2B5EF4-FFF2-40B4-BE49-F238E27FC236}">
                <a16:creationId xmlns:a16="http://schemas.microsoft.com/office/drawing/2014/main" id="{D95EADC0-68E5-4591-947E-2B81DAD62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7"/>
            <a:ext cx="8229600" cy="4784508"/>
          </a:xfrm>
        </p:spPr>
        <p:txBody>
          <a:bodyPr/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N-way Set Associative Cache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A memory block can be placed in a fixed number 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400" dirty="0"/>
              <a:t>) of locations in the cache, where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&gt; 1</a:t>
            </a:r>
          </a:p>
          <a:p>
            <a:pPr marL="266700" indent="-2667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b="1" dirty="0"/>
              <a:t>Key Idea: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Cache consists of a number of sets: 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Each </a:t>
            </a:r>
            <a:r>
              <a:rPr lang="en-US" sz="2000" dirty="0">
                <a:solidFill>
                  <a:srgbClr val="C00000"/>
                </a:solidFill>
              </a:rPr>
              <a:t>set contains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000" dirty="0">
                <a:solidFill>
                  <a:srgbClr val="C00000"/>
                </a:solidFill>
              </a:rPr>
              <a:t> cache blocks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Each memory block maps to a unique cache set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Within the set, a memory block can be placed in </a:t>
            </a:r>
            <a:r>
              <a:rPr lang="en-US" sz="2400" b="1" dirty="0">
                <a:solidFill>
                  <a:srgbClr val="C00000"/>
                </a:solidFill>
              </a:rPr>
              <a:t>any</a:t>
            </a:r>
            <a:r>
              <a:rPr lang="en-US" sz="2400" dirty="0"/>
              <a:t> of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cache blocks in the set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B9C61E97-630E-4636-9F1E-960F323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0637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Structure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Content Placeholder 51">
            <a:extLst>
              <a:ext uri="{FF2B5EF4-FFF2-40B4-BE49-F238E27FC236}">
                <a16:creationId xmlns:a16="http://schemas.microsoft.com/office/drawing/2014/main" id="{FED4EF2A-0905-47EB-AF51-0055CAA7E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43" y="3654714"/>
            <a:ext cx="8184257" cy="2769225"/>
          </a:xfrm>
        </p:spPr>
        <p:txBody>
          <a:bodyPr/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An example of 2-way set associative cache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set has two cache blocks</a:t>
            </a:r>
          </a:p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memory block maps to a </a:t>
            </a:r>
            <a:r>
              <a:rPr lang="en-US" sz="2800" b="1" dirty="0"/>
              <a:t>unique set</a:t>
            </a:r>
            <a:endParaRPr lang="en-US" sz="2800" dirty="0"/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 the set, the memory block can be placed in </a:t>
            </a:r>
            <a:r>
              <a:rPr lang="en-US" sz="2400" b="1" dirty="0"/>
              <a:t>either of the cache blocks</a:t>
            </a:r>
            <a:endParaRPr lang="en-US" sz="2400" dirty="0"/>
          </a:p>
          <a:p>
            <a:pPr lvl="1">
              <a:buNone/>
            </a:pPr>
            <a:r>
              <a:rPr lang="en-US" sz="2400" dirty="0">
                <a:sym typeface="Wingdings" pitchFamily="2" charset="2"/>
              </a:rPr>
              <a:t> Need to search both to look for the memory block</a:t>
            </a: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0D471A-C044-40F2-BF46-5C35AA35ED92}"/>
              </a:ext>
            </a:extLst>
          </p:cNvPr>
          <p:cNvGrpSpPr/>
          <p:nvPr/>
        </p:nvGrpSpPr>
        <p:grpSpPr>
          <a:xfrm>
            <a:off x="1279967" y="1447800"/>
            <a:ext cx="6420752" cy="1957199"/>
            <a:chOff x="1279967" y="1447800"/>
            <a:chExt cx="6420752" cy="1957199"/>
          </a:xfrm>
        </p:grpSpPr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B9B4652F-A47E-4B40-B2C3-553F3E2A7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4027" y="2943334"/>
              <a:ext cx="415594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2-way Set Associative Cache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E1CB1F-6609-4270-B0C1-54B46F3A3688}"/>
                </a:ext>
              </a:extLst>
            </p:cNvPr>
            <p:cNvGrpSpPr/>
            <p:nvPr/>
          </p:nvGrpSpPr>
          <p:grpSpPr>
            <a:xfrm>
              <a:off x="1279967" y="1447800"/>
              <a:ext cx="6420752" cy="1524000"/>
              <a:chOff x="1279967" y="1447800"/>
              <a:chExt cx="6420752" cy="1524000"/>
            </a:xfrm>
          </p:grpSpPr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A6FF0FC1-15FB-4147-B487-A181C59F4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17526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F704857C-FFCA-453F-891E-BCE1DCD55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0574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EC8B82F-9B08-480B-ADA0-3B217E580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3622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D31DFC48-0726-4E72-9CDF-B7AB8C704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6670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5B0FA67-7185-4167-826A-DAF2B25A8421}"/>
                  </a:ext>
                </a:extLst>
              </p:cNvPr>
              <p:cNvGrpSpPr/>
              <p:nvPr/>
            </p:nvGrpSpPr>
            <p:grpSpPr>
              <a:xfrm>
                <a:off x="7248533" y="1717675"/>
                <a:ext cx="431800" cy="1250950"/>
                <a:chOff x="7040319" y="1717675"/>
                <a:chExt cx="431800" cy="1250950"/>
              </a:xfrm>
            </p:grpSpPr>
            <p:sp>
              <p:nvSpPr>
                <p:cNvPr id="14" name="Text Box 10">
                  <a:extLst>
                    <a:ext uri="{FF2B5EF4-FFF2-40B4-BE49-F238E27FC236}">
                      <a16:creationId xmlns:a16="http://schemas.microsoft.com/office/drawing/2014/main" id="{C0471166-59D0-4DCA-92F2-19950ADA53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0319" y="1717675"/>
                  <a:ext cx="4318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00</a:t>
                  </a:r>
                </a:p>
              </p:txBody>
            </p:sp>
            <p:sp>
              <p:nvSpPr>
                <p:cNvPr id="15" name="Text Box 11">
                  <a:extLst>
                    <a:ext uri="{FF2B5EF4-FFF2-40B4-BE49-F238E27FC236}">
                      <a16:creationId xmlns:a16="http://schemas.microsoft.com/office/drawing/2014/main" id="{884E0067-E009-46CF-AAB0-578099A38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194" y="2022475"/>
                  <a:ext cx="40005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01</a:t>
                  </a:r>
                </a:p>
              </p:txBody>
            </p:sp>
            <p:sp>
              <p:nvSpPr>
                <p:cNvPr id="16" name="Text Box 12">
                  <a:extLst>
                    <a:ext uri="{FF2B5EF4-FFF2-40B4-BE49-F238E27FC236}">
                      <a16:creationId xmlns:a16="http://schemas.microsoft.com/office/drawing/2014/main" id="{BDAC9F7D-AD19-4E3A-9E41-CB593BACE4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194" y="2327275"/>
                  <a:ext cx="40005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10</a:t>
                  </a:r>
                </a:p>
              </p:txBody>
            </p:sp>
            <p:sp>
              <p:nvSpPr>
                <p:cNvPr id="17" name="Text Box 13">
                  <a:extLst>
                    <a:ext uri="{FF2B5EF4-FFF2-40B4-BE49-F238E27FC236}">
                      <a16:creationId xmlns:a16="http://schemas.microsoft.com/office/drawing/2014/main" id="{BC975CE8-A6B8-45F3-BF5D-7EB4EA2AE8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2069" y="2632075"/>
                  <a:ext cx="3683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11</a:t>
                  </a:r>
                </a:p>
              </p:txBody>
            </p:sp>
          </p:grpSp>
          <p:sp>
            <p:nvSpPr>
              <p:cNvPr id="18" name="Text Box 14">
                <a:extLst>
                  <a:ext uri="{FF2B5EF4-FFF2-40B4-BE49-F238E27FC236}">
                    <a16:creationId xmlns:a16="http://schemas.microsoft.com/office/drawing/2014/main" id="{FE1D7CCB-71F7-49E3-BB1E-248B0F5F0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7919" y="1447800"/>
                <a:ext cx="8128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 Set Index</a:t>
                </a:r>
              </a:p>
            </p:txBody>
          </p:sp>
          <p:sp>
            <p:nvSpPr>
              <p:cNvPr id="19" name="Text Box 15">
                <a:extLst>
                  <a:ext uri="{FF2B5EF4-FFF2-40B4-BE49-F238E27FC236}">
                    <a16:creationId xmlns:a16="http://schemas.microsoft.com/office/drawing/2014/main" id="{20ED4F4A-4ADB-404E-BC19-47B01539F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7319" y="14478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Data</a:t>
                </a: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75EA0ACB-13DF-4D01-B523-C1D9EE38C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17526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F58EE6F1-CEBB-4103-80F4-4E6E2A1BB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0574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6C412A98-6FE2-4A50-BB76-2EAE40DB8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3622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0728134E-8132-4258-B72B-3E34B1DF5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6670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24" name="Text Box 25">
                <a:extLst>
                  <a:ext uri="{FF2B5EF4-FFF2-40B4-BE49-F238E27FC236}">
                    <a16:creationId xmlns:a16="http://schemas.microsoft.com/office/drawing/2014/main" id="{5B080E2C-B74C-4FCD-A49D-84724F8DDD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4561" y="1447800"/>
                <a:ext cx="55015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660066"/>
                    </a:solidFill>
                  </a:rPr>
                  <a:t>Tag</a:t>
                </a:r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470100C3-B039-491C-B2DD-4F0D6FC0E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17526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D90A3005-A37E-49C3-A89E-D4660F0F6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0574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50B5938A-2999-4175-8B93-F80E3D03E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3622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19EB324B-97CA-4286-9A7E-49981C826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6670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Text Box 26">
                <a:extLst>
                  <a:ext uri="{FF2B5EF4-FFF2-40B4-BE49-F238E27FC236}">
                    <a16:creationId xmlns:a16="http://schemas.microsoft.com/office/drawing/2014/main" id="{7AC25837-F56B-4062-A225-8F4F43035B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5567" y="1447800"/>
                <a:ext cx="67037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006600"/>
                    </a:solidFill>
                  </a:rPr>
                  <a:t>Valid</a:t>
                </a:r>
              </a:p>
            </p:txBody>
          </p:sp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DD2133E-3939-47BB-8200-95B175436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17526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Rectangle 6">
                <a:extLst>
                  <a:ext uri="{FF2B5EF4-FFF2-40B4-BE49-F238E27FC236}">
                    <a16:creationId xmlns:a16="http://schemas.microsoft.com/office/drawing/2014/main" id="{B374C5D4-3FD4-4B2E-A416-33B2DE5FB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0574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Rectangle 7">
                <a:extLst>
                  <a:ext uri="{FF2B5EF4-FFF2-40B4-BE49-F238E27FC236}">
                    <a16:creationId xmlns:a16="http://schemas.microsoft.com/office/drawing/2014/main" id="{A3933860-A254-4D6A-A27D-354AAB3B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3622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150361D4-9E93-492D-B0C1-BC102F3FF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6670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Text Box 15">
                <a:extLst>
                  <a:ext uri="{FF2B5EF4-FFF2-40B4-BE49-F238E27FC236}">
                    <a16:creationId xmlns:a16="http://schemas.microsoft.com/office/drawing/2014/main" id="{EB215B4F-1398-4C4D-AFEA-90015706E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1719" y="14478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Data</a:t>
                </a:r>
              </a:p>
            </p:txBody>
          </p:sp>
          <p:sp>
            <p:nvSpPr>
              <p:cNvPr id="35" name="Rectangle 17">
                <a:extLst>
                  <a:ext uri="{FF2B5EF4-FFF2-40B4-BE49-F238E27FC236}">
                    <a16:creationId xmlns:a16="http://schemas.microsoft.com/office/drawing/2014/main" id="{F4E187AA-0483-4F58-9BB4-1B15C9F52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17526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1FE17E2B-91BD-4C21-9EEA-2D5C934E0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0574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37" name="Rectangle 19">
                <a:extLst>
                  <a:ext uri="{FF2B5EF4-FFF2-40B4-BE49-F238E27FC236}">
                    <a16:creationId xmlns:a16="http://schemas.microsoft.com/office/drawing/2014/main" id="{66AA74A2-6807-4805-BE2C-B93E605C8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3622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Rectangle 20">
                <a:extLst>
                  <a:ext uri="{FF2B5EF4-FFF2-40B4-BE49-F238E27FC236}">
                    <a16:creationId xmlns:a16="http://schemas.microsoft.com/office/drawing/2014/main" id="{0DB328C6-6328-4B2E-A26E-F8163ECD5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6670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39" name="Text Box 25">
                <a:extLst>
                  <a:ext uri="{FF2B5EF4-FFF2-40B4-BE49-F238E27FC236}">
                    <a16:creationId xmlns:a16="http://schemas.microsoft.com/office/drawing/2014/main" id="{4F3F552C-1C02-48F8-B44C-3F6D67174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961" y="1447800"/>
                <a:ext cx="55015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660066"/>
                    </a:solidFill>
                  </a:rPr>
                  <a:t>Tag</a:t>
                </a:r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54B66359-18F5-4FDB-B14B-FE55CE65D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17526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Rectangle 22">
                <a:extLst>
                  <a:ext uri="{FF2B5EF4-FFF2-40B4-BE49-F238E27FC236}">
                    <a16:creationId xmlns:a16="http://schemas.microsoft.com/office/drawing/2014/main" id="{FD237126-1C2D-4F39-A2A9-EA913BB09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0574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2" name="Rectangle 23">
                <a:extLst>
                  <a:ext uri="{FF2B5EF4-FFF2-40B4-BE49-F238E27FC236}">
                    <a16:creationId xmlns:a16="http://schemas.microsoft.com/office/drawing/2014/main" id="{63614306-8FEA-4359-9728-9F348CE2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3622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Rectangle 24">
                <a:extLst>
                  <a:ext uri="{FF2B5EF4-FFF2-40B4-BE49-F238E27FC236}">
                    <a16:creationId xmlns:a16="http://schemas.microsoft.com/office/drawing/2014/main" id="{5B2DB5AC-1D38-400B-96BE-9C28FCC64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6670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Text Box 26">
                <a:extLst>
                  <a:ext uri="{FF2B5EF4-FFF2-40B4-BE49-F238E27FC236}">
                    <a16:creationId xmlns:a16="http://schemas.microsoft.com/office/drawing/2014/main" id="{71C96E50-617D-42FD-8BD4-A0E946DEE3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967" y="1447800"/>
                <a:ext cx="67037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006600"/>
                    </a:solidFill>
                  </a:rPr>
                  <a:t>Valid</a:t>
                </a:r>
              </a:p>
            </p:txBody>
          </p:sp>
          <p:sp>
            <p:nvSpPr>
              <p:cNvPr id="45" name="Text Box 67">
                <a:extLst>
                  <a:ext uri="{FF2B5EF4-FFF2-40B4-BE49-F238E27FC236}">
                    <a16:creationId xmlns:a16="http://schemas.microsoft.com/office/drawing/2014/main" id="{D9E30795-A7EA-4595-ADF9-9E990A261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891" y="2286000"/>
                <a:ext cx="663964" cy="461665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  <a:latin typeface="+mn-lt"/>
                  </a:rPr>
                  <a:t>Set</a:t>
                </a:r>
              </a:p>
            </p:txBody>
          </p:sp>
          <p:sp>
            <p:nvSpPr>
              <p:cNvPr id="46" name="Line 68">
                <a:extLst>
                  <a:ext uri="{FF2B5EF4-FFF2-40B4-BE49-F238E27FC236}">
                    <a16:creationId xmlns:a16="http://schemas.microsoft.com/office/drawing/2014/main" id="{24201764-62D8-4F3B-A2E4-E79FA3FFF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5719" y="2519065"/>
                <a:ext cx="2514600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med"/>
              </a:ln>
            </p:spPr>
            <p:txBody>
              <a:bodyPr wrap="none">
                <a:spAutoFit/>
              </a:bodyPr>
              <a:lstStyle/>
              <a:p>
                <a:endParaRPr lang="en-US" b="1">
                  <a:solidFill>
                    <a:srgbClr val="C00000"/>
                  </a:solidFill>
                  <a:latin typeface="+mn-lt"/>
                </a:endParaRPr>
              </a:p>
            </p:txBody>
          </p:sp>
          <p:sp>
            <p:nvSpPr>
              <p:cNvPr id="47" name="Line 69">
                <a:extLst>
                  <a:ext uri="{FF2B5EF4-FFF2-40B4-BE49-F238E27FC236}">
                    <a16:creationId xmlns:a16="http://schemas.microsoft.com/office/drawing/2014/main" id="{6D03B365-4FBD-4A35-99DD-6A4EAF169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2367" y="2519065"/>
                <a:ext cx="2514600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med"/>
              </a:ln>
            </p:spPr>
            <p:txBody>
              <a:bodyPr wrap="none">
                <a:spAutoFit/>
              </a:bodyPr>
              <a:lstStyle/>
              <a:p>
                <a:endParaRPr lang="en-US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</p:grpSp>
      </p:grp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6A23CC34-422E-421B-9D61-0B76EBA5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1226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20328</TotalTime>
  <Words>3757</Words>
  <Application>Microsoft Office PowerPoint</Application>
  <PresentationFormat>On-screen Show (4:3)</PresentationFormat>
  <Paragraphs>1052</Paragraphs>
  <Slides>42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Calibri Light</vt:lpstr>
      <vt:lpstr>Comic Sans MS</vt:lpstr>
      <vt:lpstr>Courier New</vt:lpstr>
      <vt:lpstr>Times New Roman</vt:lpstr>
      <vt:lpstr>Verdana</vt:lpstr>
      <vt:lpstr>Wingdings</vt:lpstr>
      <vt:lpstr>Wingdings 2</vt:lpstr>
      <vt:lpstr>Clarity</vt:lpstr>
      <vt:lpstr>Chart</vt:lpstr>
      <vt:lpstr>http://www.comp.nus.edu.sg/~cs2100/</vt:lpstr>
      <vt:lpstr>Lecture #23:  Cache II: Set/Fully Associative Cache</vt:lpstr>
      <vt:lpstr>1. (Recall) Types of Cache Misses</vt:lpstr>
      <vt:lpstr>2. Block Size Trade-off (1/2)</vt:lpstr>
      <vt:lpstr>2. Block Size Trade-off (2/2)</vt:lpstr>
      <vt:lpstr>3. Set Associative (SA) Cache</vt:lpstr>
      <vt:lpstr>3. Set Associative Cache: Analogy</vt:lpstr>
      <vt:lpstr>3. Set Associative (SA) Cache</vt:lpstr>
      <vt:lpstr>3. Set Associative Cache: Structure</vt:lpstr>
      <vt:lpstr>3. Set Associative Cache: Mapping</vt:lpstr>
      <vt:lpstr>3. Set Associative Cache: Example</vt:lpstr>
      <vt:lpstr>3. Set Associative Cache: Circuitry</vt:lpstr>
      <vt:lpstr>3. Advantage of Associativity (1/3)</vt:lpstr>
      <vt:lpstr>3. Advantage of Associativity (2/3)</vt:lpstr>
      <vt:lpstr>3. Advantage of Associativity (3/3)</vt:lpstr>
      <vt:lpstr>3. SA Cache Example: Setup</vt:lpstr>
      <vt:lpstr>3. SA Cache Example: Load #1</vt:lpstr>
      <vt:lpstr>3. SA Cache Example: Load #2</vt:lpstr>
      <vt:lpstr>3. SA Cache Example: Load #3</vt:lpstr>
      <vt:lpstr>3. SA Cache Example: Load #4</vt:lpstr>
      <vt:lpstr>3. SA Cache Example: Load #5</vt:lpstr>
      <vt:lpstr>4. Fully Associative (FA) Cache</vt:lpstr>
      <vt:lpstr>4. Fully Associative (FA) Cache: Analogy</vt:lpstr>
      <vt:lpstr>4. Fully Associative (FA) Cache</vt:lpstr>
      <vt:lpstr>4. Fully Associative Cache: Mapping</vt:lpstr>
      <vt:lpstr>4. Fully Associative Cache: Circuitry</vt:lpstr>
      <vt:lpstr>4. Cache Performance</vt:lpstr>
      <vt:lpstr>5. Block Replacement Policy (1/3)</vt:lpstr>
      <vt:lpstr>5. Block Replacement Policy (2/3)</vt:lpstr>
      <vt:lpstr>5. Block Replacement Policy (3/3)</vt:lpstr>
      <vt:lpstr>6. Additional Examples #1</vt:lpstr>
      <vt:lpstr>6. Additional Examples #2</vt:lpstr>
      <vt:lpstr>6. Additional Examples #3</vt:lpstr>
      <vt:lpstr>7. Summary: Cache Organizations</vt:lpstr>
      <vt:lpstr>7. Summary: Cache Framework (1/2)</vt:lpstr>
      <vt:lpstr>7. Summary: Cache Framework (2/2)</vt:lpstr>
      <vt:lpstr>8. Exploration: Improving Cache Penalty</vt:lpstr>
      <vt:lpstr>8. Exploration: Multilevel Cache</vt:lpstr>
      <vt:lpstr>8. Exploration: Intel Processors</vt:lpstr>
      <vt:lpstr>8. Exploration: Trend: Intel Core i7-3960K</vt:lpstr>
      <vt:lpstr>Reading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2237</cp:revision>
  <cp:lastPrinted>2017-06-30T03:15:07Z</cp:lastPrinted>
  <dcterms:created xsi:type="dcterms:W3CDTF">1998-09-05T15:03:32Z</dcterms:created>
  <dcterms:modified xsi:type="dcterms:W3CDTF">2021-03-17T07:31:52Z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