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85"/>
  </p:notesMasterIdLst>
  <p:handoutMasterIdLst>
    <p:handoutMasterId r:id="rId86"/>
  </p:handoutMasterIdLst>
  <p:sldIdLst>
    <p:sldId id="256" r:id="rId2"/>
    <p:sldId id="698" r:id="rId3"/>
    <p:sldId id="724" r:id="rId4"/>
    <p:sldId id="725" r:id="rId5"/>
    <p:sldId id="726" r:id="rId6"/>
    <p:sldId id="699" r:id="rId7"/>
    <p:sldId id="706" r:id="rId8"/>
    <p:sldId id="707" r:id="rId9"/>
    <p:sldId id="715" r:id="rId10"/>
    <p:sldId id="720" r:id="rId11"/>
    <p:sldId id="721" r:id="rId12"/>
    <p:sldId id="722" r:id="rId13"/>
    <p:sldId id="723" r:id="rId14"/>
    <p:sldId id="716" r:id="rId15"/>
    <p:sldId id="717" r:id="rId16"/>
    <p:sldId id="718" r:id="rId17"/>
    <p:sldId id="719" r:id="rId18"/>
    <p:sldId id="664" r:id="rId19"/>
    <p:sldId id="638" r:id="rId20"/>
    <p:sldId id="639" r:id="rId21"/>
    <p:sldId id="604" r:id="rId22"/>
    <p:sldId id="608" r:id="rId23"/>
    <p:sldId id="640" r:id="rId24"/>
    <p:sldId id="609" r:id="rId25"/>
    <p:sldId id="651" r:id="rId26"/>
    <p:sldId id="655" r:id="rId27"/>
    <p:sldId id="657" r:id="rId28"/>
    <p:sldId id="658" r:id="rId29"/>
    <p:sldId id="659" r:id="rId30"/>
    <p:sldId id="665" r:id="rId31"/>
    <p:sldId id="666" r:id="rId32"/>
    <p:sldId id="667" r:id="rId33"/>
    <p:sldId id="602" r:id="rId34"/>
    <p:sldId id="605" r:id="rId35"/>
    <p:sldId id="606" r:id="rId36"/>
    <p:sldId id="607" r:id="rId37"/>
    <p:sldId id="610" r:id="rId38"/>
    <p:sldId id="613" r:id="rId39"/>
    <p:sldId id="668" r:id="rId40"/>
    <p:sldId id="643" r:id="rId41"/>
    <p:sldId id="661" r:id="rId42"/>
    <p:sldId id="669" r:id="rId43"/>
    <p:sldId id="663" r:id="rId44"/>
    <p:sldId id="673" r:id="rId45"/>
    <p:sldId id="674" r:id="rId46"/>
    <p:sldId id="676" r:id="rId47"/>
    <p:sldId id="683" r:id="rId48"/>
    <p:sldId id="684" r:id="rId49"/>
    <p:sldId id="685" r:id="rId50"/>
    <p:sldId id="682" r:id="rId51"/>
    <p:sldId id="687" r:id="rId52"/>
    <p:sldId id="688" r:id="rId53"/>
    <p:sldId id="689" r:id="rId54"/>
    <p:sldId id="690" r:id="rId55"/>
    <p:sldId id="691" r:id="rId56"/>
    <p:sldId id="692" r:id="rId57"/>
    <p:sldId id="693" r:id="rId58"/>
    <p:sldId id="694" r:id="rId59"/>
    <p:sldId id="695" r:id="rId60"/>
    <p:sldId id="696" r:id="rId61"/>
    <p:sldId id="697" r:id="rId62"/>
    <p:sldId id="614" r:id="rId63"/>
    <p:sldId id="578" r:id="rId64"/>
    <p:sldId id="559" r:id="rId65"/>
    <p:sldId id="579" r:id="rId66"/>
    <p:sldId id="580" r:id="rId67"/>
    <p:sldId id="615" r:id="rId68"/>
    <p:sldId id="616" r:id="rId69"/>
    <p:sldId id="617" r:id="rId70"/>
    <p:sldId id="618" r:id="rId71"/>
    <p:sldId id="619" r:id="rId72"/>
    <p:sldId id="581" r:id="rId73"/>
    <p:sldId id="622" r:id="rId74"/>
    <p:sldId id="623" r:id="rId75"/>
    <p:sldId id="625" r:id="rId76"/>
    <p:sldId id="626" r:id="rId77"/>
    <p:sldId id="627" r:id="rId78"/>
    <p:sldId id="628" r:id="rId79"/>
    <p:sldId id="633" r:id="rId80"/>
    <p:sldId id="634" r:id="rId81"/>
    <p:sldId id="635" r:id="rId82"/>
    <p:sldId id="636" r:id="rId83"/>
    <p:sldId id="637" r:id="rId8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00"/>
    <a:srgbClr val="FFCCFF"/>
    <a:srgbClr val="CCCCFF"/>
    <a:srgbClr val="CCFF99"/>
    <a:srgbClr val="E2FFC5"/>
    <a:srgbClr val="CCFF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52" autoAdjust="0"/>
    <p:restoredTop sz="91639" autoAdjust="0"/>
  </p:normalViewPr>
  <p:slideViewPr>
    <p:cSldViewPr snapToGrid="0">
      <p:cViewPr varScale="1">
        <p:scale>
          <a:sx n="96" d="100"/>
          <a:sy n="96" d="100"/>
        </p:scale>
        <p:origin x="50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9/13/21</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31640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2913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0305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4644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5100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6510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231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21079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3189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2516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9278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1783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389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45242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8760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46449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5100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2661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5745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59882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594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08507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836763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42447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42447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232704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04361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30315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50908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951450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196382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31496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235586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771126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US"/>
              <a:t>Pass-by-value</a:t>
            </a:r>
          </a:p>
        </p:txBody>
      </p:sp>
    </p:spTree>
    <p:extLst>
      <p:ext uri="{BB962C8B-B14F-4D97-AF65-F5344CB8AC3E}">
        <p14:creationId xmlns:p14="http://schemas.microsoft.com/office/powerpoint/2010/main" val="1864132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208492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98377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148514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92839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12370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893144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13558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94657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121737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8142143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CS2100 Computer </a:t>
            </a:r>
            <a:r>
              <a:rPr lang="en-US" err="1"/>
              <a:t>Organisation</a:t>
            </a:r>
            <a:endParaRPr lang="en-US"/>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56946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231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367631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60537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2344604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5642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001104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925069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5625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44801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396890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72502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029912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900305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8413057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812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160647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62899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946984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64433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6601508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087400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925557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096574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345826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4868505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5677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652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4973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fld id="{82B63201-5181-8342-86ED-24AEBBE7B725}" type="datetime1">
              <a:rPr lang="en-SG" smtClean="0"/>
              <a:t>13/9/21</a:t>
            </a:fld>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#13: Revision</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EB94E0F-0A87-F848-BC11-29515A8B8FDC}" type="datetime1">
              <a:rPr lang="en-SG" smtClean="0"/>
              <a:t>13/9/21</a:t>
            </a:fld>
            <a:endParaRPr lang="en-US" dirty="0"/>
          </a:p>
        </p:txBody>
      </p:sp>
      <p:sp>
        <p:nvSpPr>
          <p:cNvPr id="5" name="Footer Placeholder 4"/>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C02BDE4-9A1B-3A42-A6B5-F0363849F19C}" type="datetime1">
              <a:rPr lang="en-SG" smtClean="0"/>
              <a:t>13/9/21</a:t>
            </a:fld>
            <a:endParaRPr lang="en-US" dirty="0"/>
          </a:p>
        </p:txBody>
      </p:sp>
      <p:sp>
        <p:nvSpPr>
          <p:cNvPr id="5" name="Footer Placeholder 4"/>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60AFDB3-DCAC-DE4D-867D-51438D907918}" type="datetime1">
              <a:rPr lang="en-SG" smtClean="0"/>
              <a:t>13/9/21</a:t>
            </a:fld>
            <a:endParaRPr lang="en-US" dirty="0"/>
          </a:p>
        </p:txBody>
      </p:sp>
      <p:sp>
        <p:nvSpPr>
          <p:cNvPr id="5" name="Footer Placeholder 4"/>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56BE54E-1CFB-7D4B-8B0E-AF9B451FC721}" type="datetime1">
              <a:rPr lang="en-SG" smtClean="0"/>
              <a:t>13/9/21</a:t>
            </a:fld>
            <a:endParaRPr lang="en-US" dirty="0"/>
          </a:p>
        </p:txBody>
      </p:sp>
      <p:sp>
        <p:nvSpPr>
          <p:cNvPr id="5" name="Footer Placeholder 4"/>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750DC1E-86D8-AA4B-809A-1C76B8AC23EE}" type="datetime1">
              <a:rPr lang="en-SG" smtClean="0"/>
              <a:t>13/9/21</a:t>
            </a:fld>
            <a:endParaRPr lang="en-US" dirty="0"/>
          </a:p>
        </p:txBody>
      </p:sp>
      <p:sp>
        <p:nvSpPr>
          <p:cNvPr id="6" name="Footer Placeholder 5"/>
          <p:cNvSpPr>
            <a:spLocks noGrp="1"/>
          </p:cNvSpPr>
          <p:nvPr>
            <p:ph type="ftr" sz="quarter" idx="11"/>
          </p:nvPr>
        </p:nvSpPr>
        <p:spPr/>
        <p:txBody>
          <a:bodyPr/>
          <a:lstStyle/>
          <a:p>
            <a:pPr algn="l">
              <a:defRPr/>
            </a:pPr>
            <a:r>
              <a:rPr lang="en-SG"/>
              <a:t>Lecture #13: Revision</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3CDD934-C6C3-0C4E-AD3D-5E1C5D75CCA8}" type="datetime1">
              <a:rPr lang="en-SG" smtClean="0"/>
              <a:t>13/9/21</a:t>
            </a:fld>
            <a:endParaRPr lang="en-US" dirty="0"/>
          </a:p>
        </p:txBody>
      </p:sp>
      <p:sp>
        <p:nvSpPr>
          <p:cNvPr id="8" name="Footer Placeholder 7"/>
          <p:cNvSpPr>
            <a:spLocks noGrp="1"/>
          </p:cNvSpPr>
          <p:nvPr>
            <p:ph type="ftr" sz="quarter" idx="11"/>
          </p:nvPr>
        </p:nvSpPr>
        <p:spPr/>
        <p:txBody>
          <a:bodyPr/>
          <a:lstStyle/>
          <a:p>
            <a:pPr algn="l">
              <a:defRPr/>
            </a:pPr>
            <a:r>
              <a:rPr lang="en-SG"/>
              <a:t>Lecture #13: Revision</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BD631AF0-4B97-9348-93E1-BD201A93CCD6}" type="datetime1">
              <a:rPr lang="en-SG" smtClean="0"/>
              <a:t>13/9/21</a:t>
            </a:fld>
            <a:endParaRPr lang="en-US" dirty="0"/>
          </a:p>
        </p:txBody>
      </p:sp>
      <p:sp>
        <p:nvSpPr>
          <p:cNvPr id="4" name="Footer Placeholder 3"/>
          <p:cNvSpPr>
            <a:spLocks noGrp="1"/>
          </p:cNvSpPr>
          <p:nvPr>
            <p:ph type="ftr" sz="quarter" idx="11"/>
          </p:nvPr>
        </p:nvSpPr>
        <p:spPr/>
        <p:txBody>
          <a:bodyPr/>
          <a:lstStyle/>
          <a:p>
            <a:pPr algn="l">
              <a:defRPr/>
            </a:pPr>
            <a:r>
              <a:rPr lang="en-SG"/>
              <a:t>Lecture #13: Revision</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791FC99-E92E-CB47-9024-D39E6BF2CA3A}" type="datetime1">
              <a:rPr lang="en-SG" smtClean="0"/>
              <a:t>13/9/21</a:t>
            </a:fld>
            <a:endParaRPr lang="en-US" dirty="0"/>
          </a:p>
        </p:txBody>
      </p:sp>
      <p:sp>
        <p:nvSpPr>
          <p:cNvPr id="3" name="Footer Placeholder 2"/>
          <p:cNvSpPr>
            <a:spLocks noGrp="1"/>
          </p:cNvSpPr>
          <p:nvPr>
            <p:ph type="ftr" sz="quarter" idx="11"/>
          </p:nvPr>
        </p:nvSpPr>
        <p:spPr/>
        <p:txBody>
          <a:bodyPr/>
          <a:lstStyle/>
          <a:p>
            <a:pPr algn="l">
              <a:defRPr/>
            </a:pPr>
            <a:r>
              <a:rPr lang="en-SG"/>
              <a:t>Lecture #13: Revision</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0F84E56-DC22-CF4A-B661-8FECC467FCDF}" type="datetime1">
              <a:rPr lang="en-SG" smtClean="0"/>
              <a:t>13/9/21</a:t>
            </a:fld>
            <a:endParaRPr lang="en-US" dirty="0"/>
          </a:p>
        </p:txBody>
      </p:sp>
      <p:sp>
        <p:nvSpPr>
          <p:cNvPr id="6" name="Footer Placeholder 5"/>
          <p:cNvSpPr>
            <a:spLocks noGrp="1"/>
          </p:cNvSpPr>
          <p:nvPr>
            <p:ph type="ftr" sz="quarter" idx="11"/>
          </p:nvPr>
        </p:nvSpPr>
        <p:spPr/>
        <p:txBody>
          <a:bodyPr/>
          <a:lstStyle/>
          <a:p>
            <a:pPr algn="l">
              <a:defRPr/>
            </a:pPr>
            <a:r>
              <a:rPr lang="en-SG"/>
              <a:t>Lecture #13: Revision</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F1DDCF5-5FDF-1A47-BA28-70E4240403FF}" type="datetime1">
              <a:rPr lang="en-SG" smtClean="0"/>
              <a:t>13/9/21</a:t>
            </a:fld>
            <a:endParaRPr lang="en-US" dirty="0"/>
          </a:p>
        </p:txBody>
      </p:sp>
      <p:sp>
        <p:nvSpPr>
          <p:cNvPr id="6" name="Footer Placeholder 5"/>
          <p:cNvSpPr>
            <a:spLocks noGrp="1"/>
          </p:cNvSpPr>
          <p:nvPr>
            <p:ph type="ftr" sz="quarter" idx="11"/>
          </p:nvPr>
        </p:nvSpPr>
        <p:spPr/>
        <p:txBody>
          <a:bodyPr/>
          <a:lstStyle/>
          <a:p>
            <a:pPr algn="l">
              <a:defRPr/>
            </a:pPr>
            <a:r>
              <a:rPr lang="en-SG"/>
              <a:t>Lecture #13: Revision</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2A470B9F-A779-A24E-833E-A54AF856F441}" type="datetime1">
              <a:rPr lang="en-SG" smtClean="0"/>
              <a:t>13/9/21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dirty="0"/>
              <a:t>Lecture #13: Revision</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teve.hollasch.net/cgindex/coding/ieeefloat.html"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#13</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Revision</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9B00-D16B-344F-AA23-E071C1CDF0B5}"/>
              </a:ext>
            </a:extLst>
          </p:cNvPr>
          <p:cNvSpPr>
            <a:spLocks noGrp="1"/>
          </p:cNvSpPr>
          <p:nvPr>
            <p:ph type="title"/>
          </p:nvPr>
        </p:nvSpPr>
        <p:spPr/>
        <p:txBody>
          <a:bodyPr/>
          <a:lstStyle/>
          <a:p>
            <a:r>
              <a:rPr lang="en-US" dirty="0"/>
              <a:t>Tutorial 3 Question 1</a:t>
            </a:r>
          </a:p>
        </p:txBody>
      </p:sp>
      <p:pic>
        <p:nvPicPr>
          <p:cNvPr id="7" name="Content Placeholder 6">
            <a:extLst>
              <a:ext uri="{FF2B5EF4-FFF2-40B4-BE49-F238E27FC236}">
                <a16:creationId xmlns:a16="http://schemas.microsoft.com/office/drawing/2014/main" id="{B8183121-ECA4-E84E-86A0-CC439C4F98AE}"/>
              </a:ext>
            </a:extLst>
          </p:cNvPr>
          <p:cNvPicPr>
            <a:picLocks noGrp="1" noChangeAspect="1"/>
          </p:cNvPicPr>
          <p:nvPr>
            <p:ph idx="1"/>
          </p:nvPr>
        </p:nvPicPr>
        <p:blipFill>
          <a:blip r:embed="rId2"/>
          <a:stretch>
            <a:fillRect/>
          </a:stretch>
        </p:blipFill>
        <p:spPr>
          <a:xfrm>
            <a:off x="694944" y="1600200"/>
            <a:ext cx="7754112" cy="4876800"/>
          </a:xfrm>
          <a:prstGeom prst="rect">
            <a:avLst/>
          </a:prstGeom>
        </p:spPr>
      </p:pic>
      <p:sp>
        <p:nvSpPr>
          <p:cNvPr id="4" name="Date Placeholder 3">
            <a:extLst>
              <a:ext uri="{FF2B5EF4-FFF2-40B4-BE49-F238E27FC236}">
                <a16:creationId xmlns:a16="http://schemas.microsoft.com/office/drawing/2014/main" id="{F08A7C59-601A-3D4F-85D2-D8A126DD1698}"/>
              </a:ext>
            </a:extLst>
          </p:cNvPr>
          <p:cNvSpPr>
            <a:spLocks noGrp="1"/>
          </p:cNvSpPr>
          <p:nvPr>
            <p:ph type="dt" sz="half" idx="10"/>
          </p:nvPr>
        </p:nvSpPr>
        <p:spPr/>
        <p:txBody>
          <a:bodyPr/>
          <a:lstStyle/>
          <a:p>
            <a:pPr>
              <a:defRPr/>
            </a:pPr>
            <a:fld id="{658B4BBC-9346-0543-BCCF-466EDC0388DE}" type="datetime1">
              <a:rPr lang="en-SG" smtClean="0"/>
              <a:t>13/9/21</a:t>
            </a:fld>
            <a:endParaRPr lang="en-US" dirty="0"/>
          </a:p>
        </p:txBody>
      </p:sp>
      <p:sp>
        <p:nvSpPr>
          <p:cNvPr id="5" name="Footer Placeholder 4">
            <a:extLst>
              <a:ext uri="{FF2B5EF4-FFF2-40B4-BE49-F238E27FC236}">
                <a16:creationId xmlns:a16="http://schemas.microsoft.com/office/drawing/2014/main" id="{4F83ADF5-B5F4-7C48-A40C-DD4194AF80BB}"/>
              </a:ext>
            </a:extLst>
          </p:cNvPr>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a:extLst>
              <a:ext uri="{FF2B5EF4-FFF2-40B4-BE49-F238E27FC236}">
                <a16:creationId xmlns:a16="http://schemas.microsoft.com/office/drawing/2014/main" id="{A51F2735-0B1E-7641-9CA9-49FE9C2AA40E}"/>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10</a:t>
            </a:fld>
            <a:endParaRPr lang="en-US" dirty="0"/>
          </a:p>
        </p:txBody>
      </p:sp>
    </p:spTree>
    <p:extLst>
      <p:ext uri="{BB962C8B-B14F-4D97-AF65-F5344CB8AC3E}">
        <p14:creationId xmlns:p14="http://schemas.microsoft.com/office/powerpoint/2010/main" val="37432893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8E3-0C59-6046-8CD2-0ECA33578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78D1AB-D839-BC47-8322-6C51F564A74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0BD8623-4405-ED4C-ADF6-2705BAA05E8C}"/>
              </a:ext>
            </a:extLst>
          </p:cNvPr>
          <p:cNvSpPr>
            <a:spLocks noGrp="1"/>
          </p:cNvSpPr>
          <p:nvPr>
            <p:ph type="dt" sz="half" idx="10"/>
          </p:nvPr>
        </p:nvSpPr>
        <p:spPr/>
        <p:txBody>
          <a:bodyPr/>
          <a:lstStyle/>
          <a:p>
            <a:pPr>
              <a:defRPr/>
            </a:pPr>
            <a:fld id="{09A6657B-04C2-764F-B474-662ABDFE37E1}" type="datetime1">
              <a:rPr lang="en-SG" smtClean="0"/>
              <a:t>13/9/21</a:t>
            </a:fld>
            <a:endParaRPr lang="en-US" dirty="0"/>
          </a:p>
        </p:txBody>
      </p:sp>
      <p:sp>
        <p:nvSpPr>
          <p:cNvPr id="5" name="Footer Placeholder 4">
            <a:extLst>
              <a:ext uri="{FF2B5EF4-FFF2-40B4-BE49-F238E27FC236}">
                <a16:creationId xmlns:a16="http://schemas.microsoft.com/office/drawing/2014/main" id="{17ED955D-6C72-554C-9C1F-D91FFDAB5426}"/>
              </a:ext>
            </a:extLst>
          </p:cNvPr>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a:extLst>
              <a:ext uri="{FF2B5EF4-FFF2-40B4-BE49-F238E27FC236}">
                <a16:creationId xmlns:a16="http://schemas.microsoft.com/office/drawing/2014/main" id="{7DB63ADF-050F-B946-AA2A-540EAE9960B1}"/>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11</a:t>
            </a:fld>
            <a:endParaRPr lang="en-US" dirty="0"/>
          </a:p>
        </p:txBody>
      </p:sp>
    </p:spTree>
    <p:extLst>
      <p:ext uri="{BB962C8B-B14F-4D97-AF65-F5344CB8AC3E}">
        <p14:creationId xmlns:p14="http://schemas.microsoft.com/office/powerpoint/2010/main" val="24020949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68E3-0C59-6046-8CD2-0ECA33578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78D1AB-D839-BC47-8322-6C51F564A74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40BD8623-4405-ED4C-ADF6-2705BAA05E8C}"/>
              </a:ext>
            </a:extLst>
          </p:cNvPr>
          <p:cNvSpPr>
            <a:spLocks noGrp="1"/>
          </p:cNvSpPr>
          <p:nvPr>
            <p:ph type="dt" sz="half" idx="10"/>
          </p:nvPr>
        </p:nvSpPr>
        <p:spPr/>
        <p:txBody>
          <a:bodyPr/>
          <a:lstStyle/>
          <a:p>
            <a:pPr>
              <a:defRPr/>
            </a:pPr>
            <a:fld id="{8CBAFAE2-799B-A64D-9AEC-0F729E44FE8B}" type="datetime1">
              <a:rPr lang="en-SG" smtClean="0"/>
              <a:t>13/9/21</a:t>
            </a:fld>
            <a:endParaRPr lang="en-US" dirty="0"/>
          </a:p>
        </p:txBody>
      </p:sp>
      <p:sp>
        <p:nvSpPr>
          <p:cNvPr id="5" name="Footer Placeholder 4">
            <a:extLst>
              <a:ext uri="{FF2B5EF4-FFF2-40B4-BE49-F238E27FC236}">
                <a16:creationId xmlns:a16="http://schemas.microsoft.com/office/drawing/2014/main" id="{17ED955D-6C72-554C-9C1F-D91FFDAB5426}"/>
              </a:ext>
            </a:extLst>
          </p:cNvPr>
          <p:cNvSpPr>
            <a:spLocks noGrp="1"/>
          </p:cNvSpPr>
          <p:nvPr>
            <p:ph type="ftr" sz="quarter" idx="11"/>
          </p:nvPr>
        </p:nvSpPr>
        <p:spPr/>
        <p:txBody>
          <a:bodyPr/>
          <a:lstStyle/>
          <a:p>
            <a:pPr algn="l">
              <a:defRPr/>
            </a:pPr>
            <a:r>
              <a:rPr lang="en-SG"/>
              <a:t>Lecture #13: Revision</a:t>
            </a:r>
            <a:endParaRPr lang="en-US" dirty="0"/>
          </a:p>
        </p:txBody>
      </p:sp>
      <p:sp>
        <p:nvSpPr>
          <p:cNvPr id="6" name="Slide Number Placeholder 5">
            <a:extLst>
              <a:ext uri="{FF2B5EF4-FFF2-40B4-BE49-F238E27FC236}">
                <a16:creationId xmlns:a16="http://schemas.microsoft.com/office/drawing/2014/main" id="{7DB63ADF-050F-B946-AA2A-540EAE9960B1}"/>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12</a:t>
            </a:fld>
            <a:endParaRPr lang="en-US" dirty="0"/>
          </a:p>
        </p:txBody>
      </p:sp>
    </p:spTree>
    <p:extLst>
      <p:ext uri="{BB962C8B-B14F-4D97-AF65-F5344CB8AC3E}">
        <p14:creationId xmlns:p14="http://schemas.microsoft.com/office/powerpoint/2010/main" val="9913863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41DC50-0FC8-4445-996C-E63DEA8A75E5}"/>
              </a:ext>
            </a:extLst>
          </p:cNvPr>
          <p:cNvSpPr>
            <a:spLocks noGrp="1"/>
          </p:cNvSpPr>
          <p:nvPr>
            <p:ph type="dt" sz="half" idx="10"/>
          </p:nvPr>
        </p:nvSpPr>
        <p:spPr/>
        <p:txBody>
          <a:bodyPr/>
          <a:lstStyle/>
          <a:p>
            <a:pPr>
              <a:defRPr/>
            </a:pPr>
            <a:fld id="{DB9FB938-81ED-2D4E-A75B-694CCDEE49D7}" type="datetime1">
              <a:rPr lang="en-SG" smtClean="0"/>
              <a:t>13/9/21</a:t>
            </a:fld>
            <a:endParaRPr lang="en-US" dirty="0"/>
          </a:p>
        </p:txBody>
      </p:sp>
      <p:sp>
        <p:nvSpPr>
          <p:cNvPr id="4" name="Footer Placeholder 3">
            <a:extLst>
              <a:ext uri="{FF2B5EF4-FFF2-40B4-BE49-F238E27FC236}">
                <a16:creationId xmlns:a16="http://schemas.microsoft.com/office/drawing/2014/main" id="{4905717C-9989-D14F-BE96-E77196121BC4}"/>
              </a:ext>
            </a:extLst>
          </p:cNvPr>
          <p:cNvSpPr>
            <a:spLocks noGrp="1"/>
          </p:cNvSpPr>
          <p:nvPr>
            <p:ph type="ftr" sz="quarter" idx="11"/>
          </p:nvPr>
        </p:nvSpPr>
        <p:spPr/>
        <p:txBody>
          <a:bodyPr/>
          <a:lstStyle/>
          <a:p>
            <a:pPr algn="l">
              <a:defRPr/>
            </a:pPr>
            <a:r>
              <a:rPr lang="en-SG"/>
              <a:t>Lecture #13: Revision</a:t>
            </a:r>
            <a:endParaRPr lang="en-US" dirty="0"/>
          </a:p>
        </p:txBody>
      </p:sp>
      <p:sp>
        <p:nvSpPr>
          <p:cNvPr id="5" name="Slide Number Placeholder 4">
            <a:extLst>
              <a:ext uri="{FF2B5EF4-FFF2-40B4-BE49-F238E27FC236}">
                <a16:creationId xmlns:a16="http://schemas.microsoft.com/office/drawing/2014/main" id="{5D7F9617-FFAC-E74A-A47F-5629379131FB}"/>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13</a:t>
            </a:fld>
            <a:endParaRPr lang="en-US" dirty="0"/>
          </a:p>
        </p:txBody>
      </p:sp>
      <p:graphicFrame>
        <p:nvGraphicFramePr>
          <p:cNvPr id="6" name="Table 5">
            <a:extLst>
              <a:ext uri="{FF2B5EF4-FFF2-40B4-BE49-F238E27FC236}">
                <a16:creationId xmlns:a16="http://schemas.microsoft.com/office/drawing/2014/main" id="{BC6E5D85-0AD4-A74E-AAC2-E6216A7A5F06}"/>
              </a:ext>
            </a:extLst>
          </p:cNvPr>
          <p:cNvGraphicFramePr>
            <a:graphicFrameLocks noGrp="1"/>
          </p:cNvGraphicFramePr>
          <p:nvPr/>
        </p:nvGraphicFramePr>
        <p:xfrm>
          <a:off x="0" y="505341"/>
          <a:ext cx="5520628" cy="6416864"/>
        </p:xfrm>
        <a:graphic>
          <a:graphicData uri="http://schemas.openxmlformats.org/drawingml/2006/table">
            <a:tbl>
              <a:tblPr firstRow="1" bandRow="1">
                <a:tableStyleId>{5C22544A-7EE6-4342-B048-85BDC9FD1C3A}</a:tableStyleId>
              </a:tblPr>
              <a:tblGrid>
                <a:gridCol w="4212234">
                  <a:extLst>
                    <a:ext uri="{9D8B030D-6E8A-4147-A177-3AD203B41FA5}">
                      <a16:colId xmlns:a16="http://schemas.microsoft.com/office/drawing/2014/main" val="756095798"/>
                    </a:ext>
                  </a:extLst>
                </a:gridCol>
                <a:gridCol w="1308394">
                  <a:extLst>
                    <a:ext uri="{9D8B030D-6E8A-4147-A177-3AD203B41FA5}">
                      <a16:colId xmlns:a16="http://schemas.microsoft.com/office/drawing/2014/main" val="2563876320"/>
                    </a:ext>
                  </a:extLst>
                </a:gridCol>
              </a:tblGrid>
              <a:tr h="347236">
                <a:tc>
                  <a:txBody>
                    <a:bodyPr/>
                    <a:lstStyle/>
                    <a:p>
                      <a:r>
                        <a:rPr lang="en-US" sz="1700" dirty="0"/>
                        <a:t>MIPS code</a:t>
                      </a:r>
                      <a:endParaRPr lang="en-SG" sz="1700" dirty="0"/>
                    </a:p>
                  </a:txBody>
                  <a:tcPr marL="88745" marR="88745" marT="44372" marB="44372"/>
                </a:tc>
                <a:tc>
                  <a:txBody>
                    <a:bodyPr/>
                    <a:lstStyle/>
                    <a:p>
                      <a:r>
                        <a:rPr lang="en-US" sz="1700" dirty="0"/>
                        <a:t>Address</a:t>
                      </a:r>
                      <a:endParaRPr lang="en-SG" sz="1700" dirty="0"/>
                    </a:p>
                  </a:txBody>
                  <a:tcPr marL="88745" marR="88745" marT="44372" marB="44372"/>
                </a:tc>
                <a:extLst>
                  <a:ext uri="{0D108BD9-81ED-4DB2-BD59-A6C34878D82A}">
                    <a16:rowId xmlns:a16="http://schemas.microsoft.com/office/drawing/2014/main" val="507082637"/>
                  </a:ext>
                </a:extLst>
              </a:tr>
              <a:tr h="599339">
                <a:tc>
                  <a:txBody>
                    <a:bodyPr/>
                    <a:lstStyle/>
                    <a:p>
                      <a:r>
                        <a:rPr lang="en-US" sz="1700" dirty="0">
                          <a:solidFill>
                            <a:srgbClr val="7030A0"/>
                          </a:solidFill>
                          <a:latin typeface="Lucida Console" panose="020B0609040504020204" pitchFamily="49" charset="0"/>
                        </a:rPr>
                        <a:t>loop:   </a:t>
                      </a:r>
                      <a:r>
                        <a:rPr lang="en-US" sz="1700" dirty="0" err="1">
                          <a:latin typeface="Lucida Console" panose="020B0609040504020204" pitchFamily="49" charset="0"/>
                        </a:rPr>
                        <a:t>slt</a:t>
                      </a:r>
                      <a:r>
                        <a:rPr lang="en-US" sz="1700" dirty="0">
                          <a:latin typeface="Lucida Console" panose="020B0609040504020204" pitchFamily="49" charset="0"/>
                        </a:rPr>
                        <a:t>  $t9, $s3,</a:t>
                      </a:r>
                      <a:r>
                        <a:rPr lang="en-US" sz="1700" baseline="0" dirty="0">
                          <a:latin typeface="Lucida Console" panose="020B0609040504020204" pitchFamily="49" charset="0"/>
                        </a:rPr>
                        <a:t> $s2</a:t>
                      </a:r>
                    </a:p>
                    <a:p>
                      <a:r>
                        <a:rPr lang="en-US" sz="1700" baseline="0" dirty="0">
                          <a:latin typeface="Lucida Console" panose="020B0609040504020204" pitchFamily="49" charset="0"/>
                        </a:rPr>
                        <a:t>        </a:t>
                      </a:r>
                      <a:r>
                        <a:rPr lang="en-US" sz="1700" baseline="0" dirty="0" err="1">
                          <a:latin typeface="Lucida Console" panose="020B0609040504020204" pitchFamily="49" charset="0"/>
                        </a:rPr>
                        <a:t>bne</a:t>
                      </a:r>
                      <a:r>
                        <a:rPr lang="en-US" sz="1700" baseline="0" dirty="0">
                          <a:latin typeface="Lucida Console" panose="020B0609040504020204" pitchFamily="49" charset="0"/>
                        </a:rPr>
                        <a:t>  $t9, $zero, </a:t>
                      </a:r>
                      <a:r>
                        <a:rPr lang="en-US" sz="1700" baseline="0" dirty="0">
                          <a:solidFill>
                            <a:srgbClr val="7030A0"/>
                          </a:solidFill>
                          <a:latin typeface="Lucida Console" panose="020B0609040504020204" pitchFamily="49" charset="0"/>
                        </a:rPr>
                        <a:t>end</a:t>
                      </a:r>
                      <a:endParaRPr lang="en-SG" sz="1700" dirty="0">
                        <a:solidFill>
                          <a:srgbClr val="7030A0"/>
                        </a:solidFill>
                        <a:latin typeface="Lucida Console" panose="020B0609040504020204" pitchFamily="49" charset="0"/>
                      </a:endParaRPr>
                    </a:p>
                  </a:txBody>
                  <a:tcPr marL="88745" marR="88745" marT="44372" marB="44372"/>
                </a:tc>
                <a:tc>
                  <a:txBody>
                    <a:bodyPr/>
                    <a:lstStyle/>
                    <a:p>
                      <a:r>
                        <a:rPr lang="en-US" sz="1700" dirty="0"/>
                        <a:t>0xFFFFFF00</a:t>
                      </a:r>
                      <a:endParaRPr lang="en-SG" sz="1700" dirty="0"/>
                    </a:p>
                  </a:txBody>
                  <a:tcPr marL="88745" marR="88745" marT="44372" marB="44372"/>
                </a:tc>
                <a:extLst>
                  <a:ext uri="{0D108BD9-81ED-4DB2-BD59-A6C34878D82A}">
                    <a16:rowId xmlns:a16="http://schemas.microsoft.com/office/drawing/2014/main" val="2108565577"/>
                  </a:ext>
                </a:extLst>
              </a:tr>
              <a:tr h="599339">
                <a:tc>
                  <a:txBody>
                    <a:bodyPr/>
                    <a:lstStyle/>
                    <a:p>
                      <a:r>
                        <a:rPr lang="en-US" sz="1700" dirty="0">
                          <a:latin typeface="Lucida Console" panose="020B0609040504020204" pitchFamily="49" charset="0"/>
                        </a:rPr>
                        <a:t>        add  $s4,</a:t>
                      </a:r>
                      <a:r>
                        <a:rPr lang="en-US" sz="1700" baseline="0" dirty="0">
                          <a:latin typeface="Lucida Console" panose="020B0609040504020204" pitchFamily="49" charset="0"/>
                        </a:rPr>
                        <a:t> $s2, $s3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Lucida Console" panose="020B0609040504020204" pitchFamily="49" charset="0"/>
                        </a:rPr>
                        <a:t>        </a:t>
                      </a:r>
                      <a:r>
                        <a:rPr lang="en-US" sz="1700" dirty="0" err="1">
                          <a:solidFill>
                            <a:srgbClr val="C00000"/>
                          </a:solidFill>
                          <a:latin typeface="Lucida Console" panose="020B0609040504020204" pitchFamily="49" charset="0"/>
                        </a:rPr>
                        <a:t>srl</a:t>
                      </a:r>
                      <a:r>
                        <a:rPr lang="en-US" sz="1700" dirty="0">
                          <a:solidFill>
                            <a:srgbClr val="C00000"/>
                          </a:solidFill>
                          <a:latin typeface="Lucida Console" panose="020B0609040504020204" pitchFamily="49" charset="0"/>
                        </a:rPr>
                        <a:t>  $s4, $s4, 1</a:t>
                      </a:r>
                      <a:endParaRPr lang="en-SG" sz="1700" dirty="0">
                        <a:solidFill>
                          <a:srgbClr val="C0000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3304595207"/>
                  </a:ext>
                </a:extLst>
              </a:tr>
              <a:tr h="856199">
                <a:tc>
                  <a:txBody>
                    <a:bodyPr/>
                    <a:lstStyle/>
                    <a:p>
                      <a:r>
                        <a:rPr lang="en-US" sz="1700" dirty="0">
                          <a:latin typeface="Lucida Console" panose="020B0609040504020204" pitchFamily="49" charset="0"/>
                        </a:rPr>
                        <a:t>        </a:t>
                      </a:r>
                      <a:r>
                        <a:rPr lang="en-US" sz="1700" dirty="0" err="1">
                          <a:latin typeface="Lucida Console" panose="020B0609040504020204" pitchFamily="49" charset="0"/>
                        </a:rPr>
                        <a:t>sll</a:t>
                      </a:r>
                      <a:r>
                        <a:rPr lang="en-US" sz="1700" dirty="0">
                          <a:latin typeface="Lucida Console" panose="020B0609040504020204" pitchFamily="49" charset="0"/>
                        </a:rPr>
                        <a:t>  $t0, $s4,</a:t>
                      </a:r>
                      <a:r>
                        <a:rPr lang="en-US" sz="1700" baseline="0" dirty="0">
                          <a:latin typeface="Lucida Console" panose="020B0609040504020204" pitchFamily="49" charset="0"/>
                        </a:rPr>
                        <a:t> 2</a:t>
                      </a:r>
                    </a:p>
                    <a:p>
                      <a:r>
                        <a:rPr lang="en-US" sz="1700" baseline="0" dirty="0">
                          <a:latin typeface="Lucida Console" panose="020B0609040504020204" pitchFamily="49" charset="0"/>
                        </a:rPr>
                        <a:t>        add  $t0, $s0, $t0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aseline="0" dirty="0">
                          <a:latin typeface="Lucida Console" panose="020B0609040504020204" pitchFamily="49" charset="0"/>
                        </a:rPr>
                        <a:t>        </a:t>
                      </a:r>
                      <a:r>
                        <a:rPr lang="en-US" sz="1700" dirty="0" err="1">
                          <a:solidFill>
                            <a:srgbClr val="C00000"/>
                          </a:solidFill>
                          <a:latin typeface="Lucida Console" panose="020B0609040504020204" pitchFamily="49" charset="0"/>
                        </a:rPr>
                        <a:t>lw</a:t>
                      </a:r>
                      <a:r>
                        <a:rPr lang="en-US" sz="1700" dirty="0">
                          <a:solidFill>
                            <a:srgbClr val="C00000"/>
                          </a:solidFill>
                          <a:latin typeface="Lucida Console" panose="020B0609040504020204" pitchFamily="49" charset="0"/>
                        </a:rPr>
                        <a:t>   $t1, 0($t0)</a:t>
                      </a:r>
                      <a:endParaRPr lang="en-SG" sz="1700" dirty="0">
                        <a:solidFill>
                          <a:srgbClr val="C0000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4273099423"/>
                  </a:ext>
                </a:extLst>
              </a:tr>
              <a:tr h="599339">
                <a:tc>
                  <a:txBody>
                    <a:bodyPr/>
                    <a:lstStyle/>
                    <a:p>
                      <a:r>
                        <a:rPr lang="en-US" sz="1700" dirty="0">
                          <a:latin typeface="Lucida Console" panose="020B0609040504020204" pitchFamily="49" charset="0"/>
                        </a:rPr>
                        <a:t>        </a:t>
                      </a:r>
                      <a:r>
                        <a:rPr lang="en-US" sz="1700" dirty="0" err="1">
                          <a:latin typeface="Lucida Console" panose="020B0609040504020204" pitchFamily="49" charset="0"/>
                        </a:rPr>
                        <a:t>slt</a:t>
                      </a:r>
                      <a:r>
                        <a:rPr lang="en-US" sz="1700" baseline="0" dirty="0">
                          <a:latin typeface="Lucida Console" panose="020B0609040504020204" pitchFamily="49" charset="0"/>
                        </a:rPr>
                        <a:t>  $t9, $s1, $t1</a:t>
                      </a:r>
                    </a:p>
                    <a:p>
                      <a:r>
                        <a:rPr lang="en-US" sz="1700" baseline="0" dirty="0">
                          <a:latin typeface="Lucida Console" panose="020B0609040504020204" pitchFamily="49" charset="0"/>
                        </a:rPr>
                        <a:t>        </a:t>
                      </a:r>
                      <a:r>
                        <a:rPr lang="en-US" sz="1700" baseline="0" dirty="0" err="1">
                          <a:latin typeface="Lucida Console" panose="020B0609040504020204" pitchFamily="49" charset="0"/>
                        </a:rPr>
                        <a:t>beq</a:t>
                      </a:r>
                      <a:r>
                        <a:rPr lang="en-US" sz="1700" baseline="0" dirty="0">
                          <a:latin typeface="Lucida Console" panose="020B0609040504020204" pitchFamily="49" charset="0"/>
                        </a:rPr>
                        <a:t>  $t9, $zero, </a:t>
                      </a:r>
                      <a:r>
                        <a:rPr lang="en-US" sz="1700" baseline="0" dirty="0">
                          <a:solidFill>
                            <a:srgbClr val="7030A0"/>
                          </a:solidFill>
                          <a:latin typeface="Lucida Console" panose="020B0609040504020204" pitchFamily="49" charset="0"/>
                        </a:rPr>
                        <a:t>bigger</a:t>
                      </a:r>
                      <a:endParaRPr lang="en-SG" sz="1700" dirty="0">
                        <a:solidFill>
                          <a:srgbClr val="7030A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4115566954"/>
                  </a:ext>
                </a:extLst>
              </a:tr>
              <a:tr h="599339">
                <a:tc>
                  <a:txBody>
                    <a:bodyPr/>
                    <a:lstStyle/>
                    <a:p>
                      <a:r>
                        <a:rPr lang="en-US" sz="1700" dirty="0">
                          <a:latin typeface="Lucida Console" panose="020B0609040504020204" pitchFamily="49" charset="0"/>
                        </a:rPr>
                        <a:t>        </a:t>
                      </a:r>
                      <a:r>
                        <a:rPr lang="en-US" sz="1700" dirty="0" err="1">
                          <a:latin typeface="Lucida Console" panose="020B0609040504020204" pitchFamily="49" charset="0"/>
                        </a:rPr>
                        <a:t>addi</a:t>
                      </a:r>
                      <a:r>
                        <a:rPr lang="en-US" sz="1700" dirty="0">
                          <a:latin typeface="Lucida Console" panose="020B0609040504020204" pitchFamily="49" charset="0"/>
                        </a:rPr>
                        <a:t> $s3,</a:t>
                      </a:r>
                      <a:r>
                        <a:rPr lang="en-US" sz="1700" baseline="0" dirty="0">
                          <a:latin typeface="Lucida Console" panose="020B0609040504020204" pitchFamily="49" charset="0"/>
                        </a:rPr>
                        <a:t> $s4, -1</a:t>
                      </a:r>
                    </a:p>
                    <a:p>
                      <a:r>
                        <a:rPr lang="en-US" sz="1700" baseline="0" dirty="0">
                          <a:latin typeface="Lucida Console" panose="020B0609040504020204" pitchFamily="49" charset="0"/>
                        </a:rPr>
                        <a:t>        j    </a:t>
                      </a:r>
                      <a:r>
                        <a:rPr lang="en-US" sz="1700" baseline="0" dirty="0" err="1">
                          <a:solidFill>
                            <a:srgbClr val="7030A0"/>
                          </a:solidFill>
                          <a:latin typeface="Lucida Console" panose="020B0609040504020204" pitchFamily="49" charset="0"/>
                        </a:rPr>
                        <a:t>lpEnd</a:t>
                      </a:r>
                      <a:endParaRPr lang="en-SG" sz="1700" dirty="0">
                        <a:solidFill>
                          <a:srgbClr val="7030A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88710001"/>
                  </a:ext>
                </a:extLst>
              </a:tr>
              <a:tr h="5993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7030A0"/>
                          </a:solidFill>
                          <a:latin typeface="Lucida Console" panose="020B0609040504020204" pitchFamily="49" charset="0"/>
                        </a:rPr>
                        <a:t>bigger: </a:t>
                      </a:r>
                      <a:r>
                        <a:rPr lang="en-US" sz="1700" dirty="0" err="1">
                          <a:solidFill>
                            <a:srgbClr val="C00000"/>
                          </a:solidFill>
                          <a:latin typeface="Lucida Console" panose="020B0609040504020204" pitchFamily="49" charset="0"/>
                        </a:rPr>
                        <a:t>slt</a:t>
                      </a:r>
                      <a:r>
                        <a:rPr lang="en-US" sz="1700" dirty="0">
                          <a:solidFill>
                            <a:srgbClr val="C00000"/>
                          </a:solidFill>
                          <a:latin typeface="Lucida Console" panose="020B0609040504020204" pitchFamily="49" charset="0"/>
                        </a:rPr>
                        <a:t>  $t9, $t1, $s1</a:t>
                      </a:r>
                      <a:endParaRPr lang="en-US" sz="1700" dirty="0">
                        <a:latin typeface="Lucida Console" panose="020B0609040504020204" pitchFamily="49" charset="0"/>
                      </a:endParaRPr>
                    </a:p>
                    <a:p>
                      <a:r>
                        <a:rPr lang="en-US" sz="1700" dirty="0">
                          <a:solidFill>
                            <a:srgbClr val="C00000"/>
                          </a:solidFill>
                          <a:latin typeface="Lucida Console" panose="020B0609040504020204" pitchFamily="49" charset="0"/>
                        </a:rPr>
                        <a:t>        </a:t>
                      </a:r>
                      <a:r>
                        <a:rPr lang="en-US" sz="1700" dirty="0" err="1">
                          <a:solidFill>
                            <a:srgbClr val="C00000"/>
                          </a:solidFill>
                          <a:latin typeface="Lucida Console" panose="020B0609040504020204" pitchFamily="49" charset="0"/>
                        </a:rPr>
                        <a:t>beq</a:t>
                      </a:r>
                      <a:r>
                        <a:rPr lang="en-US" sz="1700" dirty="0">
                          <a:solidFill>
                            <a:srgbClr val="C00000"/>
                          </a:solidFill>
                          <a:latin typeface="Lucida Console" panose="020B0609040504020204" pitchFamily="49" charset="0"/>
                        </a:rPr>
                        <a:t>  $t9, $zero, equal</a:t>
                      </a:r>
                      <a:endParaRPr lang="en-SG" sz="1700" dirty="0">
                        <a:solidFill>
                          <a:srgbClr val="C0000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312960393"/>
                  </a:ext>
                </a:extLst>
              </a:tr>
              <a:tr h="599339">
                <a:tc>
                  <a:txBody>
                    <a:bodyPr/>
                    <a:lstStyle/>
                    <a:p>
                      <a:r>
                        <a:rPr lang="en-US" sz="1700" dirty="0">
                          <a:latin typeface="Lucida Console" panose="020B0609040504020204" pitchFamily="49" charset="0"/>
                        </a:rPr>
                        <a:t>        </a:t>
                      </a:r>
                      <a:r>
                        <a:rPr lang="en-US" sz="1700" dirty="0" err="1">
                          <a:latin typeface="Lucida Console" panose="020B0609040504020204" pitchFamily="49" charset="0"/>
                        </a:rPr>
                        <a:t>addi</a:t>
                      </a:r>
                      <a:r>
                        <a:rPr lang="en-US" sz="1700" baseline="0" dirty="0">
                          <a:latin typeface="Lucida Console" panose="020B0609040504020204" pitchFamily="49" charset="0"/>
                        </a:rPr>
                        <a:t> $s2, $s4, 1</a:t>
                      </a:r>
                    </a:p>
                    <a:p>
                      <a:r>
                        <a:rPr lang="en-US" sz="1700" baseline="0" dirty="0">
                          <a:latin typeface="Lucida Console" panose="020B0609040504020204" pitchFamily="49" charset="0"/>
                        </a:rPr>
                        <a:t>        j    </a:t>
                      </a:r>
                      <a:r>
                        <a:rPr lang="en-US" sz="1700" baseline="0" dirty="0" err="1">
                          <a:solidFill>
                            <a:srgbClr val="7030A0"/>
                          </a:solidFill>
                          <a:latin typeface="Lucida Console" panose="020B0609040504020204" pitchFamily="49" charset="0"/>
                        </a:rPr>
                        <a:t>lpEnd</a:t>
                      </a:r>
                      <a:r>
                        <a:rPr lang="en-US" sz="1700" baseline="0" dirty="0">
                          <a:solidFill>
                            <a:srgbClr val="7030A0"/>
                          </a:solidFill>
                          <a:latin typeface="Lucida Console" panose="020B0609040504020204" pitchFamily="49" charset="0"/>
                        </a:rPr>
                        <a:t>;</a:t>
                      </a:r>
                      <a:endParaRPr lang="en-SG" sz="1700" dirty="0">
                        <a:solidFill>
                          <a:srgbClr val="7030A0"/>
                        </a:solidFill>
                        <a:latin typeface="Lucida Console" panose="020B0609040504020204" pitchFamily="49" charset="0"/>
                      </a:endParaRPr>
                    </a:p>
                  </a:txBody>
                  <a:tcPr marL="88745" marR="88745" marT="44372" marB="44372"/>
                </a:tc>
                <a:tc>
                  <a:txBody>
                    <a:bodyPr/>
                    <a:lstStyle/>
                    <a:p>
                      <a:endParaRPr lang="en-SG" sz="1700" dirty="0"/>
                    </a:p>
                  </a:txBody>
                  <a:tcPr marL="88745" marR="88745" marT="44372" marB="44372"/>
                </a:tc>
                <a:extLst>
                  <a:ext uri="{0D108BD9-81ED-4DB2-BD59-A6C34878D82A}">
                    <a16:rowId xmlns:a16="http://schemas.microsoft.com/office/drawing/2014/main" val="3819998"/>
                  </a:ext>
                </a:extLst>
              </a:tr>
              <a:tr h="599339">
                <a:tc>
                  <a:txBody>
                    <a:bodyPr/>
                    <a:lstStyle/>
                    <a:p>
                      <a:r>
                        <a:rPr lang="en-US" sz="1700" dirty="0">
                          <a:solidFill>
                            <a:srgbClr val="7030A0"/>
                          </a:solidFill>
                          <a:latin typeface="Lucida Console" panose="020B0609040504020204" pitchFamily="49" charset="0"/>
                        </a:rPr>
                        <a:t>equal:  </a:t>
                      </a:r>
                      <a:r>
                        <a:rPr lang="en-US" sz="1700" dirty="0">
                          <a:latin typeface="Lucida Console" panose="020B0609040504020204" pitchFamily="49" charset="0"/>
                        </a:rPr>
                        <a:t>add</a:t>
                      </a:r>
                      <a:r>
                        <a:rPr lang="en-US" sz="1700" baseline="0" dirty="0">
                          <a:latin typeface="Lucida Console" panose="020B0609040504020204" pitchFamily="49" charset="0"/>
                        </a:rPr>
                        <a:t>  $s5, $s4, $zero</a:t>
                      </a:r>
                    </a:p>
                    <a:p>
                      <a:r>
                        <a:rPr lang="en-US" sz="1700" baseline="0" dirty="0">
                          <a:latin typeface="Lucida Console" panose="020B0609040504020204" pitchFamily="49" charset="0"/>
                        </a:rPr>
                        <a:t>        </a:t>
                      </a:r>
                      <a:r>
                        <a:rPr lang="en-US" sz="1700" baseline="0" dirty="0">
                          <a:solidFill>
                            <a:srgbClr val="C00000"/>
                          </a:solidFill>
                          <a:latin typeface="Lucida Console" panose="020B0609040504020204" pitchFamily="49" charset="0"/>
                        </a:rPr>
                        <a:t>j    end</a:t>
                      </a:r>
                      <a:endParaRPr lang="en-SG" sz="1700" dirty="0">
                        <a:solidFill>
                          <a:srgbClr val="C00000"/>
                        </a:solidFill>
                        <a:latin typeface="Lucida Console" panose="020B0609040504020204" pitchFamily="49" charset="0"/>
                      </a:endParaRPr>
                    </a:p>
                  </a:txBody>
                  <a:tcPr marL="88745" marR="88745" marT="44372" marB="44372"/>
                </a:tc>
                <a:tc>
                  <a:txBody>
                    <a:bodyPr/>
                    <a:lstStyle/>
                    <a:p>
                      <a:endParaRPr lang="en-US" sz="1700" baseline="0" dirty="0"/>
                    </a:p>
                  </a:txBody>
                  <a:tcPr marL="88745" marR="88745" marT="44372" marB="44372"/>
                </a:tc>
                <a:extLst>
                  <a:ext uri="{0D108BD9-81ED-4DB2-BD59-A6C34878D82A}">
                    <a16:rowId xmlns:a16="http://schemas.microsoft.com/office/drawing/2014/main" val="2929211152"/>
                  </a:ext>
                </a:extLst>
              </a:tr>
              <a:tr h="347236">
                <a:tc>
                  <a:txBody>
                    <a:bodyPr/>
                    <a:lstStyle/>
                    <a:p>
                      <a:r>
                        <a:rPr lang="en-US" sz="1700" dirty="0" err="1">
                          <a:solidFill>
                            <a:srgbClr val="7030A0"/>
                          </a:solidFill>
                          <a:latin typeface="Lucida Console" panose="020B0609040504020204" pitchFamily="49" charset="0"/>
                        </a:rPr>
                        <a:t>lpEnd</a:t>
                      </a:r>
                      <a:r>
                        <a:rPr lang="en-US" sz="1700" dirty="0">
                          <a:solidFill>
                            <a:srgbClr val="7030A0"/>
                          </a:solidFill>
                          <a:latin typeface="Lucida Console" panose="020B0609040504020204" pitchFamily="49" charset="0"/>
                        </a:rPr>
                        <a:t>:</a:t>
                      </a:r>
                      <a:r>
                        <a:rPr lang="en-US" sz="1700" baseline="0" dirty="0">
                          <a:solidFill>
                            <a:srgbClr val="7030A0"/>
                          </a:solidFill>
                          <a:latin typeface="Lucida Console" panose="020B0609040504020204" pitchFamily="49" charset="0"/>
                        </a:rPr>
                        <a:t>  </a:t>
                      </a:r>
                      <a:r>
                        <a:rPr lang="en-US" sz="1700" baseline="0" dirty="0">
                          <a:solidFill>
                            <a:srgbClr val="C00000"/>
                          </a:solidFill>
                          <a:latin typeface="Lucida Console" panose="020B0609040504020204" pitchFamily="49" charset="0"/>
                        </a:rPr>
                        <a:t>j    loop</a:t>
                      </a:r>
                      <a:endParaRPr lang="en-SG" sz="1700" dirty="0">
                        <a:latin typeface="Lucida Console" panose="020B0609040504020204" pitchFamily="49" charset="0"/>
                      </a:endParaRPr>
                    </a:p>
                  </a:txBody>
                  <a:tcPr marL="88745" marR="88745" marT="44372" marB="44372"/>
                </a:tc>
                <a:tc>
                  <a:txBody>
                    <a:bodyPr/>
                    <a:lstStyle/>
                    <a:p>
                      <a:endParaRPr lang="en-US" sz="1700" baseline="0" dirty="0"/>
                    </a:p>
                  </a:txBody>
                  <a:tcPr marL="88745" marR="88745" marT="44372" marB="44372"/>
                </a:tc>
                <a:extLst>
                  <a:ext uri="{0D108BD9-81ED-4DB2-BD59-A6C34878D82A}">
                    <a16:rowId xmlns:a16="http://schemas.microsoft.com/office/drawing/2014/main" val="1597943046"/>
                  </a:ext>
                </a:extLst>
              </a:tr>
              <a:tr h="347236">
                <a:tc>
                  <a:txBody>
                    <a:bodyPr/>
                    <a:lstStyle/>
                    <a:p>
                      <a:r>
                        <a:rPr lang="en-US" sz="1700" dirty="0">
                          <a:solidFill>
                            <a:srgbClr val="7030A0"/>
                          </a:solidFill>
                          <a:latin typeface="Lucida Console" panose="020B0609040504020204" pitchFamily="49" charset="0"/>
                        </a:rPr>
                        <a:t>end:</a:t>
                      </a:r>
                      <a:endParaRPr lang="en-SG" sz="1700" dirty="0">
                        <a:solidFill>
                          <a:srgbClr val="7030A0"/>
                        </a:solidFill>
                        <a:latin typeface="Lucida Console" panose="020B0609040504020204" pitchFamily="49" charset="0"/>
                      </a:endParaRPr>
                    </a:p>
                  </a:txBody>
                  <a:tcPr marL="88745" marR="88745" marT="44372" marB="44372"/>
                </a:tc>
                <a:tc>
                  <a:txBody>
                    <a:bodyPr/>
                    <a:lstStyle/>
                    <a:p>
                      <a:endParaRPr lang="en-US" sz="1700" baseline="0" dirty="0"/>
                    </a:p>
                  </a:txBody>
                  <a:tcPr marL="88745" marR="88745" marT="44372" marB="44372"/>
                </a:tc>
                <a:extLst>
                  <a:ext uri="{0D108BD9-81ED-4DB2-BD59-A6C34878D82A}">
                    <a16:rowId xmlns:a16="http://schemas.microsoft.com/office/drawing/2014/main" val="2672614199"/>
                  </a:ext>
                </a:extLst>
              </a:tr>
            </a:tbl>
          </a:graphicData>
        </a:graphic>
      </p:graphicFrame>
    </p:spTree>
    <p:extLst>
      <p:ext uri="{BB962C8B-B14F-4D97-AF65-F5344CB8AC3E}">
        <p14:creationId xmlns:p14="http://schemas.microsoft.com/office/powerpoint/2010/main" val="36122974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17BD39B0-87D7-9143-9FAE-141638594CF2}"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6.1 Exercise #3: Simple Loop</a:t>
            </a:r>
            <a:endParaRPr lang="en-US" sz="3600" dirty="0">
              <a:solidFill>
                <a:srgbClr val="C00000"/>
              </a:solidFill>
            </a:endParaRPr>
          </a:p>
        </p:txBody>
      </p:sp>
      <p:sp>
        <p:nvSpPr>
          <p:cNvPr id="10" name="Text Box 8">
            <a:extLst>
              <a:ext uri="{FF2B5EF4-FFF2-40B4-BE49-F238E27FC236}">
                <a16:creationId xmlns:a16="http://schemas.microsoft.com/office/drawing/2014/main" id="{12F57D4E-EF52-4135-93A5-F9516F90E31A}"/>
              </a:ext>
            </a:extLst>
          </p:cNvPr>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12" name="Rectangle 3">
            <a:extLst>
              <a:ext uri="{FF2B5EF4-FFF2-40B4-BE49-F238E27FC236}">
                <a16:creationId xmlns:a16="http://schemas.microsoft.com/office/drawing/2014/main" id="{D8EE53BF-B9DD-46F5-BA47-3A67FAEF659E}"/>
              </a:ext>
            </a:extLst>
          </p:cNvPr>
          <p:cNvSpPr txBox="1">
            <a:spLocks noChangeArrowheads="1"/>
          </p:cNvSpPr>
          <p:nvPr/>
        </p:nvSpPr>
        <p:spPr>
          <a:xfrm>
            <a:off x="457200" y="1234159"/>
            <a:ext cx="8229600" cy="2514600"/>
          </a:xfrm>
          <a:prstGeom prst="rect">
            <a:avLst/>
          </a:prstGeom>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ct val="20000"/>
              </a:spcAft>
              <a:buSzPct val="100000"/>
              <a:buFont typeface="Wingdings" pitchFamily="2" charset="2"/>
              <a:buChar char="§"/>
            </a:pPr>
            <a:r>
              <a:rPr lang="en-US" dirty="0"/>
              <a:t>Given the following MIPS code:</a:t>
            </a:r>
          </a:p>
          <a:p>
            <a:pPr lvl="1" fontAlgn="auto">
              <a:spcBef>
                <a:spcPct val="0"/>
              </a:spcBef>
              <a:spcAft>
                <a:spcPts val="0"/>
              </a:spcAft>
              <a:buSzPct val="120000"/>
              <a:buFont typeface="Wingdings" pitchFamily="2" charset="2"/>
              <a:buNone/>
            </a:pPr>
            <a:r>
              <a:rPr lang="en-US" b="1" dirty="0">
                <a:solidFill>
                  <a:srgbClr val="9900CC"/>
                </a:solidFill>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$t1, $zero, 10</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a:solidFill>
                  <a:srgbClr val="660066"/>
                </a:solidFill>
                <a:latin typeface="Courier New" pitchFamily="49" charset="0"/>
                <a:cs typeface="Courier New" pitchFamily="49" charset="0"/>
              </a:rPr>
              <a:t>add</a:t>
            </a:r>
            <a:r>
              <a:rPr lang="en-US" b="1" dirty="0">
                <a:latin typeface="Courier New" pitchFamily="49" charset="0"/>
                <a:cs typeface="Courier New" pitchFamily="49" charset="0"/>
              </a:rPr>
              <a:t>  $t1, $t1, $t1</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$t2, $zero, 10</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Loop: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$t2, $t2, 10</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$t1, $t1, -1</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beq</a:t>
            </a:r>
            <a:r>
              <a:rPr lang="en-US" b="1" dirty="0">
                <a:latin typeface="Courier New" pitchFamily="49" charset="0"/>
                <a:cs typeface="Courier New" pitchFamily="49" charset="0"/>
              </a:rPr>
              <a:t>  $t1, $zero, Loop</a:t>
            </a:r>
          </a:p>
        </p:txBody>
      </p:sp>
      <p:sp>
        <p:nvSpPr>
          <p:cNvPr id="13" name="Rectangle 5">
            <a:extLst>
              <a:ext uri="{FF2B5EF4-FFF2-40B4-BE49-F238E27FC236}">
                <a16:creationId xmlns:a16="http://schemas.microsoft.com/office/drawing/2014/main" id="{2142DF26-D807-444C-AA36-19665844EC0C}"/>
              </a:ext>
            </a:extLst>
          </p:cNvPr>
          <p:cNvSpPr>
            <a:spLocks noChangeArrowheads="1"/>
          </p:cNvSpPr>
          <p:nvPr/>
        </p:nvSpPr>
        <p:spPr bwMode="auto">
          <a:xfrm>
            <a:off x="533400" y="3901159"/>
            <a:ext cx="8229600" cy="2209800"/>
          </a:xfrm>
          <a:prstGeom prst="rect">
            <a:avLst/>
          </a:prstGeom>
          <a:noFill/>
          <a:ln w="9525">
            <a:noFill/>
            <a:miter lim="800000"/>
            <a:headEnd/>
            <a:tailEnd/>
          </a:ln>
        </p:spPr>
        <p:txBody>
          <a:bodyPr/>
          <a:lstStyle/>
          <a:p>
            <a:pPr marL="514350" indent="-514350">
              <a:spcBef>
                <a:spcPct val="20000"/>
              </a:spcBef>
              <a:buClr>
                <a:schemeClr val="tx1"/>
              </a:buClr>
              <a:buFont typeface="Wingdings" pitchFamily="2" charset="2"/>
              <a:buAutoNum type="romanLcPeriod"/>
            </a:pPr>
            <a:r>
              <a:rPr lang="en-US" sz="2400" dirty="0"/>
              <a:t>How many instructions are executed?</a:t>
            </a:r>
          </a:p>
          <a:p>
            <a:pPr marL="1222375" lvl="1" indent="-536575">
              <a:spcBef>
                <a:spcPct val="20000"/>
              </a:spcBef>
              <a:spcAft>
                <a:spcPct val="20000"/>
              </a:spcAft>
              <a:buClr>
                <a:schemeClr val="accent2"/>
              </a:buClr>
              <a:buSzPct val="120000"/>
              <a:buFont typeface="Wingdings" pitchFamily="2" charset="2"/>
              <a:buNone/>
            </a:pPr>
            <a:r>
              <a:rPr lang="en-US" sz="2000" dirty="0"/>
              <a:t>(a) 6      (b) 30     (c) 33      (d) 36       (e) None of the above</a:t>
            </a:r>
          </a:p>
          <a:p>
            <a:pPr marL="1222375" lvl="1" indent="-536575">
              <a:spcBef>
                <a:spcPct val="20000"/>
              </a:spcBef>
              <a:spcAft>
                <a:spcPct val="20000"/>
              </a:spcAft>
              <a:buClr>
                <a:schemeClr val="accent2"/>
              </a:buClr>
              <a:buSzPct val="120000"/>
              <a:buFont typeface="Wingdings" pitchFamily="2" charset="2"/>
              <a:buNone/>
            </a:pPr>
            <a:endParaRPr lang="en-US" sz="2000" dirty="0"/>
          </a:p>
          <a:p>
            <a:pPr marL="514350" indent="-514350">
              <a:spcBef>
                <a:spcPct val="20000"/>
              </a:spcBef>
              <a:buClr>
                <a:schemeClr val="tx1"/>
              </a:buClr>
              <a:buFont typeface="Wingdings" pitchFamily="2" charset="2"/>
              <a:buAutoNum type="romanLcPeriod"/>
            </a:pPr>
            <a:r>
              <a:rPr lang="en-US" sz="2400" dirty="0"/>
              <a:t>What is the final value in </a:t>
            </a:r>
            <a:r>
              <a:rPr lang="en-US" sz="2400" b="1" dirty="0">
                <a:solidFill>
                  <a:srgbClr val="0000CC"/>
                </a:solidFill>
                <a:latin typeface="Courier New" panose="02070309020205020404" pitchFamily="49" charset="0"/>
                <a:cs typeface="Courier New" panose="02070309020205020404" pitchFamily="49" charset="0"/>
              </a:rPr>
              <a:t>$t2</a:t>
            </a:r>
            <a:r>
              <a:rPr lang="en-US" sz="2400" dirty="0"/>
              <a:t>?</a:t>
            </a:r>
          </a:p>
          <a:p>
            <a:pPr marL="1222375" lvl="1" indent="-536575">
              <a:spcBef>
                <a:spcPct val="20000"/>
              </a:spcBef>
              <a:spcAft>
                <a:spcPct val="20000"/>
              </a:spcAft>
              <a:buClr>
                <a:schemeClr val="accent2"/>
              </a:buClr>
              <a:buSzPct val="120000"/>
              <a:buFont typeface="Wingdings" pitchFamily="2" charset="2"/>
              <a:buNone/>
            </a:pPr>
            <a:r>
              <a:rPr lang="en-US" sz="2000" dirty="0"/>
              <a:t>(a) 10     (b) 20    (c) 300    (d) 310     (e) None of the above</a:t>
            </a:r>
          </a:p>
        </p:txBody>
      </p:sp>
      <p:sp>
        <p:nvSpPr>
          <p:cNvPr id="14" name="Text Box 6">
            <a:extLst>
              <a:ext uri="{FF2B5EF4-FFF2-40B4-BE49-F238E27FC236}">
                <a16:creationId xmlns:a16="http://schemas.microsoft.com/office/drawing/2014/main" id="{9AB1E031-AB0A-4C39-8BA3-D7C42FF98B2C}"/>
              </a:ext>
            </a:extLst>
          </p:cNvPr>
          <p:cNvSpPr txBox="1">
            <a:spLocks noChangeArrowheads="1"/>
          </p:cNvSpPr>
          <p:nvPr/>
        </p:nvSpPr>
        <p:spPr bwMode="auto">
          <a:xfrm>
            <a:off x="6248400" y="3877346"/>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(a)</a:t>
            </a:r>
          </a:p>
        </p:txBody>
      </p:sp>
      <p:sp>
        <p:nvSpPr>
          <p:cNvPr id="15" name="Rectangle 7">
            <a:extLst>
              <a:ext uri="{FF2B5EF4-FFF2-40B4-BE49-F238E27FC236}">
                <a16:creationId xmlns:a16="http://schemas.microsoft.com/office/drawing/2014/main" id="{54066578-1970-4ACC-9C5C-559383622851}"/>
              </a:ext>
            </a:extLst>
          </p:cNvPr>
          <p:cNvSpPr>
            <a:spLocks noChangeArrowheads="1"/>
          </p:cNvSpPr>
          <p:nvPr/>
        </p:nvSpPr>
        <p:spPr bwMode="auto">
          <a:xfrm>
            <a:off x="5181600" y="5196559"/>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(b)</a:t>
            </a:r>
          </a:p>
        </p:txBody>
      </p:sp>
      <p:sp>
        <p:nvSpPr>
          <p:cNvPr id="16" name="Slide Number Placeholder 6">
            <a:extLst>
              <a:ext uri="{FF2B5EF4-FFF2-40B4-BE49-F238E27FC236}">
                <a16:creationId xmlns:a16="http://schemas.microsoft.com/office/drawing/2014/main" id="{A7883955-314E-44B9-9A98-D500E65CBF2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Tree>
    <p:extLst>
      <p:ext uri="{BB962C8B-B14F-4D97-AF65-F5344CB8AC3E}">
        <p14:creationId xmlns:p14="http://schemas.microsoft.com/office/powerpoint/2010/main" val="1846585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up)">
                                      <p:cBhvr>
                                        <p:cTn id="7" dur="500"/>
                                        <p:tgtEl>
                                          <p:spTgt spid="1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wipe(up)">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wipe(up)">
                                      <p:cBhvr>
                                        <p:cTn id="15" dur="500"/>
                                        <p:tgtEl>
                                          <p:spTgt spid="1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animEffect transition="in" filter="wipe(up)">
                                      <p:cBhvr>
                                        <p:cTn id="18" dur="500"/>
                                        <p:tgtEl>
                                          <p:spTgt spid="1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F021EC29-DBBD-114B-926E-8C40ED49349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6.2 Exercise #4: Simple Loop II</a:t>
            </a:r>
            <a:endParaRPr lang="en-US" sz="3600" dirty="0">
              <a:solidFill>
                <a:srgbClr val="C00000"/>
              </a:solidFill>
            </a:endParaRPr>
          </a:p>
        </p:txBody>
      </p:sp>
      <p:sp>
        <p:nvSpPr>
          <p:cNvPr id="10" name="Text Box 8">
            <a:extLst>
              <a:ext uri="{FF2B5EF4-FFF2-40B4-BE49-F238E27FC236}">
                <a16:creationId xmlns:a16="http://schemas.microsoft.com/office/drawing/2014/main" id="{12F57D4E-EF52-4135-93A5-F9516F90E31A}"/>
              </a:ext>
            </a:extLst>
          </p:cNvPr>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16" name="Rectangle 3">
            <a:extLst>
              <a:ext uri="{FF2B5EF4-FFF2-40B4-BE49-F238E27FC236}">
                <a16:creationId xmlns:a16="http://schemas.microsoft.com/office/drawing/2014/main" id="{B9C64657-3197-4C94-A46D-4655FCF10780}"/>
              </a:ext>
            </a:extLst>
          </p:cNvPr>
          <p:cNvSpPr txBox="1">
            <a:spLocks noChangeArrowheads="1"/>
          </p:cNvSpPr>
          <p:nvPr/>
        </p:nvSpPr>
        <p:spPr>
          <a:xfrm>
            <a:off x="457200" y="1286188"/>
            <a:ext cx="8229600" cy="2362200"/>
          </a:xfrm>
          <a:prstGeom prst="rect">
            <a:avLst/>
          </a:prstGeom>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ct val="20000"/>
              </a:spcAft>
              <a:buSzPct val="100000"/>
              <a:buFont typeface="Wingdings" pitchFamily="2" charset="2"/>
              <a:buChar char="§"/>
            </a:pPr>
            <a:r>
              <a:rPr lang="en-US" dirty="0"/>
              <a:t>Given the following MIPS code:</a:t>
            </a:r>
          </a:p>
          <a:p>
            <a:pPr lvl="1" fontAlgn="auto">
              <a:spcBef>
                <a:spcPct val="0"/>
              </a:spcBef>
              <a:spcAft>
                <a:spcPts val="0"/>
              </a:spcAft>
              <a:buSzPct val="120000"/>
              <a:buFont typeface="Wingdings" pitchFamily="2" charset="2"/>
              <a:buNone/>
            </a:pPr>
            <a:r>
              <a:rPr lang="en-US" b="1" dirty="0">
                <a:solidFill>
                  <a:srgbClr val="9900CC"/>
                </a:solidFill>
                <a:latin typeface="Courier New" pitchFamily="49" charset="0"/>
                <a:cs typeface="Courier New" pitchFamily="49" charset="0"/>
              </a:rPr>
              <a:t>	       </a:t>
            </a:r>
            <a:r>
              <a:rPr lang="en-US" b="1" dirty="0">
                <a:solidFill>
                  <a:srgbClr val="660066"/>
                </a:solidFill>
                <a:latin typeface="Courier New" pitchFamily="49" charset="0"/>
                <a:cs typeface="Courier New" pitchFamily="49" charset="0"/>
              </a:rPr>
              <a:t>add</a:t>
            </a:r>
            <a:r>
              <a:rPr lang="en-US" b="1" dirty="0">
                <a:latin typeface="Courier New" pitchFamily="49" charset="0"/>
                <a:cs typeface="Courier New" pitchFamily="49" charset="0"/>
              </a:rPr>
              <a:t>  $t0, $zero, $zero</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a:solidFill>
                  <a:srgbClr val="660066"/>
                </a:solidFill>
                <a:latin typeface="Courier New" pitchFamily="49" charset="0"/>
                <a:cs typeface="Courier New" pitchFamily="49" charset="0"/>
              </a:rPr>
              <a:t>add</a:t>
            </a:r>
            <a:r>
              <a:rPr lang="en-US" b="1" dirty="0">
                <a:latin typeface="Courier New" pitchFamily="49" charset="0"/>
                <a:cs typeface="Courier New" pitchFamily="49" charset="0"/>
              </a:rPr>
              <a:t>  $t1, $t0, $t0</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$t2, $t1, 4</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Again: </a:t>
            </a:r>
            <a:r>
              <a:rPr lang="en-US" b="1" dirty="0">
                <a:solidFill>
                  <a:srgbClr val="660066"/>
                </a:solidFill>
                <a:latin typeface="Courier New" pitchFamily="49" charset="0"/>
                <a:cs typeface="Courier New" pitchFamily="49" charset="0"/>
              </a:rPr>
              <a:t>add</a:t>
            </a:r>
            <a:r>
              <a:rPr lang="en-US" b="1" dirty="0">
                <a:latin typeface="Courier New" pitchFamily="49" charset="0"/>
                <a:cs typeface="Courier New" pitchFamily="49" charset="0"/>
              </a:rPr>
              <a:t>  $t1, $t1, $t0</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$t0, $t0, 1</a:t>
            </a:r>
          </a:p>
          <a:p>
            <a:pPr lvl="1"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bne</a:t>
            </a:r>
            <a:r>
              <a:rPr lang="en-US" b="1" dirty="0">
                <a:latin typeface="Courier New" pitchFamily="49" charset="0"/>
                <a:cs typeface="Courier New" pitchFamily="49" charset="0"/>
              </a:rPr>
              <a:t>  $t2, $t0, Again</a:t>
            </a:r>
          </a:p>
        </p:txBody>
      </p:sp>
      <p:sp>
        <p:nvSpPr>
          <p:cNvPr id="17" name="Rectangle 4">
            <a:extLst>
              <a:ext uri="{FF2B5EF4-FFF2-40B4-BE49-F238E27FC236}">
                <a16:creationId xmlns:a16="http://schemas.microsoft.com/office/drawing/2014/main" id="{6FAD9F9C-960A-4C2D-A984-21FCDA985C6E}"/>
              </a:ext>
            </a:extLst>
          </p:cNvPr>
          <p:cNvSpPr>
            <a:spLocks noChangeArrowheads="1"/>
          </p:cNvSpPr>
          <p:nvPr/>
        </p:nvSpPr>
        <p:spPr bwMode="auto">
          <a:xfrm>
            <a:off x="533400" y="3842951"/>
            <a:ext cx="8229600" cy="2496608"/>
          </a:xfrm>
          <a:prstGeom prst="rect">
            <a:avLst/>
          </a:prstGeom>
          <a:noFill/>
          <a:ln w="9525">
            <a:noFill/>
            <a:miter lim="800000"/>
            <a:headEnd/>
            <a:tailEnd/>
          </a:ln>
        </p:spPr>
        <p:txBody>
          <a:bodyPr/>
          <a:lstStyle/>
          <a:p>
            <a:pPr marL="619125" indent="-619125">
              <a:buClr>
                <a:schemeClr val="tx1"/>
              </a:buClr>
              <a:buFont typeface="Wingdings" pitchFamily="2" charset="2"/>
              <a:buAutoNum type="romanLcPeriod"/>
            </a:pPr>
            <a:r>
              <a:rPr lang="en-US" sz="2400" dirty="0"/>
              <a:t>How many instructions are executed?</a:t>
            </a:r>
          </a:p>
          <a:p>
            <a:pPr marL="1282700" lvl="1" indent="-703263">
              <a:spcAft>
                <a:spcPct val="20000"/>
              </a:spcAft>
              <a:buClr>
                <a:schemeClr val="accent2"/>
              </a:buClr>
              <a:buSzPct val="120000"/>
              <a:buFont typeface="Wingdings" pitchFamily="2" charset="2"/>
              <a:buNone/>
            </a:pPr>
            <a:r>
              <a:rPr lang="en-US" sz="2000" dirty="0"/>
              <a:t>(a) 6      (b) 12     (c) 15      (d) 18       (e) None of the above</a:t>
            </a:r>
          </a:p>
          <a:p>
            <a:pPr marL="1282700" lvl="1" indent="-703263">
              <a:spcAft>
                <a:spcPct val="20000"/>
              </a:spcAft>
              <a:buClr>
                <a:schemeClr val="accent2"/>
              </a:buClr>
              <a:buSzPct val="120000"/>
              <a:buFont typeface="Wingdings" pitchFamily="2" charset="2"/>
              <a:buNone/>
            </a:pPr>
            <a:endParaRPr lang="en-US" sz="2000" dirty="0"/>
          </a:p>
          <a:p>
            <a:pPr marL="619125" indent="-619125">
              <a:spcBef>
                <a:spcPct val="20000"/>
              </a:spcBef>
              <a:buClr>
                <a:schemeClr val="tx1"/>
              </a:buClr>
              <a:buFont typeface="Wingdings" pitchFamily="2" charset="2"/>
              <a:buAutoNum type="romanLcPeriod"/>
            </a:pPr>
            <a:r>
              <a:rPr lang="en-US" sz="2400" dirty="0"/>
              <a:t>What is the final value in </a:t>
            </a:r>
            <a:r>
              <a:rPr lang="en-US" sz="2400" b="1" dirty="0">
                <a:solidFill>
                  <a:srgbClr val="0000CC"/>
                </a:solidFill>
                <a:latin typeface="Courier New" panose="02070309020205020404" pitchFamily="49" charset="0"/>
                <a:cs typeface="Courier New" panose="02070309020205020404" pitchFamily="49" charset="0"/>
              </a:rPr>
              <a:t>$t1</a:t>
            </a:r>
            <a:r>
              <a:rPr lang="en-US" sz="2400" dirty="0"/>
              <a:t>?</a:t>
            </a:r>
          </a:p>
          <a:p>
            <a:pPr marL="1282700" lvl="1" indent="-703263">
              <a:buClr>
                <a:schemeClr val="accent2"/>
              </a:buClr>
              <a:buSzPct val="120000"/>
              <a:buFont typeface="Wingdings" pitchFamily="2" charset="2"/>
              <a:buNone/>
            </a:pPr>
            <a:r>
              <a:rPr lang="en-US" sz="2000" dirty="0"/>
              <a:t>(a) 0      (b) 4      (c) 6         (d) 10      (e) None of the above</a:t>
            </a:r>
          </a:p>
        </p:txBody>
      </p:sp>
      <p:sp>
        <p:nvSpPr>
          <p:cNvPr id="18" name="Text Box 5">
            <a:extLst>
              <a:ext uri="{FF2B5EF4-FFF2-40B4-BE49-F238E27FC236}">
                <a16:creationId xmlns:a16="http://schemas.microsoft.com/office/drawing/2014/main" id="{0E3C2E15-5EDA-45FB-9FD5-D13AD6C1B635}"/>
              </a:ext>
            </a:extLst>
          </p:cNvPr>
          <p:cNvSpPr txBox="1">
            <a:spLocks noChangeArrowheads="1"/>
          </p:cNvSpPr>
          <p:nvPr/>
        </p:nvSpPr>
        <p:spPr bwMode="auto">
          <a:xfrm>
            <a:off x="6408738" y="3842951"/>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(c)</a:t>
            </a:r>
          </a:p>
        </p:txBody>
      </p:sp>
      <p:sp>
        <p:nvSpPr>
          <p:cNvPr id="19" name="Rectangle 6">
            <a:extLst>
              <a:ext uri="{FF2B5EF4-FFF2-40B4-BE49-F238E27FC236}">
                <a16:creationId xmlns:a16="http://schemas.microsoft.com/office/drawing/2014/main" id="{64B76FA4-8612-42E2-B582-ECB090ADB142}"/>
              </a:ext>
            </a:extLst>
          </p:cNvPr>
          <p:cNvSpPr>
            <a:spLocks noChangeArrowheads="1"/>
          </p:cNvSpPr>
          <p:nvPr/>
        </p:nvSpPr>
        <p:spPr bwMode="auto">
          <a:xfrm>
            <a:off x="5486400" y="4988011"/>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(c)</a:t>
            </a:r>
          </a:p>
        </p:txBody>
      </p:sp>
      <p:sp>
        <p:nvSpPr>
          <p:cNvPr id="12" name="Slide Number Placeholder 6">
            <a:extLst>
              <a:ext uri="{FF2B5EF4-FFF2-40B4-BE49-F238E27FC236}">
                <a16:creationId xmlns:a16="http://schemas.microsoft.com/office/drawing/2014/main" id="{A14D6E84-6B42-41FF-B4A2-C3287356ECA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Tree>
    <p:extLst>
      <p:ext uri="{BB962C8B-B14F-4D97-AF65-F5344CB8AC3E}">
        <p14:creationId xmlns:p14="http://schemas.microsoft.com/office/powerpoint/2010/main" val="3413376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up)">
                                      <p:cBhvr>
                                        <p:cTn id="7" dur="500"/>
                                        <p:tgtEl>
                                          <p:spTgt spid="1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up)">
                                      <p:cBhvr>
                                        <p:cTn id="10" dur="500"/>
                                        <p:tgtEl>
                                          <p:spTgt spid="1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animEffect transition="in" filter="wipe(up)">
                                      <p:cBhvr>
                                        <p:cTn id="15" dur="500"/>
                                        <p:tgtEl>
                                          <p:spTgt spid="1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
                                            <p:txEl>
                                              <p:pRg st="4" end="4"/>
                                            </p:txEl>
                                          </p:spTgt>
                                        </p:tgtEl>
                                        <p:attrNameLst>
                                          <p:attrName>style.visibility</p:attrName>
                                        </p:attrNameLst>
                                      </p:cBhvr>
                                      <p:to>
                                        <p:strVal val="visible"/>
                                      </p:to>
                                    </p:set>
                                    <p:animEffect transition="in" filter="wipe(up)">
                                      <p:cBhvr>
                                        <p:cTn id="18" dur="500"/>
                                        <p:tgtEl>
                                          <p:spTgt spid="1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B25F96CB-328F-B04D-8A83-069C9FF856AC}"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6.3 Exercise #5: Simple Loop III (1/2)</a:t>
            </a:r>
            <a:endParaRPr lang="en-US" sz="3600" dirty="0">
              <a:solidFill>
                <a:srgbClr val="C00000"/>
              </a:solidFill>
            </a:endParaRPr>
          </a:p>
        </p:txBody>
      </p:sp>
      <p:sp>
        <p:nvSpPr>
          <p:cNvPr id="10" name="Text Box 8">
            <a:extLst>
              <a:ext uri="{FF2B5EF4-FFF2-40B4-BE49-F238E27FC236}">
                <a16:creationId xmlns:a16="http://schemas.microsoft.com/office/drawing/2014/main" id="{12F57D4E-EF52-4135-93A5-F9516F90E31A}"/>
              </a:ext>
            </a:extLst>
          </p:cNvPr>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20" name="Rectangle 3">
            <a:extLst>
              <a:ext uri="{FF2B5EF4-FFF2-40B4-BE49-F238E27FC236}">
                <a16:creationId xmlns:a16="http://schemas.microsoft.com/office/drawing/2014/main" id="{7E05CE67-66D1-4D68-9505-9A14E5A49D63}"/>
              </a:ext>
            </a:extLst>
          </p:cNvPr>
          <p:cNvSpPr txBox="1">
            <a:spLocks noChangeArrowheads="1"/>
          </p:cNvSpPr>
          <p:nvPr/>
        </p:nvSpPr>
        <p:spPr>
          <a:xfrm>
            <a:off x="457199" y="1317172"/>
            <a:ext cx="8229600" cy="2895600"/>
          </a:xfrm>
          <a:prstGeom prst="rect">
            <a:avLst/>
          </a:prstGeom>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ct val="20000"/>
              </a:spcAft>
              <a:buSzPct val="100000"/>
              <a:buFont typeface="Wingdings" panose="05000000000000000000" pitchFamily="2" charset="2"/>
              <a:buChar char="§"/>
            </a:pPr>
            <a:r>
              <a:rPr lang="en-US" dirty="0"/>
              <a:t>Given the following MIPS code accessing a word array of elements in memory with the starting address in </a:t>
            </a:r>
            <a:r>
              <a:rPr lang="en-US" b="1" dirty="0">
                <a:latin typeface="Courier New" panose="02070309020205020404" pitchFamily="49" charset="0"/>
                <a:cs typeface="Courier New" panose="02070309020205020404" pitchFamily="49" charset="0"/>
              </a:rPr>
              <a:t>$t0</a:t>
            </a:r>
            <a:r>
              <a:rPr lang="en-US" dirty="0"/>
              <a:t>.</a:t>
            </a:r>
          </a:p>
          <a:p>
            <a:pPr marL="0" indent="0" fontAlgn="auto">
              <a:spcBef>
                <a:spcPts val="0"/>
              </a:spcBef>
              <a:spcAft>
                <a:spcPts val="0"/>
              </a:spcAft>
              <a:buSzPct val="100000"/>
              <a:buNone/>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$t1, $t0, 10</a:t>
            </a: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add</a:t>
            </a:r>
            <a:r>
              <a:rPr lang="en-US" b="1" dirty="0">
                <a:latin typeface="Courier New" pitchFamily="49" charset="0"/>
                <a:cs typeface="Courier New" pitchFamily="49" charset="0"/>
              </a:rPr>
              <a:t>  $t2, $zero, $zero</a:t>
            </a:r>
          </a:p>
          <a:p>
            <a:pPr marL="0" lvl="1" indent="0" fontAlgn="auto">
              <a:spcBef>
                <a:spcPct val="0"/>
              </a:spcBef>
              <a:spcAft>
                <a:spcPts val="0"/>
              </a:spcAft>
              <a:buSzPct val="120000"/>
              <a:buFont typeface="Arial" pitchFamily="34" charset="0"/>
              <a:buNone/>
            </a:pPr>
            <a:r>
              <a:rPr lang="en-US" b="1" dirty="0">
                <a:latin typeface="Courier New" pitchFamily="49" charset="0"/>
                <a:cs typeface="Courier New" pitchFamily="49" charset="0"/>
              </a:rPr>
              <a:t>   Loop:  </a:t>
            </a:r>
            <a:r>
              <a:rPr lang="en-US" b="1" dirty="0" err="1">
                <a:solidFill>
                  <a:srgbClr val="660066"/>
                </a:solidFill>
                <a:latin typeface="Courier New" pitchFamily="49" charset="0"/>
                <a:cs typeface="Courier New" pitchFamily="49" charset="0"/>
              </a:rPr>
              <a:t>ulw</a:t>
            </a:r>
            <a:r>
              <a:rPr lang="en-US" b="1" dirty="0">
                <a:latin typeface="Courier New" pitchFamily="49" charset="0"/>
                <a:cs typeface="Courier New" pitchFamily="49" charset="0"/>
              </a:rPr>
              <a:t>  $t3, 0($t1) </a:t>
            </a:r>
            <a:r>
              <a:rPr lang="en-US" b="1" dirty="0">
                <a:solidFill>
                  <a:srgbClr val="006600"/>
                </a:solidFill>
                <a:latin typeface="Courier New" pitchFamily="49" charset="0"/>
                <a:cs typeface="Courier New" pitchFamily="49" charset="0"/>
              </a:rPr>
              <a:t># </a:t>
            </a:r>
            <a:r>
              <a:rPr lang="en-US" b="1" dirty="0" err="1">
                <a:solidFill>
                  <a:srgbClr val="006600"/>
                </a:solidFill>
                <a:latin typeface="Courier New" pitchFamily="49" charset="0"/>
                <a:cs typeface="Courier New" pitchFamily="49" charset="0"/>
              </a:rPr>
              <a:t>ulw</a:t>
            </a:r>
            <a:r>
              <a:rPr lang="en-US" b="1" dirty="0">
                <a:solidFill>
                  <a:srgbClr val="006600"/>
                </a:solidFill>
                <a:latin typeface="Courier New" pitchFamily="49" charset="0"/>
                <a:cs typeface="Courier New" pitchFamily="49" charset="0"/>
              </a:rPr>
              <a:t>: unaligned </a:t>
            </a:r>
            <a:r>
              <a:rPr lang="en-US" b="1" dirty="0" err="1">
                <a:solidFill>
                  <a:srgbClr val="006600"/>
                </a:solidFill>
                <a:latin typeface="Courier New" pitchFamily="49" charset="0"/>
                <a:cs typeface="Courier New" pitchFamily="49" charset="0"/>
              </a:rPr>
              <a:t>lw</a:t>
            </a:r>
            <a:endParaRPr lang="en-US" b="1" dirty="0">
              <a:solidFill>
                <a:srgbClr val="006600"/>
              </a:solidFill>
              <a:latin typeface="Courier New" pitchFamily="49" charset="0"/>
              <a:cs typeface="Courier New" pitchFamily="49" charset="0"/>
            </a:endParaRP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add</a:t>
            </a:r>
            <a:r>
              <a:rPr lang="en-US" b="1" dirty="0">
                <a:latin typeface="Courier New" pitchFamily="49" charset="0"/>
                <a:cs typeface="Courier New" pitchFamily="49" charset="0"/>
              </a:rPr>
              <a:t>  $t2, $t2, $t3</a:t>
            </a: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$t1, $t1, -1</a:t>
            </a:r>
          </a:p>
          <a:p>
            <a:pPr marL="0" lvl="1" indent="0"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bne</a:t>
            </a:r>
            <a:r>
              <a:rPr lang="en-US" b="1" dirty="0">
                <a:latin typeface="Courier New" pitchFamily="49" charset="0"/>
                <a:cs typeface="Courier New" pitchFamily="49" charset="0"/>
              </a:rPr>
              <a:t>  $t1, $t0, Loop</a:t>
            </a:r>
          </a:p>
        </p:txBody>
      </p:sp>
      <p:sp>
        <p:nvSpPr>
          <p:cNvPr id="22" name="Rectangle 4">
            <a:extLst>
              <a:ext uri="{FF2B5EF4-FFF2-40B4-BE49-F238E27FC236}">
                <a16:creationId xmlns:a16="http://schemas.microsoft.com/office/drawing/2014/main" id="{5C54F753-7A65-4570-8E5D-121F4E99A668}"/>
              </a:ext>
            </a:extLst>
          </p:cNvPr>
          <p:cNvSpPr>
            <a:spLocks noChangeArrowheads="1"/>
          </p:cNvSpPr>
          <p:nvPr/>
        </p:nvSpPr>
        <p:spPr bwMode="auto">
          <a:xfrm>
            <a:off x="533400" y="4295785"/>
            <a:ext cx="8229600" cy="2057400"/>
          </a:xfrm>
          <a:prstGeom prst="rect">
            <a:avLst/>
          </a:prstGeom>
          <a:noFill/>
          <a:ln w="9525">
            <a:noFill/>
            <a:miter lim="800000"/>
            <a:headEnd/>
            <a:tailEnd/>
          </a:ln>
        </p:spPr>
        <p:txBody>
          <a:bodyPr/>
          <a:lstStyle/>
          <a:p>
            <a:pPr marL="619125" indent="-619125">
              <a:buClr>
                <a:schemeClr val="tx1"/>
              </a:buClr>
              <a:buFont typeface="Wingdings" pitchFamily="2" charset="2"/>
              <a:buAutoNum type="romanLcPeriod"/>
            </a:pPr>
            <a:r>
              <a:rPr lang="en-US" altLang="en-US" sz="2400" dirty="0"/>
              <a:t>How many times is the </a:t>
            </a:r>
            <a:r>
              <a:rPr lang="en-US" altLang="en-US" sz="2400" b="1" dirty="0" err="1">
                <a:solidFill>
                  <a:srgbClr val="7030A0"/>
                </a:solidFill>
                <a:latin typeface="Courier New" pitchFamily="49" charset="0"/>
                <a:cs typeface="Courier New" pitchFamily="49" charset="0"/>
              </a:rPr>
              <a:t>bne</a:t>
            </a:r>
            <a:r>
              <a:rPr lang="en-US" altLang="en-US" sz="2400" dirty="0"/>
              <a:t> instruction executed</a:t>
            </a:r>
            <a:r>
              <a:rPr lang="en-US" sz="2400" dirty="0"/>
              <a:t>?</a:t>
            </a:r>
          </a:p>
          <a:p>
            <a:pPr marL="1282700" lvl="1" indent="-703263">
              <a:spcAft>
                <a:spcPct val="20000"/>
              </a:spcAft>
              <a:buClr>
                <a:schemeClr val="accent2"/>
              </a:buClr>
              <a:buSzPct val="120000"/>
              <a:buFont typeface="Wingdings" pitchFamily="2" charset="2"/>
              <a:buNone/>
            </a:pPr>
            <a:r>
              <a:rPr lang="en-US" sz="2000" dirty="0"/>
              <a:t>(a) 1      (b) 3       (c) 9       (d) 10      (e) 11</a:t>
            </a:r>
          </a:p>
          <a:p>
            <a:pPr marL="619125" indent="-619125">
              <a:spcBef>
                <a:spcPct val="20000"/>
              </a:spcBef>
              <a:buClr>
                <a:schemeClr val="tx1"/>
              </a:buClr>
              <a:buFont typeface="Wingdings" pitchFamily="2" charset="2"/>
              <a:buAutoNum type="romanLcPeriod"/>
            </a:pPr>
            <a:r>
              <a:rPr lang="en-US" altLang="en-US" sz="2400" dirty="0"/>
              <a:t>How many times does the </a:t>
            </a:r>
            <a:r>
              <a:rPr lang="en-US" altLang="en-US" sz="2400" b="1" dirty="0" err="1">
                <a:solidFill>
                  <a:srgbClr val="7030A0"/>
                </a:solidFill>
                <a:latin typeface="Courier New" pitchFamily="49" charset="0"/>
                <a:cs typeface="Courier New" pitchFamily="49" charset="0"/>
              </a:rPr>
              <a:t>bne</a:t>
            </a:r>
            <a:r>
              <a:rPr lang="en-US" altLang="en-US" sz="2400" dirty="0"/>
              <a:t> instruction actually branch to the label </a:t>
            </a:r>
            <a:r>
              <a:rPr lang="en-US" altLang="en-US" sz="2400" b="1" dirty="0">
                <a:solidFill>
                  <a:srgbClr val="006600"/>
                </a:solidFill>
                <a:latin typeface="Courier New" pitchFamily="49" charset="0"/>
                <a:cs typeface="Courier New" pitchFamily="49" charset="0"/>
              </a:rPr>
              <a:t>Loop</a:t>
            </a:r>
            <a:r>
              <a:rPr lang="en-US" sz="2400" dirty="0"/>
              <a:t>?</a:t>
            </a:r>
          </a:p>
          <a:p>
            <a:pPr marL="1282700" lvl="1" indent="-703263">
              <a:buClr>
                <a:schemeClr val="accent2"/>
              </a:buClr>
              <a:buSzPct val="120000"/>
              <a:buFont typeface="Wingdings" pitchFamily="2" charset="2"/>
              <a:buNone/>
            </a:pPr>
            <a:r>
              <a:rPr lang="en-US" sz="2000" dirty="0"/>
              <a:t>(a) 1      (b) 8       (c) 9       (d) 10      (e) 11</a:t>
            </a:r>
          </a:p>
        </p:txBody>
      </p:sp>
      <p:sp>
        <p:nvSpPr>
          <p:cNvPr id="23" name="Text Box 5">
            <a:extLst>
              <a:ext uri="{FF2B5EF4-FFF2-40B4-BE49-F238E27FC236}">
                <a16:creationId xmlns:a16="http://schemas.microsoft.com/office/drawing/2014/main" id="{A6381D95-8856-4299-B04D-6B55893524CA}"/>
              </a:ext>
            </a:extLst>
          </p:cNvPr>
          <p:cNvSpPr txBox="1">
            <a:spLocks noChangeArrowheads="1"/>
          </p:cNvSpPr>
          <p:nvPr/>
        </p:nvSpPr>
        <p:spPr bwMode="auto">
          <a:xfrm>
            <a:off x="6129285" y="4669972"/>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(d)</a:t>
            </a:r>
          </a:p>
        </p:txBody>
      </p:sp>
      <p:sp>
        <p:nvSpPr>
          <p:cNvPr id="24" name="Rectangle 6">
            <a:extLst>
              <a:ext uri="{FF2B5EF4-FFF2-40B4-BE49-F238E27FC236}">
                <a16:creationId xmlns:a16="http://schemas.microsoft.com/office/drawing/2014/main" id="{FDE6B61E-BE55-48BC-A3FE-3EA4311333FB}"/>
              </a:ext>
            </a:extLst>
          </p:cNvPr>
          <p:cNvSpPr>
            <a:spLocks noChangeArrowheads="1"/>
          </p:cNvSpPr>
          <p:nvPr/>
        </p:nvSpPr>
        <p:spPr bwMode="auto">
          <a:xfrm>
            <a:off x="6129285" y="5812972"/>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(c)</a:t>
            </a:r>
          </a:p>
        </p:txBody>
      </p:sp>
      <p:sp>
        <p:nvSpPr>
          <p:cNvPr id="12" name="Slide Number Placeholder 6">
            <a:extLst>
              <a:ext uri="{FF2B5EF4-FFF2-40B4-BE49-F238E27FC236}">
                <a16:creationId xmlns:a16="http://schemas.microsoft.com/office/drawing/2014/main" id="{EA93101E-B445-4AE3-B7D9-03CEBF69EE22}"/>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Tree>
    <p:extLst>
      <p:ext uri="{BB962C8B-B14F-4D97-AF65-F5344CB8AC3E}">
        <p14:creationId xmlns:p14="http://schemas.microsoft.com/office/powerpoint/2010/main" val="201746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up)">
                                      <p:cBhvr>
                                        <p:cTn id="7" dur="500"/>
                                        <p:tgtEl>
                                          <p:spTgt spid="2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wipe(up)">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wipe(up)">
                                      <p:cBhvr>
                                        <p:cTn id="15" dur="500"/>
                                        <p:tgtEl>
                                          <p:spTgt spid="2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wipe(up)">
                                      <p:cBhvr>
                                        <p:cTn id="18" dur="500"/>
                                        <p:tgtEl>
                                          <p:spTgt spid="2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FAE23F38-9256-1841-BFAA-A1A516B59AB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6.3 Exercise #5: Simple Loop III (2/2)</a:t>
            </a:r>
            <a:endParaRPr lang="en-US" sz="3600" dirty="0">
              <a:solidFill>
                <a:srgbClr val="C00000"/>
              </a:solidFill>
            </a:endParaRPr>
          </a:p>
        </p:txBody>
      </p:sp>
      <p:sp>
        <p:nvSpPr>
          <p:cNvPr id="10" name="Text Box 8">
            <a:extLst>
              <a:ext uri="{FF2B5EF4-FFF2-40B4-BE49-F238E27FC236}">
                <a16:creationId xmlns:a16="http://schemas.microsoft.com/office/drawing/2014/main" id="{12F57D4E-EF52-4135-93A5-F9516F90E31A}"/>
              </a:ext>
            </a:extLst>
          </p:cNvPr>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20" name="Rectangle 3">
            <a:extLst>
              <a:ext uri="{FF2B5EF4-FFF2-40B4-BE49-F238E27FC236}">
                <a16:creationId xmlns:a16="http://schemas.microsoft.com/office/drawing/2014/main" id="{7E05CE67-66D1-4D68-9505-9A14E5A49D63}"/>
              </a:ext>
            </a:extLst>
          </p:cNvPr>
          <p:cNvSpPr txBox="1">
            <a:spLocks noChangeArrowheads="1"/>
          </p:cNvSpPr>
          <p:nvPr/>
        </p:nvSpPr>
        <p:spPr>
          <a:xfrm>
            <a:off x="457199" y="1317172"/>
            <a:ext cx="8229600" cy="2895600"/>
          </a:xfrm>
          <a:prstGeom prst="rect">
            <a:avLst/>
          </a:prstGeom>
          <a:ln>
            <a:solidFill>
              <a:schemeClr val="tx1"/>
            </a:solid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ct val="20000"/>
              </a:spcAft>
              <a:buSzPct val="100000"/>
              <a:buFont typeface="Wingdings" panose="05000000000000000000" pitchFamily="2" charset="2"/>
              <a:buChar char="§"/>
            </a:pPr>
            <a:r>
              <a:rPr lang="en-US" dirty="0"/>
              <a:t>Given the following MIPS code accessing a word array of elements in memory with the starting address in </a:t>
            </a:r>
            <a:r>
              <a:rPr lang="en-US" b="1" dirty="0">
                <a:latin typeface="Courier New" panose="02070309020205020404" pitchFamily="49" charset="0"/>
                <a:cs typeface="Courier New" panose="02070309020205020404" pitchFamily="49" charset="0"/>
              </a:rPr>
              <a:t>$t0</a:t>
            </a:r>
            <a:r>
              <a:rPr lang="en-US" dirty="0"/>
              <a:t>.</a:t>
            </a:r>
          </a:p>
          <a:p>
            <a:pPr marL="0" indent="0" fontAlgn="auto">
              <a:spcBef>
                <a:spcPts val="0"/>
              </a:spcBef>
              <a:spcAft>
                <a:spcPts val="0"/>
              </a:spcAft>
              <a:buSzPct val="100000"/>
              <a:buNone/>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$t1, $t0, 10</a:t>
            </a: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add</a:t>
            </a:r>
            <a:r>
              <a:rPr lang="en-US" b="1" dirty="0">
                <a:latin typeface="Courier New" pitchFamily="49" charset="0"/>
                <a:cs typeface="Courier New" pitchFamily="49" charset="0"/>
              </a:rPr>
              <a:t>  $t2, $zero, $zero</a:t>
            </a:r>
          </a:p>
          <a:p>
            <a:pPr marL="0" lvl="1" indent="0" fontAlgn="auto">
              <a:spcBef>
                <a:spcPct val="0"/>
              </a:spcBef>
              <a:spcAft>
                <a:spcPts val="0"/>
              </a:spcAft>
              <a:buSzPct val="120000"/>
              <a:buFont typeface="Arial" pitchFamily="34" charset="0"/>
              <a:buNone/>
            </a:pPr>
            <a:r>
              <a:rPr lang="en-US" b="1" dirty="0">
                <a:latin typeface="Courier New" pitchFamily="49" charset="0"/>
                <a:cs typeface="Courier New" pitchFamily="49" charset="0"/>
              </a:rPr>
              <a:t>   Loop:  </a:t>
            </a:r>
            <a:r>
              <a:rPr lang="en-US" b="1" dirty="0" err="1">
                <a:solidFill>
                  <a:srgbClr val="660066"/>
                </a:solidFill>
                <a:latin typeface="Courier New" pitchFamily="49" charset="0"/>
                <a:cs typeface="Courier New" pitchFamily="49" charset="0"/>
              </a:rPr>
              <a:t>ulw</a:t>
            </a:r>
            <a:r>
              <a:rPr lang="en-US" b="1" dirty="0">
                <a:latin typeface="Courier New" pitchFamily="49" charset="0"/>
                <a:cs typeface="Courier New" pitchFamily="49" charset="0"/>
              </a:rPr>
              <a:t>  $t3, 0($t1) </a:t>
            </a:r>
            <a:r>
              <a:rPr lang="en-US" b="1" dirty="0">
                <a:solidFill>
                  <a:srgbClr val="006600"/>
                </a:solidFill>
                <a:latin typeface="Courier New" pitchFamily="49" charset="0"/>
                <a:cs typeface="Courier New" pitchFamily="49" charset="0"/>
              </a:rPr>
              <a:t># </a:t>
            </a:r>
            <a:r>
              <a:rPr lang="en-US" b="1" dirty="0" err="1">
                <a:solidFill>
                  <a:srgbClr val="006600"/>
                </a:solidFill>
                <a:latin typeface="Courier New" pitchFamily="49" charset="0"/>
                <a:cs typeface="Courier New" pitchFamily="49" charset="0"/>
              </a:rPr>
              <a:t>ulw</a:t>
            </a:r>
            <a:r>
              <a:rPr lang="en-US" b="1" dirty="0">
                <a:solidFill>
                  <a:srgbClr val="006600"/>
                </a:solidFill>
                <a:latin typeface="Courier New" pitchFamily="49" charset="0"/>
                <a:cs typeface="Courier New" pitchFamily="49" charset="0"/>
              </a:rPr>
              <a:t>: unaligned </a:t>
            </a:r>
            <a:r>
              <a:rPr lang="en-US" b="1" dirty="0" err="1">
                <a:solidFill>
                  <a:srgbClr val="006600"/>
                </a:solidFill>
                <a:latin typeface="Courier New" pitchFamily="49" charset="0"/>
                <a:cs typeface="Courier New" pitchFamily="49" charset="0"/>
              </a:rPr>
              <a:t>lw</a:t>
            </a:r>
            <a:endParaRPr lang="en-US" b="1" dirty="0">
              <a:solidFill>
                <a:srgbClr val="006600"/>
              </a:solidFill>
              <a:latin typeface="Courier New" pitchFamily="49" charset="0"/>
              <a:cs typeface="Courier New" pitchFamily="49" charset="0"/>
            </a:endParaRP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add</a:t>
            </a:r>
            <a:r>
              <a:rPr lang="en-US" b="1" dirty="0">
                <a:latin typeface="Courier New" pitchFamily="49" charset="0"/>
                <a:cs typeface="Courier New" pitchFamily="49" charset="0"/>
              </a:rPr>
              <a:t>  $t2, $t2, $t3</a:t>
            </a:r>
          </a:p>
          <a:p>
            <a:pPr marL="0" lvl="1" indent="0" fontAlgn="auto">
              <a:spcBef>
                <a:spcPct val="0"/>
              </a:spcBef>
              <a:spcAft>
                <a:spcPts val="0"/>
              </a:spcAft>
              <a:buSzPct val="120000"/>
              <a:buFont typeface="Wingdings" pitchFamily="2" charset="2"/>
              <a:buNone/>
            </a:pPr>
            <a:r>
              <a:rPr lang="en-US" b="1" dirty="0">
                <a:solidFill>
                  <a:srgbClr val="660066"/>
                </a:solidFill>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addi</a:t>
            </a:r>
            <a:r>
              <a:rPr lang="en-US" b="1" dirty="0">
                <a:latin typeface="Courier New" pitchFamily="49" charset="0"/>
                <a:cs typeface="Courier New" pitchFamily="49" charset="0"/>
              </a:rPr>
              <a:t> $t1, $t1, -1</a:t>
            </a:r>
          </a:p>
          <a:p>
            <a:pPr marL="0" lvl="1" indent="0" fontAlgn="auto">
              <a:spcBef>
                <a:spcPct val="0"/>
              </a:spcBef>
              <a:spcAft>
                <a:spcPts val="0"/>
              </a:spcAft>
              <a:buSzPct val="120000"/>
              <a:buFont typeface="Wingdings" pitchFamily="2" charset="2"/>
              <a:buNone/>
            </a:pPr>
            <a:r>
              <a:rPr lang="en-US" b="1" dirty="0">
                <a:latin typeface="Courier New" pitchFamily="49" charset="0"/>
                <a:cs typeface="Courier New" pitchFamily="49" charset="0"/>
              </a:rPr>
              <a:t>	    </a:t>
            </a:r>
            <a:r>
              <a:rPr lang="en-US" b="1" dirty="0" err="1">
                <a:solidFill>
                  <a:srgbClr val="660066"/>
                </a:solidFill>
                <a:latin typeface="Courier New" pitchFamily="49" charset="0"/>
                <a:cs typeface="Courier New" pitchFamily="49" charset="0"/>
              </a:rPr>
              <a:t>bne</a:t>
            </a:r>
            <a:r>
              <a:rPr lang="en-US" b="1" dirty="0">
                <a:latin typeface="Courier New" pitchFamily="49" charset="0"/>
                <a:cs typeface="Courier New" pitchFamily="49" charset="0"/>
              </a:rPr>
              <a:t>  $t1, $t0, Loop</a:t>
            </a:r>
          </a:p>
        </p:txBody>
      </p:sp>
      <p:sp>
        <p:nvSpPr>
          <p:cNvPr id="12" name="Rectangle 4">
            <a:extLst>
              <a:ext uri="{FF2B5EF4-FFF2-40B4-BE49-F238E27FC236}">
                <a16:creationId xmlns:a16="http://schemas.microsoft.com/office/drawing/2014/main" id="{F6AC2879-64B2-4277-A293-005DA73908DA}"/>
              </a:ext>
            </a:extLst>
          </p:cNvPr>
          <p:cNvSpPr>
            <a:spLocks noChangeArrowheads="1"/>
          </p:cNvSpPr>
          <p:nvPr/>
        </p:nvSpPr>
        <p:spPr bwMode="auto">
          <a:xfrm>
            <a:off x="457200" y="4295785"/>
            <a:ext cx="8229600" cy="2057400"/>
          </a:xfrm>
          <a:prstGeom prst="rect">
            <a:avLst/>
          </a:prstGeom>
          <a:noFill/>
          <a:ln w="9525">
            <a:noFill/>
            <a:miter lim="800000"/>
            <a:headEnd/>
            <a:tailEnd/>
          </a:ln>
        </p:spPr>
        <p:txBody>
          <a:bodyPr/>
          <a:lstStyle/>
          <a:p>
            <a:pPr marL="619125" indent="-619125">
              <a:buClr>
                <a:schemeClr val="tx1"/>
              </a:buClr>
              <a:buFont typeface="+mj-lt"/>
              <a:buAutoNum type="romanLcPeriod" startAt="3"/>
            </a:pPr>
            <a:r>
              <a:rPr lang="en-US" altLang="en-US" sz="2400" dirty="0"/>
              <a:t>How many instructions are executed</a:t>
            </a:r>
            <a:r>
              <a:rPr lang="en-US" sz="2400" dirty="0"/>
              <a:t>?</a:t>
            </a:r>
          </a:p>
          <a:p>
            <a:pPr marL="1282700" lvl="1" indent="-703263">
              <a:spcAft>
                <a:spcPct val="20000"/>
              </a:spcAft>
              <a:buClr>
                <a:schemeClr val="accent2"/>
              </a:buClr>
              <a:buSzPct val="120000"/>
              <a:buFont typeface="Wingdings" pitchFamily="2" charset="2"/>
              <a:buNone/>
            </a:pPr>
            <a:r>
              <a:rPr lang="en-US" sz="2000" dirty="0"/>
              <a:t>(a) 6      (b) 12       (c) 41      (d) 42     (e) 46</a:t>
            </a:r>
          </a:p>
          <a:p>
            <a:pPr marL="619125" indent="-619125">
              <a:spcBef>
                <a:spcPct val="20000"/>
              </a:spcBef>
              <a:buClr>
                <a:schemeClr val="tx1"/>
              </a:buClr>
              <a:buFont typeface="Wingdings" pitchFamily="2" charset="2"/>
              <a:buAutoNum type="romanLcPeriod" startAt="3"/>
            </a:pPr>
            <a:r>
              <a:rPr lang="en-US" altLang="en-US" sz="2400" dirty="0"/>
              <a:t>How many </a:t>
            </a:r>
            <a:r>
              <a:rPr lang="en-US" altLang="en-US" sz="2400" dirty="0">
                <a:solidFill>
                  <a:srgbClr val="0000CC"/>
                </a:solidFill>
              </a:rPr>
              <a:t>unique</a:t>
            </a:r>
            <a:r>
              <a:rPr lang="en-US" altLang="en-US" sz="2400" dirty="0"/>
              <a:t> bytes of data are read from the memory</a:t>
            </a:r>
            <a:r>
              <a:rPr lang="en-US" sz="2400" dirty="0"/>
              <a:t>?</a:t>
            </a:r>
          </a:p>
          <a:p>
            <a:pPr marL="1282700" lvl="1" indent="-703263">
              <a:buClr>
                <a:schemeClr val="accent2"/>
              </a:buClr>
              <a:buSzPct val="120000"/>
              <a:buFont typeface="Wingdings" pitchFamily="2" charset="2"/>
              <a:buNone/>
            </a:pPr>
            <a:r>
              <a:rPr lang="en-US" sz="2000" dirty="0"/>
              <a:t>(a) 4      (b) 10       (c) 11       (d) 13      (e) 40</a:t>
            </a:r>
          </a:p>
        </p:txBody>
      </p:sp>
      <p:sp>
        <p:nvSpPr>
          <p:cNvPr id="13" name="Text Box 5">
            <a:extLst>
              <a:ext uri="{FF2B5EF4-FFF2-40B4-BE49-F238E27FC236}">
                <a16:creationId xmlns:a16="http://schemas.microsoft.com/office/drawing/2014/main" id="{DB7D2F98-3504-4B3F-AE6D-95E1E049CFF4}"/>
              </a:ext>
            </a:extLst>
          </p:cNvPr>
          <p:cNvSpPr txBox="1">
            <a:spLocks noChangeArrowheads="1"/>
          </p:cNvSpPr>
          <p:nvPr/>
        </p:nvSpPr>
        <p:spPr bwMode="auto">
          <a:xfrm>
            <a:off x="6245800" y="460058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(d)</a:t>
            </a:r>
          </a:p>
        </p:txBody>
      </p:sp>
      <p:sp>
        <p:nvSpPr>
          <p:cNvPr id="14" name="Rectangle 6">
            <a:extLst>
              <a:ext uri="{FF2B5EF4-FFF2-40B4-BE49-F238E27FC236}">
                <a16:creationId xmlns:a16="http://schemas.microsoft.com/office/drawing/2014/main" id="{EF336B07-2046-4D57-9BCF-D38330FC2EC6}"/>
              </a:ext>
            </a:extLst>
          </p:cNvPr>
          <p:cNvSpPr>
            <a:spLocks noChangeArrowheads="1"/>
          </p:cNvSpPr>
          <p:nvPr/>
        </p:nvSpPr>
        <p:spPr bwMode="auto">
          <a:xfrm>
            <a:off x="6245800" y="5743585"/>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dirty="0">
                <a:solidFill>
                  <a:srgbClr val="CC0000"/>
                </a:solidFill>
              </a:rPr>
              <a:t>Answer: (d)</a:t>
            </a:r>
          </a:p>
        </p:txBody>
      </p:sp>
      <p:sp>
        <p:nvSpPr>
          <p:cNvPr id="15" name="Slide Number Placeholder 6">
            <a:extLst>
              <a:ext uri="{FF2B5EF4-FFF2-40B4-BE49-F238E27FC236}">
                <a16:creationId xmlns:a16="http://schemas.microsoft.com/office/drawing/2014/main" id="{3E6D865E-4675-4900-983A-FD1CF61C1F6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Tree>
    <p:extLst>
      <p:ext uri="{BB962C8B-B14F-4D97-AF65-F5344CB8AC3E}">
        <p14:creationId xmlns:p14="http://schemas.microsoft.com/office/powerpoint/2010/main" val="517102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up)">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wipe(up)">
                                      <p:cBhvr>
                                        <p:cTn id="15" dur="500"/>
                                        <p:tgtEl>
                                          <p:spTgt spid="1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wipe(up)">
                                      <p:cBhvr>
                                        <p:cTn id="18" dur="500"/>
                                        <p:tgtEl>
                                          <p:spTgt spid="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1045-0E56-AD41-870B-EC7BEF1C047B}"/>
              </a:ext>
            </a:extLst>
          </p:cNvPr>
          <p:cNvSpPr>
            <a:spLocks noGrp="1"/>
          </p:cNvSpPr>
          <p:nvPr>
            <p:ph type="ctrTitle"/>
          </p:nvPr>
        </p:nvSpPr>
        <p:spPr/>
        <p:txBody>
          <a:bodyPr/>
          <a:lstStyle/>
          <a:p>
            <a:r>
              <a:rPr lang="en-US" dirty="0"/>
              <a:t>Pointers</a:t>
            </a:r>
          </a:p>
        </p:txBody>
      </p:sp>
      <p:sp>
        <p:nvSpPr>
          <p:cNvPr id="3" name="Subtitle 2">
            <a:extLst>
              <a:ext uri="{FF2B5EF4-FFF2-40B4-BE49-F238E27FC236}">
                <a16:creationId xmlns:a16="http://schemas.microsoft.com/office/drawing/2014/main" id="{A68077DF-9FF9-F64F-97F5-27F78FA942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58916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D1F5D53B-72EA-784C-A877-23511BF1E0FC}"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dirty="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dirty="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p>
              <a:r>
                <a:rPr lang="en-US" sz="2000" dirty="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p>
              <a:r>
                <a:rPr lang="en-US" sz="2000" dirty="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p>
              <a:r>
                <a:rPr lang="en-US" sz="2000" dirty="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p>
              <a:r>
                <a:rPr lang="en-US" sz="2000" dirty="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p>
            <a:r>
              <a:rPr lang="en-US" sz="2000" i="1" dirty="0"/>
              <a:t>Where is variable </a:t>
            </a:r>
            <a:r>
              <a:rPr lang="en-US" sz="2000" dirty="0">
                <a:solidFill>
                  <a:srgbClr val="0000FF"/>
                </a:solidFill>
              </a:rPr>
              <a:t>a</a:t>
            </a:r>
            <a:r>
              <a:rPr lang="en-US" sz="2000" i="1" dirty="0"/>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716C-3C1C-1E48-A112-28F921516EE6}"/>
              </a:ext>
            </a:extLst>
          </p:cNvPr>
          <p:cNvSpPr>
            <a:spLocks noGrp="1"/>
          </p:cNvSpPr>
          <p:nvPr>
            <p:ph type="ctrTitle"/>
          </p:nvPr>
        </p:nvSpPr>
        <p:spPr/>
        <p:txBody>
          <a:bodyPr/>
          <a:lstStyle/>
          <a:p>
            <a:r>
              <a:rPr lang="en-US" dirty="0"/>
              <a:t>Assembly language</a:t>
            </a:r>
          </a:p>
        </p:txBody>
      </p:sp>
      <p:sp>
        <p:nvSpPr>
          <p:cNvPr id="3" name="Subtitle 2">
            <a:extLst>
              <a:ext uri="{FF2B5EF4-FFF2-40B4-BE49-F238E27FC236}">
                <a16:creationId xmlns:a16="http://schemas.microsoft.com/office/drawing/2014/main" id="{21545BCE-A1A8-864A-B05E-29AB368356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9498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5CB9797C-6B2C-E946-B646-4FFE4BE3EAB1}"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dirty="0">
                <a:latin typeface="Arial" pitchFamily="34" charset="0"/>
                <a:cs typeface="Arial" pitchFamily="34" charset="0"/>
              </a:rPr>
              <a:t>You may refer to the address of a variable by using the </a:t>
            </a:r>
            <a:r>
              <a:rPr lang="en-US" sz="2400" dirty="0">
                <a:solidFill>
                  <a:srgbClr val="C00000"/>
                </a:solidFill>
                <a:latin typeface="Arial" pitchFamily="34" charset="0"/>
                <a:cs typeface="Arial" pitchFamily="34" charset="0"/>
              </a:rPr>
              <a:t>address operator</a:t>
            </a:r>
            <a:r>
              <a:rPr lang="en-US" sz="2400" dirty="0">
                <a:latin typeface="Arial" pitchFamily="34" charset="0"/>
                <a:cs typeface="Arial" pitchFamily="34" charset="0"/>
              </a:rPr>
              <a:t> </a:t>
            </a:r>
            <a:r>
              <a:rPr lang="en-US" sz="2400" dirty="0">
                <a:solidFill>
                  <a:srgbClr val="C00000"/>
                </a:solidFill>
                <a:latin typeface="Arial" pitchFamily="34" charset="0"/>
                <a:cs typeface="Arial" pitchFamily="34" charset="0"/>
              </a:rPr>
              <a:t>&amp; </a:t>
            </a:r>
            <a:r>
              <a:rPr lang="en-US" sz="2400" dirty="0">
                <a:latin typeface="Arial" pitchFamily="34" charset="0"/>
                <a:cs typeface="Arial" pitchFamily="34" charset="0"/>
              </a:rPr>
              <a:t>(ampersand)</a:t>
            </a:r>
            <a:endParaRPr lang="en-SG" sz="2400" dirty="0"/>
          </a:p>
        </p:txBody>
      </p:sp>
      <p:sp>
        <p:nvSpPr>
          <p:cNvPr id="25" name="Content Placeholder 1">
            <a:extLst>
              <a:ext uri="{FF2B5EF4-FFF2-40B4-BE49-F238E27FC236}">
                <a16:creationId xmlns:a16="http://schemas.microsoft.com/office/drawing/2014/main" id="{A413D7C6-B17B-4FC9-B08D-CE0E047FE85A}"/>
              </a:ext>
            </a:extLst>
          </p:cNvPr>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 </a:t>
            </a:r>
            <a:r>
              <a:rPr lang="en-US" dirty="0">
                <a:latin typeface="Arial" pitchFamily="34" charset="0"/>
                <a:cs typeface="Arial" pitchFamily="34" charset="0"/>
              </a:rPr>
              <a:t>is used as the format specifier for addresses</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Addresses are printed out in </a:t>
            </a:r>
            <a:r>
              <a:rPr lang="en-US" dirty="0">
                <a:solidFill>
                  <a:srgbClr val="0000FF"/>
                </a:solidFill>
                <a:latin typeface="Arial" pitchFamily="34" charset="0"/>
                <a:cs typeface="Arial" pitchFamily="34" charset="0"/>
              </a:rPr>
              <a:t>hexadecimal</a:t>
            </a:r>
            <a:r>
              <a:rPr lang="en-US" dirty="0">
                <a:latin typeface="Arial" pitchFamily="34" charset="0"/>
                <a:cs typeface="Arial" pitchFamily="34" charset="0"/>
              </a:rPr>
              <a:t> (base 16) format</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The address of a variable </a:t>
            </a:r>
            <a:r>
              <a:rPr lang="en-US" u="sng" dirty="0">
                <a:latin typeface="Arial" pitchFamily="34" charset="0"/>
                <a:cs typeface="Arial" pitchFamily="34" charset="0"/>
              </a:rPr>
              <a:t>varies from run to run</a:t>
            </a:r>
            <a:r>
              <a:rPr lang="en-US" dirty="0">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123</a:t>
            </a:r>
          </a:p>
          <a:p>
            <a:r>
              <a:rPr lang="en-US" sz="2400" b="1" dirty="0">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FF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"&amp;a = </a:t>
              </a:r>
              <a:r>
                <a:rPr lang="en-US" sz="2400" b="1" dirty="0">
                  <a:solidFill>
                    <a:srgbClr val="FF0000"/>
                  </a:solidFill>
                  <a:latin typeface="Courier New" panose="02070309020205020404" pitchFamily="49" charset="0"/>
                  <a:cs typeface="Courier New" panose="02070309020205020404" pitchFamily="49" charset="0"/>
                </a:rPr>
                <a:t>%p\n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p>
              <a:r>
                <a:rPr lang="en-US" dirty="0" err="1"/>
                <a:t>Address.c</a:t>
              </a:r>
              <a:endParaRPr lang="en-SG" dirty="0"/>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CEE8B44B-D49D-9A4D-A97D-FE17B16FBF66}"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1.4 Accessing Variable Through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Once we make </a:t>
            </a:r>
            <a:r>
              <a:rPr lang="en-US" dirty="0">
                <a:solidFill>
                  <a:srgbClr val="0000FF"/>
                </a:solidFill>
                <a:latin typeface="Arial" pitchFamily="34" charset="0"/>
                <a:cs typeface="Arial" pitchFamily="34" charset="0"/>
              </a:rPr>
              <a:t>a_ptr</a:t>
            </a:r>
            <a:r>
              <a:rPr lang="en-US" dirty="0">
                <a:latin typeface="Arial" pitchFamily="34" charset="0"/>
                <a:cs typeface="Arial" pitchFamily="34" charset="0"/>
              </a:rPr>
              <a:t> points to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(as shown above), we can now access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directly as usual, or indirectly through </a:t>
            </a:r>
            <a:r>
              <a:rPr lang="en-US" dirty="0">
                <a:solidFill>
                  <a:srgbClr val="0000FF"/>
                </a:solidFill>
                <a:latin typeface="Arial" pitchFamily="34" charset="0"/>
                <a:cs typeface="Arial" pitchFamily="34" charset="0"/>
              </a:rPr>
              <a:t>a_ptr </a:t>
            </a:r>
            <a:r>
              <a:rPr lang="en-US" dirty="0">
                <a:latin typeface="Arial" pitchFamily="34" charset="0"/>
                <a:cs typeface="Arial" pitchFamily="34" charset="0"/>
              </a:rPr>
              <a:t>by using the </a:t>
            </a:r>
            <a:r>
              <a:rPr lang="en-US" dirty="0">
                <a:solidFill>
                  <a:srgbClr val="C00000"/>
                </a:solidFill>
                <a:latin typeface="Arial" pitchFamily="34" charset="0"/>
                <a:cs typeface="Arial" pitchFamily="34" charset="0"/>
              </a:rPr>
              <a:t>indirection operator </a:t>
            </a:r>
            <a:r>
              <a:rPr lang="en-US" dirty="0">
                <a:latin typeface="Arial" pitchFamily="34" charset="0"/>
                <a:cs typeface="Arial" pitchFamily="34" charset="0"/>
              </a:rPr>
              <a:t>(also called </a:t>
            </a:r>
            <a:r>
              <a:rPr lang="en-US" dirty="0">
                <a:solidFill>
                  <a:srgbClr val="C00000"/>
                </a:solidFill>
                <a:latin typeface="Arial" pitchFamily="34" charset="0"/>
                <a:cs typeface="Arial" pitchFamily="34" charset="0"/>
              </a:rPr>
              <a:t>dereferencing operator</a:t>
            </a:r>
            <a:r>
              <a:rPr lang="en-US" dirty="0">
                <a:latin typeface="Arial" pitchFamily="34" charset="0"/>
                <a:cs typeface="Arial" pitchFamily="34" charset="0"/>
              </a:rPr>
              <a:t>) </a:t>
            </a:r>
            <a:r>
              <a:rPr lang="en-US" b="1" dirty="0">
                <a:solidFill>
                  <a:srgbClr val="C00000"/>
                </a:solidFill>
                <a:latin typeface="Arial" pitchFamily="34" charset="0"/>
                <a:cs typeface="Arial" pitchFamily="34" charset="0"/>
              </a:rPr>
              <a:t>*</a:t>
            </a:r>
            <a:endParaRPr lang="en-US" sz="2400" b="1" dirty="0">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p>
            <a:r>
              <a:rPr lang="en-US" sz="2400" dirty="0"/>
              <a:t>Hence, </a:t>
            </a:r>
            <a:r>
              <a:rPr lang="en-US" sz="2400" dirty="0">
                <a:solidFill>
                  <a:srgbClr val="0000FF"/>
                </a:solidFill>
              </a:rPr>
              <a:t>*a_ptr </a:t>
            </a:r>
            <a:r>
              <a:rPr lang="en-US" sz="2400" dirty="0"/>
              <a:t>is synonymous with </a:t>
            </a:r>
            <a:r>
              <a:rPr lang="en-US" sz="2400" dirty="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9" grpId="0"/>
      <p:bldP spid="40"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DC28B848-78BB-C34E-BE23-1612AF2E39AE}"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sp>
        <p:nvSpPr>
          <p:cNvPr id="8" name="[Rectangle 3]">
            <a:extLst>
              <a:ext uri="{FF2B5EF4-FFF2-40B4-BE49-F238E27FC236}">
                <a16:creationId xmlns:a16="http://schemas.microsoft.com/office/drawing/2014/main" id="{AB62BFBE-9CF5-4121-8FBF-9B95AE247C9E}"/>
              </a:ext>
            </a:extLst>
          </p:cNvPr>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Trace the code below manually to obtain the outputs.</a:t>
            </a:r>
          </a:p>
          <a:p>
            <a:pPr marL="352425" indent="-352425" fontAlgn="auto">
              <a:spcBef>
                <a:spcPts val="600"/>
              </a:spcBef>
              <a:spcAft>
                <a:spcPts val="0"/>
              </a:spcAft>
              <a:buClr>
                <a:schemeClr val="bg1">
                  <a:lumMod val="50000"/>
                </a:schemeClr>
              </a:buClr>
              <a:buSzPct val="100000"/>
              <a:buFont typeface="Wingdings" pitchFamily="2" charset="2"/>
              <a:buChar char="§"/>
            </a:pPr>
            <a:r>
              <a:rPr lang="en-GB" sz="2000" dirty="0"/>
              <a:t>Compare your outputs with your neighbours.</a:t>
            </a:r>
          </a:p>
        </p:txBody>
      </p:sp>
      <p:sp>
        <p:nvSpPr>
          <p:cNvPr id="9" name="[TextBox 1]">
            <a:extLst>
              <a:ext uri="{FF2B5EF4-FFF2-40B4-BE49-F238E27FC236}">
                <a16:creationId xmlns:a16="http://schemas.microsoft.com/office/drawing/2014/main" id="{008067C8-9705-43AC-B458-2CE9E3C0C2E9}"/>
              </a:ext>
            </a:extLst>
          </p:cNvPr>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"1: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"2: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*p1, *p2, *p3);</a:t>
            </a:r>
          </a:p>
          <a:p>
            <a:pPr>
              <a:tabLst>
                <a:tab pos="293688" algn="l"/>
                <a:tab pos="571500" algn="l"/>
              </a:tabLst>
            </a:pPr>
            <a:r>
              <a:rPr lang="pt-BR" sz="2000" b="1" dirty="0">
                <a:latin typeface="Courier New" panose="02070309020205020404" pitchFamily="49" charset="0"/>
                <a:cs typeface="Courier New" panose="02070309020205020404" pitchFamily="49" charset="0"/>
              </a:rPr>
              <a:t>printf(</a:t>
            </a:r>
            <a:r>
              <a:rPr lang="pt-BR" sz="2000" b="1" dirty="0">
                <a:solidFill>
                  <a:srgbClr val="006600"/>
                </a:solidFill>
                <a:latin typeface="Courier New" panose="02070309020205020404" pitchFamily="49" charset="0"/>
                <a:cs typeface="Courier New" panose="02070309020205020404" pitchFamily="49" charset="0"/>
              </a:rPr>
              <a:t>"3: </a:t>
            </a:r>
            <a:r>
              <a:rPr lang="pt-BR" sz="2000" b="1" dirty="0">
                <a:solidFill>
                  <a:srgbClr val="FF0000"/>
                </a:solidFill>
                <a:latin typeface="Courier New" panose="02070309020205020404" pitchFamily="49" charset="0"/>
                <a:cs typeface="Courier New" panose="02070309020205020404" pitchFamily="49" charset="0"/>
              </a:rPr>
              <a:t>%d %d %d\n</a:t>
            </a:r>
            <a:r>
              <a:rPr lang="pt-BR" sz="2000" b="1" dirty="0">
                <a:solidFill>
                  <a:srgbClr val="006600"/>
                </a:solidFill>
                <a:latin typeface="Courier New" panose="02070309020205020404" pitchFamily="49" charset="0"/>
                <a:cs typeface="Courier New" panose="02070309020205020404" pitchFamily="49" charset="0"/>
              </a:rPr>
              <a:t>"</a:t>
            </a:r>
            <a:r>
              <a:rPr lang="pt-BR" sz="2000" b="1" dirty="0">
                <a:latin typeface="Courier New" panose="02070309020205020404" pitchFamily="49" charset="0"/>
                <a:cs typeface="Courier New" panose="02070309020205020404" pitchFamily="49" charset="0"/>
              </a:rPr>
              <a:t>, a, b, c);</a:t>
            </a:r>
          </a:p>
        </p:txBody>
      </p:sp>
      <p:sp>
        <p:nvSpPr>
          <p:cNvPr id="10" name="[TextBox 15]">
            <a:extLst>
              <a:ext uri="{FF2B5EF4-FFF2-40B4-BE49-F238E27FC236}">
                <a16:creationId xmlns:a16="http://schemas.microsoft.com/office/drawing/2014/main" id="{055B943B-C1F3-4554-B060-12CED00712CE}"/>
              </a:ext>
            </a:extLst>
          </p:cNvPr>
          <p:cNvSpPr txBox="1"/>
          <p:nvPr/>
        </p:nvSpPr>
        <p:spPr>
          <a:xfrm>
            <a:off x="4813738" y="1985912"/>
            <a:ext cx="1927922" cy="369332"/>
          </a:xfrm>
          <a:prstGeom prst="rect">
            <a:avLst/>
          </a:prstGeom>
          <a:solidFill>
            <a:srgbClr val="FFFF99"/>
          </a:solidFill>
          <a:ln>
            <a:solidFill>
              <a:schemeClr val="tx1"/>
            </a:solidFill>
          </a:ln>
        </p:spPr>
        <p:txBody>
          <a:bodyPr wrap="square" rtlCol="0">
            <a:spAutoFit/>
          </a:bodyPr>
          <a:lstStyle/>
          <a:p>
            <a:r>
              <a:rPr lang="en-US" dirty="0" err="1"/>
              <a:t>TracePointers.c</a:t>
            </a:r>
            <a:endParaRPr lang="en-SG" dirty="0"/>
          </a:p>
        </p:txBody>
      </p:sp>
    </p:spTree>
    <p:extLst>
      <p:ext uri="{BB962C8B-B14F-4D97-AF65-F5344CB8AC3E}">
        <p14:creationId xmlns:p14="http://schemas.microsoft.com/office/powerpoint/2010/main" val="28027892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232DCF18-97BF-D245-87BA-8744B424D570}"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1.7 	Tracing Pointers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80" name="TextBox 79">
            <a:extLst>
              <a:ext uri="{FF2B5EF4-FFF2-40B4-BE49-F238E27FC236}">
                <a16:creationId xmlns:a16="http://schemas.microsoft.com/office/drawing/2014/main" id="{44420B36-658B-4216-96C5-8D19EA953AD6}"/>
              </a:ext>
            </a:extLst>
          </p:cNvPr>
          <p:cNvSpPr txBox="1"/>
          <p:nvPr/>
        </p:nvSpPr>
        <p:spPr>
          <a:xfrm>
            <a:off x="500741" y="2177739"/>
            <a:ext cx="6270172" cy="4401205"/>
          </a:xfrm>
          <a:prstGeom prst="rect">
            <a:avLst/>
          </a:prstGeom>
          <a:solidFill>
            <a:srgbClr val="FFFFCC"/>
          </a:solidFill>
          <a:ln>
            <a:solidFill>
              <a:schemeClr val="tx1"/>
            </a:solidFill>
          </a:ln>
        </p:spPr>
        <p:txBody>
          <a:bodyPr wrap="square" rtlCol="0">
            <a:spAutoFit/>
          </a:bodyPr>
          <a:lstStyle/>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 </a:t>
            </a:r>
            <a:r>
              <a:rPr lang="en-US" sz="2000" b="1" dirty="0">
                <a:latin typeface="Courier New" panose="02070309020205020404" pitchFamily="49" charset="0"/>
                <a:cs typeface="Courier New" panose="02070309020205020404" pitchFamily="49" charset="0"/>
              </a:rPr>
              <a:t>a =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a:latin typeface="Courier New" panose="02070309020205020404" pitchFamily="49" charset="0"/>
                <a:cs typeface="Courier New" panose="02070309020205020404" pitchFamily="49" charset="0"/>
              </a:rPr>
              <a:t>, b = </a:t>
            </a:r>
            <a:r>
              <a:rPr lang="en-US" sz="2000" b="1" dirty="0">
                <a:solidFill>
                  <a:srgbClr val="006600"/>
                </a:solidFill>
                <a:latin typeface="Courier New" panose="02070309020205020404" pitchFamily="49" charset="0"/>
                <a:cs typeface="Courier New" panose="02070309020205020404" pitchFamily="49" charset="0"/>
              </a:rPr>
              <a:t>15</a:t>
            </a:r>
            <a:r>
              <a:rPr lang="en-US" sz="2000" b="1" dirty="0">
                <a:latin typeface="Courier New" panose="02070309020205020404" pitchFamily="49" charset="0"/>
                <a:cs typeface="Courier New" panose="02070309020205020404" pitchFamily="49" charset="0"/>
              </a:rPr>
              <a:t>, c = </a:t>
            </a:r>
            <a:r>
              <a:rPr lang="en-US" sz="2000" b="1" dirty="0">
                <a:solidFill>
                  <a:srgbClr val="006600"/>
                </a:solidFill>
                <a:latin typeface="Courier New" panose="02070309020205020404" pitchFamily="49" charset="0"/>
                <a:cs typeface="Courier New" panose="02070309020205020404" pitchFamily="49" charset="0"/>
              </a:rPr>
              <a:t>23</a:t>
            </a: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&amp;b;</a:t>
            </a:r>
          </a:p>
          <a:p>
            <a:pPr>
              <a:tabLst>
                <a:tab pos="293688" algn="l"/>
                <a:tab pos="571500" algn="l"/>
              </a:tabLst>
            </a:pPr>
            <a:r>
              <a:rPr lang="en-US" sz="2000" b="1" dirty="0">
                <a:latin typeface="Courier New" panose="02070309020205020404" pitchFamily="49" charset="0"/>
                <a:cs typeface="Courier New" panose="02070309020205020404" pitchFamily="49" charset="0"/>
              </a:rPr>
              <a:t>p2 = &amp;c;</a:t>
            </a:r>
          </a:p>
          <a:p>
            <a:pPr>
              <a:tabLst>
                <a:tab pos="293688" algn="l"/>
                <a:tab pos="571500" algn="l"/>
              </a:tabLst>
            </a:pPr>
            <a:r>
              <a:rPr lang="en-US" sz="2000" b="1" dirty="0">
                <a:latin typeface="Courier New" panose="02070309020205020404" pitchFamily="49" charset="0"/>
                <a:cs typeface="Courier New" panose="02070309020205020404" pitchFamily="49" charset="0"/>
              </a:rPr>
              <a:t>p3 = p2;</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endParaRPr lang="en-US" sz="1000" b="1" dirty="0">
              <a:latin typeface="Courier New" panose="02070309020205020404" pitchFamily="49" charset="0"/>
              <a:cs typeface="Courier New" panose="02070309020205020404" pitchFamily="49" charset="0"/>
            </a:endParaRPr>
          </a:p>
          <a:p>
            <a:pPr>
              <a:tabLst>
                <a:tab pos="293688" algn="l"/>
                <a:tab pos="571500" algn="l"/>
              </a:tabLst>
            </a:pPr>
            <a:r>
              <a:rPr lang="en-US" sz="2000" b="1" dirty="0">
                <a:latin typeface="Courier New" panose="02070309020205020404" pitchFamily="49" charset="0"/>
                <a:cs typeface="Courier New" panose="02070309020205020404" pitchFamily="49" charset="0"/>
              </a:rPr>
              <a:t>*p1 *= a;</a:t>
            </a:r>
          </a:p>
          <a:p>
            <a:pPr>
              <a:tabLst>
                <a:tab pos="293688" algn="l"/>
                <a:tab pos="571500" algn="l"/>
              </a:tabLst>
            </a:pPr>
            <a:r>
              <a:rPr lang="en-US" sz="2000" b="1" dirty="0">
                <a:solidFill>
                  <a:srgbClr val="0000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(*p2 &gt;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a:tabLst>
                <a:tab pos="293688" algn="l"/>
                <a:tab pos="571500" algn="l"/>
              </a:tabLst>
            </a:pPr>
            <a:r>
              <a:rPr lang="en-US" sz="2000" b="1" dirty="0">
                <a:latin typeface="Courier New" panose="02070309020205020404" pitchFamily="49" charset="0"/>
                <a:cs typeface="Courier New" panose="02070309020205020404" pitchFamily="49" charset="0"/>
              </a:rPr>
              <a:t>	*p2 -= a;</a:t>
            </a:r>
          </a:p>
          <a:p>
            <a:pPr>
              <a:tabLst>
                <a:tab pos="293688" algn="l"/>
                <a:tab pos="571500" algn="l"/>
              </a:tabLst>
            </a:pPr>
            <a:r>
              <a:rPr lang="en-US" sz="2000" b="1" dirty="0">
                <a:latin typeface="Courier New" panose="02070309020205020404" pitchFamily="49" charset="0"/>
                <a:cs typeface="Courier New" panose="02070309020205020404" pitchFamily="49" charset="0"/>
              </a:rPr>
              <a:t>	(*p1)++;</a:t>
            </a:r>
          </a:p>
          <a:p>
            <a:pPr>
              <a:tabLst>
                <a:tab pos="293688" algn="l"/>
                <a:tab pos="571500" algn="l"/>
              </a:tabLst>
            </a:pPr>
            <a:r>
              <a:rPr lang="en-US" sz="2000" b="1" dirty="0">
                <a:latin typeface="Courier New" panose="02070309020205020404" pitchFamily="49" charset="0"/>
                <a:cs typeface="Courier New" panose="02070309020205020404" pitchFamily="49" charset="0"/>
              </a:rPr>
              <a:t>}</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lgn="l"/>
                <a:tab pos="571500" algn="l"/>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grpSp>
        <p:nvGrpSpPr>
          <p:cNvPr id="81" name="Group 80">
            <a:extLst>
              <a:ext uri="{FF2B5EF4-FFF2-40B4-BE49-F238E27FC236}">
                <a16:creationId xmlns:a16="http://schemas.microsoft.com/office/drawing/2014/main" id="{DEB25D23-230A-48F8-9CE3-BDCFA2350DFB}"/>
              </a:ext>
            </a:extLst>
          </p:cNvPr>
          <p:cNvGrpSpPr/>
          <p:nvPr/>
        </p:nvGrpSpPr>
        <p:grpSpPr>
          <a:xfrm>
            <a:off x="3684813" y="1408249"/>
            <a:ext cx="4857751" cy="698137"/>
            <a:chOff x="3684813" y="1408249"/>
            <a:chExt cx="4857751" cy="698137"/>
          </a:xfrm>
        </p:grpSpPr>
        <p:grpSp>
          <p:nvGrpSpPr>
            <p:cNvPr id="82" name="Group 81">
              <a:extLst>
                <a:ext uri="{FF2B5EF4-FFF2-40B4-BE49-F238E27FC236}">
                  <a16:creationId xmlns:a16="http://schemas.microsoft.com/office/drawing/2014/main" id="{B5B4619C-BD89-4E8F-96AF-6E65AA937613}"/>
                </a:ext>
              </a:extLst>
            </p:cNvPr>
            <p:cNvGrpSpPr/>
            <p:nvPr/>
          </p:nvGrpSpPr>
          <p:grpSpPr>
            <a:xfrm>
              <a:off x="3684813" y="1408249"/>
              <a:ext cx="1273629" cy="698137"/>
              <a:chOff x="3684813" y="1408249"/>
              <a:chExt cx="1273629" cy="698137"/>
            </a:xfrm>
          </p:grpSpPr>
          <p:grpSp>
            <p:nvGrpSpPr>
              <p:cNvPr id="93" name="Group 92">
                <a:extLst>
                  <a:ext uri="{FF2B5EF4-FFF2-40B4-BE49-F238E27FC236}">
                    <a16:creationId xmlns:a16="http://schemas.microsoft.com/office/drawing/2014/main" id="{CFEC21D3-C10C-45A8-BCEB-C94C7BE88789}"/>
                  </a:ext>
                </a:extLst>
              </p:cNvPr>
              <p:cNvGrpSpPr/>
              <p:nvPr/>
            </p:nvGrpSpPr>
            <p:grpSpPr>
              <a:xfrm>
                <a:off x="4027713" y="1583871"/>
                <a:ext cx="930729" cy="522515"/>
                <a:chOff x="4343400" y="1355271"/>
                <a:chExt cx="930729" cy="522515"/>
              </a:xfrm>
            </p:grpSpPr>
            <p:sp>
              <p:nvSpPr>
                <p:cNvPr id="95" name="Rectangle 94">
                  <a:extLst>
                    <a:ext uri="{FF2B5EF4-FFF2-40B4-BE49-F238E27FC236}">
                      <a16:creationId xmlns:a16="http://schemas.microsoft.com/office/drawing/2014/main" id="{6164DEF9-1A26-4307-8268-C741F565ACCF}"/>
                    </a:ext>
                  </a:extLst>
                </p:cNvPr>
                <p:cNvSpPr/>
                <p:nvPr/>
              </p:nvSpPr>
              <p:spPr>
                <a:xfrm>
                  <a:off x="4343400" y="1355271"/>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5515D222-4E0A-44D7-9697-EBB8FA6A3812}"/>
                    </a:ext>
                  </a:extLst>
                </p:cNvPr>
                <p:cNvSpPr txBox="1"/>
                <p:nvPr/>
              </p:nvSpPr>
              <p:spPr>
                <a:xfrm>
                  <a:off x="4433207" y="1404257"/>
                  <a:ext cx="751114" cy="400110"/>
                </a:xfrm>
                <a:prstGeom prst="rect">
                  <a:avLst/>
                </a:prstGeom>
                <a:noFill/>
              </p:spPr>
              <p:txBody>
                <a:bodyPr wrap="square" rtlCol="0">
                  <a:spAutoFit/>
                </a:bodyPr>
                <a:lstStyle/>
                <a:p>
                  <a:pPr algn="ctr"/>
                  <a:r>
                    <a:rPr lang="en-US" sz="2000" dirty="0"/>
                    <a:t>8</a:t>
                  </a:r>
                </a:p>
              </p:txBody>
            </p:sp>
          </p:grpSp>
          <p:sp>
            <p:nvSpPr>
              <p:cNvPr id="94" name="TextBox 93">
                <a:extLst>
                  <a:ext uri="{FF2B5EF4-FFF2-40B4-BE49-F238E27FC236}">
                    <a16:creationId xmlns:a16="http://schemas.microsoft.com/office/drawing/2014/main" id="{14756AB2-1B8F-4225-899F-197B1AC05ABF}"/>
                  </a:ext>
                </a:extLst>
              </p:cNvPr>
              <p:cNvSpPr txBox="1"/>
              <p:nvPr/>
            </p:nvSpPr>
            <p:spPr>
              <a:xfrm>
                <a:off x="3684813" y="1408249"/>
                <a:ext cx="375557" cy="369332"/>
              </a:xfrm>
              <a:prstGeom prst="rect">
                <a:avLst/>
              </a:prstGeom>
              <a:noFill/>
            </p:spPr>
            <p:txBody>
              <a:bodyPr wrap="square" rtlCol="0">
                <a:spAutoFit/>
              </a:bodyPr>
              <a:lstStyle/>
              <a:p>
                <a:pPr algn="ctr"/>
                <a:r>
                  <a:rPr lang="en-US" dirty="0"/>
                  <a:t>a</a:t>
                </a:r>
              </a:p>
            </p:txBody>
          </p:sp>
        </p:grpSp>
        <p:grpSp>
          <p:nvGrpSpPr>
            <p:cNvPr id="83" name="Group 82">
              <a:extLst>
                <a:ext uri="{FF2B5EF4-FFF2-40B4-BE49-F238E27FC236}">
                  <a16:creationId xmlns:a16="http://schemas.microsoft.com/office/drawing/2014/main" id="{D5C688F6-5135-4AC3-A9AB-87A7C0AE0005}"/>
                </a:ext>
              </a:extLst>
            </p:cNvPr>
            <p:cNvGrpSpPr/>
            <p:nvPr/>
          </p:nvGrpSpPr>
          <p:grpSpPr>
            <a:xfrm>
              <a:off x="5529942" y="1432802"/>
              <a:ext cx="1240971" cy="673584"/>
              <a:chOff x="5529942" y="1432802"/>
              <a:chExt cx="1240971" cy="673584"/>
            </a:xfrm>
          </p:grpSpPr>
          <p:grpSp>
            <p:nvGrpSpPr>
              <p:cNvPr id="89" name="Group 88">
                <a:extLst>
                  <a:ext uri="{FF2B5EF4-FFF2-40B4-BE49-F238E27FC236}">
                    <a16:creationId xmlns:a16="http://schemas.microsoft.com/office/drawing/2014/main" id="{42B5D44A-870B-43F8-9B81-4352B914AE23}"/>
                  </a:ext>
                </a:extLst>
              </p:cNvPr>
              <p:cNvGrpSpPr/>
              <p:nvPr/>
            </p:nvGrpSpPr>
            <p:grpSpPr>
              <a:xfrm>
                <a:off x="5840184" y="1583871"/>
                <a:ext cx="930729" cy="522515"/>
                <a:chOff x="6066064" y="1404257"/>
                <a:chExt cx="930729" cy="522515"/>
              </a:xfrm>
            </p:grpSpPr>
            <p:sp>
              <p:nvSpPr>
                <p:cNvPr id="91" name="Rectangle 90">
                  <a:extLst>
                    <a:ext uri="{FF2B5EF4-FFF2-40B4-BE49-F238E27FC236}">
                      <a16:creationId xmlns:a16="http://schemas.microsoft.com/office/drawing/2014/main" id="{81199C5E-820C-40DA-8AD4-9A946752243A}"/>
                    </a:ext>
                  </a:extLst>
                </p:cNvPr>
                <p:cNvSpPr/>
                <p:nvPr/>
              </p:nvSpPr>
              <p:spPr>
                <a:xfrm>
                  <a:off x="6066064"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F1CD8705-3B33-49BC-BAA3-855ADC946D59}"/>
                    </a:ext>
                  </a:extLst>
                </p:cNvPr>
                <p:cNvSpPr txBox="1"/>
                <p:nvPr/>
              </p:nvSpPr>
              <p:spPr>
                <a:xfrm>
                  <a:off x="6155871" y="1453243"/>
                  <a:ext cx="751114" cy="400110"/>
                </a:xfrm>
                <a:prstGeom prst="rect">
                  <a:avLst/>
                </a:prstGeom>
                <a:noFill/>
              </p:spPr>
              <p:txBody>
                <a:bodyPr wrap="square" rtlCol="0">
                  <a:spAutoFit/>
                </a:bodyPr>
                <a:lstStyle/>
                <a:p>
                  <a:pPr algn="ctr"/>
                  <a:r>
                    <a:rPr lang="en-US" sz="2000" dirty="0"/>
                    <a:t>15</a:t>
                  </a:r>
                </a:p>
              </p:txBody>
            </p:sp>
          </p:grpSp>
          <p:sp>
            <p:nvSpPr>
              <p:cNvPr id="90" name="TextBox 89">
                <a:extLst>
                  <a:ext uri="{FF2B5EF4-FFF2-40B4-BE49-F238E27FC236}">
                    <a16:creationId xmlns:a16="http://schemas.microsoft.com/office/drawing/2014/main" id="{5B93F6B7-7344-451B-AF99-826C6E1A20B6}"/>
                  </a:ext>
                </a:extLst>
              </p:cNvPr>
              <p:cNvSpPr txBox="1"/>
              <p:nvPr/>
            </p:nvSpPr>
            <p:spPr>
              <a:xfrm>
                <a:off x="5529942" y="1432802"/>
                <a:ext cx="375557" cy="369332"/>
              </a:xfrm>
              <a:prstGeom prst="rect">
                <a:avLst/>
              </a:prstGeom>
              <a:noFill/>
            </p:spPr>
            <p:txBody>
              <a:bodyPr wrap="square" rtlCol="0">
                <a:spAutoFit/>
              </a:bodyPr>
              <a:lstStyle/>
              <a:p>
                <a:pPr algn="ctr"/>
                <a:r>
                  <a:rPr lang="en-US" dirty="0"/>
                  <a:t>b</a:t>
                </a:r>
              </a:p>
            </p:txBody>
          </p:sp>
        </p:grpSp>
        <p:grpSp>
          <p:nvGrpSpPr>
            <p:cNvPr id="84" name="Group 83">
              <a:extLst>
                <a:ext uri="{FF2B5EF4-FFF2-40B4-BE49-F238E27FC236}">
                  <a16:creationId xmlns:a16="http://schemas.microsoft.com/office/drawing/2014/main" id="{BAA84043-29B4-4BDE-AF65-406264BD4D1A}"/>
                </a:ext>
              </a:extLst>
            </p:cNvPr>
            <p:cNvGrpSpPr/>
            <p:nvPr/>
          </p:nvGrpSpPr>
          <p:grpSpPr>
            <a:xfrm>
              <a:off x="7236277" y="1432802"/>
              <a:ext cx="1306287" cy="673584"/>
              <a:chOff x="7236277" y="1432802"/>
              <a:chExt cx="1306287" cy="673584"/>
            </a:xfrm>
          </p:grpSpPr>
          <p:grpSp>
            <p:nvGrpSpPr>
              <p:cNvPr id="85" name="Group 84">
                <a:extLst>
                  <a:ext uri="{FF2B5EF4-FFF2-40B4-BE49-F238E27FC236}">
                    <a16:creationId xmlns:a16="http://schemas.microsoft.com/office/drawing/2014/main" id="{27D82C76-1370-49C2-BED6-DCEFA8A5A8FD}"/>
                  </a:ext>
                </a:extLst>
              </p:cNvPr>
              <p:cNvGrpSpPr/>
              <p:nvPr/>
            </p:nvGrpSpPr>
            <p:grpSpPr>
              <a:xfrm>
                <a:off x="7611835" y="1583871"/>
                <a:ext cx="930729" cy="522515"/>
                <a:chOff x="7614557" y="1404257"/>
                <a:chExt cx="930729" cy="522515"/>
              </a:xfrm>
            </p:grpSpPr>
            <p:sp>
              <p:nvSpPr>
                <p:cNvPr id="87" name="Rectangle 86">
                  <a:extLst>
                    <a:ext uri="{FF2B5EF4-FFF2-40B4-BE49-F238E27FC236}">
                      <a16:creationId xmlns:a16="http://schemas.microsoft.com/office/drawing/2014/main" id="{D8AE5675-B2E7-4AA0-B17D-B84615BB934F}"/>
                    </a:ext>
                  </a:extLst>
                </p:cNvPr>
                <p:cNvSpPr/>
                <p:nvPr/>
              </p:nvSpPr>
              <p:spPr>
                <a:xfrm>
                  <a:off x="7614557"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326775B6-B92B-4A0B-8969-75DFAD92FDDB}"/>
                    </a:ext>
                  </a:extLst>
                </p:cNvPr>
                <p:cNvSpPr txBox="1"/>
                <p:nvPr/>
              </p:nvSpPr>
              <p:spPr>
                <a:xfrm>
                  <a:off x="7704364" y="1453243"/>
                  <a:ext cx="751114" cy="400110"/>
                </a:xfrm>
                <a:prstGeom prst="rect">
                  <a:avLst/>
                </a:prstGeom>
                <a:noFill/>
              </p:spPr>
              <p:txBody>
                <a:bodyPr wrap="square" rtlCol="0">
                  <a:spAutoFit/>
                </a:bodyPr>
                <a:lstStyle/>
                <a:p>
                  <a:pPr algn="ctr"/>
                  <a:r>
                    <a:rPr lang="en-US" sz="2000" dirty="0"/>
                    <a:t>23</a:t>
                  </a:r>
                </a:p>
              </p:txBody>
            </p:sp>
          </p:grpSp>
          <p:sp>
            <p:nvSpPr>
              <p:cNvPr id="86" name="TextBox 85">
                <a:extLst>
                  <a:ext uri="{FF2B5EF4-FFF2-40B4-BE49-F238E27FC236}">
                    <a16:creationId xmlns:a16="http://schemas.microsoft.com/office/drawing/2014/main" id="{CD846DD5-1293-4018-B07F-1469DDB31F00}"/>
                  </a:ext>
                </a:extLst>
              </p:cNvPr>
              <p:cNvSpPr txBox="1"/>
              <p:nvPr/>
            </p:nvSpPr>
            <p:spPr>
              <a:xfrm>
                <a:off x="7236277" y="1432802"/>
                <a:ext cx="375557" cy="369332"/>
              </a:xfrm>
              <a:prstGeom prst="rect">
                <a:avLst/>
              </a:prstGeom>
              <a:noFill/>
            </p:spPr>
            <p:txBody>
              <a:bodyPr wrap="square" rtlCol="0">
                <a:spAutoFit/>
              </a:bodyPr>
              <a:lstStyle/>
              <a:p>
                <a:pPr algn="ctr"/>
                <a:r>
                  <a:rPr lang="en-US" dirty="0"/>
                  <a:t>c</a:t>
                </a:r>
              </a:p>
            </p:txBody>
          </p:sp>
        </p:grpSp>
      </p:grpSp>
      <p:grpSp>
        <p:nvGrpSpPr>
          <p:cNvPr id="97" name="Group 96">
            <a:extLst>
              <a:ext uri="{FF2B5EF4-FFF2-40B4-BE49-F238E27FC236}">
                <a16:creationId xmlns:a16="http://schemas.microsoft.com/office/drawing/2014/main" id="{C18DF169-18AF-4F31-8118-58FDA34F2112}"/>
              </a:ext>
            </a:extLst>
          </p:cNvPr>
          <p:cNvGrpSpPr/>
          <p:nvPr/>
        </p:nvGrpSpPr>
        <p:grpSpPr>
          <a:xfrm>
            <a:off x="5538105" y="405041"/>
            <a:ext cx="3501121" cy="922625"/>
            <a:chOff x="5538105" y="405041"/>
            <a:chExt cx="3501121" cy="922625"/>
          </a:xfrm>
        </p:grpSpPr>
        <p:grpSp>
          <p:nvGrpSpPr>
            <p:cNvPr id="98" name="Group 97">
              <a:extLst>
                <a:ext uri="{FF2B5EF4-FFF2-40B4-BE49-F238E27FC236}">
                  <a16:creationId xmlns:a16="http://schemas.microsoft.com/office/drawing/2014/main" id="{6013FB3E-DEE5-4CD5-8C78-98F57E49A80C}"/>
                </a:ext>
              </a:extLst>
            </p:cNvPr>
            <p:cNvGrpSpPr/>
            <p:nvPr/>
          </p:nvGrpSpPr>
          <p:grpSpPr>
            <a:xfrm>
              <a:off x="5538105" y="405041"/>
              <a:ext cx="993324" cy="922625"/>
              <a:chOff x="6711040" y="2168919"/>
              <a:chExt cx="993324" cy="922625"/>
            </a:xfrm>
          </p:grpSpPr>
          <p:sp>
            <p:nvSpPr>
              <p:cNvPr id="105" name="Rectangle 104">
                <a:extLst>
                  <a:ext uri="{FF2B5EF4-FFF2-40B4-BE49-F238E27FC236}">
                    <a16:creationId xmlns:a16="http://schemas.microsoft.com/office/drawing/2014/main" id="{547C013E-D4D2-44F3-A36C-C592763C79C3}"/>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BDBE7B5F-B151-4995-A447-6CA9A44044E2}"/>
                  </a:ext>
                </a:extLst>
              </p:cNvPr>
              <p:cNvSpPr txBox="1"/>
              <p:nvPr/>
            </p:nvSpPr>
            <p:spPr>
              <a:xfrm>
                <a:off x="6711040" y="2168919"/>
                <a:ext cx="527959" cy="369332"/>
              </a:xfrm>
              <a:prstGeom prst="rect">
                <a:avLst/>
              </a:prstGeom>
              <a:noFill/>
            </p:spPr>
            <p:txBody>
              <a:bodyPr wrap="square" rtlCol="0">
                <a:spAutoFit/>
              </a:bodyPr>
              <a:lstStyle/>
              <a:p>
                <a:pPr algn="ctr"/>
                <a:r>
                  <a:rPr lang="en-US" dirty="0"/>
                  <a:t>p1</a:t>
                </a:r>
              </a:p>
            </p:txBody>
          </p:sp>
        </p:grpSp>
        <p:grpSp>
          <p:nvGrpSpPr>
            <p:cNvPr id="99" name="Group 98">
              <a:extLst>
                <a:ext uri="{FF2B5EF4-FFF2-40B4-BE49-F238E27FC236}">
                  <a16:creationId xmlns:a16="http://schemas.microsoft.com/office/drawing/2014/main" id="{15C8DCC5-CC40-49B7-BA94-B71EEE1C3C03}"/>
                </a:ext>
              </a:extLst>
            </p:cNvPr>
            <p:cNvGrpSpPr/>
            <p:nvPr/>
          </p:nvGrpSpPr>
          <p:grpSpPr>
            <a:xfrm>
              <a:off x="6783161" y="405041"/>
              <a:ext cx="993324" cy="922625"/>
              <a:chOff x="6711040" y="2168919"/>
              <a:chExt cx="993324" cy="922625"/>
            </a:xfrm>
          </p:grpSpPr>
          <p:sp>
            <p:nvSpPr>
              <p:cNvPr id="103" name="Rectangle 102">
                <a:extLst>
                  <a:ext uri="{FF2B5EF4-FFF2-40B4-BE49-F238E27FC236}">
                    <a16:creationId xmlns:a16="http://schemas.microsoft.com/office/drawing/2014/main" id="{8C209BF7-7C5C-4FA9-9851-192194774B74}"/>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6AB41796-5ED0-40DE-8872-224B34EC9166}"/>
                  </a:ext>
                </a:extLst>
              </p:cNvPr>
              <p:cNvSpPr txBox="1"/>
              <p:nvPr/>
            </p:nvSpPr>
            <p:spPr>
              <a:xfrm>
                <a:off x="6711040" y="2168919"/>
                <a:ext cx="527959" cy="369332"/>
              </a:xfrm>
              <a:prstGeom prst="rect">
                <a:avLst/>
              </a:prstGeom>
              <a:noFill/>
            </p:spPr>
            <p:txBody>
              <a:bodyPr wrap="square" rtlCol="0">
                <a:spAutoFit/>
              </a:bodyPr>
              <a:lstStyle/>
              <a:p>
                <a:pPr algn="ctr"/>
                <a:r>
                  <a:rPr lang="en-US" dirty="0"/>
                  <a:t>p2</a:t>
                </a:r>
              </a:p>
            </p:txBody>
          </p:sp>
        </p:grpSp>
        <p:grpSp>
          <p:nvGrpSpPr>
            <p:cNvPr id="100" name="Group 99">
              <a:extLst>
                <a:ext uri="{FF2B5EF4-FFF2-40B4-BE49-F238E27FC236}">
                  <a16:creationId xmlns:a16="http://schemas.microsoft.com/office/drawing/2014/main" id="{B8E964FE-1695-4965-9C6C-7EB2E9A03D6D}"/>
                </a:ext>
              </a:extLst>
            </p:cNvPr>
            <p:cNvGrpSpPr/>
            <p:nvPr/>
          </p:nvGrpSpPr>
          <p:grpSpPr>
            <a:xfrm>
              <a:off x="8045902" y="405041"/>
              <a:ext cx="993324" cy="922625"/>
              <a:chOff x="6711040" y="2168919"/>
              <a:chExt cx="993324" cy="922625"/>
            </a:xfrm>
          </p:grpSpPr>
          <p:sp>
            <p:nvSpPr>
              <p:cNvPr id="101" name="Rectangle 100">
                <a:extLst>
                  <a:ext uri="{FF2B5EF4-FFF2-40B4-BE49-F238E27FC236}">
                    <a16:creationId xmlns:a16="http://schemas.microsoft.com/office/drawing/2014/main" id="{B9F44260-0B48-4AC0-B56A-4BF808232088}"/>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a:extLst>
                  <a:ext uri="{FF2B5EF4-FFF2-40B4-BE49-F238E27FC236}">
                    <a16:creationId xmlns:a16="http://schemas.microsoft.com/office/drawing/2014/main" id="{D8E9C88F-7237-4737-A439-A0259B59EF43}"/>
                  </a:ext>
                </a:extLst>
              </p:cNvPr>
              <p:cNvSpPr txBox="1"/>
              <p:nvPr/>
            </p:nvSpPr>
            <p:spPr>
              <a:xfrm>
                <a:off x="6711040" y="2168919"/>
                <a:ext cx="527959" cy="369332"/>
              </a:xfrm>
              <a:prstGeom prst="rect">
                <a:avLst/>
              </a:prstGeom>
              <a:noFill/>
            </p:spPr>
            <p:txBody>
              <a:bodyPr wrap="square" rtlCol="0">
                <a:spAutoFit/>
              </a:bodyPr>
              <a:lstStyle/>
              <a:p>
                <a:pPr algn="ctr"/>
                <a:r>
                  <a:rPr lang="en-US" dirty="0"/>
                  <a:t>p3</a:t>
                </a:r>
              </a:p>
            </p:txBody>
          </p:sp>
        </p:grpSp>
      </p:grpSp>
      <p:cxnSp>
        <p:nvCxnSpPr>
          <p:cNvPr id="107" name="Straight Arrow Connector 106">
            <a:extLst>
              <a:ext uri="{FF2B5EF4-FFF2-40B4-BE49-F238E27FC236}">
                <a16:creationId xmlns:a16="http://schemas.microsoft.com/office/drawing/2014/main" id="{08931C93-1C17-4EBA-A38E-8D4C5F09C056}"/>
              </a:ext>
            </a:extLst>
          </p:cNvPr>
          <p:cNvCxnSpPr/>
          <p:nvPr/>
        </p:nvCxnSpPr>
        <p:spPr>
          <a:xfrm>
            <a:off x="7369625" y="1053132"/>
            <a:ext cx="332017" cy="53073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047555B-82C0-41F5-A349-2EC88FDD3F87}"/>
              </a:ext>
            </a:extLst>
          </p:cNvPr>
          <p:cNvCxnSpPr/>
          <p:nvPr/>
        </p:nvCxnSpPr>
        <p:spPr>
          <a:xfrm flipH="1">
            <a:off x="8309881" y="1016363"/>
            <a:ext cx="263980" cy="56750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6F553EB-E66E-4F75-A465-B30F15328F75}"/>
              </a:ext>
            </a:extLst>
          </p:cNvPr>
          <p:cNvCxnSpPr/>
          <p:nvPr/>
        </p:nvCxnSpPr>
        <p:spPr>
          <a:xfrm>
            <a:off x="115105" y="241662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F140C2E-BDCB-4312-90F1-0A1A350C7040}"/>
              </a:ext>
            </a:extLst>
          </p:cNvPr>
          <p:cNvCxnSpPr/>
          <p:nvPr/>
        </p:nvCxnSpPr>
        <p:spPr>
          <a:xfrm>
            <a:off x="115105" y="2666999"/>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2C06A9D-7C73-4ABF-A821-602C563BEFAE}"/>
              </a:ext>
            </a:extLst>
          </p:cNvPr>
          <p:cNvCxnSpPr/>
          <p:nvPr/>
        </p:nvCxnSpPr>
        <p:spPr>
          <a:xfrm>
            <a:off x="115105" y="314319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B989EFB-8752-4206-9CA6-357E66FFDFC5}"/>
              </a:ext>
            </a:extLst>
          </p:cNvPr>
          <p:cNvCxnSpPr/>
          <p:nvPr/>
        </p:nvCxnSpPr>
        <p:spPr>
          <a:xfrm>
            <a:off x="115105" y="3442546"/>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147C09E-39D2-4FC2-8256-1394DA36E27E}"/>
              </a:ext>
            </a:extLst>
          </p:cNvPr>
          <p:cNvCxnSpPr/>
          <p:nvPr/>
        </p:nvCxnSpPr>
        <p:spPr>
          <a:xfrm>
            <a:off x="115105" y="375823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CDA91B5-ABC0-4D08-995A-891D691CD685}"/>
              </a:ext>
            </a:extLst>
          </p:cNvPr>
          <p:cNvCxnSpPr/>
          <p:nvPr/>
        </p:nvCxnSpPr>
        <p:spPr>
          <a:xfrm>
            <a:off x="115105" y="405907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0102119-637F-42D7-A9FC-284BD88B7D22}"/>
              </a:ext>
            </a:extLst>
          </p:cNvPr>
          <p:cNvCxnSpPr/>
          <p:nvPr/>
        </p:nvCxnSpPr>
        <p:spPr>
          <a:xfrm>
            <a:off x="115105" y="446411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64D1086-9F66-4563-8EA1-B2B82C387A9E}"/>
              </a:ext>
            </a:extLst>
          </p:cNvPr>
          <p:cNvCxnSpPr/>
          <p:nvPr/>
        </p:nvCxnSpPr>
        <p:spPr>
          <a:xfrm>
            <a:off x="115105" y="479198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A9BBAA-42F9-4679-8063-D59CE7850476}"/>
              </a:ext>
            </a:extLst>
          </p:cNvPr>
          <p:cNvCxnSpPr/>
          <p:nvPr/>
        </p:nvCxnSpPr>
        <p:spPr>
          <a:xfrm>
            <a:off x="432707" y="509439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FA15D36-21B4-4F9F-B385-426505496A02}"/>
              </a:ext>
            </a:extLst>
          </p:cNvPr>
          <p:cNvCxnSpPr/>
          <p:nvPr/>
        </p:nvCxnSpPr>
        <p:spPr>
          <a:xfrm>
            <a:off x="6066064" y="1053290"/>
            <a:ext cx="0" cy="530581"/>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55]">
            <a:extLst>
              <a:ext uri="{FF2B5EF4-FFF2-40B4-BE49-F238E27FC236}">
                <a16:creationId xmlns:a16="http://schemas.microsoft.com/office/drawing/2014/main" id="{0245A2BA-A189-45FE-8937-AA77D094072F}"/>
              </a:ext>
            </a:extLst>
          </p:cNvPr>
          <p:cNvSpPr txBox="1"/>
          <p:nvPr/>
        </p:nvSpPr>
        <p:spPr>
          <a:xfrm>
            <a:off x="6845756" y="3758232"/>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1: 15 23 23</a:t>
            </a:r>
          </a:p>
        </p:txBody>
      </p:sp>
      <p:cxnSp>
        <p:nvCxnSpPr>
          <p:cNvPr id="120" name="Straight Connector 119">
            <a:extLst>
              <a:ext uri="{FF2B5EF4-FFF2-40B4-BE49-F238E27FC236}">
                <a16:creationId xmlns:a16="http://schemas.microsoft.com/office/drawing/2014/main" id="{CFB4B7B3-8E96-475B-AB6B-C524B3C9EF25}"/>
              </a:ext>
            </a:extLst>
          </p:cNvPr>
          <p:cNvCxnSpPr/>
          <p:nvPr/>
        </p:nvCxnSpPr>
        <p:spPr>
          <a:xfrm flipV="1">
            <a:off x="6151789" y="1718612"/>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BD59A7A-4628-47CB-B2B8-408D781BE133}"/>
              </a:ext>
            </a:extLst>
          </p:cNvPr>
          <p:cNvCxnSpPr/>
          <p:nvPr/>
        </p:nvCxnSpPr>
        <p:spPr>
          <a:xfrm flipV="1">
            <a:off x="7881255" y="173082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4B85B6-F4E2-4832-8996-579199A88E76}"/>
              </a:ext>
            </a:extLst>
          </p:cNvPr>
          <p:cNvCxnSpPr/>
          <p:nvPr/>
        </p:nvCxnSpPr>
        <p:spPr>
          <a:xfrm flipV="1">
            <a:off x="6283779" y="2192141"/>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C3A342-B7CC-4A2C-A557-964C1EDF3DF9}"/>
              </a:ext>
            </a:extLst>
          </p:cNvPr>
          <p:cNvCxnSpPr/>
          <p:nvPr/>
        </p:nvCxnSpPr>
        <p:spPr>
          <a:xfrm flipV="1">
            <a:off x="8123463" y="2211679"/>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F28320A-0F4E-4D2C-B311-BC5B834668AD}"/>
              </a:ext>
            </a:extLst>
          </p:cNvPr>
          <p:cNvSpPr txBox="1"/>
          <p:nvPr/>
        </p:nvSpPr>
        <p:spPr>
          <a:xfrm>
            <a:off x="6072869" y="2106386"/>
            <a:ext cx="751114" cy="400110"/>
          </a:xfrm>
          <a:prstGeom prst="rect">
            <a:avLst/>
          </a:prstGeom>
          <a:noFill/>
        </p:spPr>
        <p:txBody>
          <a:bodyPr wrap="square" rtlCol="0">
            <a:spAutoFit/>
          </a:bodyPr>
          <a:lstStyle/>
          <a:p>
            <a:pPr algn="ctr"/>
            <a:r>
              <a:rPr lang="en-US" sz="2000" dirty="0"/>
              <a:t>120</a:t>
            </a:r>
          </a:p>
        </p:txBody>
      </p:sp>
      <p:sp>
        <p:nvSpPr>
          <p:cNvPr id="125" name="TextBox 124">
            <a:extLst>
              <a:ext uri="{FF2B5EF4-FFF2-40B4-BE49-F238E27FC236}">
                <a16:creationId xmlns:a16="http://schemas.microsoft.com/office/drawing/2014/main" id="{A69229A9-01B2-465F-9A98-B18A7B8F3B66}"/>
              </a:ext>
            </a:extLst>
          </p:cNvPr>
          <p:cNvSpPr txBox="1"/>
          <p:nvPr/>
        </p:nvSpPr>
        <p:spPr>
          <a:xfrm>
            <a:off x="6088002" y="3076626"/>
            <a:ext cx="751114" cy="400110"/>
          </a:xfrm>
          <a:prstGeom prst="rect">
            <a:avLst/>
          </a:prstGeom>
          <a:noFill/>
        </p:spPr>
        <p:txBody>
          <a:bodyPr wrap="square" rtlCol="0">
            <a:spAutoFit/>
          </a:bodyPr>
          <a:lstStyle/>
          <a:p>
            <a:pPr algn="ctr"/>
            <a:r>
              <a:rPr lang="en-US" sz="2000" dirty="0"/>
              <a:t>123</a:t>
            </a:r>
          </a:p>
        </p:txBody>
      </p:sp>
      <p:cxnSp>
        <p:nvCxnSpPr>
          <p:cNvPr id="126" name="Straight Arrow Connector 125">
            <a:extLst>
              <a:ext uri="{FF2B5EF4-FFF2-40B4-BE49-F238E27FC236}">
                <a16:creationId xmlns:a16="http://schemas.microsoft.com/office/drawing/2014/main" id="{266174B3-FC5A-4B1E-B4EF-A32531B5A8A0}"/>
              </a:ext>
            </a:extLst>
          </p:cNvPr>
          <p:cNvCxnSpPr/>
          <p:nvPr/>
        </p:nvCxnSpPr>
        <p:spPr>
          <a:xfrm>
            <a:off x="432707" y="54100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3102E92-50D9-4AB7-BA39-BFEC79DE1F0C}"/>
              </a:ext>
            </a:extLst>
          </p:cNvPr>
          <p:cNvCxnSpPr/>
          <p:nvPr/>
        </p:nvCxnSpPr>
        <p:spPr>
          <a:xfrm>
            <a:off x="115105" y="637068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3EECAAB-46E8-4C21-8055-BED5E0ED69EE}"/>
              </a:ext>
            </a:extLst>
          </p:cNvPr>
          <p:cNvCxnSpPr/>
          <p:nvPr/>
        </p:nvCxnSpPr>
        <p:spPr>
          <a:xfrm>
            <a:off x="115105" y="47926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7CFFA94-0DCB-4E5F-B7ED-AE55AEC19A01}"/>
              </a:ext>
            </a:extLst>
          </p:cNvPr>
          <p:cNvSpPr txBox="1"/>
          <p:nvPr/>
        </p:nvSpPr>
        <p:spPr>
          <a:xfrm>
            <a:off x="7892833" y="2090056"/>
            <a:ext cx="751114" cy="400110"/>
          </a:xfrm>
          <a:prstGeom prst="rect">
            <a:avLst/>
          </a:prstGeom>
          <a:noFill/>
        </p:spPr>
        <p:txBody>
          <a:bodyPr wrap="square" rtlCol="0">
            <a:spAutoFit/>
          </a:bodyPr>
          <a:lstStyle/>
          <a:p>
            <a:pPr algn="ctr"/>
            <a:r>
              <a:rPr lang="en-US" sz="2000" dirty="0"/>
              <a:t>15</a:t>
            </a:r>
          </a:p>
        </p:txBody>
      </p:sp>
      <p:sp>
        <p:nvSpPr>
          <p:cNvPr id="130" name="TextBox 129">
            <a:extLst>
              <a:ext uri="{FF2B5EF4-FFF2-40B4-BE49-F238E27FC236}">
                <a16:creationId xmlns:a16="http://schemas.microsoft.com/office/drawing/2014/main" id="{6D3571ED-6571-4B23-9209-84ECFCD9A534}"/>
              </a:ext>
            </a:extLst>
          </p:cNvPr>
          <p:cNvSpPr txBox="1"/>
          <p:nvPr/>
        </p:nvSpPr>
        <p:spPr>
          <a:xfrm>
            <a:off x="6094642" y="2426732"/>
            <a:ext cx="751114" cy="400110"/>
          </a:xfrm>
          <a:prstGeom prst="rect">
            <a:avLst/>
          </a:prstGeom>
          <a:noFill/>
        </p:spPr>
        <p:txBody>
          <a:bodyPr wrap="square" rtlCol="0">
            <a:spAutoFit/>
          </a:bodyPr>
          <a:lstStyle/>
          <a:p>
            <a:pPr algn="ctr"/>
            <a:r>
              <a:rPr lang="en-US" sz="2000" dirty="0"/>
              <a:t>121</a:t>
            </a:r>
          </a:p>
        </p:txBody>
      </p:sp>
      <p:cxnSp>
        <p:nvCxnSpPr>
          <p:cNvPr id="131" name="Straight Arrow Connector 130">
            <a:extLst>
              <a:ext uri="{FF2B5EF4-FFF2-40B4-BE49-F238E27FC236}">
                <a16:creationId xmlns:a16="http://schemas.microsoft.com/office/drawing/2014/main" id="{69F724CD-1100-459D-B0DD-C4F70A726DA3}"/>
              </a:ext>
            </a:extLst>
          </p:cNvPr>
          <p:cNvCxnSpPr/>
          <p:nvPr/>
        </p:nvCxnSpPr>
        <p:spPr>
          <a:xfrm>
            <a:off x="115105" y="4791982"/>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68CD25-8419-452D-94C9-A7CA1693D053}"/>
              </a:ext>
            </a:extLst>
          </p:cNvPr>
          <p:cNvCxnSpPr/>
          <p:nvPr/>
        </p:nvCxnSpPr>
        <p:spPr>
          <a:xfrm>
            <a:off x="432707" y="5109150"/>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CA3D3D7-5B28-4D4C-8B28-E53069286D0E}"/>
              </a:ext>
            </a:extLst>
          </p:cNvPr>
          <p:cNvCxnSpPr/>
          <p:nvPr/>
        </p:nvCxnSpPr>
        <p:spPr>
          <a:xfrm>
            <a:off x="432707" y="5410078"/>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35DB303-7C26-4BE8-A148-9070594863A7}"/>
              </a:ext>
            </a:extLst>
          </p:cNvPr>
          <p:cNvCxnSpPr/>
          <p:nvPr/>
        </p:nvCxnSpPr>
        <p:spPr>
          <a:xfrm flipV="1">
            <a:off x="6316435" y="2485933"/>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A856B3-D947-41D8-9C3B-52EF55750663}"/>
              </a:ext>
            </a:extLst>
          </p:cNvPr>
          <p:cNvCxnSpPr/>
          <p:nvPr/>
        </p:nvCxnSpPr>
        <p:spPr>
          <a:xfrm flipV="1">
            <a:off x="8123462" y="245926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B9D26671-D821-43D1-AC8F-A2038C9C15BC}"/>
              </a:ext>
            </a:extLst>
          </p:cNvPr>
          <p:cNvSpPr txBox="1"/>
          <p:nvPr/>
        </p:nvSpPr>
        <p:spPr>
          <a:xfrm>
            <a:off x="7937045" y="2400178"/>
            <a:ext cx="751114" cy="400110"/>
          </a:xfrm>
          <a:prstGeom prst="rect">
            <a:avLst/>
          </a:prstGeom>
          <a:noFill/>
        </p:spPr>
        <p:txBody>
          <a:bodyPr wrap="square" rtlCol="0">
            <a:spAutoFit/>
          </a:bodyPr>
          <a:lstStyle/>
          <a:p>
            <a:pPr algn="ctr"/>
            <a:r>
              <a:rPr lang="en-US" sz="2000" dirty="0"/>
              <a:t>7</a:t>
            </a:r>
          </a:p>
        </p:txBody>
      </p:sp>
      <p:sp>
        <p:nvSpPr>
          <p:cNvPr id="137" name="TextBox 136">
            <a:extLst>
              <a:ext uri="{FF2B5EF4-FFF2-40B4-BE49-F238E27FC236}">
                <a16:creationId xmlns:a16="http://schemas.microsoft.com/office/drawing/2014/main" id="{FAA5A90B-0A6B-4DF2-BA0B-C43F0E7F5A63}"/>
              </a:ext>
            </a:extLst>
          </p:cNvPr>
          <p:cNvSpPr txBox="1"/>
          <p:nvPr/>
        </p:nvSpPr>
        <p:spPr>
          <a:xfrm>
            <a:off x="6085795" y="2743080"/>
            <a:ext cx="751114" cy="400110"/>
          </a:xfrm>
          <a:prstGeom prst="rect">
            <a:avLst/>
          </a:prstGeom>
          <a:noFill/>
        </p:spPr>
        <p:txBody>
          <a:bodyPr wrap="square" rtlCol="0">
            <a:spAutoFit/>
          </a:bodyPr>
          <a:lstStyle/>
          <a:p>
            <a:pPr algn="ctr"/>
            <a:r>
              <a:rPr lang="en-US" sz="2000" dirty="0"/>
              <a:t>122</a:t>
            </a:r>
          </a:p>
        </p:txBody>
      </p:sp>
      <p:cxnSp>
        <p:nvCxnSpPr>
          <p:cNvPr id="138" name="Straight Arrow Connector 137">
            <a:extLst>
              <a:ext uri="{FF2B5EF4-FFF2-40B4-BE49-F238E27FC236}">
                <a16:creationId xmlns:a16="http://schemas.microsoft.com/office/drawing/2014/main" id="{6B56F6EF-85F6-41B8-AECD-12DD7B21BC0B}"/>
              </a:ext>
            </a:extLst>
          </p:cNvPr>
          <p:cNvCxnSpPr/>
          <p:nvPr/>
        </p:nvCxnSpPr>
        <p:spPr>
          <a:xfrm>
            <a:off x="115105" y="4791982"/>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D1EC6A-3132-4C62-A1AD-A49CBE6A5126}"/>
              </a:ext>
            </a:extLst>
          </p:cNvPr>
          <p:cNvCxnSpPr/>
          <p:nvPr/>
        </p:nvCxnSpPr>
        <p:spPr>
          <a:xfrm>
            <a:off x="432707" y="5109150"/>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DCE582C-1083-4576-95BF-20CFDEAC01A1}"/>
              </a:ext>
            </a:extLst>
          </p:cNvPr>
          <p:cNvCxnSpPr/>
          <p:nvPr/>
        </p:nvCxnSpPr>
        <p:spPr>
          <a:xfrm>
            <a:off x="432707" y="5410078"/>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83DD8267-7E50-4359-82EE-496651F92887}"/>
              </a:ext>
            </a:extLst>
          </p:cNvPr>
          <p:cNvSpPr txBox="1"/>
          <p:nvPr/>
        </p:nvSpPr>
        <p:spPr>
          <a:xfrm>
            <a:off x="7937045" y="2723967"/>
            <a:ext cx="751114" cy="400110"/>
          </a:xfrm>
          <a:prstGeom prst="rect">
            <a:avLst/>
          </a:prstGeom>
          <a:noFill/>
        </p:spPr>
        <p:txBody>
          <a:bodyPr wrap="square" rtlCol="0">
            <a:spAutoFit/>
          </a:bodyPr>
          <a:lstStyle/>
          <a:p>
            <a:pPr algn="ctr"/>
            <a:r>
              <a:rPr lang="en-US" sz="2000" dirty="0"/>
              <a:t>-1</a:t>
            </a:r>
          </a:p>
        </p:txBody>
      </p:sp>
      <p:cxnSp>
        <p:nvCxnSpPr>
          <p:cNvPr id="142" name="Straight Connector 141">
            <a:extLst>
              <a:ext uri="{FF2B5EF4-FFF2-40B4-BE49-F238E27FC236}">
                <a16:creationId xmlns:a16="http://schemas.microsoft.com/office/drawing/2014/main" id="{5BEDFF20-AA40-4715-8404-41AB14D1C3D9}"/>
              </a:ext>
            </a:extLst>
          </p:cNvPr>
          <p:cNvCxnSpPr/>
          <p:nvPr/>
        </p:nvCxnSpPr>
        <p:spPr>
          <a:xfrm flipV="1">
            <a:off x="6335484" y="2828835"/>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4417C59-4226-432D-AD17-C6B9DCF1C231}"/>
              </a:ext>
            </a:extLst>
          </p:cNvPr>
          <p:cNvCxnSpPr/>
          <p:nvPr/>
        </p:nvCxnSpPr>
        <p:spPr>
          <a:xfrm>
            <a:off x="115105" y="603322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BF05696-F206-4B34-B5A9-83EAE114A37D}"/>
              </a:ext>
            </a:extLst>
          </p:cNvPr>
          <p:cNvSpPr txBox="1"/>
          <p:nvPr/>
        </p:nvSpPr>
        <p:spPr>
          <a:xfrm>
            <a:off x="6836909" y="5744737"/>
            <a:ext cx="2202317"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2: 123 -1 -1</a:t>
            </a:r>
          </a:p>
        </p:txBody>
      </p:sp>
      <p:sp>
        <p:nvSpPr>
          <p:cNvPr id="145" name="TextBox 144">
            <a:extLst>
              <a:ext uri="{FF2B5EF4-FFF2-40B4-BE49-F238E27FC236}">
                <a16:creationId xmlns:a16="http://schemas.microsoft.com/office/drawing/2014/main" id="{0B8825C5-4395-43F6-9ACF-57408F18D9A5}"/>
              </a:ext>
            </a:extLst>
          </p:cNvPr>
          <p:cNvSpPr txBox="1"/>
          <p:nvPr/>
        </p:nvSpPr>
        <p:spPr>
          <a:xfrm>
            <a:off x="6845756" y="6173634"/>
            <a:ext cx="2193470"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3: 8 123 -1</a:t>
            </a:r>
          </a:p>
        </p:txBody>
      </p:sp>
    </p:spTree>
    <p:extLst>
      <p:ext uri="{BB962C8B-B14F-4D97-AF65-F5344CB8AC3E}">
        <p14:creationId xmlns:p14="http://schemas.microsoft.com/office/powerpoint/2010/main" val="3607514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dissolve">
                                      <p:cBhvr>
                                        <p:cTn id="11" dur="500"/>
                                        <p:tgtEl>
                                          <p:spTgt spid="8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dissolve">
                                      <p:cBhvr>
                                        <p:cTn id="16" dur="500"/>
                                        <p:tgtEl>
                                          <p:spTgt spid="110"/>
                                        </p:tgtEl>
                                      </p:cBhvr>
                                    </p:animEffect>
                                  </p:childTnLst>
                                </p:cTn>
                              </p:par>
                              <p:par>
                                <p:cTn id="17" presetID="9" presetClass="exit" presetSubtype="0" fill="hold" nodeType="withEffect">
                                  <p:stCondLst>
                                    <p:cond delay="0"/>
                                  </p:stCondLst>
                                  <p:childTnLst>
                                    <p:animEffect transition="out" filter="dissolv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dissolve">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dissolve">
                                      <p:cBhvr>
                                        <p:cTn id="28" dur="500"/>
                                        <p:tgtEl>
                                          <p:spTgt spid="111"/>
                                        </p:tgtEl>
                                      </p:cBhvr>
                                    </p:animEffect>
                                  </p:childTnLst>
                                </p:cTn>
                              </p:par>
                              <p:par>
                                <p:cTn id="29" presetID="9" presetClass="exit" presetSubtype="0" fill="hold" nodeType="withEffect">
                                  <p:stCondLst>
                                    <p:cond delay="0"/>
                                  </p:stCondLst>
                                  <p:childTnLst>
                                    <p:animEffect transition="out" filter="dissolve">
                                      <p:cBhvr>
                                        <p:cTn id="30" dur="500"/>
                                        <p:tgtEl>
                                          <p:spTgt spid="110"/>
                                        </p:tgtEl>
                                      </p:cBhvr>
                                    </p:animEffect>
                                    <p:set>
                                      <p:cBhvr>
                                        <p:cTn id="31" dur="1" fill="hold">
                                          <p:stCondLst>
                                            <p:cond delay="499"/>
                                          </p:stCondLst>
                                        </p:cTn>
                                        <p:tgtEl>
                                          <p:spTgt spid="110"/>
                                        </p:tgtEl>
                                        <p:attrNameLst>
                                          <p:attrName>style.visibility</p:attrName>
                                        </p:attrNameLst>
                                      </p:cBhvr>
                                      <p:to>
                                        <p:strVal val="hidden"/>
                                      </p:to>
                                    </p:se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dissolve">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dissolve">
                                      <p:cBhvr>
                                        <p:cTn id="40" dur="500"/>
                                        <p:tgtEl>
                                          <p:spTgt spid="112"/>
                                        </p:tgtEl>
                                      </p:cBhvr>
                                    </p:animEffect>
                                  </p:childTnLst>
                                </p:cTn>
                              </p:par>
                              <p:par>
                                <p:cTn id="41" presetID="9" presetClass="exit" presetSubtype="0" fill="hold" nodeType="withEffect">
                                  <p:stCondLst>
                                    <p:cond delay="0"/>
                                  </p:stCondLst>
                                  <p:childTnLst>
                                    <p:animEffect transition="out" filter="dissolve">
                                      <p:cBhvr>
                                        <p:cTn id="42" dur="500"/>
                                        <p:tgtEl>
                                          <p:spTgt spid="111"/>
                                        </p:tgtEl>
                                      </p:cBhvr>
                                    </p:animEffect>
                                    <p:set>
                                      <p:cBhvr>
                                        <p:cTn id="43" dur="1" fill="hold">
                                          <p:stCondLst>
                                            <p:cond delay="499"/>
                                          </p:stCondLst>
                                        </p:cTn>
                                        <p:tgtEl>
                                          <p:spTgt spid="111"/>
                                        </p:tgtEl>
                                        <p:attrNameLst>
                                          <p:attrName>style.visibility</p:attrName>
                                        </p:attrNameLst>
                                      </p:cBhvr>
                                      <p:to>
                                        <p:strVal val="hidden"/>
                                      </p:to>
                                    </p:se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dissolv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dissolve">
                                      <p:cBhvr>
                                        <p:cTn id="52" dur="500"/>
                                        <p:tgtEl>
                                          <p:spTgt spid="113"/>
                                        </p:tgtEl>
                                      </p:cBhvr>
                                    </p:animEffect>
                                  </p:childTnLst>
                                </p:cTn>
                              </p:par>
                              <p:par>
                                <p:cTn id="53" presetID="9" presetClass="exit" presetSubtype="0" fill="hold"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dissolve">
                                      <p:cBhvr>
                                        <p:cTn id="59" dur="500"/>
                                        <p:tgtEl>
                                          <p:spTgt spid="10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dissolve">
                                      <p:cBhvr>
                                        <p:cTn id="64" dur="500"/>
                                        <p:tgtEl>
                                          <p:spTgt spid="114"/>
                                        </p:tgtEl>
                                      </p:cBhvr>
                                    </p:animEffect>
                                  </p:childTnLst>
                                </p:cTn>
                              </p:par>
                              <p:par>
                                <p:cTn id="65" presetID="9" presetClass="exit" presetSubtype="0" fill="hold" nodeType="withEffect">
                                  <p:stCondLst>
                                    <p:cond delay="0"/>
                                  </p:stCondLst>
                                  <p:childTnLst>
                                    <p:animEffect transition="out" filter="dissolve">
                                      <p:cBhvr>
                                        <p:cTn id="66" dur="500"/>
                                        <p:tgtEl>
                                          <p:spTgt spid="113"/>
                                        </p:tgtEl>
                                      </p:cBhvr>
                                    </p:animEffect>
                                    <p:set>
                                      <p:cBhvr>
                                        <p:cTn id="67" dur="1" fill="hold">
                                          <p:stCondLst>
                                            <p:cond delay="499"/>
                                          </p:stCondLst>
                                        </p:cTn>
                                        <p:tgtEl>
                                          <p:spTgt spid="113"/>
                                        </p:tgtEl>
                                        <p:attrNameLst>
                                          <p:attrName>style.visibility</p:attrName>
                                        </p:attrNameLst>
                                      </p:cBhvr>
                                      <p:to>
                                        <p:strVal val="hidden"/>
                                      </p:to>
                                    </p:se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dissolve">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dissolve">
                                      <p:cBhvr>
                                        <p:cTn id="76" dur="500"/>
                                        <p:tgtEl>
                                          <p:spTgt spid="115"/>
                                        </p:tgtEl>
                                      </p:cBhvr>
                                    </p:animEffect>
                                  </p:childTnLst>
                                </p:cTn>
                              </p:par>
                              <p:par>
                                <p:cTn id="77" presetID="9" presetClass="exit" presetSubtype="0" fill="hold" nodeType="withEffect">
                                  <p:stCondLst>
                                    <p:cond delay="0"/>
                                  </p:stCondLst>
                                  <p:childTnLst>
                                    <p:animEffect transition="out" filter="dissolve">
                                      <p:cBhvr>
                                        <p:cTn id="78" dur="500"/>
                                        <p:tgtEl>
                                          <p:spTgt spid="114"/>
                                        </p:tgtEl>
                                      </p:cBhvr>
                                    </p:animEffect>
                                    <p:set>
                                      <p:cBhvr>
                                        <p:cTn id="79" dur="1" fill="hold">
                                          <p:stCondLst>
                                            <p:cond delay="499"/>
                                          </p:stCondLst>
                                        </p:cTn>
                                        <p:tgtEl>
                                          <p:spTgt spid="114"/>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120"/>
                                        </p:tgtEl>
                                        <p:attrNameLst>
                                          <p:attrName>style.visibility</p:attrName>
                                        </p:attrNameLst>
                                      </p:cBhvr>
                                      <p:to>
                                        <p:strVal val="visible"/>
                                      </p:to>
                                    </p:set>
                                    <p:animEffect transition="in" filter="dissolve">
                                      <p:cBhvr>
                                        <p:cTn id="83" dur="500"/>
                                        <p:tgtEl>
                                          <p:spTgt spid="12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dissolve">
                                      <p:cBhvr>
                                        <p:cTn id="86" dur="500"/>
                                        <p:tgtEl>
                                          <p:spTgt spid="12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dissolve">
                                      <p:cBhvr>
                                        <p:cTn id="91" dur="500"/>
                                        <p:tgtEl>
                                          <p:spTgt spid="116"/>
                                        </p:tgtEl>
                                      </p:cBhvr>
                                    </p:animEffect>
                                  </p:childTnLst>
                                </p:cTn>
                              </p:par>
                              <p:par>
                                <p:cTn id="92" presetID="9" presetClass="exit" presetSubtype="0" fill="hold" nodeType="withEffect">
                                  <p:stCondLst>
                                    <p:cond delay="0"/>
                                  </p:stCondLst>
                                  <p:childTnLst>
                                    <p:animEffect transition="out" filter="dissolve">
                                      <p:cBhvr>
                                        <p:cTn id="93" dur="500"/>
                                        <p:tgtEl>
                                          <p:spTgt spid="115"/>
                                        </p:tgtEl>
                                      </p:cBhvr>
                                    </p:animEffect>
                                    <p:set>
                                      <p:cBhvr>
                                        <p:cTn id="94" dur="1" fill="hold">
                                          <p:stCondLst>
                                            <p:cond delay="499"/>
                                          </p:stCondLst>
                                        </p:cTn>
                                        <p:tgtEl>
                                          <p:spTgt spid="11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dissolve">
                                      <p:cBhvr>
                                        <p:cTn id="99" dur="500"/>
                                        <p:tgtEl>
                                          <p:spTgt spid="117"/>
                                        </p:tgtEl>
                                      </p:cBhvr>
                                    </p:animEffect>
                                  </p:childTnLst>
                                </p:cTn>
                              </p:par>
                              <p:par>
                                <p:cTn id="100" presetID="9" presetClass="exit" presetSubtype="0" fill="hold" nodeType="withEffect">
                                  <p:stCondLst>
                                    <p:cond delay="0"/>
                                  </p:stCondLst>
                                  <p:childTnLst>
                                    <p:animEffect transition="out" filter="dissolve">
                                      <p:cBhvr>
                                        <p:cTn id="101" dur="500"/>
                                        <p:tgtEl>
                                          <p:spTgt spid="116"/>
                                        </p:tgtEl>
                                      </p:cBhvr>
                                    </p:animEffect>
                                    <p:set>
                                      <p:cBhvr>
                                        <p:cTn id="102" dur="1" fill="hold">
                                          <p:stCondLst>
                                            <p:cond delay="499"/>
                                          </p:stCondLst>
                                        </p:cTn>
                                        <p:tgtEl>
                                          <p:spTgt spid="116"/>
                                        </p:tgtEl>
                                        <p:attrNameLst>
                                          <p:attrName>style.visibility</p:attrName>
                                        </p:attrNameLst>
                                      </p:cBhvr>
                                      <p:to>
                                        <p:strVal val="hidden"/>
                                      </p:to>
                                    </p:set>
                                  </p:childTnLst>
                                </p:cTn>
                              </p:par>
                            </p:childTnLst>
                          </p:cTn>
                        </p:par>
                        <p:par>
                          <p:cTn id="103" fill="hold">
                            <p:stCondLst>
                              <p:cond delay="500"/>
                            </p:stCondLst>
                            <p:childTnLst>
                              <p:par>
                                <p:cTn id="104" presetID="9" presetClass="entr" presetSubtype="0" fill="hold" nodeType="afterEffect">
                                  <p:stCondLst>
                                    <p:cond delay="0"/>
                                  </p:stCondLst>
                                  <p:childTnLst>
                                    <p:set>
                                      <p:cBhvr>
                                        <p:cTn id="105" dur="1" fill="hold">
                                          <p:stCondLst>
                                            <p:cond delay="0"/>
                                          </p:stCondLst>
                                        </p:cTn>
                                        <p:tgtEl>
                                          <p:spTgt spid="121"/>
                                        </p:tgtEl>
                                        <p:attrNameLst>
                                          <p:attrName>style.visibility</p:attrName>
                                        </p:attrNameLst>
                                      </p:cBhvr>
                                      <p:to>
                                        <p:strVal val="visible"/>
                                      </p:to>
                                    </p:set>
                                    <p:animEffect transition="in" filter="dissolve">
                                      <p:cBhvr>
                                        <p:cTn id="106" dur="500"/>
                                        <p:tgtEl>
                                          <p:spTgt spid="121"/>
                                        </p:tgtEl>
                                      </p:cBhvr>
                                    </p:animEffect>
                                  </p:childTnLst>
                                </p:cTn>
                              </p:par>
                            </p:childTnLst>
                          </p:cTn>
                        </p:par>
                        <p:par>
                          <p:cTn id="107" fill="hold">
                            <p:stCondLst>
                              <p:cond delay="1000"/>
                            </p:stCondLst>
                            <p:childTnLst>
                              <p:par>
                                <p:cTn id="108" presetID="9" presetClass="entr" presetSubtype="0" fill="hold" grpId="0" nodeType="after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dissolve">
                                      <p:cBhvr>
                                        <p:cTn id="110" dur="500"/>
                                        <p:tgtEl>
                                          <p:spTgt spid="129"/>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126"/>
                                        </p:tgtEl>
                                        <p:attrNameLst>
                                          <p:attrName>style.visibility</p:attrName>
                                        </p:attrNameLst>
                                      </p:cBhvr>
                                      <p:to>
                                        <p:strVal val="visible"/>
                                      </p:to>
                                    </p:set>
                                    <p:animEffect transition="in" filter="dissolve">
                                      <p:cBhvr>
                                        <p:cTn id="115" dur="500"/>
                                        <p:tgtEl>
                                          <p:spTgt spid="126"/>
                                        </p:tgtEl>
                                      </p:cBhvr>
                                    </p:animEffect>
                                  </p:childTnLst>
                                </p:cTn>
                              </p:par>
                              <p:par>
                                <p:cTn id="116" presetID="9" presetClass="exit" presetSubtype="0" fill="hold" nodeType="withEffect">
                                  <p:stCondLst>
                                    <p:cond delay="0"/>
                                  </p:stCondLst>
                                  <p:childTnLst>
                                    <p:animEffect transition="out" filter="dissolve">
                                      <p:cBhvr>
                                        <p:cTn id="117" dur="500"/>
                                        <p:tgtEl>
                                          <p:spTgt spid="117"/>
                                        </p:tgtEl>
                                      </p:cBhvr>
                                    </p:animEffect>
                                    <p:set>
                                      <p:cBhvr>
                                        <p:cTn id="118" dur="1" fill="hold">
                                          <p:stCondLst>
                                            <p:cond delay="499"/>
                                          </p:stCondLst>
                                        </p:cTn>
                                        <p:tgtEl>
                                          <p:spTgt spid="117"/>
                                        </p:tgtEl>
                                        <p:attrNameLst>
                                          <p:attrName>style.visibility</p:attrName>
                                        </p:attrNameLst>
                                      </p:cBhvr>
                                      <p:to>
                                        <p:strVal val="hidden"/>
                                      </p:to>
                                    </p:set>
                                  </p:childTnLst>
                                </p:cTn>
                              </p:par>
                            </p:childTnLst>
                          </p:cTn>
                        </p:par>
                        <p:par>
                          <p:cTn id="119" fill="hold">
                            <p:stCondLst>
                              <p:cond delay="500"/>
                            </p:stCondLst>
                            <p:childTnLst>
                              <p:par>
                                <p:cTn id="120" presetID="9" presetClass="entr" presetSubtype="0" fill="hold" nodeType="afterEffect">
                                  <p:stCondLst>
                                    <p:cond delay="0"/>
                                  </p:stCondLst>
                                  <p:childTnLst>
                                    <p:set>
                                      <p:cBhvr>
                                        <p:cTn id="121" dur="1" fill="hold">
                                          <p:stCondLst>
                                            <p:cond delay="0"/>
                                          </p:stCondLst>
                                        </p:cTn>
                                        <p:tgtEl>
                                          <p:spTgt spid="122"/>
                                        </p:tgtEl>
                                        <p:attrNameLst>
                                          <p:attrName>style.visibility</p:attrName>
                                        </p:attrNameLst>
                                      </p:cBhvr>
                                      <p:to>
                                        <p:strVal val="visible"/>
                                      </p:to>
                                    </p:set>
                                    <p:animEffect transition="in" filter="dissolve">
                                      <p:cBhvr>
                                        <p:cTn id="122" dur="500"/>
                                        <p:tgtEl>
                                          <p:spTgt spid="122"/>
                                        </p:tgtEl>
                                      </p:cBhvr>
                                    </p:animEffect>
                                  </p:childTnLst>
                                </p:cTn>
                              </p:par>
                            </p:childTnLst>
                          </p:cTn>
                        </p:par>
                        <p:par>
                          <p:cTn id="123" fill="hold">
                            <p:stCondLst>
                              <p:cond delay="1000"/>
                            </p:stCondLst>
                            <p:childTnLst>
                              <p:par>
                                <p:cTn id="124" presetID="9" presetClass="entr" presetSubtype="0" fill="hold" grpId="0" nodeType="afterEffect">
                                  <p:stCondLst>
                                    <p:cond delay="0"/>
                                  </p:stCondLst>
                                  <p:childTnLst>
                                    <p:set>
                                      <p:cBhvr>
                                        <p:cTn id="125" dur="1" fill="hold">
                                          <p:stCondLst>
                                            <p:cond delay="0"/>
                                          </p:stCondLst>
                                        </p:cTn>
                                        <p:tgtEl>
                                          <p:spTgt spid="130"/>
                                        </p:tgtEl>
                                        <p:attrNameLst>
                                          <p:attrName>style.visibility</p:attrName>
                                        </p:attrNameLst>
                                      </p:cBhvr>
                                      <p:to>
                                        <p:strVal val="visible"/>
                                      </p:to>
                                    </p:set>
                                    <p:animEffect transition="in" filter="dissolve">
                                      <p:cBhvr>
                                        <p:cTn id="126" dur="500"/>
                                        <p:tgtEl>
                                          <p:spTgt spid="130"/>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nodeType="click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dissolve">
                                      <p:cBhvr>
                                        <p:cTn id="131" dur="500"/>
                                        <p:tgtEl>
                                          <p:spTgt spid="131"/>
                                        </p:tgtEl>
                                      </p:cBhvr>
                                    </p:animEffect>
                                  </p:childTnLst>
                                </p:cTn>
                              </p:par>
                              <p:par>
                                <p:cTn id="132" presetID="9" presetClass="exit" presetSubtype="0" fill="hold" nodeType="withEffect">
                                  <p:stCondLst>
                                    <p:cond delay="0"/>
                                  </p:stCondLst>
                                  <p:childTnLst>
                                    <p:animEffect transition="out" filter="dissolve">
                                      <p:cBhvr>
                                        <p:cTn id="133" dur="500"/>
                                        <p:tgtEl>
                                          <p:spTgt spid="126"/>
                                        </p:tgtEl>
                                      </p:cBhvr>
                                    </p:animEffect>
                                    <p:set>
                                      <p:cBhvr>
                                        <p:cTn id="134" dur="1" fill="hold">
                                          <p:stCondLst>
                                            <p:cond delay="499"/>
                                          </p:stCondLst>
                                        </p:cTn>
                                        <p:tgtEl>
                                          <p:spTgt spid="12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dissolve">
                                      <p:cBhvr>
                                        <p:cTn id="139" dur="500"/>
                                        <p:tgtEl>
                                          <p:spTgt spid="132"/>
                                        </p:tgtEl>
                                      </p:cBhvr>
                                    </p:animEffect>
                                  </p:childTnLst>
                                </p:cTn>
                              </p:par>
                              <p:par>
                                <p:cTn id="140" presetID="9" presetClass="exit" presetSubtype="0" fill="hold" nodeType="withEffect">
                                  <p:stCondLst>
                                    <p:cond delay="0"/>
                                  </p:stCondLst>
                                  <p:childTnLst>
                                    <p:animEffect transition="out" filter="dissolve">
                                      <p:cBhvr>
                                        <p:cTn id="141" dur="500"/>
                                        <p:tgtEl>
                                          <p:spTgt spid="131"/>
                                        </p:tgtEl>
                                      </p:cBhvr>
                                    </p:animEffect>
                                    <p:set>
                                      <p:cBhvr>
                                        <p:cTn id="142" dur="1" fill="hold">
                                          <p:stCondLst>
                                            <p:cond delay="499"/>
                                          </p:stCondLst>
                                        </p:cTn>
                                        <p:tgtEl>
                                          <p:spTgt spid="131"/>
                                        </p:tgtEl>
                                        <p:attrNameLst>
                                          <p:attrName>style.visibility</p:attrName>
                                        </p:attrNameLst>
                                      </p:cBhvr>
                                      <p:to>
                                        <p:strVal val="hidden"/>
                                      </p:to>
                                    </p:set>
                                  </p:childTnLst>
                                </p:cTn>
                              </p:par>
                            </p:childTnLst>
                          </p:cTn>
                        </p:par>
                        <p:par>
                          <p:cTn id="143" fill="hold">
                            <p:stCondLst>
                              <p:cond delay="500"/>
                            </p:stCondLst>
                            <p:childTnLst>
                              <p:par>
                                <p:cTn id="144" presetID="9" presetClass="entr" presetSubtype="0" fill="hold"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dissolve">
                                      <p:cBhvr>
                                        <p:cTn id="146" dur="500"/>
                                        <p:tgtEl>
                                          <p:spTgt spid="123"/>
                                        </p:tgtEl>
                                      </p:cBhvr>
                                    </p:animEffect>
                                  </p:childTnLst>
                                </p:cTn>
                              </p:par>
                            </p:childTnLst>
                          </p:cTn>
                        </p:par>
                        <p:par>
                          <p:cTn id="147" fill="hold">
                            <p:stCondLst>
                              <p:cond delay="1000"/>
                            </p:stCondLst>
                            <p:childTnLst>
                              <p:par>
                                <p:cTn id="148" presetID="9" presetClass="entr" presetSubtype="0" fill="hold" grpId="0" nodeType="afterEffect">
                                  <p:stCondLst>
                                    <p:cond delay="0"/>
                                  </p:stCondLst>
                                  <p:childTnLst>
                                    <p:set>
                                      <p:cBhvr>
                                        <p:cTn id="149" dur="1" fill="hold">
                                          <p:stCondLst>
                                            <p:cond delay="0"/>
                                          </p:stCondLst>
                                        </p:cTn>
                                        <p:tgtEl>
                                          <p:spTgt spid="136"/>
                                        </p:tgtEl>
                                        <p:attrNameLst>
                                          <p:attrName>style.visibility</p:attrName>
                                        </p:attrNameLst>
                                      </p:cBhvr>
                                      <p:to>
                                        <p:strVal val="visible"/>
                                      </p:to>
                                    </p:set>
                                    <p:animEffect transition="in" filter="dissolve">
                                      <p:cBhvr>
                                        <p:cTn id="150" dur="500"/>
                                        <p:tgtEl>
                                          <p:spTgt spid="136"/>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dissolve">
                                      <p:cBhvr>
                                        <p:cTn id="155" dur="500"/>
                                        <p:tgtEl>
                                          <p:spTgt spid="133"/>
                                        </p:tgtEl>
                                      </p:cBhvr>
                                    </p:animEffect>
                                  </p:childTnLst>
                                </p:cTn>
                              </p:par>
                              <p:par>
                                <p:cTn id="156" presetID="9" presetClass="exit" presetSubtype="0" fill="hold" nodeType="withEffect">
                                  <p:stCondLst>
                                    <p:cond delay="0"/>
                                  </p:stCondLst>
                                  <p:childTnLst>
                                    <p:animEffect transition="out" filter="dissolve">
                                      <p:cBhvr>
                                        <p:cTn id="157" dur="500"/>
                                        <p:tgtEl>
                                          <p:spTgt spid="132"/>
                                        </p:tgtEl>
                                      </p:cBhvr>
                                    </p:animEffect>
                                    <p:set>
                                      <p:cBhvr>
                                        <p:cTn id="158" dur="1" fill="hold">
                                          <p:stCondLst>
                                            <p:cond delay="499"/>
                                          </p:stCondLst>
                                        </p:cTn>
                                        <p:tgtEl>
                                          <p:spTgt spid="132"/>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nodeType="after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dissolve">
                                      <p:cBhvr>
                                        <p:cTn id="162" dur="500"/>
                                        <p:tgtEl>
                                          <p:spTgt spid="134"/>
                                        </p:tgtEl>
                                      </p:cBhvr>
                                    </p:animEffect>
                                  </p:childTnLst>
                                </p:cTn>
                              </p:par>
                            </p:childTnLst>
                          </p:cTn>
                        </p:par>
                        <p:par>
                          <p:cTn id="163" fill="hold">
                            <p:stCondLst>
                              <p:cond delay="1000"/>
                            </p:stCondLst>
                            <p:childTnLst>
                              <p:par>
                                <p:cTn id="164" presetID="9" presetClass="entr" presetSubtype="0" fill="hold" grpId="0" nodeType="afterEffect">
                                  <p:stCondLst>
                                    <p:cond delay="0"/>
                                  </p:stCondLst>
                                  <p:childTnLst>
                                    <p:set>
                                      <p:cBhvr>
                                        <p:cTn id="165" dur="1" fill="hold">
                                          <p:stCondLst>
                                            <p:cond delay="0"/>
                                          </p:stCondLst>
                                        </p:cTn>
                                        <p:tgtEl>
                                          <p:spTgt spid="137"/>
                                        </p:tgtEl>
                                        <p:attrNameLst>
                                          <p:attrName>style.visibility</p:attrName>
                                        </p:attrNameLst>
                                      </p:cBhvr>
                                      <p:to>
                                        <p:strVal val="visible"/>
                                      </p:to>
                                    </p:set>
                                    <p:animEffect transition="in" filter="dissolve">
                                      <p:cBhvr>
                                        <p:cTn id="166" dur="500"/>
                                        <p:tgtEl>
                                          <p:spTgt spid="13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138"/>
                                        </p:tgtEl>
                                        <p:attrNameLst>
                                          <p:attrName>style.visibility</p:attrName>
                                        </p:attrNameLst>
                                      </p:cBhvr>
                                      <p:to>
                                        <p:strVal val="visible"/>
                                      </p:to>
                                    </p:set>
                                    <p:animEffect transition="in" filter="dissolve">
                                      <p:cBhvr>
                                        <p:cTn id="171" dur="500"/>
                                        <p:tgtEl>
                                          <p:spTgt spid="138"/>
                                        </p:tgtEl>
                                      </p:cBhvr>
                                    </p:animEffect>
                                  </p:childTnLst>
                                </p:cTn>
                              </p:par>
                              <p:par>
                                <p:cTn id="172" presetID="9" presetClass="exit" presetSubtype="0" fill="hold" nodeType="withEffect">
                                  <p:stCondLst>
                                    <p:cond delay="0"/>
                                  </p:stCondLst>
                                  <p:childTnLst>
                                    <p:animEffect transition="out" filter="dissolve">
                                      <p:cBhvr>
                                        <p:cTn id="173" dur="500"/>
                                        <p:tgtEl>
                                          <p:spTgt spid="133"/>
                                        </p:tgtEl>
                                      </p:cBhvr>
                                    </p:animEffect>
                                    <p:set>
                                      <p:cBhvr>
                                        <p:cTn id="174" dur="1" fill="hold">
                                          <p:stCondLst>
                                            <p:cond delay="499"/>
                                          </p:stCondLst>
                                        </p:cTn>
                                        <p:tgtEl>
                                          <p:spTgt spid="13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139"/>
                                        </p:tgtEl>
                                        <p:attrNameLst>
                                          <p:attrName>style.visibility</p:attrName>
                                        </p:attrNameLst>
                                      </p:cBhvr>
                                      <p:to>
                                        <p:strVal val="visible"/>
                                      </p:to>
                                    </p:set>
                                    <p:animEffect transition="in" filter="dissolve">
                                      <p:cBhvr>
                                        <p:cTn id="179" dur="500"/>
                                        <p:tgtEl>
                                          <p:spTgt spid="139"/>
                                        </p:tgtEl>
                                      </p:cBhvr>
                                    </p:animEffect>
                                  </p:childTnLst>
                                </p:cTn>
                              </p:par>
                              <p:par>
                                <p:cTn id="180" presetID="9" presetClass="exit" presetSubtype="0" fill="hold" nodeType="withEffect">
                                  <p:stCondLst>
                                    <p:cond delay="0"/>
                                  </p:stCondLst>
                                  <p:childTnLst>
                                    <p:animEffect transition="out" filter="dissolve">
                                      <p:cBhvr>
                                        <p:cTn id="181" dur="500"/>
                                        <p:tgtEl>
                                          <p:spTgt spid="138"/>
                                        </p:tgtEl>
                                      </p:cBhvr>
                                    </p:animEffect>
                                    <p:set>
                                      <p:cBhvr>
                                        <p:cTn id="182" dur="1" fill="hold">
                                          <p:stCondLst>
                                            <p:cond delay="499"/>
                                          </p:stCondLst>
                                        </p:cTn>
                                        <p:tgtEl>
                                          <p:spTgt spid="138"/>
                                        </p:tgtEl>
                                        <p:attrNameLst>
                                          <p:attrName>style.visibility</p:attrName>
                                        </p:attrNameLst>
                                      </p:cBhvr>
                                      <p:to>
                                        <p:strVal val="hidden"/>
                                      </p:to>
                                    </p:set>
                                  </p:childTnLst>
                                </p:cTn>
                              </p:par>
                            </p:childTnLst>
                          </p:cTn>
                        </p:par>
                        <p:par>
                          <p:cTn id="183" fill="hold">
                            <p:stCondLst>
                              <p:cond delay="500"/>
                            </p:stCondLst>
                            <p:childTnLst>
                              <p:par>
                                <p:cTn id="184" presetID="9" presetClass="entr" presetSubtype="0" fill="hold" nodeType="afterEffect">
                                  <p:stCondLst>
                                    <p:cond delay="0"/>
                                  </p:stCondLst>
                                  <p:childTnLst>
                                    <p:set>
                                      <p:cBhvr>
                                        <p:cTn id="185" dur="1" fill="hold">
                                          <p:stCondLst>
                                            <p:cond delay="0"/>
                                          </p:stCondLst>
                                        </p:cTn>
                                        <p:tgtEl>
                                          <p:spTgt spid="135"/>
                                        </p:tgtEl>
                                        <p:attrNameLst>
                                          <p:attrName>style.visibility</p:attrName>
                                        </p:attrNameLst>
                                      </p:cBhvr>
                                      <p:to>
                                        <p:strVal val="visible"/>
                                      </p:to>
                                    </p:set>
                                    <p:animEffect transition="in" filter="dissolve">
                                      <p:cBhvr>
                                        <p:cTn id="186" dur="500"/>
                                        <p:tgtEl>
                                          <p:spTgt spid="135"/>
                                        </p:tgtEl>
                                      </p:cBhvr>
                                    </p:animEffect>
                                  </p:childTnLst>
                                </p:cTn>
                              </p:par>
                            </p:childTnLst>
                          </p:cTn>
                        </p:par>
                        <p:par>
                          <p:cTn id="187" fill="hold">
                            <p:stCondLst>
                              <p:cond delay="1000"/>
                            </p:stCondLst>
                            <p:childTnLst>
                              <p:par>
                                <p:cTn id="188" presetID="9" presetClass="entr" presetSubtype="0" fill="hold" grpId="0" nodeType="after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dissolve">
                                      <p:cBhvr>
                                        <p:cTn id="190" dur="500"/>
                                        <p:tgtEl>
                                          <p:spTgt spid="14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140"/>
                                        </p:tgtEl>
                                        <p:attrNameLst>
                                          <p:attrName>style.visibility</p:attrName>
                                        </p:attrNameLst>
                                      </p:cBhvr>
                                      <p:to>
                                        <p:strVal val="visible"/>
                                      </p:to>
                                    </p:set>
                                    <p:animEffect transition="in" filter="dissolve">
                                      <p:cBhvr>
                                        <p:cTn id="195" dur="500"/>
                                        <p:tgtEl>
                                          <p:spTgt spid="140"/>
                                        </p:tgtEl>
                                      </p:cBhvr>
                                    </p:animEffect>
                                  </p:childTnLst>
                                </p:cTn>
                              </p:par>
                              <p:par>
                                <p:cTn id="196" presetID="9" presetClass="exit" presetSubtype="0" fill="hold" nodeType="withEffect">
                                  <p:stCondLst>
                                    <p:cond delay="0"/>
                                  </p:stCondLst>
                                  <p:childTnLst>
                                    <p:animEffect transition="out" filter="dissolve">
                                      <p:cBhvr>
                                        <p:cTn id="197" dur="500"/>
                                        <p:tgtEl>
                                          <p:spTgt spid="139"/>
                                        </p:tgtEl>
                                      </p:cBhvr>
                                    </p:animEffect>
                                    <p:set>
                                      <p:cBhvr>
                                        <p:cTn id="198" dur="1" fill="hold">
                                          <p:stCondLst>
                                            <p:cond delay="499"/>
                                          </p:stCondLst>
                                        </p:cTn>
                                        <p:tgtEl>
                                          <p:spTgt spid="139"/>
                                        </p:tgtEl>
                                        <p:attrNameLst>
                                          <p:attrName>style.visibility</p:attrName>
                                        </p:attrNameLst>
                                      </p:cBhvr>
                                      <p:to>
                                        <p:strVal val="hidden"/>
                                      </p:to>
                                    </p:set>
                                  </p:childTnLst>
                                </p:cTn>
                              </p:par>
                            </p:childTnLst>
                          </p:cTn>
                        </p:par>
                        <p:par>
                          <p:cTn id="199" fill="hold">
                            <p:stCondLst>
                              <p:cond delay="500"/>
                            </p:stCondLst>
                            <p:childTnLst>
                              <p:par>
                                <p:cTn id="200" presetID="9" presetClass="entr" presetSubtype="0" fill="hold" nodeType="afterEffect">
                                  <p:stCondLst>
                                    <p:cond delay="0"/>
                                  </p:stCondLst>
                                  <p:childTnLst>
                                    <p:set>
                                      <p:cBhvr>
                                        <p:cTn id="201" dur="1" fill="hold">
                                          <p:stCondLst>
                                            <p:cond delay="0"/>
                                          </p:stCondLst>
                                        </p:cTn>
                                        <p:tgtEl>
                                          <p:spTgt spid="142"/>
                                        </p:tgtEl>
                                        <p:attrNameLst>
                                          <p:attrName>style.visibility</p:attrName>
                                        </p:attrNameLst>
                                      </p:cBhvr>
                                      <p:to>
                                        <p:strVal val="visible"/>
                                      </p:to>
                                    </p:set>
                                    <p:animEffect transition="in" filter="dissolve">
                                      <p:cBhvr>
                                        <p:cTn id="202" dur="500"/>
                                        <p:tgtEl>
                                          <p:spTgt spid="142"/>
                                        </p:tgtEl>
                                      </p:cBhvr>
                                    </p:animEffect>
                                  </p:childTnLst>
                                </p:cTn>
                              </p:par>
                            </p:childTnLst>
                          </p:cTn>
                        </p:par>
                        <p:par>
                          <p:cTn id="203" fill="hold">
                            <p:stCondLst>
                              <p:cond delay="1000"/>
                            </p:stCondLst>
                            <p:childTnLst>
                              <p:par>
                                <p:cTn id="204" presetID="9" presetClass="entr" presetSubtype="0" fill="hold" grpId="0" nodeType="after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dissolve">
                                      <p:cBhvr>
                                        <p:cTn id="206" dur="500"/>
                                        <p:tgtEl>
                                          <p:spTgt spid="125"/>
                                        </p:tgtEl>
                                      </p:cBhvr>
                                    </p:animEffec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128"/>
                                        </p:tgtEl>
                                        <p:attrNameLst>
                                          <p:attrName>style.visibility</p:attrName>
                                        </p:attrNameLst>
                                      </p:cBhvr>
                                      <p:to>
                                        <p:strVal val="visible"/>
                                      </p:to>
                                    </p:set>
                                    <p:animEffect transition="in" filter="dissolve">
                                      <p:cBhvr>
                                        <p:cTn id="211" dur="500"/>
                                        <p:tgtEl>
                                          <p:spTgt spid="128"/>
                                        </p:tgtEl>
                                      </p:cBhvr>
                                    </p:animEffect>
                                  </p:childTnLst>
                                </p:cTn>
                              </p:par>
                              <p:par>
                                <p:cTn id="212" presetID="9" presetClass="exit" presetSubtype="0" fill="hold" nodeType="withEffect">
                                  <p:stCondLst>
                                    <p:cond delay="0"/>
                                  </p:stCondLst>
                                  <p:childTnLst>
                                    <p:animEffect transition="out" filter="dissolve">
                                      <p:cBhvr>
                                        <p:cTn id="213" dur="500"/>
                                        <p:tgtEl>
                                          <p:spTgt spid="140"/>
                                        </p:tgtEl>
                                      </p:cBhvr>
                                    </p:animEffect>
                                    <p:set>
                                      <p:cBhvr>
                                        <p:cTn id="214" dur="1" fill="hold">
                                          <p:stCondLst>
                                            <p:cond delay="499"/>
                                          </p:stCondLst>
                                        </p:cTn>
                                        <p:tgtEl>
                                          <p:spTgt spid="140"/>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43"/>
                                        </p:tgtEl>
                                        <p:attrNameLst>
                                          <p:attrName>style.visibility</p:attrName>
                                        </p:attrNameLst>
                                      </p:cBhvr>
                                      <p:to>
                                        <p:strVal val="visible"/>
                                      </p:to>
                                    </p:set>
                                    <p:animEffect transition="in" filter="dissolve">
                                      <p:cBhvr>
                                        <p:cTn id="219" dur="500"/>
                                        <p:tgtEl>
                                          <p:spTgt spid="143"/>
                                        </p:tgtEl>
                                      </p:cBhvr>
                                    </p:animEffect>
                                  </p:childTnLst>
                                </p:cTn>
                              </p:par>
                              <p:par>
                                <p:cTn id="220" presetID="9" presetClass="exit" presetSubtype="0" fill="hold" nodeType="withEffect">
                                  <p:stCondLst>
                                    <p:cond delay="0"/>
                                  </p:stCondLst>
                                  <p:childTnLst>
                                    <p:animEffect transition="out" filter="dissolve">
                                      <p:cBhvr>
                                        <p:cTn id="221" dur="500"/>
                                        <p:tgtEl>
                                          <p:spTgt spid="128"/>
                                        </p:tgtEl>
                                      </p:cBhvr>
                                    </p:animEffect>
                                    <p:set>
                                      <p:cBhvr>
                                        <p:cTn id="222" dur="1" fill="hold">
                                          <p:stCondLst>
                                            <p:cond delay="499"/>
                                          </p:stCondLst>
                                        </p:cTn>
                                        <p:tgtEl>
                                          <p:spTgt spid="128"/>
                                        </p:tgtEl>
                                        <p:attrNameLst>
                                          <p:attrName>style.visibility</p:attrName>
                                        </p:attrNameLst>
                                      </p:cBhvr>
                                      <p:to>
                                        <p:strVal val="hidden"/>
                                      </p:to>
                                    </p:set>
                                  </p:childTnLst>
                                </p:cTn>
                              </p:par>
                            </p:childTnLst>
                          </p:cTn>
                        </p:par>
                        <p:par>
                          <p:cTn id="223" fill="hold">
                            <p:stCondLst>
                              <p:cond delay="500"/>
                            </p:stCondLst>
                            <p:childTnLst>
                              <p:par>
                                <p:cTn id="224" presetID="9" presetClass="entr" presetSubtype="0" fill="hold" grpId="0" nodeType="afterEffect">
                                  <p:stCondLst>
                                    <p:cond delay="0"/>
                                  </p:stCondLst>
                                  <p:childTnLst>
                                    <p:set>
                                      <p:cBhvr>
                                        <p:cTn id="225" dur="1" fill="hold">
                                          <p:stCondLst>
                                            <p:cond delay="0"/>
                                          </p:stCondLst>
                                        </p:cTn>
                                        <p:tgtEl>
                                          <p:spTgt spid="144"/>
                                        </p:tgtEl>
                                        <p:attrNameLst>
                                          <p:attrName>style.visibility</p:attrName>
                                        </p:attrNameLst>
                                      </p:cBhvr>
                                      <p:to>
                                        <p:strVal val="visible"/>
                                      </p:to>
                                    </p:set>
                                    <p:animEffect transition="in" filter="dissolve">
                                      <p:cBhvr>
                                        <p:cTn id="226" dur="500"/>
                                        <p:tgtEl>
                                          <p:spTgt spid="144"/>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nodeType="clickEffect">
                                  <p:stCondLst>
                                    <p:cond delay="0"/>
                                  </p:stCondLst>
                                  <p:childTnLst>
                                    <p:set>
                                      <p:cBhvr>
                                        <p:cTn id="230" dur="1" fill="hold">
                                          <p:stCondLst>
                                            <p:cond delay="0"/>
                                          </p:stCondLst>
                                        </p:cTn>
                                        <p:tgtEl>
                                          <p:spTgt spid="127"/>
                                        </p:tgtEl>
                                        <p:attrNameLst>
                                          <p:attrName>style.visibility</p:attrName>
                                        </p:attrNameLst>
                                      </p:cBhvr>
                                      <p:to>
                                        <p:strVal val="visible"/>
                                      </p:to>
                                    </p:set>
                                    <p:animEffect transition="in" filter="dissolve">
                                      <p:cBhvr>
                                        <p:cTn id="231" dur="500"/>
                                        <p:tgtEl>
                                          <p:spTgt spid="127"/>
                                        </p:tgtEl>
                                      </p:cBhvr>
                                    </p:animEffect>
                                  </p:childTnLst>
                                </p:cTn>
                              </p:par>
                              <p:par>
                                <p:cTn id="232" presetID="9" presetClass="exit" presetSubtype="0" fill="hold" nodeType="withEffect">
                                  <p:stCondLst>
                                    <p:cond delay="0"/>
                                  </p:stCondLst>
                                  <p:childTnLst>
                                    <p:animEffect transition="out" filter="dissolve">
                                      <p:cBhvr>
                                        <p:cTn id="233" dur="500"/>
                                        <p:tgtEl>
                                          <p:spTgt spid="143"/>
                                        </p:tgtEl>
                                      </p:cBhvr>
                                    </p:animEffect>
                                    <p:set>
                                      <p:cBhvr>
                                        <p:cTn id="234" dur="1" fill="hold">
                                          <p:stCondLst>
                                            <p:cond delay="499"/>
                                          </p:stCondLst>
                                        </p:cTn>
                                        <p:tgtEl>
                                          <p:spTgt spid="143"/>
                                        </p:tgtEl>
                                        <p:attrNameLst>
                                          <p:attrName>style.visibility</p:attrName>
                                        </p:attrNameLst>
                                      </p:cBhvr>
                                      <p:to>
                                        <p:strVal val="hidden"/>
                                      </p:to>
                                    </p:set>
                                  </p:childTnLst>
                                </p:cTn>
                              </p:par>
                            </p:childTnLst>
                          </p:cTn>
                        </p:par>
                        <p:par>
                          <p:cTn id="235" fill="hold">
                            <p:stCondLst>
                              <p:cond delay="500"/>
                            </p:stCondLst>
                            <p:childTnLst>
                              <p:par>
                                <p:cTn id="236" presetID="9" presetClass="entr" presetSubtype="0" fill="hold" grpId="0" nodeType="afterEffect">
                                  <p:stCondLst>
                                    <p:cond delay="0"/>
                                  </p:stCondLst>
                                  <p:childTnLst>
                                    <p:set>
                                      <p:cBhvr>
                                        <p:cTn id="237" dur="1" fill="hold">
                                          <p:stCondLst>
                                            <p:cond delay="0"/>
                                          </p:stCondLst>
                                        </p:cTn>
                                        <p:tgtEl>
                                          <p:spTgt spid="145"/>
                                        </p:tgtEl>
                                        <p:attrNameLst>
                                          <p:attrName>style.visibility</p:attrName>
                                        </p:attrNameLst>
                                      </p:cBhvr>
                                      <p:to>
                                        <p:strVal val="visible"/>
                                      </p:to>
                                    </p:set>
                                    <p:animEffect transition="in" filter="dissolve">
                                      <p:cBhvr>
                                        <p:cTn id="23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4" grpId="0"/>
      <p:bldP spid="125" grpId="0"/>
      <p:bldP spid="129" grpId="0"/>
      <p:bldP spid="130" grpId="0"/>
      <p:bldP spid="136" grpId="0"/>
      <p:bldP spid="137" grpId="0"/>
      <p:bldP spid="141" grpId="0"/>
      <p:bldP spid="144" grpId="0" animBg="1"/>
      <p:bldP spid="1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1F9C0ED2-E16B-5B49-BF74-C3A14B959171}"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630238" indent="-630238"/>
            <a:r>
              <a:rPr lang="en-SG" sz="3600" dirty="0">
                <a:solidFill>
                  <a:srgbClr val="0000FF"/>
                </a:solidFill>
                <a:latin typeface="+mn-lt"/>
              </a:rPr>
              <a:t>1.8 	Incrementing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sp>
        <p:nvSpPr>
          <p:cNvPr id="23" name="Rectangle 3">
            <a:extLst>
              <a:ext uri="{FF2B5EF4-FFF2-40B4-BE49-F238E27FC236}">
                <a16:creationId xmlns:a16="http://schemas.microsoft.com/office/drawing/2014/main" id="{97F3D24C-37EB-4212-9A57-7159B14DEEFE}"/>
              </a:ext>
            </a:extLst>
          </p:cNvPr>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itchFamily="2" charset="2"/>
              <a:buChar char="§"/>
            </a:pPr>
            <a:r>
              <a:rPr lang="en-GB" dirty="0"/>
              <a:t>If p is a pointer variable, what does </a:t>
            </a:r>
            <a:r>
              <a:rPr lang="en-GB" dirty="0">
                <a:solidFill>
                  <a:srgbClr val="C00000"/>
                </a:solidFill>
              </a:rPr>
              <a:t>p = p + 1 </a:t>
            </a:r>
            <a:r>
              <a:rPr lang="en-GB" dirty="0"/>
              <a:t>(or </a:t>
            </a:r>
            <a:r>
              <a:rPr lang="en-GB" dirty="0">
                <a:solidFill>
                  <a:srgbClr val="C00000"/>
                </a:solidFill>
              </a:rPr>
              <a:t>p++</a:t>
            </a:r>
            <a:r>
              <a:rPr lang="en-GB" dirty="0"/>
              <a:t>) mean?</a:t>
            </a:r>
          </a:p>
        </p:txBody>
      </p:sp>
      <p:sp>
        <p:nvSpPr>
          <p:cNvPr id="24" name="[TextBox 1]">
            <a:extLst>
              <a:ext uri="{FF2B5EF4-FFF2-40B4-BE49-F238E27FC236}">
                <a16:creationId xmlns:a16="http://schemas.microsoft.com/office/drawing/2014/main" id="{47CDD73F-FA49-4A42-A299-F14FF420FDB5}"/>
              </a:ext>
            </a:extLst>
          </p:cNvPr>
          <p:cNvSpPr txBox="1"/>
          <p:nvPr/>
        </p:nvSpPr>
        <p:spPr>
          <a:xfrm>
            <a:off x="261257" y="2065461"/>
            <a:ext cx="6596743" cy="3877985"/>
          </a:xfrm>
          <a:prstGeom prst="rect">
            <a:avLst/>
          </a:prstGeom>
          <a:solidFill>
            <a:srgbClr val="FFFFCC"/>
          </a:solidFill>
          <a:ln>
            <a:solidFill>
              <a:schemeClr val="tx1"/>
            </a:solidFill>
          </a:ln>
        </p:spPr>
        <p:txBody>
          <a:bodyPr wrap="square" rtlCol="0">
            <a:spAutoFit/>
          </a:bodyPr>
          <a:lstStyle/>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b; </a:t>
            </a:r>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c;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d;</a:t>
            </a:r>
          </a:p>
          <a:p>
            <a:r>
              <a:rPr lang="en-US" sz="2000" b="1" dirty="0" err="1">
                <a:solidFill>
                  <a:srgbClr val="0000FF"/>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ap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float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bp</a:t>
            </a:r>
            <a:r>
              <a:rPr lang="en-US" sz="2000" b="1" dirty="0">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dp</a:t>
            </a:r>
            <a:r>
              <a:rPr lang="en-US" sz="2000" b="1" dirty="0">
                <a:latin typeface="Courier New" panose="02070309020205020404" pitchFamily="49" charset="0"/>
                <a:cs typeface="Courier New" panose="02070309020205020404" pitchFamily="49" charset="0"/>
              </a:rPr>
              <a:t>;</a:t>
            </a:r>
          </a:p>
          <a:p>
            <a:endParaRPr lang="en-US" sz="1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&amp;a; bp = &amp;b; cp = &amp;c; dp = &amp;d;</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bp++; cp++; dp++;</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 %p %p %p\n</a:t>
            </a:r>
            <a:r>
              <a:rPr lang="en-US" sz="2000" b="1" dirty="0">
                <a:latin typeface="Courier New" panose="02070309020205020404" pitchFamily="49" charset="0"/>
                <a:cs typeface="Courier New" panose="02070309020205020404" pitchFamily="49" charset="0"/>
              </a:rPr>
              <a:t>", ap, bp, cp, dp);</a:t>
            </a:r>
          </a:p>
          <a:p>
            <a:endParaRPr lang="en-US" sz="28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ap += </a:t>
            </a:r>
            <a:r>
              <a:rPr lang="en-US" sz="2000" b="1" dirty="0">
                <a:solidFill>
                  <a:srgbClr val="006600"/>
                </a:solidFill>
                <a:latin typeface="Courier New" panose="02070309020205020404" pitchFamily="49" charset="0"/>
                <a:cs typeface="Courier New" panose="02070309020205020404" pitchFamily="49" charset="0"/>
              </a:rPr>
              <a:t>3</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printf(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%p\n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ap);</a:t>
            </a:r>
            <a:endParaRPr lang="pt-BR" sz="2000" b="1" dirty="0">
              <a:latin typeface="Courier New" panose="02070309020205020404" pitchFamily="49" charset="0"/>
              <a:cs typeface="Courier New" panose="02070309020205020404" pitchFamily="49" charset="0"/>
            </a:endParaRPr>
          </a:p>
        </p:txBody>
      </p:sp>
      <p:sp>
        <p:nvSpPr>
          <p:cNvPr id="25" name="[TextBox 15]">
            <a:extLst>
              <a:ext uri="{FF2B5EF4-FFF2-40B4-BE49-F238E27FC236}">
                <a16:creationId xmlns:a16="http://schemas.microsoft.com/office/drawing/2014/main" id="{783EA823-8C9C-4C3F-B0D6-4CF30C70C9F9}"/>
              </a:ext>
            </a:extLst>
          </p:cNvPr>
          <p:cNvSpPr txBox="1"/>
          <p:nvPr/>
        </p:nvSpPr>
        <p:spPr>
          <a:xfrm>
            <a:off x="5401002" y="5758780"/>
            <a:ext cx="2334985" cy="369332"/>
          </a:xfrm>
          <a:prstGeom prst="rect">
            <a:avLst/>
          </a:prstGeom>
          <a:solidFill>
            <a:srgbClr val="FFFF99"/>
          </a:solidFill>
          <a:ln>
            <a:solidFill>
              <a:schemeClr val="tx1"/>
            </a:solidFill>
          </a:ln>
        </p:spPr>
        <p:txBody>
          <a:bodyPr wrap="square" rtlCol="0">
            <a:spAutoFit/>
          </a:bodyPr>
          <a:lstStyle/>
          <a:p>
            <a:r>
              <a:rPr lang="en-US" dirty="0" err="1"/>
              <a:t>IncrementPointers.c</a:t>
            </a:r>
            <a:endParaRPr lang="en-SG" dirty="0"/>
          </a:p>
        </p:txBody>
      </p:sp>
      <p:sp>
        <p:nvSpPr>
          <p:cNvPr id="26" name="TextBox 25">
            <a:extLst>
              <a:ext uri="{FF2B5EF4-FFF2-40B4-BE49-F238E27FC236}">
                <a16:creationId xmlns:a16="http://schemas.microsoft.com/office/drawing/2014/main" id="{83C5AEC8-B40E-4187-803A-BB6C1F421F43}"/>
              </a:ext>
            </a:extLst>
          </p:cNvPr>
          <p:cNvSpPr txBox="1"/>
          <p:nvPr/>
        </p:nvSpPr>
        <p:spPr>
          <a:xfrm>
            <a:off x="6188529" y="1726756"/>
            <a:ext cx="2710542" cy="1477328"/>
          </a:xfrm>
          <a:prstGeom prst="rect">
            <a:avLst/>
          </a:prstGeom>
          <a:solidFill>
            <a:schemeClr val="bg1"/>
          </a:solidFill>
          <a:ln>
            <a:solidFill>
              <a:srgbClr val="006600"/>
            </a:solidFill>
          </a:ln>
        </p:spPr>
        <p:txBody>
          <a:bodyPr wrap="square" rtlCol="0">
            <a:spAutoFit/>
          </a:bodyPr>
          <a:lstStyle/>
          <a:p>
            <a:r>
              <a:rPr lang="en-US" dirty="0"/>
              <a:t>Recall Lect#2 slide 15:</a:t>
            </a:r>
          </a:p>
          <a:p>
            <a:r>
              <a:rPr lang="en-US" dirty="0">
                <a:solidFill>
                  <a:srgbClr val="0000FF"/>
                </a:solidFill>
              </a:rPr>
              <a:t>int </a:t>
            </a:r>
            <a:r>
              <a:rPr lang="en-US" dirty="0"/>
              <a:t>takes up 4 bytes</a:t>
            </a:r>
          </a:p>
          <a:p>
            <a:r>
              <a:rPr lang="en-US" dirty="0">
                <a:solidFill>
                  <a:srgbClr val="0000FF"/>
                </a:solidFill>
              </a:rPr>
              <a:t>float</a:t>
            </a:r>
            <a:r>
              <a:rPr lang="en-US" dirty="0"/>
              <a:t> takes up 4 bytes</a:t>
            </a:r>
          </a:p>
          <a:p>
            <a:r>
              <a:rPr lang="en-US" dirty="0">
                <a:solidFill>
                  <a:srgbClr val="0000FF"/>
                </a:solidFill>
              </a:rPr>
              <a:t>char </a:t>
            </a:r>
            <a:r>
              <a:rPr lang="en-US" dirty="0"/>
              <a:t>takes up 1 byte</a:t>
            </a:r>
          </a:p>
          <a:p>
            <a:r>
              <a:rPr lang="en-US" dirty="0">
                <a:solidFill>
                  <a:srgbClr val="0000FF"/>
                </a:solidFill>
              </a:rPr>
              <a:t>double</a:t>
            </a:r>
            <a:r>
              <a:rPr lang="en-US" dirty="0"/>
              <a:t> takes up 8 bytes</a:t>
            </a:r>
          </a:p>
        </p:txBody>
      </p:sp>
      <p:sp>
        <p:nvSpPr>
          <p:cNvPr id="27" name="[TextBox 55]">
            <a:extLst>
              <a:ext uri="{FF2B5EF4-FFF2-40B4-BE49-F238E27FC236}">
                <a16:creationId xmlns:a16="http://schemas.microsoft.com/office/drawing/2014/main" id="{38BEC5BD-52D6-4314-9FFD-43C2D7975AE4}"/>
              </a:ext>
            </a:extLst>
          </p:cNvPr>
          <p:cNvSpPr txBox="1"/>
          <p:nvPr/>
        </p:nvSpPr>
        <p:spPr>
          <a:xfrm>
            <a:off x="2997319" y="3833146"/>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ffbff0a4 ffbff0a0 ffbff09f ffbff090</a:t>
            </a:r>
          </a:p>
        </p:txBody>
      </p:sp>
      <p:sp>
        <p:nvSpPr>
          <p:cNvPr id="28" name="[TextBox 55]">
            <a:extLst>
              <a:ext uri="{FF2B5EF4-FFF2-40B4-BE49-F238E27FC236}">
                <a16:creationId xmlns:a16="http://schemas.microsoft.com/office/drawing/2014/main" id="{0115728D-2F26-4B31-8FC3-29DC5E09A239}"/>
              </a:ext>
            </a:extLst>
          </p:cNvPr>
          <p:cNvSpPr txBox="1"/>
          <p:nvPr/>
        </p:nvSpPr>
        <p:spPr>
          <a:xfrm>
            <a:off x="2997319" y="4860308"/>
            <a:ext cx="5662154"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ffbff0a8 ffbff0a4 ffbff0a0 ffbff098</a:t>
            </a:r>
          </a:p>
        </p:txBody>
      </p:sp>
      <p:sp>
        <p:nvSpPr>
          <p:cNvPr id="29" name="[TextBox 55]">
            <a:extLst>
              <a:ext uri="{FF2B5EF4-FFF2-40B4-BE49-F238E27FC236}">
                <a16:creationId xmlns:a16="http://schemas.microsoft.com/office/drawing/2014/main" id="{86848DE7-ED49-4BAE-8EA3-3C8BE55BF460}"/>
              </a:ext>
            </a:extLst>
          </p:cNvPr>
          <p:cNvSpPr txBox="1"/>
          <p:nvPr/>
        </p:nvSpPr>
        <p:spPr>
          <a:xfrm>
            <a:off x="3429000" y="5487360"/>
            <a:ext cx="1643659" cy="400110"/>
          </a:xfrm>
          <a:prstGeom prst="rect">
            <a:avLst/>
          </a:prstGeom>
          <a:solidFill>
            <a:srgbClr val="CCFF99"/>
          </a:solidFill>
          <a:ln>
            <a:solidFill>
              <a:schemeClr val="tx1"/>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ffbff0b4</a:t>
            </a:r>
          </a:p>
        </p:txBody>
      </p:sp>
      <p:cxnSp>
        <p:nvCxnSpPr>
          <p:cNvPr id="3" name="Straight Arrow Connector 2"/>
          <p:cNvCxnSpPr/>
          <p:nvPr/>
        </p:nvCxnSpPr>
        <p:spPr>
          <a:xfrm>
            <a:off x="3936569"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3867391"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6" name="Straight Arrow Connector 15"/>
          <p:cNvCxnSpPr/>
          <p:nvPr/>
        </p:nvCxnSpPr>
        <p:spPr>
          <a:xfrm>
            <a:off x="514882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079645"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+4</a:t>
            </a:r>
            <a:endParaRPr lang="en-GB" sz="1400" dirty="0">
              <a:solidFill>
                <a:srgbClr val="C00000"/>
              </a:solidFill>
              <a:latin typeface="Consolas" panose="020B0609020204030204" pitchFamily="49" charset="0"/>
            </a:endParaRPr>
          </a:p>
        </p:txBody>
      </p:sp>
      <p:cxnSp>
        <p:nvCxnSpPr>
          <p:cNvPr id="18" name="Straight Arrow Connector 17"/>
          <p:cNvCxnSpPr/>
          <p:nvPr/>
        </p:nvCxnSpPr>
        <p:spPr>
          <a:xfrm>
            <a:off x="6622182"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TextBox 18"/>
          <p:cNvSpPr txBox="1"/>
          <p:nvPr/>
        </p:nvSpPr>
        <p:spPr>
          <a:xfrm>
            <a:off x="6553004"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+1</a:t>
            </a:r>
            <a:endParaRPr lang="en-GB" sz="1400" dirty="0">
              <a:solidFill>
                <a:srgbClr val="C00000"/>
              </a:solidFill>
              <a:latin typeface="Consolas" panose="020B0609020204030204" pitchFamily="49" charset="0"/>
            </a:endParaRPr>
          </a:p>
        </p:txBody>
      </p:sp>
      <p:cxnSp>
        <p:nvCxnSpPr>
          <p:cNvPr id="20" name="Straight Arrow Connector 19"/>
          <p:cNvCxnSpPr/>
          <p:nvPr/>
        </p:nvCxnSpPr>
        <p:spPr>
          <a:xfrm>
            <a:off x="807025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8001075" y="4266992"/>
            <a:ext cx="38343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+8</a:t>
            </a:r>
            <a:endParaRPr lang="en-GB" sz="1400" dirty="0">
              <a:solidFill>
                <a:srgbClr val="C00000"/>
              </a:solidFill>
              <a:latin typeface="Consolas" panose="020B0609020204030204" pitchFamily="49" charset="0"/>
            </a:endParaRPr>
          </a:p>
        </p:txBody>
      </p:sp>
      <p:cxnSp>
        <p:nvCxnSpPr>
          <p:cNvPr id="30" name="Straight Arrow Connector 29"/>
          <p:cNvCxnSpPr/>
          <p:nvPr/>
        </p:nvCxnSpPr>
        <p:spPr>
          <a:xfrm>
            <a:off x="3936569" y="5260418"/>
            <a:ext cx="0" cy="2238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3936569" y="5213479"/>
            <a:ext cx="482824"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+12</a:t>
            </a:r>
            <a:endParaRPr lang="en-GB" sz="1400"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3481725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1"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22" presetClass="entr" presetSubtype="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4" grpId="0"/>
      <p:bldP spid="17" grpId="0"/>
      <p:bldP spid="19" grpId="0"/>
      <p:bldP spid="22"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7FFDABFD-9A73-DC4D-ACB8-8AF8A36A7C62}"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 Pass-by-Value and Scope Rule </a:t>
            </a:r>
            <a:r>
              <a:rPr lang="en-SG" sz="3200" dirty="0">
                <a:solidFill>
                  <a:srgbClr val="0000FF"/>
                </a:solidFill>
                <a:latin typeface="+mn-lt"/>
              </a:rPr>
              <a:t>(1/4)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2" name="Content Placeholder 5">
            <a:extLst>
              <a:ext uri="{FF2B5EF4-FFF2-40B4-BE49-F238E27FC236}">
                <a16:creationId xmlns:a16="http://schemas.microsoft.com/office/drawing/2014/main" id="{8687F4F9-C4D5-4875-8E21-6956E1B1B2FA}"/>
              </a:ext>
            </a:extLst>
          </p:cNvPr>
          <p:cNvSpPr>
            <a:spLocks noGrp="1"/>
          </p:cNvSpPr>
          <p:nvPr>
            <p:ph idx="1"/>
          </p:nvPr>
        </p:nvSpPr>
        <p:spPr>
          <a:xfrm>
            <a:off x="587375" y="1292772"/>
            <a:ext cx="8229600" cy="867104"/>
          </a:xfrm>
        </p:spPr>
        <p:txBody>
          <a:bodyPr>
            <a:no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GB"/>
              <a:t>In C, the actual parameters are passed to the formal parameters by a mechanism known as </a:t>
            </a:r>
            <a:r>
              <a:rPr lang="en-GB">
                <a:solidFill>
                  <a:srgbClr val="C00000"/>
                </a:solidFill>
              </a:rPr>
              <a:t>pass-by-value</a:t>
            </a:r>
            <a:r>
              <a:rPr lang="en-GB"/>
              <a:t>. </a:t>
            </a:r>
          </a:p>
        </p:txBody>
      </p:sp>
      <p:sp>
        <p:nvSpPr>
          <p:cNvPr id="13" name="[TextBox 1]">
            <a:extLst>
              <a:ext uri="{FF2B5EF4-FFF2-40B4-BE49-F238E27FC236}">
                <a16:creationId xmlns:a16="http://schemas.microsoft.com/office/drawing/2014/main" id="{B8A02820-FAE6-4D77-A1FB-A4D17B14ECEC}"/>
              </a:ext>
            </a:extLst>
          </p:cNvPr>
          <p:cNvSpPr txBox="1"/>
          <p:nvPr/>
        </p:nvSpPr>
        <p:spPr>
          <a:xfrm>
            <a:off x="466286" y="4401508"/>
            <a:ext cx="5808389" cy="1477328"/>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x,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y)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 = pow(x,</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 pow(y,</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sum_square</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15" name="[TextBox 1]">
            <a:extLst>
              <a:ext uri="{FF2B5EF4-FFF2-40B4-BE49-F238E27FC236}">
                <a16:creationId xmlns:a16="http://schemas.microsoft.com/office/drawing/2014/main" id="{97E53731-F659-4C5C-960D-E7A3AF3C6286}"/>
              </a:ext>
            </a:extLst>
          </p:cNvPr>
          <p:cNvSpPr txBox="1"/>
          <p:nvPr/>
        </p:nvSpPr>
        <p:spPr>
          <a:xfrm>
            <a:off x="466286" y="2260412"/>
            <a:ext cx="5808389" cy="1723549"/>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double</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10.5</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7.8</a:t>
            </a:r>
            <a:r>
              <a:rPr lang="en-US" sz="1600" b="1" dirty="0">
                <a:latin typeface="Courier New" panose="02070309020205020404" pitchFamily="49" charset="0"/>
                <a:cs typeface="Courier New" panose="02070309020205020404" pitchFamily="49" charset="0"/>
              </a:rPr>
              <a:t>;</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3.2</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12/5</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.2f\n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sqrt_sum_square</a:t>
            </a:r>
            <a:r>
              <a:rPr lang="en-US" sz="1600" b="1" dirty="0">
                <a:latin typeface="Courier New" panose="02070309020205020404" pitchFamily="49" charset="0"/>
                <a:cs typeface="Courier New" panose="02070309020205020404" pitchFamily="49" charset="0"/>
              </a:rPr>
              <a:t>(a, </a:t>
            </a:r>
            <a:r>
              <a:rPr lang="en-US" sz="1600" b="1" dirty="0" err="1">
                <a:latin typeface="Courier New" panose="02070309020205020404" pitchFamily="49" charset="0"/>
                <a:cs typeface="Courier New" panose="02070309020205020404" pitchFamily="49" charset="0"/>
              </a:rPr>
              <a:t>a+b</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cxnSp>
        <p:nvCxnSpPr>
          <p:cNvPr id="16" name="[Straight Arrow Connector 2]">
            <a:extLst>
              <a:ext uri="{FF2B5EF4-FFF2-40B4-BE49-F238E27FC236}">
                <a16:creationId xmlns:a16="http://schemas.microsoft.com/office/drawing/2014/main" id="{ACBE34BE-9C48-4A16-B915-40904F701A66}"/>
              </a:ext>
            </a:extLst>
          </p:cNvPr>
          <p:cNvCxnSpPr/>
          <p:nvPr/>
        </p:nvCxnSpPr>
        <p:spPr>
          <a:xfrm>
            <a:off x="296525" y="3068960"/>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E589A34-218C-4BD1-8B93-5D2057A01B9A}"/>
              </a:ext>
            </a:extLst>
          </p:cNvPr>
          <p:cNvGrpSpPr/>
          <p:nvPr/>
        </p:nvGrpSpPr>
        <p:grpSpPr>
          <a:xfrm>
            <a:off x="6482254" y="2116363"/>
            <a:ext cx="1923389" cy="751551"/>
            <a:chOff x="6482254" y="2116363"/>
            <a:chExt cx="1923389" cy="751551"/>
          </a:xfrm>
        </p:grpSpPr>
        <p:sp>
          <p:nvSpPr>
            <p:cNvPr id="18" name="Rectangle 17">
              <a:extLst>
                <a:ext uri="{FF2B5EF4-FFF2-40B4-BE49-F238E27FC236}">
                  <a16:creationId xmlns:a16="http://schemas.microsoft.com/office/drawing/2014/main" id="{9C4F8243-43A5-4CC1-9FA8-7103116DB1B5}"/>
                </a:ext>
              </a:extLst>
            </p:cNvPr>
            <p:cNvSpPr/>
            <p:nvPr/>
          </p:nvSpPr>
          <p:spPr>
            <a:xfrm>
              <a:off x="6731875" y="2478157"/>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BC5820E-E664-4919-ADFC-6784575D2C46}"/>
                </a:ext>
              </a:extLst>
            </p:cNvPr>
            <p:cNvSpPr txBox="1"/>
            <p:nvPr/>
          </p:nvSpPr>
          <p:spPr>
            <a:xfrm>
              <a:off x="6482254" y="2116363"/>
              <a:ext cx="299545" cy="369332"/>
            </a:xfrm>
            <a:prstGeom prst="rect">
              <a:avLst/>
            </a:prstGeom>
            <a:noFill/>
          </p:spPr>
          <p:txBody>
            <a:bodyPr wrap="square" rtlCol="0">
              <a:spAutoFit/>
            </a:bodyPr>
            <a:lstStyle/>
            <a:p>
              <a:r>
                <a:rPr lang="en-US"/>
                <a:t>a</a:t>
              </a:r>
            </a:p>
          </p:txBody>
        </p:sp>
        <p:sp>
          <p:nvSpPr>
            <p:cNvPr id="20" name="TextBox 19">
              <a:extLst>
                <a:ext uri="{FF2B5EF4-FFF2-40B4-BE49-F238E27FC236}">
                  <a16:creationId xmlns:a16="http://schemas.microsoft.com/office/drawing/2014/main" id="{76E9ED06-CB18-4E90-9A68-72AA12DD34B9}"/>
                </a:ext>
              </a:extLst>
            </p:cNvPr>
            <p:cNvSpPr txBox="1"/>
            <p:nvPr/>
          </p:nvSpPr>
          <p:spPr>
            <a:xfrm>
              <a:off x="7485991" y="2120483"/>
              <a:ext cx="299545" cy="369332"/>
            </a:xfrm>
            <a:prstGeom prst="rect">
              <a:avLst/>
            </a:prstGeom>
            <a:noFill/>
          </p:spPr>
          <p:txBody>
            <a:bodyPr wrap="square" rtlCol="0">
              <a:spAutoFit/>
            </a:bodyPr>
            <a:lstStyle/>
            <a:p>
              <a:r>
                <a:rPr lang="en-US"/>
                <a:t>b</a:t>
              </a:r>
            </a:p>
          </p:txBody>
        </p:sp>
        <p:sp>
          <p:nvSpPr>
            <p:cNvPr id="22" name="TextBox 21">
              <a:extLst>
                <a:ext uri="{FF2B5EF4-FFF2-40B4-BE49-F238E27FC236}">
                  <a16:creationId xmlns:a16="http://schemas.microsoft.com/office/drawing/2014/main" id="{EAACC04A-ABD5-4DE2-A787-82E2892FBAA4}"/>
                </a:ext>
              </a:extLst>
            </p:cNvPr>
            <p:cNvSpPr txBox="1"/>
            <p:nvPr/>
          </p:nvSpPr>
          <p:spPr>
            <a:xfrm>
              <a:off x="6723987" y="2489815"/>
              <a:ext cx="743605" cy="369332"/>
            </a:xfrm>
            <a:prstGeom prst="rect">
              <a:avLst/>
            </a:prstGeom>
            <a:noFill/>
          </p:spPr>
          <p:txBody>
            <a:bodyPr wrap="square" rtlCol="0">
              <a:spAutoFit/>
            </a:bodyPr>
            <a:lstStyle/>
            <a:p>
              <a:pPr algn="ctr"/>
              <a:r>
                <a:rPr lang="en-US"/>
                <a:t>10.5</a:t>
              </a:r>
            </a:p>
          </p:txBody>
        </p:sp>
        <p:sp>
          <p:nvSpPr>
            <p:cNvPr id="23" name="TextBox 22">
              <a:extLst>
                <a:ext uri="{FF2B5EF4-FFF2-40B4-BE49-F238E27FC236}">
                  <a16:creationId xmlns:a16="http://schemas.microsoft.com/office/drawing/2014/main" id="{E4CD027F-F209-48BE-A01B-1BFF8257AAC1}"/>
                </a:ext>
              </a:extLst>
            </p:cNvPr>
            <p:cNvSpPr txBox="1"/>
            <p:nvPr/>
          </p:nvSpPr>
          <p:spPr>
            <a:xfrm>
              <a:off x="7662038" y="2498582"/>
              <a:ext cx="743605" cy="369332"/>
            </a:xfrm>
            <a:prstGeom prst="rect">
              <a:avLst/>
            </a:prstGeom>
            <a:noFill/>
          </p:spPr>
          <p:txBody>
            <a:bodyPr wrap="square" rtlCol="0">
              <a:spAutoFit/>
            </a:bodyPr>
            <a:lstStyle/>
            <a:p>
              <a:pPr algn="ctr"/>
              <a:r>
                <a:rPr lang="en-US"/>
                <a:t>7.8</a:t>
              </a:r>
            </a:p>
          </p:txBody>
        </p:sp>
        <p:sp>
          <p:nvSpPr>
            <p:cNvPr id="24" name="Rectangle 23">
              <a:extLst>
                <a:ext uri="{FF2B5EF4-FFF2-40B4-BE49-F238E27FC236}">
                  <a16:creationId xmlns:a16="http://schemas.microsoft.com/office/drawing/2014/main" id="{61A5B6F5-3E79-42EA-99F7-E16DA9A6C46F}"/>
                </a:ext>
              </a:extLst>
            </p:cNvPr>
            <p:cNvSpPr/>
            <p:nvPr/>
          </p:nvSpPr>
          <p:spPr>
            <a:xfrm>
              <a:off x="7662038" y="2478156"/>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CE5A6D34-3DAF-4683-93C8-DCA54EE79687}"/>
              </a:ext>
            </a:extLst>
          </p:cNvPr>
          <p:cNvSpPr txBox="1"/>
          <p:nvPr/>
        </p:nvSpPr>
        <p:spPr>
          <a:xfrm>
            <a:off x="6858013" y="3314191"/>
            <a:ext cx="1600198" cy="369332"/>
          </a:xfrm>
          <a:prstGeom prst="rect">
            <a:avLst/>
          </a:prstGeom>
          <a:noFill/>
        </p:spPr>
        <p:txBody>
          <a:bodyPr wrap="square" rtlCol="0">
            <a:spAutoFit/>
          </a:bodyPr>
          <a:lstStyle/>
          <a:p>
            <a:pPr algn="ctr"/>
            <a:r>
              <a:rPr lang="en-US"/>
              <a:t>3.2 and 2.0</a:t>
            </a:r>
          </a:p>
        </p:txBody>
      </p:sp>
      <p:sp>
        <p:nvSpPr>
          <p:cNvPr id="26" name="TextBox 25">
            <a:extLst>
              <a:ext uri="{FF2B5EF4-FFF2-40B4-BE49-F238E27FC236}">
                <a16:creationId xmlns:a16="http://schemas.microsoft.com/office/drawing/2014/main" id="{8E03C0F8-45CB-412A-AC71-C067AE48AEC7}"/>
              </a:ext>
            </a:extLst>
          </p:cNvPr>
          <p:cNvSpPr txBox="1"/>
          <p:nvPr/>
        </p:nvSpPr>
        <p:spPr>
          <a:xfrm>
            <a:off x="6808089" y="5048440"/>
            <a:ext cx="743605" cy="369332"/>
          </a:xfrm>
          <a:prstGeom prst="rect">
            <a:avLst/>
          </a:prstGeom>
          <a:noFill/>
        </p:spPr>
        <p:txBody>
          <a:bodyPr wrap="square" rtlCol="0">
            <a:spAutoFit/>
          </a:bodyPr>
          <a:lstStyle/>
          <a:p>
            <a:pPr algn="ctr"/>
            <a:r>
              <a:rPr lang="en-US"/>
              <a:t>3.2</a:t>
            </a:r>
          </a:p>
        </p:txBody>
      </p:sp>
      <p:sp>
        <p:nvSpPr>
          <p:cNvPr id="27" name="TextBox 26">
            <a:extLst>
              <a:ext uri="{FF2B5EF4-FFF2-40B4-BE49-F238E27FC236}">
                <a16:creationId xmlns:a16="http://schemas.microsoft.com/office/drawing/2014/main" id="{363FC719-6436-4262-B1B8-E4CB1293082F}"/>
              </a:ext>
            </a:extLst>
          </p:cNvPr>
          <p:cNvSpPr txBox="1"/>
          <p:nvPr/>
        </p:nvSpPr>
        <p:spPr>
          <a:xfrm>
            <a:off x="6478319" y="2944859"/>
            <a:ext cx="2130974" cy="369332"/>
          </a:xfrm>
          <a:prstGeom prst="rect">
            <a:avLst/>
          </a:prstGeom>
          <a:noFill/>
        </p:spPr>
        <p:txBody>
          <a:bodyPr wrap="square" rtlCol="0">
            <a:spAutoFit/>
          </a:bodyPr>
          <a:lstStyle/>
          <a:p>
            <a:r>
              <a:rPr lang="en-US">
                <a:solidFill>
                  <a:srgbClr val="0000FF"/>
                </a:solidFill>
              </a:rPr>
              <a:t>Actual parameters:</a:t>
            </a:r>
          </a:p>
        </p:txBody>
      </p:sp>
      <p:sp>
        <p:nvSpPr>
          <p:cNvPr id="28" name="TextBox 27">
            <a:extLst>
              <a:ext uri="{FF2B5EF4-FFF2-40B4-BE49-F238E27FC236}">
                <a16:creationId xmlns:a16="http://schemas.microsoft.com/office/drawing/2014/main" id="{628F5038-8235-40C4-A4C5-0C827E6AE08F}"/>
              </a:ext>
            </a:extLst>
          </p:cNvPr>
          <p:cNvSpPr txBox="1"/>
          <p:nvPr/>
        </p:nvSpPr>
        <p:spPr>
          <a:xfrm>
            <a:off x="7722484" y="5048440"/>
            <a:ext cx="743605" cy="369332"/>
          </a:xfrm>
          <a:prstGeom prst="rect">
            <a:avLst/>
          </a:prstGeom>
          <a:noFill/>
        </p:spPr>
        <p:txBody>
          <a:bodyPr wrap="square" rtlCol="0">
            <a:spAutoFit/>
          </a:bodyPr>
          <a:lstStyle/>
          <a:p>
            <a:pPr algn="ctr"/>
            <a:r>
              <a:rPr lang="en-US"/>
              <a:t>2.0</a:t>
            </a:r>
          </a:p>
        </p:txBody>
      </p:sp>
      <p:grpSp>
        <p:nvGrpSpPr>
          <p:cNvPr id="29" name="Group 28">
            <a:extLst>
              <a:ext uri="{FF2B5EF4-FFF2-40B4-BE49-F238E27FC236}">
                <a16:creationId xmlns:a16="http://schemas.microsoft.com/office/drawing/2014/main" id="{AE9544D1-B5C3-43E4-9D39-B427F05739A7}"/>
              </a:ext>
            </a:extLst>
          </p:cNvPr>
          <p:cNvGrpSpPr/>
          <p:nvPr/>
        </p:nvGrpSpPr>
        <p:grpSpPr>
          <a:xfrm>
            <a:off x="6558467" y="4364521"/>
            <a:ext cx="2364815" cy="1044690"/>
            <a:chOff x="6558467" y="4364521"/>
            <a:chExt cx="2364815" cy="1044690"/>
          </a:xfrm>
        </p:grpSpPr>
        <p:sp>
          <p:nvSpPr>
            <p:cNvPr id="30" name="Rectangle 29">
              <a:extLst>
                <a:ext uri="{FF2B5EF4-FFF2-40B4-BE49-F238E27FC236}">
                  <a16:creationId xmlns:a16="http://schemas.microsoft.com/office/drawing/2014/main" id="{4F2D32DA-B207-4287-9079-C27426361643}"/>
                </a:ext>
              </a:extLst>
            </p:cNvPr>
            <p:cNvSpPr/>
            <p:nvPr/>
          </p:nvSpPr>
          <p:spPr>
            <a:xfrm>
              <a:off x="6808089" y="5036782"/>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D30D454-326B-4049-8AF1-F682A14958CA}"/>
                </a:ext>
              </a:extLst>
            </p:cNvPr>
            <p:cNvSpPr txBox="1"/>
            <p:nvPr/>
          </p:nvSpPr>
          <p:spPr>
            <a:xfrm>
              <a:off x="6558468" y="4674988"/>
              <a:ext cx="299545" cy="369332"/>
            </a:xfrm>
            <a:prstGeom prst="rect">
              <a:avLst/>
            </a:prstGeom>
            <a:noFill/>
          </p:spPr>
          <p:txBody>
            <a:bodyPr wrap="square" rtlCol="0">
              <a:spAutoFit/>
            </a:bodyPr>
            <a:lstStyle/>
            <a:p>
              <a:r>
                <a:rPr lang="en-US"/>
                <a:t>x</a:t>
              </a:r>
            </a:p>
          </p:txBody>
        </p:sp>
        <p:sp>
          <p:nvSpPr>
            <p:cNvPr id="32" name="TextBox 31">
              <a:extLst>
                <a:ext uri="{FF2B5EF4-FFF2-40B4-BE49-F238E27FC236}">
                  <a16:creationId xmlns:a16="http://schemas.microsoft.com/office/drawing/2014/main" id="{26E3FB98-1D46-47E8-A3BD-784CDB4FC0EB}"/>
                </a:ext>
              </a:extLst>
            </p:cNvPr>
            <p:cNvSpPr txBox="1"/>
            <p:nvPr/>
          </p:nvSpPr>
          <p:spPr>
            <a:xfrm>
              <a:off x="7562205" y="4679108"/>
              <a:ext cx="299545" cy="369332"/>
            </a:xfrm>
            <a:prstGeom prst="rect">
              <a:avLst/>
            </a:prstGeom>
            <a:noFill/>
          </p:spPr>
          <p:txBody>
            <a:bodyPr wrap="square" rtlCol="0">
              <a:spAutoFit/>
            </a:bodyPr>
            <a:lstStyle/>
            <a:p>
              <a:r>
                <a:rPr lang="en-US"/>
                <a:t>y</a:t>
              </a:r>
            </a:p>
          </p:txBody>
        </p:sp>
        <p:sp>
          <p:nvSpPr>
            <p:cNvPr id="33" name="Rectangle 32">
              <a:extLst>
                <a:ext uri="{FF2B5EF4-FFF2-40B4-BE49-F238E27FC236}">
                  <a16:creationId xmlns:a16="http://schemas.microsoft.com/office/drawing/2014/main" id="{9B894007-AD25-4FB4-A8AF-09138557F5B5}"/>
                </a:ext>
              </a:extLst>
            </p:cNvPr>
            <p:cNvSpPr/>
            <p:nvPr/>
          </p:nvSpPr>
          <p:spPr>
            <a:xfrm>
              <a:off x="7738252" y="5036781"/>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8F8E22A-B71D-433D-85B5-D0E926A1B2DF}"/>
                </a:ext>
              </a:extLst>
            </p:cNvPr>
            <p:cNvSpPr txBox="1"/>
            <p:nvPr/>
          </p:nvSpPr>
          <p:spPr>
            <a:xfrm>
              <a:off x="6558467" y="4364521"/>
              <a:ext cx="2364815" cy="369332"/>
            </a:xfrm>
            <a:prstGeom prst="rect">
              <a:avLst/>
            </a:prstGeom>
            <a:noFill/>
          </p:spPr>
          <p:txBody>
            <a:bodyPr wrap="square" rtlCol="0">
              <a:spAutoFit/>
            </a:bodyPr>
            <a:lstStyle/>
            <a:p>
              <a:r>
                <a:rPr lang="en-US">
                  <a:solidFill>
                    <a:srgbClr val="0000FF"/>
                  </a:solidFill>
                </a:rPr>
                <a:t>Formal parameters:</a:t>
              </a:r>
            </a:p>
          </p:txBody>
        </p:sp>
      </p:grpSp>
      <p:sp>
        <p:nvSpPr>
          <p:cNvPr id="35" name="TextBox 34">
            <a:extLst>
              <a:ext uri="{FF2B5EF4-FFF2-40B4-BE49-F238E27FC236}">
                <a16:creationId xmlns:a16="http://schemas.microsoft.com/office/drawing/2014/main" id="{9573B6C4-AE50-4D28-A39A-1C9BCB2F20D6}"/>
              </a:ext>
            </a:extLst>
          </p:cNvPr>
          <p:cNvSpPr txBox="1"/>
          <p:nvPr/>
        </p:nvSpPr>
        <p:spPr>
          <a:xfrm>
            <a:off x="6802847" y="5026813"/>
            <a:ext cx="743605" cy="369332"/>
          </a:xfrm>
          <a:prstGeom prst="rect">
            <a:avLst/>
          </a:prstGeom>
          <a:noFill/>
        </p:spPr>
        <p:txBody>
          <a:bodyPr wrap="square" rtlCol="0">
            <a:spAutoFit/>
          </a:bodyPr>
          <a:lstStyle/>
          <a:p>
            <a:pPr algn="ctr"/>
            <a:r>
              <a:rPr lang="en-US"/>
              <a:t>10.5</a:t>
            </a:r>
          </a:p>
        </p:txBody>
      </p:sp>
      <p:sp>
        <p:nvSpPr>
          <p:cNvPr id="36" name="TextBox 35">
            <a:extLst>
              <a:ext uri="{FF2B5EF4-FFF2-40B4-BE49-F238E27FC236}">
                <a16:creationId xmlns:a16="http://schemas.microsoft.com/office/drawing/2014/main" id="{432C2627-B8EC-403D-A308-D82B2A347A1C}"/>
              </a:ext>
            </a:extLst>
          </p:cNvPr>
          <p:cNvSpPr txBox="1"/>
          <p:nvPr/>
        </p:nvSpPr>
        <p:spPr>
          <a:xfrm>
            <a:off x="7722483" y="5036781"/>
            <a:ext cx="743605" cy="369332"/>
          </a:xfrm>
          <a:prstGeom prst="rect">
            <a:avLst/>
          </a:prstGeom>
          <a:noFill/>
        </p:spPr>
        <p:txBody>
          <a:bodyPr wrap="square" rtlCol="0">
            <a:spAutoFit/>
          </a:bodyPr>
          <a:lstStyle/>
          <a:p>
            <a:pPr algn="ctr"/>
            <a:r>
              <a:rPr lang="en-US"/>
              <a:t>18.3</a:t>
            </a:r>
          </a:p>
        </p:txBody>
      </p:sp>
      <p:cxnSp>
        <p:nvCxnSpPr>
          <p:cNvPr id="37" name="Straight Arrow Connector 36">
            <a:extLst>
              <a:ext uri="{FF2B5EF4-FFF2-40B4-BE49-F238E27FC236}">
                <a16:creationId xmlns:a16="http://schemas.microsoft.com/office/drawing/2014/main" id="{F52EC218-6B34-4BC6-985B-265D9D3436F7}"/>
              </a:ext>
            </a:extLst>
          </p:cNvPr>
          <p:cNvCxnSpPr/>
          <p:nvPr/>
        </p:nvCxnSpPr>
        <p:spPr>
          <a:xfrm>
            <a:off x="296525" y="3287854"/>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83C03BB-E704-4C30-B8E8-9A3150F8B46A}"/>
              </a:ext>
            </a:extLst>
          </p:cNvPr>
          <p:cNvSpPr txBox="1"/>
          <p:nvPr/>
        </p:nvSpPr>
        <p:spPr>
          <a:xfrm>
            <a:off x="6758148" y="3314191"/>
            <a:ext cx="1785442" cy="369332"/>
          </a:xfrm>
          <a:prstGeom prst="rect">
            <a:avLst/>
          </a:prstGeom>
          <a:noFill/>
        </p:spPr>
        <p:txBody>
          <a:bodyPr wrap="square" rtlCol="0">
            <a:spAutoFit/>
          </a:bodyPr>
          <a:lstStyle/>
          <a:p>
            <a:pPr algn="ctr"/>
            <a:r>
              <a:rPr lang="en-US"/>
              <a:t>10.5 and 18.3</a:t>
            </a:r>
          </a:p>
        </p:txBody>
      </p:sp>
    </p:spTree>
    <p:extLst>
      <p:ext uri="{BB962C8B-B14F-4D97-AF65-F5344CB8AC3E}">
        <p14:creationId xmlns:p14="http://schemas.microsoft.com/office/powerpoint/2010/main" val="2676965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par>
                          <p:cTn id="32" fill="hold">
                            <p:stCondLst>
                              <p:cond delay="500"/>
                            </p:stCondLst>
                            <p:childTnLst>
                              <p:par>
                                <p:cTn id="33" presetID="9" presetClass="exit" presetSubtype="0" fill="hold" nodeType="afterEffect">
                                  <p:stCondLst>
                                    <p:cond delay="0"/>
                                  </p:stCondLst>
                                  <p:childTnLst>
                                    <p:animEffect transition="out" filter="dissolv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par>
                          <p:cTn id="36" fill="hold">
                            <p:stCondLst>
                              <p:cond delay="1000"/>
                            </p:stCondLst>
                            <p:childTnLst>
                              <p:par>
                                <p:cTn id="37" presetID="9" presetClass="exit" presetSubtype="0" fill="hold" grpId="1" nodeType="afterEffect">
                                  <p:stCondLst>
                                    <p:cond delay="0"/>
                                  </p:stCondLst>
                                  <p:childTnLst>
                                    <p:animEffect transition="out" filter="dissolv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8" grpId="0"/>
      <p:bldP spid="28" grpId="1"/>
      <p:bldP spid="35" grpId="0"/>
      <p:bldP spid="36"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44975F7A-1289-3D41-A7A3-0001DC211DF2}"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4.1 Consequence of Pass-by-Value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sp>
        <p:nvSpPr>
          <p:cNvPr id="27" name="Content Placeholder 5">
            <a:extLst>
              <a:ext uri="{FF2B5EF4-FFF2-40B4-BE49-F238E27FC236}">
                <a16:creationId xmlns:a16="http://schemas.microsoft.com/office/drawing/2014/main" id="{0F975DC1-B88B-4C65-B227-0241E9B86DB8}"/>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GB" dirty="0"/>
              <a:t>Can this code be used to swap the values in </a:t>
            </a:r>
            <a:r>
              <a:rPr lang="en-GB" b="1" dirty="0">
                <a:latin typeface="Courier New" panose="02070309020205020404" pitchFamily="49" charset="0"/>
                <a:cs typeface="Courier New" panose="02070309020205020404" pitchFamily="49" charset="0"/>
              </a:rPr>
              <a:t>a</a:t>
            </a:r>
            <a:r>
              <a:rPr lang="en-GB" dirty="0"/>
              <a:t> and </a:t>
            </a:r>
            <a:r>
              <a:rPr lang="en-GB" b="1" dirty="0">
                <a:latin typeface="Courier New" panose="02070309020205020404" pitchFamily="49" charset="0"/>
                <a:cs typeface="Courier New" panose="02070309020205020404" pitchFamily="49" charset="0"/>
              </a:rPr>
              <a:t>b</a:t>
            </a:r>
            <a:r>
              <a:rPr lang="en-GB" dirty="0"/>
              <a:t>?</a:t>
            </a:r>
            <a:endParaRPr lang="en-US" dirty="0"/>
          </a:p>
        </p:txBody>
      </p:sp>
      <p:sp>
        <p:nvSpPr>
          <p:cNvPr id="28" name="[TextBox 1]">
            <a:extLst>
              <a:ext uri="{FF2B5EF4-FFF2-40B4-BE49-F238E27FC236}">
                <a16:creationId xmlns:a16="http://schemas.microsoft.com/office/drawing/2014/main" id="{83E66862-A940-4BA6-8384-7D8355FE509E}"/>
              </a:ext>
            </a:extLst>
          </p:cNvPr>
          <p:cNvSpPr txBox="1"/>
          <p:nvPr/>
        </p:nvSpPr>
        <p:spPr>
          <a:xfrm>
            <a:off x="575466" y="2017026"/>
            <a:ext cx="6289358" cy="3908762"/>
          </a:xfrm>
          <a:prstGeom prst="rect">
            <a:avLst/>
          </a:prstGeom>
          <a:solidFill>
            <a:srgbClr val="FFFFCC"/>
          </a:solidFill>
          <a:ln>
            <a:solidFill>
              <a:schemeClr val="tx1"/>
            </a:solidFill>
          </a:ln>
        </p:spPr>
        <p:txBody>
          <a:bodyPr wrap="square" rtlCol="0">
            <a:spAutoFit/>
          </a:bodyPr>
          <a:lstStyle/>
          <a:p>
            <a:pPr>
              <a:tabLst>
                <a:tab pos="231775" algn="l"/>
                <a:tab pos="465138" algn="l"/>
                <a:tab pos="682625" algn="l"/>
              </a:tabLst>
            </a:pPr>
            <a:r>
              <a:rPr lang="en-US" sz="1600" b="1" dirty="0">
                <a:solidFill>
                  <a:srgbClr val="9900CC"/>
                </a:solidFill>
                <a:latin typeface="Courier New" panose="02070309020205020404" pitchFamily="49" charset="0"/>
                <a:cs typeface="Courier New" panose="02070309020205020404" pitchFamily="49" charset="0"/>
              </a:rPr>
              <a:t>#include </a:t>
            </a:r>
            <a:r>
              <a:rPr lang="en-US" sz="1600" b="1" dirty="0">
                <a:solidFill>
                  <a:srgbClr val="006600"/>
                </a:solidFill>
                <a:latin typeface="Courier New" panose="02070309020205020404" pitchFamily="49" charset="0"/>
                <a:cs typeface="Courier New" panose="02070309020205020404" pitchFamily="49" charset="0"/>
              </a:rPr>
              <a:t>&lt;</a:t>
            </a:r>
            <a:r>
              <a:rPr lang="en-US" sz="1600" b="1" dirty="0" err="1">
                <a:solidFill>
                  <a:srgbClr val="006600"/>
                </a:solidFill>
                <a:latin typeface="Courier New" panose="02070309020205020404" pitchFamily="49" charset="0"/>
                <a:cs typeface="Courier New" panose="02070309020205020404" pitchFamily="49" charset="0"/>
              </a:rPr>
              <a:t>stdio.h</a:t>
            </a:r>
            <a:r>
              <a:rPr lang="en-US" sz="1600" b="1" dirty="0">
                <a:solidFill>
                  <a:srgbClr val="006600"/>
                </a:solidFill>
                <a:latin typeface="Courier New" panose="02070309020205020404" pitchFamily="49" charset="0"/>
                <a:cs typeface="Courier New" panose="02070309020205020404" pitchFamily="49" charset="0"/>
              </a:rPr>
              <a:t>&gt;</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 </a:t>
            </a:r>
            <a:r>
              <a:rPr lang="en-US" sz="1600" b="1" dirty="0">
                <a:latin typeface="Courier New" panose="02070309020205020404" pitchFamily="49" charset="0"/>
                <a:cs typeface="Courier New" panose="02070309020205020404" pitchFamily="49" charset="0"/>
              </a:rPr>
              <a:t>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solidFill>
                <a:srgbClr val="0000FF"/>
              </a:solidFill>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 </a:t>
            </a:r>
            <a:r>
              <a:rPr lang="en-US" sz="1600" b="1" dirty="0">
                <a:solidFill>
                  <a:srgbClr val="00660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b = </a:t>
            </a:r>
            <a:r>
              <a:rPr lang="en-US" sz="1600" b="1" dirty="0">
                <a:solidFill>
                  <a:srgbClr val="006600"/>
                </a:solidFill>
                <a:latin typeface="Courier New" panose="02070309020205020404" pitchFamily="49" charset="0"/>
                <a:cs typeface="Courier New" panose="02070309020205020404" pitchFamily="49" charset="0"/>
              </a:rPr>
              <a:t>3</a:t>
            </a: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before: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swap(a, b);</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a:solidFill>
                  <a:srgbClr val="006600"/>
                </a:solidFill>
                <a:latin typeface="Courier New" panose="02070309020205020404" pitchFamily="49" charset="0"/>
                <a:cs typeface="Courier New" panose="02070309020205020404" pitchFamily="49" charset="0"/>
              </a:rPr>
              <a:t>"In main, after : a=</a:t>
            </a:r>
            <a:r>
              <a:rPr lang="en-US" sz="1600" b="1" dirty="0">
                <a:solidFill>
                  <a:srgbClr val="FF0000"/>
                </a:solidFill>
                <a:latin typeface="Courier New" panose="02070309020205020404" pitchFamily="49" charset="0"/>
                <a:cs typeface="Courier New" panose="02070309020205020404" pitchFamily="49" charset="0"/>
              </a:rPr>
              <a:t>%d</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b=</a:t>
            </a:r>
            <a:r>
              <a:rPr lang="en-US" sz="1600" b="1" dirty="0">
                <a:solidFill>
                  <a:srgbClr val="FF0000"/>
                </a:solidFill>
                <a:latin typeface="Courier New" panose="02070309020205020404" pitchFamily="49" charset="0"/>
                <a:cs typeface="Courier New" panose="02070309020205020404" pitchFamily="49" charset="0"/>
              </a:rPr>
              <a:t>%d\n</a:t>
            </a:r>
            <a:r>
              <a:rPr lang="en-US" sz="1600" b="1" dirty="0">
                <a:solidFill>
                  <a:srgbClr val="0066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 b);	return </a:t>
            </a:r>
            <a:r>
              <a:rPr lang="en-US" sz="1600" b="1" dirty="0">
                <a:solidFill>
                  <a:srgbClr val="00660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a:p>
            <a:pPr>
              <a:tabLst>
                <a:tab pos="231775" algn="l"/>
                <a:tab pos="465138" algn="l"/>
                <a:tab pos="682625" algn="l"/>
              </a:tabLst>
            </a:pPr>
            <a:endParaRPr lang="en-US" sz="8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swap(</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 {</a:t>
            </a:r>
          </a:p>
          <a:p>
            <a:pPr>
              <a:tabLst>
                <a:tab pos="231775" algn="l"/>
                <a:tab pos="465138" algn="l"/>
                <a:tab pos="682625" algn="l"/>
              </a:tabLst>
            </a:pPr>
            <a:r>
              <a:rPr lang="en-US" sz="1600" b="1" dirty="0">
                <a:solidFill>
                  <a:srgbClr val="0000FF"/>
                </a:solidFill>
                <a:latin typeface="Courier New" panose="02070309020205020404" pitchFamily="49" charset="0"/>
                <a:cs typeface="Courier New" panose="02070309020205020404" pitchFamily="49" charset="0"/>
              </a:rPr>
              <a:t>	</a:t>
            </a:r>
            <a:r>
              <a:rPr lang="en-US" sz="1600" b="1" dirty="0" err="1">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temp = a;</a:t>
            </a:r>
            <a:endParaRPr lang="en-SG"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a = b;</a:t>
            </a:r>
          </a:p>
          <a:p>
            <a:pPr>
              <a:tabLst>
                <a:tab pos="231775" algn="l"/>
                <a:tab pos="465138" algn="l"/>
                <a:tab pos="682625" algn="l"/>
              </a:tabLst>
            </a:pPr>
            <a:r>
              <a:rPr lang="en-SG" sz="1600" b="1" dirty="0">
                <a:latin typeface="Courier New" panose="02070309020205020404" pitchFamily="49" charset="0"/>
                <a:cs typeface="Courier New" panose="02070309020205020404" pitchFamily="49" charset="0"/>
              </a:rPr>
              <a:t>	b = temp;</a:t>
            </a:r>
            <a:endParaRPr lang="en-US" sz="1600" b="1" dirty="0">
              <a:latin typeface="Courier New" panose="02070309020205020404" pitchFamily="49" charset="0"/>
              <a:cs typeface="Courier New" panose="02070309020205020404" pitchFamily="49" charset="0"/>
            </a:endParaRPr>
          </a:p>
          <a:p>
            <a:pPr>
              <a:tabLst>
                <a:tab pos="231775" algn="l"/>
                <a:tab pos="465138" algn="l"/>
                <a:tab pos="682625" algn="l"/>
              </a:tabLst>
            </a:pPr>
            <a:r>
              <a:rPr lang="en-US" sz="1600" b="1"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836B05B0-F221-4A7F-B651-6C5C0D5E1A9E}"/>
              </a:ext>
            </a:extLst>
          </p:cNvPr>
          <p:cNvSpPr txBox="1"/>
          <p:nvPr/>
        </p:nvSpPr>
        <p:spPr>
          <a:xfrm>
            <a:off x="322025" y="6400169"/>
            <a:ext cx="315359" cy="338554"/>
          </a:xfrm>
          <a:prstGeom prst="rect">
            <a:avLst/>
          </a:prstGeom>
          <a:noFill/>
        </p:spPr>
        <p:txBody>
          <a:bodyPr wrap="square" rtlCol="0">
            <a:spAutoFit/>
          </a:bodyPr>
          <a:lstStyle/>
          <a:p>
            <a:pPr algn="ctr"/>
            <a:r>
              <a:rPr lang="en-US" sz="1600" dirty="0">
                <a:sym typeface="Wingdings" panose="05000000000000000000" pitchFamily="2" charset="2"/>
              </a:rPr>
              <a:t></a:t>
            </a:r>
            <a:endParaRPr lang="en-US" sz="1600" dirty="0"/>
          </a:p>
        </p:txBody>
      </p:sp>
      <p:sp>
        <p:nvSpPr>
          <p:cNvPr id="30" name="TextBox 29">
            <a:extLst>
              <a:ext uri="{FF2B5EF4-FFF2-40B4-BE49-F238E27FC236}">
                <a16:creationId xmlns:a16="http://schemas.microsoft.com/office/drawing/2014/main" id="{402486D8-2962-4D14-8F0A-300DBF00331C}"/>
              </a:ext>
            </a:extLst>
          </p:cNvPr>
          <p:cNvSpPr txBox="1"/>
          <p:nvPr/>
        </p:nvSpPr>
        <p:spPr>
          <a:xfrm>
            <a:off x="4339987" y="1819722"/>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before: a=2, b=3</a:t>
            </a:r>
          </a:p>
        </p:txBody>
      </p:sp>
      <p:sp>
        <p:nvSpPr>
          <p:cNvPr id="31" name="TextBox 30">
            <a:extLst>
              <a:ext uri="{FF2B5EF4-FFF2-40B4-BE49-F238E27FC236}">
                <a16:creationId xmlns:a16="http://schemas.microsoft.com/office/drawing/2014/main" id="{D1C3DF5E-425D-4341-B0BE-9642ADE8149B}"/>
              </a:ext>
            </a:extLst>
          </p:cNvPr>
          <p:cNvSpPr txBox="1"/>
          <p:nvPr/>
        </p:nvSpPr>
        <p:spPr>
          <a:xfrm>
            <a:off x="4339987" y="2189054"/>
            <a:ext cx="3916908" cy="369332"/>
          </a:xfrm>
          <a:prstGeom prst="rect">
            <a:avLst/>
          </a:prstGeom>
          <a:solidFill>
            <a:schemeClr val="tx1"/>
          </a:solidFill>
          <a:ln>
            <a:noFill/>
          </a:ln>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In main, after : a=2, b=3</a:t>
            </a:r>
          </a:p>
        </p:txBody>
      </p:sp>
      <p:sp>
        <p:nvSpPr>
          <p:cNvPr id="32" name="TextBox 31">
            <a:extLst>
              <a:ext uri="{FF2B5EF4-FFF2-40B4-BE49-F238E27FC236}">
                <a16:creationId xmlns:a16="http://schemas.microsoft.com/office/drawing/2014/main" id="{E5916FB6-B2A2-4F0A-9EF5-2B8AEBF30E02}"/>
              </a:ext>
            </a:extLst>
          </p:cNvPr>
          <p:cNvSpPr txBox="1"/>
          <p:nvPr/>
        </p:nvSpPr>
        <p:spPr>
          <a:xfrm>
            <a:off x="7008769" y="2797929"/>
            <a:ext cx="1104181" cy="646331"/>
          </a:xfrm>
          <a:prstGeom prst="rect">
            <a:avLst/>
          </a:prstGeom>
          <a:noFill/>
        </p:spPr>
        <p:txBody>
          <a:bodyPr wrap="square" rtlCol="0">
            <a:spAutoFit/>
          </a:bodyPr>
          <a:lstStyle/>
          <a:p>
            <a:pPr algn="ctr"/>
            <a:r>
              <a:rPr lang="en-SG" sz="3600" dirty="0">
                <a:solidFill>
                  <a:srgbClr val="C00000"/>
                </a:solidFill>
              </a:rPr>
              <a:t>No</a:t>
            </a:r>
            <a:endParaRPr lang="en-US" sz="3600" dirty="0">
              <a:solidFill>
                <a:srgbClr val="C00000"/>
              </a:solidFill>
            </a:endParaRPr>
          </a:p>
        </p:txBody>
      </p:sp>
      <p:sp>
        <p:nvSpPr>
          <p:cNvPr id="12" name="[TextBox 15]">
            <a:extLst>
              <a:ext uri="{FF2B5EF4-FFF2-40B4-BE49-F238E27FC236}">
                <a16:creationId xmlns:a16="http://schemas.microsoft.com/office/drawing/2014/main" id="{8D74B988-CAD2-4078-B98F-33581C8A4454}"/>
              </a:ext>
            </a:extLst>
          </p:cNvPr>
          <p:cNvSpPr txBox="1"/>
          <p:nvPr/>
        </p:nvSpPr>
        <p:spPr>
          <a:xfrm>
            <a:off x="5081664" y="5728484"/>
            <a:ext cx="1927105" cy="369332"/>
          </a:xfrm>
          <a:prstGeom prst="rect">
            <a:avLst/>
          </a:prstGeom>
          <a:solidFill>
            <a:srgbClr val="FFFF99"/>
          </a:solidFill>
          <a:ln>
            <a:solidFill>
              <a:schemeClr val="tx1"/>
            </a:solidFill>
          </a:ln>
        </p:spPr>
        <p:txBody>
          <a:bodyPr wrap="square" rtlCol="0">
            <a:spAutoFit/>
          </a:bodyPr>
          <a:lstStyle/>
          <a:p>
            <a:r>
              <a:rPr lang="en-US" dirty="0" err="1"/>
              <a:t>SwapIncorrect.c</a:t>
            </a:r>
            <a:endParaRPr lang="en-SG" dirty="0"/>
          </a:p>
        </p:txBody>
      </p:sp>
    </p:spTree>
    <p:extLst>
      <p:ext uri="{BB962C8B-B14F-4D97-AF65-F5344CB8AC3E}">
        <p14:creationId xmlns:p14="http://schemas.microsoft.com/office/powerpoint/2010/main" val="2329780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dissolve">
                                      <p:cBhvr>
                                        <p:cTn id="1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9127D865-CC91-B547-83BA-0FA0BAE230B5}"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(2/3)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8" name="Content Placeholder 5">
            <a:extLst>
              <a:ext uri="{FF2B5EF4-FFF2-40B4-BE49-F238E27FC236}">
                <a16:creationId xmlns:a16="http://schemas.microsoft.com/office/drawing/2014/main" id="{320B09FA-E642-4207-AA25-804753683B1C}"/>
              </a:ext>
            </a:extLst>
          </p:cNvPr>
          <p:cNvSpPr>
            <a:spLocks noGrp="1"/>
          </p:cNvSpPr>
          <p:nvPr>
            <p:ph idx="1"/>
          </p:nvPr>
        </p:nvSpPr>
        <p:spPr>
          <a:xfrm>
            <a:off x="587375" y="1187450"/>
            <a:ext cx="8229600" cy="1009840"/>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What happens in </a:t>
            </a:r>
            <a:r>
              <a:rPr lang="en-US" dirty="0" err="1">
                <a:solidFill>
                  <a:srgbClr val="0000FF"/>
                </a:solidFill>
              </a:rPr>
              <a:t>SwapIncorrect.c</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It’s all about </a:t>
            </a:r>
            <a:r>
              <a:rPr lang="en-US" dirty="0">
                <a:solidFill>
                  <a:srgbClr val="C00000"/>
                </a:solidFill>
              </a:rPr>
              <a:t>pass-by-value </a:t>
            </a:r>
            <a:r>
              <a:rPr lang="en-US" dirty="0"/>
              <a:t>and</a:t>
            </a:r>
            <a:r>
              <a:rPr lang="en-US" dirty="0">
                <a:solidFill>
                  <a:srgbClr val="C00000"/>
                </a:solidFill>
              </a:rPr>
              <a:t> scope rule</a:t>
            </a:r>
            <a:r>
              <a:rPr lang="en-US" dirty="0"/>
              <a:t>!</a:t>
            </a:r>
          </a:p>
        </p:txBody>
      </p:sp>
      <p:sp>
        <p:nvSpPr>
          <p:cNvPr id="9" name="[TextBox 3]">
            <a:extLst>
              <a:ext uri="{FF2B5EF4-FFF2-40B4-BE49-F238E27FC236}">
                <a16:creationId xmlns:a16="http://schemas.microsoft.com/office/drawing/2014/main" id="{F5E1BC44-7A47-41AC-8664-D3AE636F6038}"/>
              </a:ext>
            </a:extLst>
          </p:cNvPr>
          <p:cNvSpPr txBox="1"/>
          <p:nvPr/>
        </p:nvSpPr>
        <p:spPr>
          <a:xfrm>
            <a:off x="2429302" y="2462410"/>
            <a:ext cx="1542198" cy="461665"/>
          </a:xfrm>
          <a:prstGeom prst="rect">
            <a:avLst/>
          </a:prstGeom>
          <a:noFill/>
        </p:spPr>
        <p:txBody>
          <a:bodyPr wrap="square" rtlCol="0">
            <a:spAutoFit/>
          </a:bodyPr>
          <a:lstStyle/>
          <a:p>
            <a:r>
              <a:rPr lang="en-US" sz="2400"/>
              <a:t>In main():</a:t>
            </a:r>
          </a:p>
        </p:txBody>
      </p:sp>
      <p:grpSp>
        <p:nvGrpSpPr>
          <p:cNvPr id="10" name="[Group 23]">
            <a:extLst>
              <a:ext uri="{FF2B5EF4-FFF2-40B4-BE49-F238E27FC236}">
                <a16:creationId xmlns:a16="http://schemas.microsoft.com/office/drawing/2014/main" id="{53E5DE3E-572C-49F7-A068-43A2DABCD97A}"/>
              </a:ext>
            </a:extLst>
          </p:cNvPr>
          <p:cNvGrpSpPr/>
          <p:nvPr/>
        </p:nvGrpSpPr>
        <p:grpSpPr>
          <a:xfrm>
            <a:off x="4771246" y="2425931"/>
            <a:ext cx="3119435" cy="769246"/>
            <a:chOff x="4771246" y="2158620"/>
            <a:chExt cx="3119435" cy="769246"/>
          </a:xfrm>
        </p:grpSpPr>
        <p:grpSp>
          <p:nvGrpSpPr>
            <p:cNvPr id="12" name="Group 11">
              <a:extLst>
                <a:ext uri="{FF2B5EF4-FFF2-40B4-BE49-F238E27FC236}">
                  <a16:creationId xmlns:a16="http://schemas.microsoft.com/office/drawing/2014/main" id="{2044E03A-847F-44F9-B2E7-C49E9CED9CD1}"/>
                </a:ext>
              </a:extLst>
            </p:cNvPr>
            <p:cNvGrpSpPr/>
            <p:nvPr/>
          </p:nvGrpSpPr>
          <p:grpSpPr>
            <a:xfrm>
              <a:off x="4771246" y="2158620"/>
              <a:ext cx="1247417" cy="769246"/>
              <a:chOff x="4771246" y="2158620"/>
              <a:chExt cx="1247417" cy="769246"/>
            </a:xfrm>
          </p:grpSpPr>
          <p:grpSp>
            <p:nvGrpSpPr>
              <p:cNvPr id="20" name="Group 19">
                <a:extLst>
                  <a:ext uri="{FF2B5EF4-FFF2-40B4-BE49-F238E27FC236}">
                    <a16:creationId xmlns:a16="http://schemas.microsoft.com/office/drawing/2014/main" id="{46C9DF48-7DAD-4E3A-ADA9-9A8549F44D82}"/>
                  </a:ext>
                </a:extLst>
              </p:cNvPr>
              <p:cNvGrpSpPr/>
              <p:nvPr/>
            </p:nvGrpSpPr>
            <p:grpSpPr>
              <a:xfrm>
                <a:off x="5172501" y="2450194"/>
                <a:ext cx="846162" cy="477672"/>
                <a:chOff x="5172501" y="2450194"/>
                <a:chExt cx="846162" cy="477672"/>
              </a:xfrm>
            </p:grpSpPr>
            <p:sp>
              <p:nvSpPr>
                <p:cNvPr id="23" name="TextBox 22">
                  <a:extLst>
                    <a:ext uri="{FF2B5EF4-FFF2-40B4-BE49-F238E27FC236}">
                      <a16:creationId xmlns:a16="http://schemas.microsoft.com/office/drawing/2014/main" id="{1651DA24-6CFF-47E4-AD94-8733CFC06093}"/>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24" name="Rectangle 23">
                  <a:extLst>
                    <a:ext uri="{FF2B5EF4-FFF2-40B4-BE49-F238E27FC236}">
                      <a16:creationId xmlns:a16="http://schemas.microsoft.com/office/drawing/2014/main" id="{2E5CF4FE-9D4D-4E4D-8A78-AA8DB5C5280B}"/>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22" name="TextBox 21">
                <a:extLst>
                  <a:ext uri="{FF2B5EF4-FFF2-40B4-BE49-F238E27FC236}">
                    <a16:creationId xmlns:a16="http://schemas.microsoft.com/office/drawing/2014/main" id="{C1672044-73B7-480A-897A-D3F9E3CB6A64}"/>
                  </a:ext>
                </a:extLst>
              </p:cNvPr>
              <p:cNvSpPr txBox="1"/>
              <p:nvPr/>
            </p:nvSpPr>
            <p:spPr>
              <a:xfrm>
                <a:off x="4771246" y="2158620"/>
                <a:ext cx="452220" cy="369332"/>
              </a:xfrm>
              <a:prstGeom prst="rect">
                <a:avLst/>
              </a:prstGeom>
              <a:noFill/>
            </p:spPr>
            <p:txBody>
              <a:bodyPr wrap="square" rtlCol="0">
                <a:spAutoFit/>
              </a:bodyPr>
              <a:lstStyle/>
              <a:p>
                <a:pPr algn="ctr"/>
                <a:r>
                  <a:rPr lang="en-US" dirty="0"/>
                  <a:t>a</a:t>
                </a:r>
              </a:p>
            </p:txBody>
          </p:sp>
        </p:grpSp>
        <p:grpSp>
          <p:nvGrpSpPr>
            <p:cNvPr id="15" name="Group 14">
              <a:extLst>
                <a:ext uri="{FF2B5EF4-FFF2-40B4-BE49-F238E27FC236}">
                  <a16:creationId xmlns:a16="http://schemas.microsoft.com/office/drawing/2014/main" id="{7DB8FF11-3992-4653-A5CD-A0D5BF595976}"/>
                </a:ext>
              </a:extLst>
            </p:cNvPr>
            <p:cNvGrpSpPr/>
            <p:nvPr/>
          </p:nvGrpSpPr>
          <p:grpSpPr>
            <a:xfrm>
              <a:off x="6663950" y="2158620"/>
              <a:ext cx="1226731" cy="769246"/>
              <a:chOff x="6663950" y="2158620"/>
              <a:chExt cx="1226731" cy="769246"/>
            </a:xfrm>
          </p:grpSpPr>
          <p:grpSp>
            <p:nvGrpSpPr>
              <p:cNvPr id="16" name="Group 15">
                <a:extLst>
                  <a:ext uri="{FF2B5EF4-FFF2-40B4-BE49-F238E27FC236}">
                    <a16:creationId xmlns:a16="http://schemas.microsoft.com/office/drawing/2014/main" id="{14125DB7-E015-49C9-A622-A63CD816A750}"/>
                  </a:ext>
                </a:extLst>
              </p:cNvPr>
              <p:cNvGrpSpPr/>
              <p:nvPr/>
            </p:nvGrpSpPr>
            <p:grpSpPr>
              <a:xfrm>
                <a:off x="7044519" y="2450194"/>
                <a:ext cx="846162" cy="477672"/>
                <a:chOff x="7044519" y="2417928"/>
                <a:chExt cx="846162" cy="477672"/>
              </a:xfrm>
            </p:grpSpPr>
            <p:sp>
              <p:nvSpPr>
                <p:cNvPr id="18" name="TextBox 17">
                  <a:extLst>
                    <a:ext uri="{FF2B5EF4-FFF2-40B4-BE49-F238E27FC236}">
                      <a16:creationId xmlns:a16="http://schemas.microsoft.com/office/drawing/2014/main" id="{7C75E93D-9006-4C01-804C-FB05BB28E67A}"/>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19" name="Rectangle 18">
                  <a:extLst>
                    <a:ext uri="{FF2B5EF4-FFF2-40B4-BE49-F238E27FC236}">
                      <a16:creationId xmlns:a16="http://schemas.microsoft.com/office/drawing/2014/main" id="{16CF2AB0-5276-489A-9357-757B04388074}"/>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7" name="TextBox 16">
                <a:extLst>
                  <a:ext uri="{FF2B5EF4-FFF2-40B4-BE49-F238E27FC236}">
                    <a16:creationId xmlns:a16="http://schemas.microsoft.com/office/drawing/2014/main" id="{64CC98E3-F597-411A-9037-CD7E5E3799A6}"/>
                  </a:ext>
                </a:extLst>
              </p:cNvPr>
              <p:cNvSpPr txBox="1"/>
              <p:nvPr/>
            </p:nvSpPr>
            <p:spPr>
              <a:xfrm>
                <a:off x="6663950" y="2158620"/>
                <a:ext cx="452220" cy="369332"/>
              </a:xfrm>
              <a:prstGeom prst="rect">
                <a:avLst/>
              </a:prstGeom>
              <a:noFill/>
            </p:spPr>
            <p:txBody>
              <a:bodyPr wrap="square" rtlCol="0">
                <a:spAutoFit/>
              </a:bodyPr>
              <a:lstStyle/>
              <a:p>
                <a:pPr algn="ctr"/>
                <a:r>
                  <a:rPr lang="en-US" dirty="0"/>
                  <a:t>b</a:t>
                </a:r>
              </a:p>
            </p:txBody>
          </p:sp>
        </p:grpSp>
      </p:grpSp>
      <p:cxnSp>
        <p:nvCxnSpPr>
          <p:cNvPr id="25" name="[Straight Connector 19]">
            <a:extLst>
              <a:ext uri="{FF2B5EF4-FFF2-40B4-BE49-F238E27FC236}">
                <a16:creationId xmlns:a16="http://schemas.microsoft.com/office/drawing/2014/main" id="{8A6C6110-407C-4938-9107-82A33D4FFEC8}"/>
              </a:ext>
            </a:extLst>
          </p:cNvPr>
          <p:cNvCxnSpPr/>
          <p:nvPr/>
        </p:nvCxnSpPr>
        <p:spPr>
          <a:xfrm>
            <a:off x="1337481" y="3501830"/>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ACBDAF88-D4C0-4495-B3B6-C1EB5A3911D3}"/>
              </a:ext>
            </a:extLst>
          </p:cNvPr>
          <p:cNvSpPr txBox="1"/>
          <p:nvPr/>
        </p:nvSpPr>
        <p:spPr>
          <a:xfrm>
            <a:off x="2429302" y="3938642"/>
            <a:ext cx="1542198" cy="461665"/>
          </a:xfrm>
          <a:prstGeom prst="rect">
            <a:avLst/>
          </a:prstGeom>
          <a:noFill/>
        </p:spPr>
        <p:txBody>
          <a:bodyPr wrap="square" rtlCol="0">
            <a:spAutoFit/>
          </a:bodyPr>
          <a:lstStyle/>
          <a:p>
            <a:r>
              <a:rPr lang="en-US" sz="2400"/>
              <a:t>In swap():</a:t>
            </a:r>
          </a:p>
        </p:txBody>
      </p:sp>
      <p:grpSp>
        <p:nvGrpSpPr>
          <p:cNvPr id="27" name="[Group 26]">
            <a:extLst>
              <a:ext uri="{FF2B5EF4-FFF2-40B4-BE49-F238E27FC236}">
                <a16:creationId xmlns:a16="http://schemas.microsoft.com/office/drawing/2014/main" id="{92415300-7BB6-42F4-81F9-822F999CCFC0}"/>
              </a:ext>
            </a:extLst>
          </p:cNvPr>
          <p:cNvGrpSpPr/>
          <p:nvPr/>
        </p:nvGrpSpPr>
        <p:grpSpPr>
          <a:xfrm>
            <a:off x="4646447" y="3784851"/>
            <a:ext cx="3244234" cy="769246"/>
            <a:chOff x="4646447" y="2158620"/>
            <a:chExt cx="3244234" cy="769246"/>
          </a:xfrm>
        </p:grpSpPr>
        <p:grpSp>
          <p:nvGrpSpPr>
            <p:cNvPr id="28" name="Group 27">
              <a:extLst>
                <a:ext uri="{FF2B5EF4-FFF2-40B4-BE49-F238E27FC236}">
                  <a16:creationId xmlns:a16="http://schemas.microsoft.com/office/drawing/2014/main" id="{5B93A6F2-71BA-4D9D-A322-58AEE5A94325}"/>
                </a:ext>
              </a:extLst>
            </p:cNvPr>
            <p:cNvGrpSpPr/>
            <p:nvPr/>
          </p:nvGrpSpPr>
          <p:grpSpPr>
            <a:xfrm>
              <a:off x="4646447" y="2158620"/>
              <a:ext cx="1372216" cy="769246"/>
              <a:chOff x="4646447" y="2158620"/>
              <a:chExt cx="1372216" cy="769246"/>
            </a:xfrm>
          </p:grpSpPr>
          <p:grpSp>
            <p:nvGrpSpPr>
              <p:cNvPr id="34" name="Group 33">
                <a:extLst>
                  <a:ext uri="{FF2B5EF4-FFF2-40B4-BE49-F238E27FC236}">
                    <a16:creationId xmlns:a16="http://schemas.microsoft.com/office/drawing/2014/main" id="{4DDA5A01-C81D-4AA4-9581-09A0EF603D6E}"/>
                  </a:ext>
                </a:extLst>
              </p:cNvPr>
              <p:cNvGrpSpPr/>
              <p:nvPr/>
            </p:nvGrpSpPr>
            <p:grpSpPr>
              <a:xfrm>
                <a:off x="5172501" y="2450194"/>
                <a:ext cx="846162" cy="477672"/>
                <a:chOff x="5172501" y="2450194"/>
                <a:chExt cx="846162" cy="477672"/>
              </a:xfrm>
            </p:grpSpPr>
            <p:sp>
              <p:nvSpPr>
                <p:cNvPr id="36" name="TextBox 35">
                  <a:extLst>
                    <a:ext uri="{FF2B5EF4-FFF2-40B4-BE49-F238E27FC236}">
                      <a16:creationId xmlns:a16="http://schemas.microsoft.com/office/drawing/2014/main" id="{3A101AD2-516B-42C1-9112-FFE93F7A754D}"/>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37" name="Rectangle 36">
                  <a:extLst>
                    <a:ext uri="{FF2B5EF4-FFF2-40B4-BE49-F238E27FC236}">
                      <a16:creationId xmlns:a16="http://schemas.microsoft.com/office/drawing/2014/main" id="{52DABC08-B487-457A-B239-4D6632FA6667}"/>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5" name="TextBox 34">
                <a:extLst>
                  <a:ext uri="{FF2B5EF4-FFF2-40B4-BE49-F238E27FC236}">
                    <a16:creationId xmlns:a16="http://schemas.microsoft.com/office/drawing/2014/main" id="{DB41034D-44FE-43DB-A691-0B71EF43558C}"/>
                  </a:ext>
                </a:extLst>
              </p:cNvPr>
              <p:cNvSpPr txBox="1"/>
              <p:nvPr/>
            </p:nvSpPr>
            <p:spPr>
              <a:xfrm>
                <a:off x="4646447" y="2158620"/>
                <a:ext cx="669355" cy="369322"/>
              </a:xfrm>
              <a:prstGeom prst="rect">
                <a:avLst/>
              </a:prstGeom>
              <a:noFill/>
            </p:spPr>
            <p:txBody>
              <a:bodyPr wrap="square" rtlCol="0">
                <a:spAutoFit/>
              </a:bodyPr>
              <a:lstStyle/>
              <a:p>
                <a:pPr algn="ctr"/>
                <a:r>
                  <a:rPr lang="en-US" dirty="0"/>
                  <a:t>a</a:t>
                </a:r>
              </a:p>
            </p:txBody>
          </p:sp>
        </p:grpSp>
        <p:grpSp>
          <p:nvGrpSpPr>
            <p:cNvPr id="29" name="Group 28">
              <a:extLst>
                <a:ext uri="{FF2B5EF4-FFF2-40B4-BE49-F238E27FC236}">
                  <a16:creationId xmlns:a16="http://schemas.microsoft.com/office/drawing/2014/main" id="{20243E56-3970-455D-8AB8-95FCC132FDEE}"/>
                </a:ext>
              </a:extLst>
            </p:cNvPr>
            <p:cNvGrpSpPr/>
            <p:nvPr/>
          </p:nvGrpSpPr>
          <p:grpSpPr>
            <a:xfrm>
              <a:off x="6592299" y="2158620"/>
              <a:ext cx="1298382" cy="769246"/>
              <a:chOff x="6592299" y="2158620"/>
              <a:chExt cx="1298382" cy="769246"/>
            </a:xfrm>
          </p:grpSpPr>
          <p:grpSp>
            <p:nvGrpSpPr>
              <p:cNvPr id="30" name="Group 29">
                <a:extLst>
                  <a:ext uri="{FF2B5EF4-FFF2-40B4-BE49-F238E27FC236}">
                    <a16:creationId xmlns:a16="http://schemas.microsoft.com/office/drawing/2014/main" id="{4C7411A0-ED7F-4EE3-845B-818DD1782E2F}"/>
                  </a:ext>
                </a:extLst>
              </p:cNvPr>
              <p:cNvGrpSpPr/>
              <p:nvPr/>
            </p:nvGrpSpPr>
            <p:grpSpPr>
              <a:xfrm>
                <a:off x="7044519" y="2450194"/>
                <a:ext cx="846162" cy="477672"/>
                <a:chOff x="7044519" y="2417928"/>
                <a:chExt cx="846162" cy="477672"/>
              </a:xfrm>
            </p:grpSpPr>
            <p:sp>
              <p:nvSpPr>
                <p:cNvPr id="32" name="TextBox 31">
                  <a:extLst>
                    <a:ext uri="{FF2B5EF4-FFF2-40B4-BE49-F238E27FC236}">
                      <a16:creationId xmlns:a16="http://schemas.microsoft.com/office/drawing/2014/main" id="{C1ADE46C-355E-4B78-AF90-2A86742F6028}"/>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33" name="Rectangle 32">
                  <a:extLst>
                    <a:ext uri="{FF2B5EF4-FFF2-40B4-BE49-F238E27FC236}">
                      <a16:creationId xmlns:a16="http://schemas.microsoft.com/office/drawing/2014/main" id="{4154CAD2-307A-405F-A30C-51ED307D5EC1}"/>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31" name="TextBox 30">
                <a:extLst>
                  <a:ext uri="{FF2B5EF4-FFF2-40B4-BE49-F238E27FC236}">
                    <a16:creationId xmlns:a16="http://schemas.microsoft.com/office/drawing/2014/main" id="{487F5128-0856-4649-A037-6A7269C8E72D}"/>
                  </a:ext>
                </a:extLst>
              </p:cNvPr>
              <p:cNvSpPr txBox="1"/>
              <p:nvPr/>
            </p:nvSpPr>
            <p:spPr>
              <a:xfrm>
                <a:off x="6592299" y="2158620"/>
                <a:ext cx="595522" cy="369308"/>
              </a:xfrm>
              <a:prstGeom prst="rect">
                <a:avLst/>
              </a:prstGeom>
              <a:noFill/>
            </p:spPr>
            <p:txBody>
              <a:bodyPr wrap="square" rtlCol="0">
                <a:spAutoFit/>
              </a:bodyPr>
              <a:lstStyle/>
              <a:p>
                <a:pPr algn="ctr"/>
                <a:r>
                  <a:rPr lang="en-US" dirty="0"/>
                  <a:t>b</a:t>
                </a:r>
              </a:p>
            </p:txBody>
          </p:sp>
        </p:grpSp>
      </p:grpSp>
      <p:grpSp>
        <p:nvGrpSpPr>
          <p:cNvPr id="38" name="[Group 37]">
            <a:extLst>
              <a:ext uri="{FF2B5EF4-FFF2-40B4-BE49-F238E27FC236}">
                <a16:creationId xmlns:a16="http://schemas.microsoft.com/office/drawing/2014/main" id="{D3F9EABE-992B-4168-9DE3-FC02CF1A01DC}"/>
              </a:ext>
            </a:extLst>
          </p:cNvPr>
          <p:cNvGrpSpPr/>
          <p:nvPr/>
        </p:nvGrpSpPr>
        <p:grpSpPr>
          <a:xfrm>
            <a:off x="5315803" y="4076425"/>
            <a:ext cx="2398072" cy="430323"/>
            <a:chOff x="5315803" y="4076425"/>
            <a:chExt cx="2398072" cy="430323"/>
          </a:xfrm>
        </p:grpSpPr>
        <p:cxnSp>
          <p:nvCxnSpPr>
            <p:cNvPr id="39" name="Straight Connector 38">
              <a:extLst>
                <a:ext uri="{FF2B5EF4-FFF2-40B4-BE49-F238E27FC236}">
                  <a16:creationId xmlns:a16="http://schemas.microsoft.com/office/drawing/2014/main" id="{93168539-6B55-4A9A-B404-3020D1F4E528}"/>
                </a:ext>
              </a:extLst>
            </p:cNvPr>
            <p:cNvCxnSpPr/>
            <p:nvPr/>
          </p:nvCxnSpPr>
          <p:spPr>
            <a:xfrm flipH="1">
              <a:off x="5315803" y="4076425"/>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40E5AF-805D-4969-8BD8-0B8C50203D68}"/>
                </a:ext>
              </a:extLst>
            </p:cNvPr>
            <p:cNvCxnSpPr/>
            <p:nvPr/>
          </p:nvCxnSpPr>
          <p:spPr>
            <a:xfrm flipH="1">
              <a:off x="7154317" y="4083246"/>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38]">
            <a:extLst>
              <a:ext uri="{FF2B5EF4-FFF2-40B4-BE49-F238E27FC236}">
                <a16:creationId xmlns:a16="http://schemas.microsoft.com/office/drawing/2014/main" id="{E9BDB6D2-B798-4735-AE23-2E6C25596DE1}"/>
              </a:ext>
            </a:extLst>
          </p:cNvPr>
          <p:cNvGrpSpPr/>
          <p:nvPr/>
        </p:nvGrpSpPr>
        <p:grpSpPr>
          <a:xfrm>
            <a:off x="5459105" y="4540491"/>
            <a:ext cx="2431576" cy="383822"/>
            <a:chOff x="5459105" y="4540491"/>
            <a:chExt cx="2431576" cy="383822"/>
          </a:xfrm>
        </p:grpSpPr>
        <p:sp>
          <p:nvSpPr>
            <p:cNvPr id="42" name="TextBox 41">
              <a:extLst>
                <a:ext uri="{FF2B5EF4-FFF2-40B4-BE49-F238E27FC236}">
                  <a16:creationId xmlns:a16="http://schemas.microsoft.com/office/drawing/2014/main" id="{D02C7E5A-A9EC-4BB3-9929-06BC128EBEA8}"/>
                </a:ext>
              </a:extLst>
            </p:cNvPr>
            <p:cNvSpPr txBox="1"/>
            <p:nvPr/>
          </p:nvSpPr>
          <p:spPr>
            <a:xfrm>
              <a:off x="5459105" y="4540491"/>
              <a:ext cx="559558" cy="369332"/>
            </a:xfrm>
            <a:prstGeom prst="rect">
              <a:avLst/>
            </a:prstGeom>
            <a:noFill/>
          </p:spPr>
          <p:txBody>
            <a:bodyPr wrap="square" rtlCol="0">
              <a:spAutoFit/>
            </a:bodyPr>
            <a:lstStyle/>
            <a:p>
              <a:pPr algn="ctr"/>
              <a:r>
                <a:rPr lang="en-US" dirty="0"/>
                <a:t>3</a:t>
              </a:r>
            </a:p>
          </p:txBody>
        </p:sp>
        <p:sp>
          <p:nvSpPr>
            <p:cNvPr id="43" name="TextBox 42">
              <a:extLst>
                <a:ext uri="{FF2B5EF4-FFF2-40B4-BE49-F238E27FC236}">
                  <a16:creationId xmlns:a16="http://schemas.microsoft.com/office/drawing/2014/main" id="{AB2CA8A3-FDA9-4295-9108-755E5463064E}"/>
                </a:ext>
              </a:extLst>
            </p:cNvPr>
            <p:cNvSpPr txBox="1"/>
            <p:nvPr/>
          </p:nvSpPr>
          <p:spPr>
            <a:xfrm>
              <a:off x="7331123" y="4554981"/>
              <a:ext cx="559558" cy="369332"/>
            </a:xfrm>
            <a:prstGeom prst="rect">
              <a:avLst/>
            </a:prstGeom>
            <a:noFill/>
          </p:spPr>
          <p:txBody>
            <a:bodyPr wrap="square" rtlCol="0">
              <a:spAutoFit/>
            </a:bodyPr>
            <a:lstStyle/>
            <a:p>
              <a:pPr algn="ctr"/>
              <a:r>
                <a:rPr lang="en-US" dirty="0"/>
                <a:t>2</a:t>
              </a:r>
            </a:p>
          </p:txBody>
        </p:sp>
      </p:grpSp>
      <p:sp>
        <p:nvSpPr>
          <p:cNvPr id="44" name="Content Placeholder 5">
            <a:extLst>
              <a:ext uri="{FF2B5EF4-FFF2-40B4-BE49-F238E27FC236}">
                <a16:creationId xmlns:a16="http://schemas.microsoft.com/office/drawing/2014/main" id="{41CC960D-898F-4F1C-9600-61EDB6402F17}"/>
              </a:ext>
            </a:extLst>
          </p:cNvPr>
          <p:cNvSpPr txBox="1">
            <a:spLocks/>
          </p:cNvSpPr>
          <p:nvPr/>
        </p:nvSpPr>
        <p:spPr>
          <a:xfrm>
            <a:off x="587375" y="4967626"/>
            <a:ext cx="8229600" cy="10098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dirty="0"/>
              <a:t>No way for </a:t>
            </a:r>
            <a:r>
              <a:rPr lang="en-US" dirty="0">
                <a:solidFill>
                  <a:srgbClr val="0000FF"/>
                </a:solidFill>
              </a:rPr>
              <a:t>swap() </a:t>
            </a:r>
            <a:r>
              <a:rPr lang="en-US" dirty="0"/>
              <a:t>to modify the values of variables that are outside its scope (i.e. a and b), unless...</a:t>
            </a:r>
          </a:p>
        </p:txBody>
      </p:sp>
    </p:spTree>
    <p:extLst>
      <p:ext uri="{BB962C8B-B14F-4D97-AF65-F5344CB8AC3E}">
        <p14:creationId xmlns:p14="http://schemas.microsoft.com/office/powerpoint/2010/main" val="719375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75CD65E3-1613-C140-9275-FE855DFF5C89}"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p>
            <a:r>
              <a:rPr lang="en-SG" sz="3400" dirty="0">
                <a:solidFill>
                  <a:srgbClr val="0000FF"/>
                </a:solidFill>
                <a:latin typeface="+mn-lt"/>
              </a:rPr>
              <a:t>5. Function with Pointer Parameters </a:t>
            </a:r>
            <a:r>
              <a:rPr lang="en-SG" sz="3200" dirty="0">
                <a:solidFill>
                  <a:srgbClr val="0000FF"/>
                </a:solidFill>
                <a:latin typeface="+mn-lt"/>
              </a:rPr>
              <a:t>(3/3)</a:t>
            </a:r>
            <a:endParaRPr lang="en-US" sz="32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
        <p:nvSpPr>
          <p:cNvPr id="45" name="Content Placeholder 5">
            <a:extLst>
              <a:ext uri="{FF2B5EF4-FFF2-40B4-BE49-F238E27FC236}">
                <a16:creationId xmlns:a16="http://schemas.microsoft.com/office/drawing/2014/main" id="{8282529B-DAE9-4C62-BF97-E9F8CEDF08C2}"/>
              </a:ext>
            </a:extLst>
          </p:cNvPr>
          <p:cNvSpPr>
            <a:spLocks noGrp="1"/>
          </p:cNvSpPr>
          <p:nvPr>
            <p:ph idx="1"/>
          </p:nvPr>
        </p:nvSpPr>
        <p:spPr>
          <a:xfrm>
            <a:off x="587375" y="1187450"/>
            <a:ext cx="8229600" cy="4981338"/>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only way for a function to modify the value of a variable outside its scope, is to find a way for the function to access that variable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Solution: Use </a:t>
            </a:r>
            <a:r>
              <a:rPr lang="en-US" dirty="0">
                <a:solidFill>
                  <a:srgbClr val="C00000"/>
                </a:solidFill>
              </a:rPr>
              <a:t>pointers</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grpSp>
        <p:nvGrpSpPr>
          <p:cNvPr id="46" name="Group 45">
            <a:extLst>
              <a:ext uri="{FF2B5EF4-FFF2-40B4-BE49-F238E27FC236}">
                <a16:creationId xmlns:a16="http://schemas.microsoft.com/office/drawing/2014/main" id="{EC30CF69-C9FB-4E51-BC18-E6D246AB50D0}"/>
              </a:ext>
            </a:extLst>
          </p:cNvPr>
          <p:cNvGrpSpPr/>
          <p:nvPr/>
        </p:nvGrpSpPr>
        <p:grpSpPr>
          <a:xfrm>
            <a:off x="1337481" y="3195177"/>
            <a:ext cx="7369791" cy="2128166"/>
            <a:chOff x="1337481" y="3195177"/>
            <a:chExt cx="7369791" cy="2128166"/>
          </a:xfrm>
        </p:grpSpPr>
        <p:sp>
          <p:nvSpPr>
            <p:cNvPr id="47" name="[TextBox 3]">
              <a:extLst>
                <a:ext uri="{FF2B5EF4-FFF2-40B4-BE49-F238E27FC236}">
                  <a16:creationId xmlns:a16="http://schemas.microsoft.com/office/drawing/2014/main" id="{5F2876B7-C081-490F-BE17-2B9F7CAE10A5}"/>
                </a:ext>
              </a:extLst>
            </p:cNvPr>
            <p:cNvSpPr txBox="1"/>
            <p:nvPr/>
          </p:nvSpPr>
          <p:spPr>
            <a:xfrm>
              <a:off x="2429302" y="3231656"/>
              <a:ext cx="1542198" cy="461665"/>
            </a:xfrm>
            <a:prstGeom prst="rect">
              <a:avLst/>
            </a:prstGeom>
            <a:noFill/>
          </p:spPr>
          <p:txBody>
            <a:bodyPr wrap="square" rtlCol="0">
              <a:spAutoFit/>
            </a:bodyPr>
            <a:lstStyle/>
            <a:p>
              <a:r>
                <a:rPr lang="en-US" sz="2400"/>
                <a:t>In main():</a:t>
              </a:r>
            </a:p>
          </p:txBody>
        </p:sp>
        <p:grpSp>
          <p:nvGrpSpPr>
            <p:cNvPr id="48" name="[Group 23]">
              <a:extLst>
                <a:ext uri="{FF2B5EF4-FFF2-40B4-BE49-F238E27FC236}">
                  <a16:creationId xmlns:a16="http://schemas.microsoft.com/office/drawing/2014/main" id="{53A4F854-1754-4294-927B-A27A96F5663F}"/>
                </a:ext>
              </a:extLst>
            </p:cNvPr>
            <p:cNvGrpSpPr/>
            <p:nvPr/>
          </p:nvGrpSpPr>
          <p:grpSpPr>
            <a:xfrm>
              <a:off x="4808561" y="3195177"/>
              <a:ext cx="3082120" cy="769246"/>
              <a:chOff x="4808561" y="2158620"/>
              <a:chExt cx="3082120" cy="769246"/>
            </a:xfrm>
          </p:grpSpPr>
          <p:grpSp>
            <p:nvGrpSpPr>
              <p:cNvPr id="58" name="Group 57">
                <a:extLst>
                  <a:ext uri="{FF2B5EF4-FFF2-40B4-BE49-F238E27FC236}">
                    <a16:creationId xmlns:a16="http://schemas.microsoft.com/office/drawing/2014/main" id="{9240D382-F914-4FEB-BBFC-692B47EAD137}"/>
                  </a:ext>
                </a:extLst>
              </p:cNvPr>
              <p:cNvGrpSpPr/>
              <p:nvPr/>
            </p:nvGrpSpPr>
            <p:grpSpPr>
              <a:xfrm>
                <a:off x="4808561" y="2158620"/>
                <a:ext cx="1210102" cy="769246"/>
                <a:chOff x="4808561" y="2158620"/>
                <a:chExt cx="1210102" cy="769246"/>
              </a:xfrm>
            </p:grpSpPr>
            <p:grpSp>
              <p:nvGrpSpPr>
                <p:cNvPr id="64" name="Group 63">
                  <a:extLst>
                    <a:ext uri="{FF2B5EF4-FFF2-40B4-BE49-F238E27FC236}">
                      <a16:creationId xmlns:a16="http://schemas.microsoft.com/office/drawing/2014/main" id="{BF541418-DEBD-403E-B61A-CFB28DB16DCF}"/>
                    </a:ext>
                  </a:extLst>
                </p:cNvPr>
                <p:cNvGrpSpPr/>
                <p:nvPr/>
              </p:nvGrpSpPr>
              <p:grpSpPr>
                <a:xfrm>
                  <a:off x="5172501" y="2450194"/>
                  <a:ext cx="846162" cy="477672"/>
                  <a:chOff x="5172501" y="2450194"/>
                  <a:chExt cx="846162" cy="477672"/>
                </a:xfrm>
              </p:grpSpPr>
              <p:sp>
                <p:nvSpPr>
                  <p:cNvPr id="66" name="TextBox 65">
                    <a:extLst>
                      <a:ext uri="{FF2B5EF4-FFF2-40B4-BE49-F238E27FC236}">
                        <a16:creationId xmlns:a16="http://schemas.microsoft.com/office/drawing/2014/main" id="{953F2931-22CC-4BB1-B388-F0F6A3CEE96E}"/>
                      </a:ext>
                    </a:extLst>
                  </p:cNvPr>
                  <p:cNvSpPr txBox="1"/>
                  <p:nvPr/>
                </p:nvSpPr>
                <p:spPr>
                  <a:xfrm>
                    <a:off x="5315803" y="2504364"/>
                    <a:ext cx="559558" cy="369332"/>
                  </a:xfrm>
                  <a:prstGeom prst="rect">
                    <a:avLst/>
                  </a:prstGeom>
                  <a:noFill/>
                </p:spPr>
                <p:txBody>
                  <a:bodyPr wrap="square" rtlCol="0">
                    <a:spAutoFit/>
                  </a:bodyPr>
                  <a:lstStyle/>
                  <a:p>
                    <a:pPr algn="ctr"/>
                    <a:r>
                      <a:rPr lang="en-US" dirty="0"/>
                      <a:t>2</a:t>
                    </a:r>
                  </a:p>
                </p:txBody>
              </p:sp>
              <p:sp>
                <p:nvSpPr>
                  <p:cNvPr id="67" name="Rectangle 66">
                    <a:extLst>
                      <a:ext uri="{FF2B5EF4-FFF2-40B4-BE49-F238E27FC236}">
                        <a16:creationId xmlns:a16="http://schemas.microsoft.com/office/drawing/2014/main" id="{5457FE0D-5AE0-4A72-B078-D0D8CD410A05}"/>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5" name="TextBox 64">
                  <a:extLst>
                    <a:ext uri="{FF2B5EF4-FFF2-40B4-BE49-F238E27FC236}">
                      <a16:creationId xmlns:a16="http://schemas.microsoft.com/office/drawing/2014/main" id="{E532654F-CCD0-48D0-85FB-FB36B1CD481F}"/>
                    </a:ext>
                  </a:extLst>
                </p:cNvPr>
                <p:cNvSpPr txBox="1"/>
                <p:nvPr/>
              </p:nvSpPr>
              <p:spPr>
                <a:xfrm>
                  <a:off x="4808561" y="2158620"/>
                  <a:ext cx="363940" cy="369332"/>
                </a:xfrm>
                <a:prstGeom prst="rect">
                  <a:avLst/>
                </a:prstGeom>
                <a:noFill/>
              </p:spPr>
              <p:txBody>
                <a:bodyPr wrap="square" rtlCol="0">
                  <a:spAutoFit/>
                </a:bodyPr>
                <a:lstStyle/>
                <a:p>
                  <a:pPr algn="ctr"/>
                  <a:r>
                    <a:rPr lang="en-US" dirty="0"/>
                    <a:t>a</a:t>
                  </a:r>
                </a:p>
              </p:txBody>
            </p:sp>
          </p:grpSp>
          <p:grpSp>
            <p:nvGrpSpPr>
              <p:cNvPr id="59" name="Group 58">
                <a:extLst>
                  <a:ext uri="{FF2B5EF4-FFF2-40B4-BE49-F238E27FC236}">
                    <a16:creationId xmlns:a16="http://schemas.microsoft.com/office/drawing/2014/main" id="{16A806B5-C5E1-497F-A7A2-322F09F9DEB1}"/>
                  </a:ext>
                </a:extLst>
              </p:cNvPr>
              <p:cNvGrpSpPr/>
              <p:nvPr/>
            </p:nvGrpSpPr>
            <p:grpSpPr>
              <a:xfrm>
                <a:off x="6680579" y="2158620"/>
                <a:ext cx="1210102" cy="769246"/>
                <a:chOff x="6680579" y="2158620"/>
                <a:chExt cx="1210102" cy="769246"/>
              </a:xfrm>
            </p:grpSpPr>
            <p:grpSp>
              <p:nvGrpSpPr>
                <p:cNvPr id="60" name="Group 59">
                  <a:extLst>
                    <a:ext uri="{FF2B5EF4-FFF2-40B4-BE49-F238E27FC236}">
                      <a16:creationId xmlns:a16="http://schemas.microsoft.com/office/drawing/2014/main" id="{37F5F9C1-C30B-4F40-BB94-F78C1C386558}"/>
                    </a:ext>
                  </a:extLst>
                </p:cNvPr>
                <p:cNvGrpSpPr/>
                <p:nvPr/>
              </p:nvGrpSpPr>
              <p:grpSpPr>
                <a:xfrm>
                  <a:off x="7044519" y="2450194"/>
                  <a:ext cx="846162" cy="477672"/>
                  <a:chOff x="7044519" y="2417928"/>
                  <a:chExt cx="846162" cy="477672"/>
                </a:xfrm>
              </p:grpSpPr>
              <p:sp>
                <p:nvSpPr>
                  <p:cNvPr id="62" name="TextBox 61">
                    <a:extLst>
                      <a:ext uri="{FF2B5EF4-FFF2-40B4-BE49-F238E27FC236}">
                        <a16:creationId xmlns:a16="http://schemas.microsoft.com/office/drawing/2014/main" id="{7C05ECC0-B438-485C-8CF7-C339E9BC5349}"/>
                      </a:ext>
                    </a:extLst>
                  </p:cNvPr>
                  <p:cNvSpPr txBox="1"/>
                  <p:nvPr/>
                </p:nvSpPr>
                <p:spPr>
                  <a:xfrm>
                    <a:off x="7187821" y="2472098"/>
                    <a:ext cx="559558" cy="369332"/>
                  </a:xfrm>
                  <a:prstGeom prst="rect">
                    <a:avLst/>
                  </a:prstGeom>
                  <a:noFill/>
                </p:spPr>
                <p:txBody>
                  <a:bodyPr wrap="square" rtlCol="0">
                    <a:spAutoFit/>
                  </a:bodyPr>
                  <a:lstStyle/>
                  <a:p>
                    <a:pPr algn="ctr"/>
                    <a:r>
                      <a:rPr lang="en-US" dirty="0"/>
                      <a:t>3</a:t>
                    </a:r>
                  </a:p>
                </p:txBody>
              </p:sp>
              <p:sp>
                <p:nvSpPr>
                  <p:cNvPr id="63" name="Rectangle 62">
                    <a:extLst>
                      <a:ext uri="{FF2B5EF4-FFF2-40B4-BE49-F238E27FC236}">
                        <a16:creationId xmlns:a16="http://schemas.microsoft.com/office/drawing/2014/main" id="{FD872EB9-B076-4BED-90D7-64007D8F2B6B}"/>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61" name="TextBox 60">
                  <a:extLst>
                    <a:ext uri="{FF2B5EF4-FFF2-40B4-BE49-F238E27FC236}">
                      <a16:creationId xmlns:a16="http://schemas.microsoft.com/office/drawing/2014/main" id="{831F4F65-3A4C-4B55-A63F-C18D0CC02046}"/>
                    </a:ext>
                  </a:extLst>
                </p:cNvPr>
                <p:cNvSpPr txBox="1"/>
                <p:nvPr/>
              </p:nvSpPr>
              <p:spPr>
                <a:xfrm>
                  <a:off x="6680579" y="2158620"/>
                  <a:ext cx="363940" cy="369321"/>
                </a:xfrm>
                <a:prstGeom prst="rect">
                  <a:avLst/>
                </a:prstGeom>
                <a:noFill/>
              </p:spPr>
              <p:txBody>
                <a:bodyPr wrap="square" rtlCol="0">
                  <a:spAutoFit/>
                </a:bodyPr>
                <a:lstStyle/>
                <a:p>
                  <a:pPr algn="ctr"/>
                  <a:r>
                    <a:rPr lang="en-US" dirty="0"/>
                    <a:t>b</a:t>
                  </a:r>
                </a:p>
              </p:txBody>
            </p:sp>
          </p:grpSp>
        </p:grpSp>
        <p:cxnSp>
          <p:nvCxnSpPr>
            <p:cNvPr id="49" name="[Straight Connector 19]">
              <a:extLst>
                <a:ext uri="{FF2B5EF4-FFF2-40B4-BE49-F238E27FC236}">
                  <a16:creationId xmlns:a16="http://schemas.microsoft.com/office/drawing/2014/main" id="{0ED78B9A-0BB9-4056-863A-240573ED6B4D}"/>
                </a:ext>
              </a:extLst>
            </p:cNvPr>
            <p:cNvCxnSpPr/>
            <p:nvPr/>
          </p:nvCxnSpPr>
          <p:spPr>
            <a:xfrm>
              <a:off x="1337481" y="4271076"/>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0" name="[TextBox 22]">
              <a:extLst>
                <a:ext uri="{FF2B5EF4-FFF2-40B4-BE49-F238E27FC236}">
                  <a16:creationId xmlns:a16="http://schemas.microsoft.com/office/drawing/2014/main" id="{44A186C5-1F83-4083-8768-AA34002DBC08}"/>
                </a:ext>
              </a:extLst>
            </p:cNvPr>
            <p:cNvSpPr txBox="1"/>
            <p:nvPr/>
          </p:nvSpPr>
          <p:spPr>
            <a:xfrm>
              <a:off x="2429302" y="4707888"/>
              <a:ext cx="1542198" cy="461665"/>
            </a:xfrm>
            <a:prstGeom prst="rect">
              <a:avLst/>
            </a:prstGeom>
            <a:noFill/>
          </p:spPr>
          <p:txBody>
            <a:bodyPr wrap="square" rtlCol="0">
              <a:spAutoFit/>
            </a:bodyPr>
            <a:lstStyle/>
            <a:p>
              <a:r>
                <a:rPr lang="en-US" sz="2400"/>
                <a:t>In swap():</a:t>
              </a:r>
            </a:p>
          </p:txBody>
        </p:sp>
        <p:grpSp>
          <p:nvGrpSpPr>
            <p:cNvPr id="51" name="[Group 26]">
              <a:extLst>
                <a:ext uri="{FF2B5EF4-FFF2-40B4-BE49-F238E27FC236}">
                  <a16:creationId xmlns:a16="http://schemas.microsoft.com/office/drawing/2014/main" id="{9AA472AC-72DF-4FE3-982E-7B68BD41095B}"/>
                </a:ext>
              </a:extLst>
            </p:cNvPr>
            <p:cNvGrpSpPr/>
            <p:nvPr/>
          </p:nvGrpSpPr>
          <p:grpSpPr>
            <a:xfrm>
              <a:off x="4380931" y="4554097"/>
              <a:ext cx="3509750" cy="769246"/>
              <a:chOff x="4380931" y="2158620"/>
              <a:chExt cx="3509750" cy="769246"/>
            </a:xfrm>
          </p:grpSpPr>
          <p:grpSp>
            <p:nvGrpSpPr>
              <p:cNvPr id="52" name="Group 51">
                <a:extLst>
                  <a:ext uri="{FF2B5EF4-FFF2-40B4-BE49-F238E27FC236}">
                    <a16:creationId xmlns:a16="http://schemas.microsoft.com/office/drawing/2014/main" id="{10551E5E-9C1A-4F52-BB02-26CA81468F68}"/>
                  </a:ext>
                </a:extLst>
              </p:cNvPr>
              <p:cNvGrpSpPr/>
              <p:nvPr/>
            </p:nvGrpSpPr>
            <p:grpSpPr>
              <a:xfrm>
                <a:off x="4380931" y="2158620"/>
                <a:ext cx="1637732" cy="769246"/>
                <a:chOff x="4380931" y="2158620"/>
                <a:chExt cx="1637732" cy="769246"/>
              </a:xfrm>
            </p:grpSpPr>
            <p:sp>
              <p:nvSpPr>
                <p:cNvPr id="56" name="Rectangle 55">
                  <a:extLst>
                    <a:ext uri="{FF2B5EF4-FFF2-40B4-BE49-F238E27FC236}">
                      <a16:creationId xmlns:a16="http://schemas.microsoft.com/office/drawing/2014/main" id="{8E2A887E-B982-458A-95C7-D77081A0FBC2}"/>
                    </a:ext>
                  </a:extLst>
                </p:cNvPr>
                <p:cNvSpPr/>
                <p:nvPr/>
              </p:nvSpPr>
              <p:spPr>
                <a:xfrm>
                  <a:off x="5172501"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7" name="TextBox 56">
                  <a:extLst>
                    <a:ext uri="{FF2B5EF4-FFF2-40B4-BE49-F238E27FC236}">
                      <a16:creationId xmlns:a16="http://schemas.microsoft.com/office/drawing/2014/main" id="{91F241A5-9034-4882-AF07-1A58BBE0CC16}"/>
                    </a:ext>
                  </a:extLst>
                </p:cNvPr>
                <p:cNvSpPr txBox="1"/>
                <p:nvPr/>
              </p:nvSpPr>
              <p:spPr>
                <a:xfrm>
                  <a:off x="4380931" y="2158620"/>
                  <a:ext cx="934872" cy="369332"/>
                </a:xfrm>
                <a:prstGeom prst="rect">
                  <a:avLst/>
                </a:prstGeom>
                <a:noFill/>
              </p:spPr>
              <p:txBody>
                <a:bodyPr wrap="square" rtlCol="0">
                  <a:spAutoFit/>
                </a:bodyPr>
                <a:lstStyle/>
                <a:p>
                  <a:pPr algn="ctr"/>
                  <a:r>
                    <a:rPr lang="en-US" dirty="0"/>
                    <a:t>ptr1</a:t>
                  </a:r>
                </a:p>
              </p:txBody>
            </p:sp>
          </p:grpSp>
          <p:grpSp>
            <p:nvGrpSpPr>
              <p:cNvPr id="53" name="Group 52">
                <a:extLst>
                  <a:ext uri="{FF2B5EF4-FFF2-40B4-BE49-F238E27FC236}">
                    <a16:creationId xmlns:a16="http://schemas.microsoft.com/office/drawing/2014/main" id="{F6ED500F-8FE8-43C2-93F4-5315EFF2C916}"/>
                  </a:ext>
                </a:extLst>
              </p:cNvPr>
              <p:cNvGrpSpPr/>
              <p:nvPr/>
            </p:nvGrpSpPr>
            <p:grpSpPr>
              <a:xfrm>
                <a:off x="6382603" y="2158620"/>
                <a:ext cx="1508078" cy="769246"/>
                <a:chOff x="6382603" y="2158620"/>
                <a:chExt cx="1508078" cy="769246"/>
              </a:xfrm>
            </p:grpSpPr>
            <p:sp>
              <p:nvSpPr>
                <p:cNvPr id="54" name="Rectangle 53">
                  <a:extLst>
                    <a:ext uri="{FF2B5EF4-FFF2-40B4-BE49-F238E27FC236}">
                      <a16:creationId xmlns:a16="http://schemas.microsoft.com/office/drawing/2014/main" id="{504393A6-8C22-4C28-B278-6F47CBC06FFB}"/>
                    </a:ext>
                  </a:extLst>
                </p:cNvPr>
                <p:cNvSpPr/>
                <p:nvPr/>
              </p:nvSpPr>
              <p:spPr>
                <a:xfrm>
                  <a:off x="7044519"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55" name="TextBox 54">
                  <a:extLst>
                    <a:ext uri="{FF2B5EF4-FFF2-40B4-BE49-F238E27FC236}">
                      <a16:creationId xmlns:a16="http://schemas.microsoft.com/office/drawing/2014/main" id="{E2DB3EF4-B9EA-4E12-8FA7-40B315965351}"/>
                    </a:ext>
                  </a:extLst>
                </p:cNvPr>
                <p:cNvSpPr txBox="1"/>
                <p:nvPr/>
              </p:nvSpPr>
              <p:spPr>
                <a:xfrm>
                  <a:off x="6382603" y="2158620"/>
                  <a:ext cx="805218" cy="369332"/>
                </a:xfrm>
                <a:prstGeom prst="rect">
                  <a:avLst/>
                </a:prstGeom>
                <a:noFill/>
              </p:spPr>
              <p:txBody>
                <a:bodyPr wrap="square" rtlCol="0">
                  <a:spAutoFit/>
                </a:bodyPr>
                <a:lstStyle/>
                <a:p>
                  <a:pPr algn="ctr"/>
                  <a:r>
                    <a:rPr lang="en-US" dirty="0"/>
                    <a:t>ptr2</a:t>
                  </a:r>
                </a:p>
              </p:txBody>
            </p:sp>
          </p:grpSp>
        </p:grpSp>
      </p:grpSp>
      <p:grpSp>
        <p:nvGrpSpPr>
          <p:cNvPr id="68" name="[Group 10]">
            <a:extLst>
              <a:ext uri="{FF2B5EF4-FFF2-40B4-BE49-F238E27FC236}">
                <a16:creationId xmlns:a16="http://schemas.microsoft.com/office/drawing/2014/main" id="{543B0C8A-70AE-44D7-90D9-D9925C44615E}"/>
              </a:ext>
            </a:extLst>
          </p:cNvPr>
          <p:cNvGrpSpPr/>
          <p:nvPr/>
        </p:nvGrpSpPr>
        <p:grpSpPr>
          <a:xfrm>
            <a:off x="5595582" y="3964423"/>
            <a:ext cx="1872018" cy="1120084"/>
            <a:chOff x="5595582" y="3964423"/>
            <a:chExt cx="1872018" cy="1120084"/>
          </a:xfrm>
        </p:grpSpPr>
        <p:cxnSp>
          <p:nvCxnSpPr>
            <p:cNvPr id="69" name="Straight Arrow Connector 68">
              <a:extLst>
                <a:ext uri="{FF2B5EF4-FFF2-40B4-BE49-F238E27FC236}">
                  <a16:creationId xmlns:a16="http://schemas.microsoft.com/office/drawing/2014/main" id="{0646A638-CD92-4D9C-86E8-3C1D09D83785}"/>
                </a:ext>
              </a:extLst>
            </p:cNvPr>
            <p:cNvCxnSpPr>
              <a:endCxn id="67" idx="2"/>
            </p:cNvCxnSpPr>
            <p:nvPr/>
          </p:nvCxnSpPr>
          <p:spPr>
            <a:xfrm flipV="1">
              <a:off x="5595582"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8EE1C8-0B04-4C19-8925-4959147DCF59}"/>
                </a:ext>
              </a:extLst>
            </p:cNvPr>
            <p:cNvCxnSpPr/>
            <p:nvPr/>
          </p:nvCxnSpPr>
          <p:spPr>
            <a:xfrm flipV="1">
              <a:off x="7467600"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8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A43DE987-C530-B04E-8536-5D0EC0ED2274}"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5.1 Function To Swap Two Variables</a:t>
            </a:r>
            <a:endParaRPr lang="en-US" sz="3600" dirty="0">
              <a:solidFill>
                <a:srgbClr val="C00000"/>
              </a:solidFill>
              <a:latin typeface="+mn-lt"/>
            </a:endParaRPr>
          </a:p>
        </p:txBody>
      </p:sp>
      <p:grpSp>
        <p:nvGrpSpPr>
          <p:cNvPr id="34" name="Group 33">
            <a:extLst>
              <a:ext uri="{FF2B5EF4-FFF2-40B4-BE49-F238E27FC236}">
                <a16:creationId xmlns:a16="http://schemas.microsoft.com/office/drawing/2014/main" id="{65FF8F97-6E86-4BEA-8908-5FDF5938F180}"/>
              </a:ext>
            </a:extLst>
          </p:cNvPr>
          <p:cNvGrpSpPr/>
          <p:nvPr/>
        </p:nvGrpSpPr>
        <p:grpSpPr>
          <a:xfrm>
            <a:off x="549881" y="1681484"/>
            <a:ext cx="8090706" cy="5016758"/>
            <a:chOff x="549881" y="1629353"/>
            <a:chExt cx="8090706" cy="5016758"/>
          </a:xfrm>
        </p:grpSpPr>
        <p:sp>
          <p:nvSpPr>
            <p:cNvPr id="35" name="[TextBox 10]">
              <a:extLst>
                <a:ext uri="{FF2B5EF4-FFF2-40B4-BE49-F238E27FC236}">
                  <a16:creationId xmlns:a16="http://schemas.microsoft.com/office/drawing/2014/main" id="{915E65F5-7969-4A5C-841A-9F9BCEA2B700}"/>
                </a:ext>
              </a:extLst>
            </p:cNvPr>
            <p:cNvSpPr txBox="1"/>
            <p:nvPr/>
          </p:nvSpPr>
          <p:spPr>
            <a:xfrm>
              <a:off x="549881" y="1629353"/>
              <a:ext cx="8090706" cy="4893647"/>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b="1" dirty="0">
                  <a:solidFill>
                    <a:srgbClr val="7030A0"/>
                  </a:solidFill>
                  <a:latin typeface="Courier New" pitchFamily="49" charset="0"/>
                  <a:cs typeface="Courier New" pitchFamily="49" charset="0"/>
                </a:rPr>
                <a:t>#include </a:t>
              </a:r>
              <a:r>
                <a:rPr lang="en-US" b="1" dirty="0">
                  <a:solidFill>
                    <a:srgbClr val="006600"/>
                  </a:solidFill>
                  <a:latin typeface="Courier New" pitchFamily="49" charset="0"/>
                  <a:cs typeface="Courier New" pitchFamily="49" charset="0"/>
                </a:rPr>
                <a:t>&lt;</a:t>
              </a:r>
              <a:r>
                <a:rPr lang="en-US" b="1" dirty="0" err="1">
                  <a:solidFill>
                    <a:srgbClr val="006600"/>
                  </a:solidFill>
                  <a:latin typeface="Courier New" pitchFamily="49" charset="0"/>
                  <a:cs typeface="Courier New" pitchFamily="49" charset="0"/>
                </a:rPr>
                <a:t>stdio.h</a:t>
              </a:r>
              <a:r>
                <a:rPr lang="en-US" b="1" dirty="0">
                  <a:solidFill>
                    <a:srgbClr val="006600"/>
                  </a:solidFill>
                  <a:latin typeface="Courier New" pitchFamily="49" charset="0"/>
                  <a:cs typeface="Courier New" pitchFamily="49" charset="0"/>
                </a:rPr>
                <a:t>&gt;</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1000" b="1" dirty="0">
                <a:solidFill>
                  <a:srgbClr val="0000FF"/>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err="1">
                  <a:solidFill>
                    <a:srgbClr val="0000FF"/>
                  </a:solidFill>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a:solidFill>
                    <a:srgbClr val="0000FF"/>
                  </a:solidFill>
                  <a:latin typeface="Courier New" pitchFamily="49" charset="0"/>
                  <a:cs typeface="Courier New" pitchFamily="49" charset="0"/>
                </a:rPr>
                <a:t>void</a:t>
              </a:r>
              <a:r>
                <a:rPr lang="en-US" b="1" dirty="0">
                  <a:latin typeface="Courier New" pitchFamily="49" charset="0"/>
                  <a:cs typeface="Courier New" pitchFamily="49" charset="0"/>
                </a:rPr>
                <a:t>) {</a:t>
              </a:r>
            </a:p>
            <a:p>
              <a:pPr>
                <a:tabLst>
                  <a:tab pos="347663" algn="l"/>
                  <a:tab pos="682625" algn="l"/>
                  <a:tab pos="1087438" algn="l"/>
                  <a:tab pos="1377950" algn="l"/>
                  <a:tab pos="1712913" algn="l"/>
                </a:tabLst>
              </a:pPr>
              <a:r>
                <a:rPr lang="fr-FR" b="1" dirty="0">
                  <a:latin typeface="Courier New" pitchFamily="49" charset="0"/>
                  <a:cs typeface="Courier New" pitchFamily="49" charset="0"/>
                </a:rPr>
                <a:t>	</a:t>
              </a:r>
              <a:r>
                <a:rPr lang="fr-FR" b="1" dirty="0" err="1">
                  <a:solidFill>
                    <a:srgbClr val="0000FF"/>
                  </a:solidFill>
                  <a:latin typeface="Courier New" pitchFamily="49" charset="0"/>
                  <a:cs typeface="Courier New" pitchFamily="49" charset="0"/>
                </a:rPr>
                <a:t>int</a:t>
              </a:r>
              <a:r>
                <a:rPr lang="fr-FR" b="1" dirty="0">
                  <a:latin typeface="Courier New" pitchFamily="49" charset="0"/>
                  <a:cs typeface="Courier New" pitchFamily="49" charset="0"/>
                </a:rPr>
                <a:t> </a:t>
              </a:r>
              <a:r>
                <a:rPr lang="en-US" b="1" dirty="0">
                  <a:latin typeface="Courier New" pitchFamily="49" charset="0"/>
                  <a:cs typeface="Courier New" pitchFamily="49" charset="0"/>
                </a:rPr>
                <a:t>a, b;</a:t>
              </a:r>
            </a:p>
            <a:p>
              <a:pPr>
                <a:tabLst>
                  <a:tab pos="347663" algn="l"/>
                  <a:tab pos="682625" algn="l"/>
                  <a:tab pos="1087438" algn="l"/>
                  <a:tab pos="1377950" algn="l"/>
                  <a:tab pos="1712913" algn="l"/>
                </a:tabLst>
              </a:pPr>
              <a:endParaRPr lang="en-US"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"Enter two integers: "</a:t>
              </a:r>
              <a:r>
                <a:rPr lang="de-DE" b="1" dirty="0">
                  <a:latin typeface="Courier New" pitchFamily="49" charset="0"/>
                  <a:cs typeface="Courier New" pitchFamily="49" charset="0"/>
                </a:rPr>
                <a:t>);</a:t>
              </a:r>
            </a:p>
            <a:p>
              <a:pPr>
                <a:tabLst>
                  <a:tab pos="347663" algn="l"/>
                  <a:tab pos="682625" algn="l"/>
                  <a:tab pos="1087438" algn="l"/>
                  <a:tab pos="1377950" algn="l"/>
                  <a:tab pos="1712913" algn="l"/>
                </a:tabLst>
              </a:pPr>
              <a:r>
                <a:rPr lang="de-DE" b="1" dirty="0">
                  <a:latin typeface="Courier New" pitchFamily="49" charset="0"/>
                  <a:cs typeface="Courier New" pitchFamily="49" charset="0"/>
                </a:rPr>
                <a:t>	scanf(</a:t>
              </a:r>
              <a:r>
                <a:rPr lang="de-DE" b="1" dirty="0">
                  <a:solidFill>
                    <a:srgbClr val="006600"/>
                  </a:solidFill>
                  <a:latin typeface="Courier New" pitchFamily="49" charset="0"/>
                  <a:cs typeface="Courier New" pitchFamily="49" charset="0"/>
                </a:rPr>
                <a:t>"</a:t>
              </a:r>
              <a:r>
                <a:rPr lang="de-DE" b="1" dirty="0">
                  <a:solidFill>
                    <a:srgbClr val="FF0000"/>
                  </a:solidFill>
                  <a:latin typeface="Courier New" pitchFamily="49" charset="0"/>
                  <a:cs typeface="Courier New" pitchFamily="49" charset="0"/>
                </a:rPr>
                <a:t>%d %d</a:t>
              </a:r>
              <a:r>
                <a:rPr lang="de-DE" b="1" dirty="0">
                  <a:solidFill>
                    <a:srgbClr val="006600"/>
                  </a:solidFill>
                  <a:latin typeface="Courier New" pitchFamily="49" charset="0"/>
                  <a:cs typeface="Courier New" pitchFamily="49" charset="0"/>
                </a:rPr>
                <a:t>"</a:t>
              </a:r>
              <a:r>
                <a:rPr lang="de-DE" b="1" dirty="0">
                  <a:latin typeface="Courier New" pitchFamily="49" charset="0"/>
                  <a:cs typeface="Courier New" pitchFamily="49" charset="0"/>
                </a:rPr>
                <a:t>, &amp;var1, &amp;var2);</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swap( &amp;a, &amp;b );</a:t>
              </a:r>
            </a:p>
            <a:p>
              <a:pPr>
                <a:tabLst>
                  <a:tab pos="347663" algn="l"/>
                  <a:tab pos="682625" algn="l"/>
                  <a:tab pos="1087438" algn="l"/>
                  <a:tab pos="1377950" algn="l"/>
                  <a:tab pos="1712913" algn="l"/>
                </a:tabLst>
              </a:pPr>
              <a:endParaRPr lang="de-DE" sz="1000" b="1" dirty="0">
                <a:latin typeface="Courier New" pitchFamily="49" charset="0"/>
                <a:cs typeface="Courier New" pitchFamily="49" charset="0"/>
              </a:endParaRPr>
            </a:p>
            <a:p>
              <a:pPr>
                <a:tabLst>
                  <a:tab pos="347663" algn="l"/>
                  <a:tab pos="682625" algn="l"/>
                  <a:tab pos="1087438" algn="l"/>
                  <a:tab pos="1377950" algn="l"/>
                  <a:tab pos="1712913" algn="l"/>
                </a:tabLst>
              </a:pPr>
              <a:r>
                <a:rPr lang="de-DE" b="1" dirty="0">
                  <a:latin typeface="Courier New" pitchFamily="49" charset="0"/>
                  <a:cs typeface="Courier New" pitchFamily="49" charset="0"/>
                </a:rPr>
                <a:t>	printf(</a:t>
              </a:r>
              <a:r>
                <a:rPr lang="de-DE" b="1" dirty="0">
                  <a:solidFill>
                    <a:srgbClr val="006600"/>
                  </a:solidFill>
                  <a:latin typeface="Courier New" pitchFamily="49" charset="0"/>
                  <a:cs typeface="Courier New" pitchFamily="49" charset="0"/>
                </a:rPr>
                <a:t>"var1 = </a:t>
              </a:r>
              <a:r>
                <a:rPr lang="de-DE" b="1" dirty="0">
                  <a:solidFill>
                    <a:srgbClr val="FF0000"/>
                  </a:solidFill>
                  <a:latin typeface="Courier New" pitchFamily="49" charset="0"/>
                  <a:cs typeface="Courier New" pitchFamily="49" charset="0"/>
                </a:rPr>
                <a:t>%d</a:t>
              </a:r>
              <a:r>
                <a:rPr lang="de-DE" b="1" dirty="0">
                  <a:solidFill>
                    <a:srgbClr val="006600"/>
                  </a:solidFill>
                  <a:latin typeface="Courier New" pitchFamily="49" charset="0"/>
                  <a:cs typeface="Courier New" pitchFamily="49" charset="0"/>
                </a:rPr>
                <a:t>; var2 = </a:t>
              </a:r>
              <a:r>
                <a:rPr lang="de-DE" b="1" dirty="0">
                  <a:solidFill>
                    <a:srgbClr val="FF0000"/>
                  </a:solidFill>
                  <a:latin typeface="Courier New" pitchFamily="49" charset="0"/>
                  <a:cs typeface="Courier New" pitchFamily="49" charset="0"/>
                </a:rPr>
                <a:t>%d\n</a:t>
              </a:r>
              <a:r>
                <a:rPr lang="de-DE" b="1" dirty="0">
                  <a:solidFill>
                    <a:srgbClr val="006600"/>
                  </a:solidFill>
                  <a:latin typeface="Courier New" pitchFamily="49" charset="0"/>
                  <a:cs typeface="Courier New" pitchFamily="49" charset="0"/>
                </a:rPr>
                <a:t>"</a:t>
              </a:r>
              <a:r>
                <a:rPr lang="de-DE" b="1" dirty="0">
                  <a:solidFill>
                    <a:schemeClr val="tx1"/>
                  </a:solidFill>
                  <a:latin typeface="Courier New" pitchFamily="49" charset="0"/>
                  <a:cs typeface="Courier New" pitchFamily="49" charset="0"/>
                </a:rPr>
                <a:t>,</a:t>
              </a:r>
              <a:r>
                <a:rPr lang="de-DE" b="1" dirty="0">
                  <a:solidFill>
                    <a:srgbClr val="006600"/>
                  </a:solidFill>
                  <a:latin typeface="Courier New" pitchFamily="49" charset="0"/>
                  <a:cs typeface="Courier New" pitchFamily="49" charset="0"/>
                </a:rPr>
                <a:t> </a:t>
              </a:r>
              <a:r>
                <a:rPr lang="de-DE" b="1" dirty="0">
                  <a:solidFill>
                    <a:schemeClr val="tx1"/>
                  </a:solidFill>
                  <a:latin typeface="Courier New" pitchFamily="49" charset="0"/>
                  <a:cs typeface="Courier New" pitchFamily="49" charset="0"/>
                </a:rPr>
                <a:t>var1, var2);</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	</a:t>
              </a:r>
              <a:r>
                <a:rPr lang="de-DE" b="1" dirty="0">
                  <a:solidFill>
                    <a:srgbClr val="0000FF"/>
                  </a:solidFill>
                  <a:latin typeface="Courier New" pitchFamily="49" charset="0"/>
                  <a:cs typeface="Courier New" pitchFamily="49" charset="0"/>
                </a:rPr>
                <a:t>return</a:t>
              </a:r>
              <a:r>
                <a:rPr lang="de-DE" b="1" dirty="0">
                  <a:solidFill>
                    <a:schemeClr val="tx1"/>
                  </a:solidFill>
                  <a:latin typeface="Courier New" pitchFamily="49" charset="0"/>
                  <a:cs typeface="Courier New" pitchFamily="49" charset="0"/>
                </a:rPr>
                <a:t> </a:t>
              </a:r>
              <a:r>
                <a:rPr lang="de-DE" b="1" dirty="0">
                  <a:solidFill>
                    <a:srgbClr val="009900"/>
                  </a:solidFill>
                  <a:latin typeface="Courier New" pitchFamily="49" charset="0"/>
                  <a:cs typeface="Courier New" pitchFamily="49" charset="0"/>
                </a:rPr>
                <a:t>0</a:t>
              </a: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de-DE"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de-DE" sz="1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b="1" dirty="0">
                  <a:solidFill>
                    <a:srgbClr val="0000FF"/>
                  </a:solidFill>
                  <a:latin typeface="Courier New" pitchFamily="49" charset="0"/>
                  <a:cs typeface="Courier New" pitchFamily="49" charset="0"/>
                </a:rPr>
                <a:t>void </a:t>
              </a:r>
              <a:r>
                <a:rPr lang="en-US" b="1" dirty="0">
                  <a:solidFill>
                    <a:schemeClr val="tx1"/>
                  </a:solidFill>
                  <a:latin typeface="Courier New" pitchFamily="49" charset="0"/>
                  <a:cs typeface="Courier New" pitchFamily="49" charset="0"/>
                </a:rPr>
                <a:t>swap(</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*ptr1, </a:t>
              </a:r>
              <a:r>
                <a:rPr lang="en-US" b="1" dirty="0" err="1">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*ptr2) {</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	temp = *ptr1; *ptr1 = *ptr2; *ptr2 = temp;</a:t>
              </a:r>
            </a:p>
            <a:p>
              <a:pPr>
                <a:tabLst>
                  <a:tab pos="347663" algn="l"/>
                  <a:tab pos="682625" algn="l"/>
                  <a:tab pos="1087438" algn="l"/>
                  <a:tab pos="1377950" algn="l"/>
                  <a:tab pos="1712913" algn="l"/>
                </a:tabLst>
              </a:pPr>
              <a:r>
                <a:rPr lang="en-US" b="1" dirty="0">
                  <a:solidFill>
                    <a:schemeClr val="tx1"/>
                  </a:solidFill>
                  <a:latin typeface="Courier New" pitchFamily="49" charset="0"/>
                  <a:cs typeface="Courier New" pitchFamily="49" charset="0"/>
                </a:rPr>
                <a:t>}</a:t>
              </a:r>
            </a:p>
          </p:txBody>
        </p:sp>
        <p:sp>
          <p:nvSpPr>
            <p:cNvPr id="36" name="[TextBox 12]">
              <a:extLst>
                <a:ext uri="{FF2B5EF4-FFF2-40B4-BE49-F238E27FC236}">
                  <a16:creationId xmlns:a16="http://schemas.microsoft.com/office/drawing/2014/main" id="{B4AD55B7-7F36-40C2-864F-D1622C97049B}"/>
                </a:ext>
              </a:extLst>
            </p:cNvPr>
            <p:cNvSpPr txBox="1"/>
            <p:nvPr/>
          </p:nvSpPr>
          <p:spPr>
            <a:xfrm>
              <a:off x="6293173" y="6276779"/>
              <a:ext cx="2113848" cy="369332"/>
            </a:xfrm>
            <a:prstGeom prst="rect">
              <a:avLst/>
            </a:prstGeom>
            <a:solidFill>
              <a:srgbClr val="FFFF99"/>
            </a:solidFill>
            <a:ln>
              <a:solidFill>
                <a:schemeClr val="tx1"/>
              </a:solidFill>
            </a:ln>
          </p:spPr>
          <p:txBody>
            <a:bodyPr wrap="square" rtlCol="0">
              <a:spAutoFit/>
            </a:bodyPr>
            <a:lstStyle/>
            <a:p>
              <a:r>
                <a:rPr lang="en-US" dirty="0" err="1"/>
                <a:t>SwapCorrect.c</a:t>
              </a:r>
              <a:endParaRPr lang="en-SG" dirty="0"/>
            </a:p>
          </p:txBody>
        </p:sp>
      </p:grpSp>
      <p:sp>
        <p:nvSpPr>
          <p:cNvPr id="91" name="Rounded Rectangle 1">
            <a:extLst>
              <a:ext uri="{FF2B5EF4-FFF2-40B4-BE49-F238E27FC236}">
                <a16:creationId xmlns:a16="http://schemas.microsoft.com/office/drawing/2014/main" id="{0AC6A3A1-6422-48B5-93E6-94313431EAC6}"/>
              </a:ext>
            </a:extLst>
          </p:cNvPr>
          <p:cNvSpPr/>
          <p:nvPr/>
        </p:nvSpPr>
        <p:spPr>
          <a:xfrm>
            <a:off x="1686559" y="3994975"/>
            <a:ext cx="1056641" cy="2680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50">
            <a:extLst>
              <a:ext uri="{FF2B5EF4-FFF2-40B4-BE49-F238E27FC236}">
                <a16:creationId xmlns:a16="http://schemas.microsoft.com/office/drawing/2014/main" id="{AFBA5FBC-5EEE-467D-95C8-8ECA32EEEBF3}"/>
              </a:ext>
            </a:extLst>
          </p:cNvPr>
          <p:cNvSpPr/>
          <p:nvPr/>
        </p:nvSpPr>
        <p:spPr>
          <a:xfrm>
            <a:off x="1934639" y="2127797"/>
            <a:ext cx="1825327"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51">
            <a:extLst>
              <a:ext uri="{FF2B5EF4-FFF2-40B4-BE49-F238E27FC236}">
                <a16:creationId xmlns:a16="http://schemas.microsoft.com/office/drawing/2014/main" id="{FE0B0DD0-56AE-4C6E-A214-60D45C00C21F}"/>
              </a:ext>
            </a:extLst>
          </p:cNvPr>
          <p:cNvSpPr/>
          <p:nvPr/>
        </p:nvSpPr>
        <p:spPr>
          <a:xfrm>
            <a:off x="1927764" y="5333183"/>
            <a:ext cx="2852783"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C5215F6D-17F7-46EE-A569-9AFB7D04E8A5}"/>
              </a:ext>
            </a:extLst>
          </p:cNvPr>
          <p:cNvGrpSpPr/>
          <p:nvPr/>
        </p:nvGrpSpPr>
        <p:grpSpPr>
          <a:xfrm>
            <a:off x="4748574" y="1833404"/>
            <a:ext cx="3845545" cy="502153"/>
            <a:chOff x="4859829" y="1058143"/>
            <a:chExt cx="3845545" cy="502153"/>
          </a:xfrm>
        </p:grpSpPr>
        <p:sp>
          <p:nvSpPr>
            <p:cNvPr id="126" name="[TextBox 3]">
              <a:extLst>
                <a:ext uri="{FF2B5EF4-FFF2-40B4-BE49-F238E27FC236}">
                  <a16:creationId xmlns:a16="http://schemas.microsoft.com/office/drawing/2014/main" id="{DF87E16F-AA53-4DBB-8489-C6E86CD7A5A4}"/>
                </a:ext>
              </a:extLst>
            </p:cNvPr>
            <p:cNvSpPr txBox="1"/>
            <p:nvPr/>
          </p:nvSpPr>
          <p:spPr>
            <a:xfrm>
              <a:off x="4859829" y="1085229"/>
              <a:ext cx="1376675" cy="400110"/>
            </a:xfrm>
            <a:prstGeom prst="rect">
              <a:avLst/>
            </a:prstGeom>
            <a:noFill/>
          </p:spPr>
          <p:txBody>
            <a:bodyPr wrap="square" rtlCol="0">
              <a:spAutoFit/>
            </a:bodyPr>
            <a:lstStyle/>
            <a:p>
              <a:r>
                <a:rPr lang="en-US" sz="2000" dirty="0"/>
                <a:t>In main():</a:t>
              </a:r>
            </a:p>
          </p:txBody>
        </p:sp>
        <p:grpSp>
          <p:nvGrpSpPr>
            <p:cNvPr id="127" name="[Group 23]">
              <a:extLst>
                <a:ext uri="{FF2B5EF4-FFF2-40B4-BE49-F238E27FC236}">
                  <a16:creationId xmlns:a16="http://schemas.microsoft.com/office/drawing/2014/main" id="{094E6355-E177-4EE1-A6DD-EF4C638C4EA5}"/>
                </a:ext>
              </a:extLst>
            </p:cNvPr>
            <p:cNvGrpSpPr/>
            <p:nvPr/>
          </p:nvGrpSpPr>
          <p:grpSpPr>
            <a:xfrm>
              <a:off x="6110603" y="1058143"/>
              <a:ext cx="2594771" cy="502153"/>
              <a:chOff x="4755470" y="2158620"/>
              <a:chExt cx="2594771" cy="502153"/>
            </a:xfrm>
          </p:grpSpPr>
          <p:grpSp>
            <p:nvGrpSpPr>
              <p:cNvPr id="128" name="Group 127">
                <a:extLst>
                  <a:ext uri="{FF2B5EF4-FFF2-40B4-BE49-F238E27FC236}">
                    <a16:creationId xmlns:a16="http://schemas.microsoft.com/office/drawing/2014/main" id="{C0DC97D2-7378-432A-8254-7F323164E58B}"/>
                  </a:ext>
                </a:extLst>
              </p:cNvPr>
              <p:cNvGrpSpPr/>
              <p:nvPr/>
            </p:nvGrpSpPr>
            <p:grpSpPr>
              <a:xfrm>
                <a:off x="4755470" y="2158620"/>
                <a:ext cx="1165384" cy="502153"/>
                <a:chOff x="4755470" y="2158620"/>
                <a:chExt cx="1165384" cy="502153"/>
              </a:xfrm>
            </p:grpSpPr>
            <p:grpSp>
              <p:nvGrpSpPr>
                <p:cNvPr id="134" name="Group 133">
                  <a:extLst>
                    <a:ext uri="{FF2B5EF4-FFF2-40B4-BE49-F238E27FC236}">
                      <a16:creationId xmlns:a16="http://schemas.microsoft.com/office/drawing/2014/main" id="{B024512A-77CE-4151-9D40-07095D767966}"/>
                    </a:ext>
                  </a:extLst>
                </p:cNvPr>
                <p:cNvGrpSpPr/>
                <p:nvPr/>
              </p:nvGrpSpPr>
              <p:grpSpPr>
                <a:xfrm>
                  <a:off x="5172501" y="2268049"/>
                  <a:ext cx="748353" cy="392724"/>
                  <a:chOff x="5172501" y="2268049"/>
                  <a:chExt cx="748353" cy="392724"/>
                </a:xfrm>
              </p:grpSpPr>
              <p:sp>
                <p:nvSpPr>
                  <p:cNvPr id="136" name="TextBox 135">
                    <a:extLst>
                      <a:ext uri="{FF2B5EF4-FFF2-40B4-BE49-F238E27FC236}">
                        <a16:creationId xmlns:a16="http://schemas.microsoft.com/office/drawing/2014/main" id="{84A4BD33-2D4E-4925-9ED7-6DE1F1C3398C}"/>
                      </a:ext>
                    </a:extLst>
                  </p:cNvPr>
                  <p:cNvSpPr txBox="1"/>
                  <p:nvPr/>
                </p:nvSpPr>
                <p:spPr>
                  <a:xfrm>
                    <a:off x="5266898" y="2268049"/>
                    <a:ext cx="559558" cy="338554"/>
                  </a:xfrm>
                  <a:prstGeom prst="rect">
                    <a:avLst/>
                  </a:prstGeom>
                  <a:noFill/>
                </p:spPr>
                <p:txBody>
                  <a:bodyPr wrap="square" rtlCol="0">
                    <a:spAutoFit/>
                  </a:bodyPr>
                  <a:lstStyle/>
                  <a:p>
                    <a:pPr algn="ctr"/>
                    <a:r>
                      <a:rPr lang="en-US" sz="1600" dirty="0"/>
                      <a:t>2</a:t>
                    </a:r>
                  </a:p>
                </p:txBody>
              </p:sp>
              <p:sp>
                <p:nvSpPr>
                  <p:cNvPr id="137" name="Rectangle 136">
                    <a:extLst>
                      <a:ext uri="{FF2B5EF4-FFF2-40B4-BE49-F238E27FC236}">
                        <a16:creationId xmlns:a16="http://schemas.microsoft.com/office/drawing/2014/main" id="{66917C31-AED0-4E75-9C54-9A7267D7664C}"/>
                      </a:ext>
                    </a:extLst>
                  </p:cNvPr>
                  <p:cNvSpPr/>
                  <p:nvPr/>
                </p:nvSpPr>
                <p:spPr>
                  <a:xfrm>
                    <a:off x="5172501" y="2268049"/>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5" name="TextBox 134">
                  <a:extLst>
                    <a:ext uri="{FF2B5EF4-FFF2-40B4-BE49-F238E27FC236}">
                      <a16:creationId xmlns:a16="http://schemas.microsoft.com/office/drawing/2014/main" id="{13BC5239-9948-470B-92B4-EDEDC33BB809}"/>
                    </a:ext>
                  </a:extLst>
                </p:cNvPr>
                <p:cNvSpPr txBox="1"/>
                <p:nvPr/>
              </p:nvSpPr>
              <p:spPr>
                <a:xfrm>
                  <a:off x="4755470" y="2158620"/>
                  <a:ext cx="511428" cy="338554"/>
                </a:xfrm>
                <a:prstGeom prst="rect">
                  <a:avLst/>
                </a:prstGeom>
                <a:noFill/>
              </p:spPr>
              <p:txBody>
                <a:bodyPr wrap="square" rtlCol="0">
                  <a:spAutoFit/>
                </a:bodyPr>
                <a:lstStyle/>
                <a:p>
                  <a:pPr algn="ctr"/>
                  <a:r>
                    <a:rPr lang="en-US" sz="1600" dirty="0"/>
                    <a:t>a</a:t>
                  </a:r>
                </a:p>
              </p:txBody>
            </p:sp>
          </p:grpSp>
          <p:grpSp>
            <p:nvGrpSpPr>
              <p:cNvPr id="129" name="Group 128">
                <a:extLst>
                  <a:ext uri="{FF2B5EF4-FFF2-40B4-BE49-F238E27FC236}">
                    <a16:creationId xmlns:a16="http://schemas.microsoft.com/office/drawing/2014/main" id="{16DFA66E-5346-407B-B9CF-78EA5B27CA8B}"/>
                  </a:ext>
                </a:extLst>
              </p:cNvPr>
              <p:cNvGrpSpPr/>
              <p:nvPr/>
            </p:nvGrpSpPr>
            <p:grpSpPr>
              <a:xfrm>
                <a:off x="6299921" y="2158620"/>
                <a:ext cx="1050320" cy="502153"/>
                <a:chOff x="6299921" y="2158620"/>
                <a:chExt cx="1050320" cy="502153"/>
              </a:xfrm>
            </p:grpSpPr>
            <p:grpSp>
              <p:nvGrpSpPr>
                <p:cNvPr id="130" name="Group 129">
                  <a:extLst>
                    <a:ext uri="{FF2B5EF4-FFF2-40B4-BE49-F238E27FC236}">
                      <a16:creationId xmlns:a16="http://schemas.microsoft.com/office/drawing/2014/main" id="{79B692A1-DC2A-4F41-8E5C-CCB00210C7D8}"/>
                    </a:ext>
                  </a:extLst>
                </p:cNvPr>
                <p:cNvGrpSpPr/>
                <p:nvPr/>
              </p:nvGrpSpPr>
              <p:grpSpPr>
                <a:xfrm>
                  <a:off x="6601888" y="2268049"/>
                  <a:ext cx="748353" cy="392724"/>
                  <a:chOff x="6601888" y="2235783"/>
                  <a:chExt cx="748353" cy="392724"/>
                </a:xfrm>
              </p:grpSpPr>
              <p:sp>
                <p:nvSpPr>
                  <p:cNvPr id="132" name="TextBox 131">
                    <a:extLst>
                      <a:ext uri="{FF2B5EF4-FFF2-40B4-BE49-F238E27FC236}">
                        <a16:creationId xmlns:a16="http://schemas.microsoft.com/office/drawing/2014/main" id="{4465792D-A780-430B-99BA-5D82028C571C}"/>
                      </a:ext>
                    </a:extLst>
                  </p:cNvPr>
                  <p:cNvSpPr txBox="1"/>
                  <p:nvPr/>
                </p:nvSpPr>
                <p:spPr>
                  <a:xfrm>
                    <a:off x="6684980" y="2235783"/>
                    <a:ext cx="559558" cy="338554"/>
                  </a:xfrm>
                  <a:prstGeom prst="rect">
                    <a:avLst/>
                  </a:prstGeom>
                  <a:noFill/>
                </p:spPr>
                <p:txBody>
                  <a:bodyPr wrap="square" rtlCol="0">
                    <a:spAutoFit/>
                  </a:bodyPr>
                  <a:lstStyle/>
                  <a:p>
                    <a:pPr algn="ctr"/>
                    <a:r>
                      <a:rPr lang="en-US" sz="1600" dirty="0"/>
                      <a:t>3</a:t>
                    </a:r>
                  </a:p>
                </p:txBody>
              </p:sp>
              <p:sp>
                <p:nvSpPr>
                  <p:cNvPr id="133" name="Rectangle 132">
                    <a:extLst>
                      <a:ext uri="{FF2B5EF4-FFF2-40B4-BE49-F238E27FC236}">
                        <a16:creationId xmlns:a16="http://schemas.microsoft.com/office/drawing/2014/main" id="{443C1424-18C6-44A0-A932-D77CBF8F63F7}"/>
                      </a:ext>
                    </a:extLst>
                  </p:cNvPr>
                  <p:cNvSpPr/>
                  <p:nvPr/>
                </p:nvSpPr>
                <p:spPr>
                  <a:xfrm>
                    <a:off x="6601888" y="2235783"/>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grpSp>
            <p:sp>
              <p:nvSpPr>
                <p:cNvPr id="131" name="TextBox 130">
                  <a:extLst>
                    <a:ext uri="{FF2B5EF4-FFF2-40B4-BE49-F238E27FC236}">
                      <a16:creationId xmlns:a16="http://schemas.microsoft.com/office/drawing/2014/main" id="{83D97C45-8DD7-472A-9657-B7644C13DFE2}"/>
                    </a:ext>
                  </a:extLst>
                </p:cNvPr>
                <p:cNvSpPr txBox="1"/>
                <p:nvPr/>
              </p:nvSpPr>
              <p:spPr>
                <a:xfrm>
                  <a:off x="6299921" y="2158620"/>
                  <a:ext cx="355421" cy="338554"/>
                </a:xfrm>
                <a:prstGeom prst="rect">
                  <a:avLst/>
                </a:prstGeom>
                <a:noFill/>
              </p:spPr>
              <p:txBody>
                <a:bodyPr wrap="square" rtlCol="0">
                  <a:spAutoFit/>
                </a:bodyPr>
                <a:lstStyle/>
                <a:p>
                  <a:pPr algn="ctr"/>
                  <a:r>
                    <a:rPr lang="en-US" sz="1600" dirty="0"/>
                    <a:t>b</a:t>
                  </a:r>
                </a:p>
              </p:txBody>
            </p:sp>
          </p:grpSp>
        </p:grpSp>
      </p:grpSp>
      <p:grpSp>
        <p:nvGrpSpPr>
          <p:cNvPr id="138" name="Group 137">
            <a:extLst>
              <a:ext uri="{FF2B5EF4-FFF2-40B4-BE49-F238E27FC236}">
                <a16:creationId xmlns:a16="http://schemas.microsoft.com/office/drawing/2014/main" id="{5793EB51-7126-42D8-842B-423BAC44B0A7}"/>
              </a:ext>
            </a:extLst>
          </p:cNvPr>
          <p:cNvGrpSpPr/>
          <p:nvPr/>
        </p:nvGrpSpPr>
        <p:grpSpPr>
          <a:xfrm>
            <a:off x="4692460" y="2749909"/>
            <a:ext cx="3901659" cy="428693"/>
            <a:chOff x="4803715" y="1974648"/>
            <a:chExt cx="3901659" cy="428693"/>
          </a:xfrm>
        </p:grpSpPr>
        <p:sp>
          <p:nvSpPr>
            <p:cNvPr id="139" name="[TextBox 22]">
              <a:extLst>
                <a:ext uri="{FF2B5EF4-FFF2-40B4-BE49-F238E27FC236}">
                  <a16:creationId xmlns:a16="http://schemas.microsoft.com/office/drawing/2014/main" id="{B6128466-85C8-4162-B6E2-4396DE6F8E61}"/>
                </a:ext>
              </a:extLst>
            </p:cNvPr>
            <p:cNvSpPr txBox="1"/>
            <p:nvPr/>
          </p:nvSpPr>
          <p:spPr>
            <a:xfrm>
              <a:off x="4803715" y="1974648"/>
              <a:ext cx="1376675" cy="400110"/>
            </a:xfrm>
            <a:prstGeom prst="rect">
              <a:avLst/>
            </a:prstGeom>
            <a:noFill/>
          </p:spPr>
          <p:txBody>
            <a:bodyPr wrap="square" rtlCol="0">
              <a:spAutoFit/>
            </a:bodyPr>
            <a:lstStyle/>
            <a:p>
              <a:r>
                <a:rPr lang="en-US" sz="2000" dirty="0"/>
                <a:t>In swap():</a:t>
              </a:r>
            </a:p>
          </p:txBody>
        </p:sp>
        <p:grpSp>
          <p:nvGrpSpPr>
            <p:cNvPr id="140" name="[Group 26]">
              <a:extLst>
                <a:ext uri="{FF2B5EF4-FFF2-40B4-BE49-F238E27FC236}">
                  <a16:creationId xmlns:a16="http://schemas.microsoft.com/office/drawing/2014/main" id="{6DAE10C0-4FCB-4892-9CC4-67E9D1B3708A}"/>
                </a:ext>
              </a:extLst>
            </p:cNvPr>
            <p:cNvGrpSpPr/>
            <p:nvPr/>
          </p:nvGrpSpPr>
          <p:grpSpPr>
            <a:xfrm>
              <a:off x="5866817" y="2064786"/>
              <a:ext cx="2838557" cy="338555"/>
              <a:chOff x="4550393" y="2446310"/>
              <a:chExt cx="2838557" cy="338555"/>
            </a:xfrm>
          </p:grpSpPr>
          <p:grpSp>
            <p:nvGrpSpPr>
              <p:cNvPr id="141" name="Group 140">
                <a:extLst>
                  <a:ext uri="{FF2B5EF4-FFF2-40B4-BE49-F238E27FC236}">
                    <a16:creationId xmlns:a16="http://schemas.microsoft.com/office/drawing/2014/main" id="{0A1727C9-8B52-44A1-8542-D4009F777B9A}"/>
                  </a:ext>
                </a:extLst>
              </p:cNvPr>
              <p:cNvGrpSpPr/>
              <p:nvPr/>
            </p:nvGrpSpPr>
            <p:grpSpPr>
              <a:xfrm>
                <a:off x="4550393" y="2446310"/>
                <a:ext cx="1409170" cy="338555"/>
                <a:chOff x="4550393" y="2446310"/>
                <a:chExt cx="1409170" cy="338555"/>
              </a:xfrm>
            </p:grpSpPr>
            <p:sp>
              <p:nvSpPr>
                <p:cNvPr id="145" name="Rectangle 144">
                  <a:extLst>
                    <a:ext uri="{FF2B5EF4-FFF2-40B4-BE49-F238E27FC236}">
                      <a16:creationId xmlns:a16="http://schemas.microsoft.com/office/drawing/2014/main" id="{98B94B46-A467-4687-96D6-68F39141EDDA}"/>
                    </a:ext>
                  </a:extLst>
                </p:cNvPr>
                <p:cNvSpPr/>
                <p:nvPr/>
              </p:nvSpPr>
              <p:spPr>
                <a:xfrm>
                  <a:off x="5172501" y="2450195"/>
                  <a:ext cx="787062" cy="334670"/>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6" name="TextBox 145">
                  <a:extLst>
                    <a:ext uri="{FF2B5EF4-FFF2-40B4-BE49-F238E27FC236}">
                      <a16:creationId xmlns:a16="http://schemas.microsoft.com/office/drawing/2014/main" id="{57D13FE1-C40A-4E6C-A88E-DD41BFC0D3C6}"/>
                    </a:ext>
                  </a:extLst>
                </p:cNvPr>
                <p:cNvSpPr txBox="1"/>
                <p:nvPr/>
              </p:nvSpPr>
              <p:spPr>
                <a:xfrm>
                  <a:off x="4550393" y="2446310"/>
                  <a:ext cx="765409" cy="338554"/>
                </a:xfrm>
                <a:prstGeom prst="rect">
                  <a:avLst/>
                </a:prstGeom>
                <a:noFill/>
              </p:spPr>
              <p:txBody>
                <a:bodyPr wrap="square" rtlCol="0">
                  <a:spAutoFit/>
                </a:bodyPr>
                <a:lstStyle/>
                <a:p>
                  <a:pPr algn="ctr"/>
                  <a:r>
                    <a:rPr lang="en-US" sz="1600"/>
                    <a:t>ptr1</a:t>
                  </a:r>
                </a:p>
              </p:txBody>
            </p:sp>
          </p:grpSp>
          <p:grpSp>
            <p:nvGrpSpPr>
              <p:cNvPr id="142" name="Group 141">
                <a:extLst>
                  <a:ext uri="{FF2B5EF4-FFF2-40B4-BE49-F238E27FC236}">
                    <a16:creationId xmlns:a16="http://schemas.microsoft.com/office/drawing/2014/main" id="{8665B7F9-DEE0-41F2-815F-E72EE4A755F4}"/>
                  </a:ext>
                </a:extLst>
              </p:cNvPr>
              <p:cNvGrpSpPr/>
              <p:nvPr/>
            </p:nvGrpSpPr>
            <p:grpSpPr>
              <a:xfrm>
                <a:off x="6058389" y="2446310"/>
                <a:ext cx="1330561" cy="338555"/>
                <a:chOff x="6058389" y="2446310"/>
                <a:chExt cx="1330561" cy="338555"/>
              </a:xfrm>
            </p:grpSpPr>
            <p:sp>
              <p:nvSpPr>
                <p:cNvPr id="143" name="Rectangle 142">
                  <a:extLst>
                    <a:ext uri="{FF2B5EF4-FFF2-40B4-BE49-F238E27FC236}">
                      <a16:creationId xmlns:a16="http://schemas.microsoft.com/office/drawing/2014/main" id="{F1EB9107-15AC-4AB4-AC58-D9416501DD6C}"/>
                    </a:ext>
                  </a:extLst>
                </p:cNvPr>
                <p:cNvSpPr/>
                <p:nvPr/>
              </p:nvSpPr>
              <p:spPr>
                <a:xfrm>
                  <a:off x="6640598" y="2450194"/>
                  <a:ext cx="748352" cy="334671"/>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44" name="TextBox 143">
                  <a:extLst>
                    <a:ext uri="{FF2B5EF4-FFF2-40B4-BE49-F238E27FC236}">
                      <a16:creationId xmlns:a16="http://schemas.microsoft.com/office/drawing/2014/main" id="{45B05446-CBBE-4929-9889-D281A598BF3B}"/>
                    </a:ext>
                  </a:extLst>
                </p:cNvPr>
                <p:cNvSpPr txBox="1"/>
                <p:nvPr/>
              </p:nvSpPr>
              <p:spPr>
                <a:xfrm>
                  <a:off x="6058389" y="2446310"/>
                  <a:ext cx="665300" cy="338554"/>
                </a:xfrm>
                <a:prstGeom prst="rect">
                  <a:avLst/>
                </a:prstGeom>
                <a:noFill/>
              </p:spPr>
              <p:txBody>
                <a:bodyPr wrap="square" rtlCol="0">
                  <a:spAutoFit/>
                </a:bodyPr>
                <a:lstStyle/>
                <a:p>
                  <a:pPr algn="ctr"/>
                  <a:r>
                    <a:rPr lang="en-US" sz="1600"/>
                    <a:t>ptr2</a:t>
                  </a:r>
                </a:p>
              </p:txBody>
            </p:sp>
          </p:grpSp>
        </p:grpSp>
      </p:grpSp>
      <p:grpSp>
        <p:nvGrpSpPr>
          <p:cNvPr id="147" name="[Group 10]">
            <a:extLst>
              <a:ext uri="{FF2B5EF4-FFF2-40B4-BE49-F238E27FC236}">
                <a16:creationId xmlns:a16="http://schemas.microsoft.com/office/drawing/2014/main" id="{98E47A5E-4A8E-449D-A87F-FE43F79469A6}"/>
              </a:ext>
            </a:extLst>
          </p:cNvPr>
          <p:cNvGrpSpPr/>
          <p:nvPr/>
        </p:nvGrpSpPr>
        <p:grpSpPr>
          <a:xfrm>
            <a:off x="6790555" y="2335557"/>
            <a:ext cx="1429388" cy="629099"/>
            <a:chOff x="5614936" y="3895366"/>
            <a:chExt cx="1429388" cy="629099"/>
          </a:xfrm>
        </p:grpSpPr>
        <p:cxnSp>
          <p:nvCxnSpPr>
            <p:cNvPr id="148" name="Straight Arrow Connector 147">
              <a:extLst>
                <a:ext uri="{FF2B5EF4-FFF2-40B4-BE49-F238E27FC236}">
                  <a16:creationId xmlns:a16="http://schemas.microsoft.com/office/drawing/2014/main" id="{7EBD2DF7-8E2B-4CB3-81F5-1B7639D0D6CE}"/>
                </a:ext>
              </a:extLst>
            </p:cNvPr>
            <p:cNvCxnSpPr/>
            <p:nvPr/>
          </p:nvCxnSpPr>
          <p:spPr>
            <a:xfrm flipV="1">
              <a:off x="5614936"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D66F83-306B-4D60-8F80-0541C1447FDE}"/>
                </a:ext>
              </a:extLst>
            </p:cNvPr>
            <p:cNvCxnSpPr/>
            <p:nvPr/>
          </p:nvCxnSpPr>
          <p:spPr>
            <a:xfrm flipV="1">
              <a:off x="7044324"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0" name="[Group 37]">
            <a:extLst>
              <a:ext uri="{FF2B5EF4-FFF2-40B4-BE49-F238E27FC236}">
                <a16:creationId xmlns:a16="http://schemas.microsoft.com/office/drawing/2014/main" id="{41D43C60-704A-4369-BE19-B9414AADE1E3}"/>
              </a:ext>
            </a:extLst>
          </p:cNvPr>
          <p:cNvGrpSpPr/>
          <p:nvPr/>
        </p:nvGrpSpPr>
        <p:grpSpPr>
          <a:xfrm>
            <a:off x="6547468" y="1989033"/>
            <a:ext cx="1757693" cy="321180"/>
            <a:chOff x="5315803" y="4178747"/>
            <a:chExt cx="1757693" cy="321180"/>
          </a:xfrm>
        </p:grpSpPr>
        <p:cxnSp>
          <p:nvCxnSpPr>
            <p:cNvPr id="151" name="Straight Connector 150">
              <a:extLst>
                <a:ext uri="{FF2B5EF4-FFF2-40B4-BE49-F238E27FC236}">
                  <a16:creationId xmlns:a16="http://schemas.microsoft.com/office/drawing/2014/main" id="{E2DB216C-B004-4C48-AF25-3A7999AAE533}"/>
                </a:ext>
              </a:extLst>
            </p:cNvPr>
            <p:cNvCxnSpPr/>
            <p:nvPr/>
          </p:nvCxnSpPr>
          <p:spPr>
            <a:xfrm flipH="1">
              <a:off x="5315803" y="4178747"/>
              <a:ext cx="448646" cy="321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12068F0-2401-4CE7-91DD-DA47D8B0F3BD}"/>
                </a:ext>
              </a:extLst>
            </p:cNvPr>
            <p:cNvCxnSpPr/>
            <p:nvPr/>
          </p:nvCxnSpPr>
          <p:spPr>
            <a:xfrm flipH="1">
              <a:off x="6764741" y="4178747"/>
              <a:ext cx="308755" cy="293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3" name="[Group 38]">
            <a:extLst>
              <a:ext uri="{FF2B5EF4-FFF2-40B4-BE49-F238E27FC236}">
                <a16:creationId xmlns:a16="http://schemas.microsoft.com/office/drawing/2014/main" id="{79A9E90D-3D66-4518-8A0B-AC7D86DB3BFC}"/>
              </a:ext>
            </a:extLst>
          </p:cNvPr>
          <p:cNvGrpSpPr/>
          <p:nvPr/>
        </p:nvGrpSpPr>
        <p:grpSpPr>
          <a:xfrm>
            <a:off x="6663416" y="1664127"/>
            <a:ext cx="1865916" cy="338554"/>
            <a:chOff x="5205900" y="4554981"/>
            <a:chExt cx="1865916" cy="338554"/>
          </a:xfrm>
        </p:grpSpPr>
        <p:sp>
          <p:nvSpPr>
            <p:cNvPr id="154" name="TextBox 153">
              <a:extLst>
                <a:ext uri="{FF2B5EF4-FFF2-40B4-BE49-F238E27FC236}">
                  <a16:creationId xmlns:a16="http://schemas.microsoft.com/office/drawing/2014/main" id="{34F2941E-D4A0-4388-A67C-7BAAC67F3CAA}"/>
                </a:ext>
              </a:extLst>
            </p:cNvPr>
            <p:cNvSpPr txBox="1"/>
            <p:nvPr/>
          </p:nvSpPr>
          <p:spPr>
            <a:xfrm>
              <a:off x="5205900" y="4554981"/>
              <a:ext cx="559558" cy="338554"/>
            </a:xfrm>
            <a:prstGeom prst="rect">
              <a:avLst/>
            </a:prstGeom>
            <a:noFill/>
          </p:spPr>
          <p:txBody>
            <a:bodyPr wrap="square" rtlCol="0">
              <a:spAutoFit/>
            </a:bodyPr>
            <a:lstStyle/>
            <a:p>
              <a:pPr algn="ctr"/>
              <a:r>
                <a:rPr lang="en-US" sz="1600" dirty="0"/>
                <a:t>3</a:t>
              </a:r>
            </a:p>
          </p:txBody>
        </p:sp>
        <p:sp>
          <p:nvSpPr>
            <p:cNvPr id="155" name="TextBox 154">
              <a:extLst>
                <a:ext uri="{FF2B5EF4-FFF2-40B4-BE49-F238E27FC236}">
                  <a16:creationId xmlns:a16="http://schemas.microsoft.com/office/drawing/2014/main" id="{D0DD57FD-74AD-47CC-8138-3AFC53B4D159}"/>
                </a:ext>
              </a:extLst>
            </p:cNvPr>
            <p:cNvSpPr txBox="1"/>
            <p:nvPr/>
          </p:nvSpPr>
          <p:spPr>
            <a:xfrm>
              <a:off x="6512258" y="4554981"/>
              <a:ext cx="559558" cy="338554"/>
            </a:xfrm>
            <a:prstGeom prst="rect">
              <a:avLst/>
            </a:prstGeom>
            <a:noFill/>
          </p:spPr>
          <p:txBody>
            <a:bodyPr wrap="square" rtlCol="0">
              <a:spAutoFit/>
            </a:bodyPr>
            <a:lstStyle/>
            <a:p>
              <a:pPr algn="ctr"/>
              <a:r>
                <a:rPr lang="en-US" sz="1600" dirty="0"/>
                <a:t>2</a:t>
              </a:r>
            </a:p>
          </p:txBody>
        </p:sp>
      </p:grpSp>
      <p:sp>
        <p:nvSpPr>
          <p:cNvPr id="42" name="Slide Number Placeholder 6">
            <a:extLst>
              <a:ext uri="{FF2B5EF4-FFF2-40B4-BE49-F238E27FC236}">
                <a16:creationId xmlns:a16="http://schemas.microsoft.com/office/drawing/2014/main" id="{920CC133-42A0-4A96-8525-0FF2A048FCA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dirty="0"/>
          </a:p>
        </p:txBody>
      </p:sp>
    </p:spTree>
    <p:extLst>
      <p:ext uri="{BB962C8B-B14F-4D97-AF65-F5344CB8AC3E}">
        <p14:creationId xmlns:p14="http://schemas.microsoft.com/office/powerpoint/2010/main" val="1057064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dissolve">
                                      <p:cBhvr>
                                        <p:cTn id="11" dur="500"/>
                                        <p:tgtEl>
                                          <p:spTgt spid="9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dissolve">
                                      <p:cBhvr>
                                        <p:cTn id="14" dur="500"/>
                                        <p:tgtEl>
                                          <p:spTgt spid="9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dissolve">
                                      <p:cBhvr>
                                        <p:cTn id="19" dur="500"/>
                                        <p:tgtEl>
                                          <p:spTgt spid="12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dissolve">
                                      <p:cBhvr>
                                        <p:cTn id="24" dur="500"/>
                                        <p:tgtEl>
                                          <p:spTgt spid="138"/>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wipe(down)">
                                      <p:cBhvr>
                                        <p:cTn id="28" dur="500"/>
                                        <p:tgtEl>
                                          <p:spTgt spid="14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dissolve">
                                      <p:cBhvr>
                                        <p:cTn id="33" dur="500"/>
                                        <p:tgtEl>
                                          <p:spTgt spid="150"/>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dissolve">
                                      <p:cBhvr>
                                        <p:cTn id="3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6. Large Constant: Case Study</a:t>
            </a:r>
            <a:endParaRPr lang="en-US" sz="3600" dirty="0">
              <a:solidFill>
                <a:srgbClr val="C00000"/>
              </a:solidFill>
            </a:endParaRPr>
          </a:p>
        </p:txBody>
      </p:sp>
      <p:sp>
        <p:nvSpPr>
          <p:cNvPr id="16" name="Rectangle 18">
            <a:extLst>
              <a:ext uri="{FF2B5EF4-FFF2-40B4-BE49-F238E27FC236}">
                <a16:creationId xmlns:a16="http://schemas.microsoft.com/office/drawing/2014/main" id="{32618768-0CD5-4DE9-9979-B53AA9C8AFD3}"/>
              </a:ext>
            </a:extLst>
          </p:cNvPr>
          <p:cNvSpPr>
            <a:spLocks noChangeArrowheads="1"/>
          </p:cNvSpPr>
          <p:nvPr/>
        </p:nvSpPr>
        <p:spPr bwMode="auto">
          <a:xfrm>
            <a:off x="342900" y="1375719"/>
            <a:ext cx="8458200" cy="914400"/>
          </a:xfrm>
          <a:prstGeom prst="rect">
            <a:avLst/>
          </a:prstGeom>
          <a:noFill/>
          <a:ln w="9525">
            <a:noFill/>
            <a:miter lim="800000"/>
            <a:headEnd/>
            <a:tailEnd/>
          </a:ln>
        </p:spPr>
        <p:txBody>
          <a:bodyPr/>
          <a:lstStyle/>
          <a:p>
            <a:pPr marL="342900" indent="-342900">
              <a:spcBef>
                <a:spcPct val="20000"/>
              </a:spcBef>
              <a:buClr>
                <a:schemeClr val="tx1"/>
              </a:buClr>
              <a:buSzPct val="120000"/>
              <a:buFont typeface="Wingdings" pitchFamily="2" charset="2"/>
              <a:buChar char="§"/>
            </a:pPr>
            <a:r>
              <a:rPr lang="en-GB" sz="2600" dirty="0"/>
              <a:t>Question: How to load a 32-bit constant into a register? </a:t>
            </a:r>
            <a:r>
              <a:rPr lang="en-GB" sz="2600" dirty="0" err="1"/>
              <a:t>e.g</a:t>
            </a:r>
            <a:r>
              <a:rPr lang="en-GB" sz="2200" dirty="0"/>
              <a:t> </a:t>
            </a:r>
            <a:r>
              <a:rPr lang="en-GB" sz="2200" b="1" dirty="0">
                <a:solidFill>
                  <a:srgbClr val="C00000"/>
                </a:solidFill>
                <a:latin typeface="Courier New" pitchFamily="49" charset="0"/>
                <a:cs typeface="Courier New" pitchFamily="49" charset="0"/>
              </a:rPr>
              <a:t>10101010 10101010 11110000 11110000</a:t>
            </a:r>
          </a:p>
        </p:txBody>
      </p:sp>
      <p:sp>
        <p:nvSpPr>
          <p:cNvPr id="17" name="Rectangle 3">
            <a:extLst>
              <a:ext uri="{FF2B5EF4-FFF2-40B4-BE49-F238E27FC236}">
                <a16:creationId xmlns:a16="http://schemas.microsoft.com/office/drawing/2014/main" id="{7F12D7F1-4013-4940-A79E-8703E6B86031}"/>
              </a:ext>
            </a:extLst>
          </p:cNvPr>
          <p:cNvSpPr txBox="1">
            <a:spLocks noChangeArrowheads="1"/>
          </p:cNvSpPr>
          <p:nvPr/>
        </p:nvSpPr>
        <p:spPr>
          <a:xfrm>
            <a:off x="419100" y="2442519"/>
            <a:ext cx="8458200" cy="914400"/>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marL="457200" indent="-457200" eaLnBrk="1" hangingPunct="1">
              <a:spcBef>
                <a:spcPct val="30000"/>
              </a:spcBef>
              <a:buClr>
                <a:schemeClr val="tx1"/>
              </a:buClr>
              <a:buSzPct val="80000"/>
              <a:buFont typeface="+mj-lt"/>
              <a:buAutoNum type="arabicPeriod"/>
            </a:pPr>
            <a:r>
              <a:rPr lang="en-GB" sz="2400" kern="0" dirty="0"/>
              <a:t>Use “</a:t>
            </a:r>
            <a:r>
              <a:rPr lang="en-GB" sz="2400" kern="0" dirty="0">
                <a:solidFill>
                  <a:srgbClr val="660066"/>
                </a:solidFill>
              </a:rPr>
              <a:t>load upper immediate</a:t>
            </a:r>
            <a:r>
              <a:rPr lang="en-GB" sz="2400" kern="0" dirty="0"/>
              <a:t>” (</a:t>
            </a:r>
            <a:r>
              <a:rPr lang="en-GB" sz="2400" b="1" kern="1200" dirty="0" err="1">
                <a:solidFill>
                  <a:srgbClr val="660066"/>
                </a:solidFill>
                <a:latin typeface="Courier New" pitchFamily="49" charset="0"/>
                <a:cs typeface="Arial" charset="0"/>
              </a:rPr>
              <a:t>lui</a:t>
            </a:r>
            <a:r>
              <a:rPr lang="en-GB" sz="2400" kern="0" dirty="0"/>
              <a:t>) to set the upper 16-bit:</a:t>
            </a:r>
          </a:p>
          <a:p>
            <a:pPr lvl="1" eaLnBrk="1" hangingPunct="1">
              <a:buClr>
                <a:schemeClr val="tx1"/>
              </a:buClr>
              <a:buSzPct val="120000"/>
              <a:buFont typeface="Wingdings" pitchFamily="2" charset="2"/>
              <a:buNone/>
            </a:pPr>
            <a:r>
              <a:rPr lang="en-GB" sz="2400" kern="0" dirty="0">
                <a:solidFill>
                  <a:srgbClr val="0000FF"/>
                </a:solidFill>
                <a:latin typeface="Courier New" pitchFamily="49" charset="0"/>
              </a:rPr>
              <a:t>		</a:t>
            </a:r>
            <a:r>
              <a:rPr lang="en-GB" sz="2400" b="1" kern="0" dirty="0" err="1">
                <a:solidFill>
                  <a:srgbClr val="660066"/>
                </a:solidFill>
                <a:latin typeface="Courier New" pitchFamily="49" charset="0"/>
              </a:rPr>
              <a:t>lui</a:t>
            </a:r>
            <a:r>
              <a:rPr lang="en-GB" sz="2400" kern="0" dirty="0">
                <a:latin typeface="Courier New" pitchFamily="49" charset="0"/>
              </a:rPr>
              <a:t>	</a:t>
            </a:r>
            <a:r>
              <a:rPr lang="en-GB" sz="2400" b="1" kern="0" dirty="0">
                <a:solidFill>
                  <a:srgbClr val="C00000"/>
                </a:solidFill>
                <a:latin typeface="Courier New" pitchFamily="49" charset="0"/>
              </a:rPr>
              <a:t>$t0</a:t>
            </a:r>
            <a:r>
              <a:rPr lang="en-GB" sz="2400" b="1" kern="0" dirty="0">
                <a:latin typeface="Courier New" pitchFamily="49" charset="0"/>
              </a:rPr>
              <a:t>, </a:t>
            </a:r>
            <a:r>
              <a:rPr lang="en-GB" sz="2400" b="1" kern="0" dirty="0">
                <a:solidFill>
                  <a:srgbClr val="002060"/>
                </a:solidFill>
                <a:latin typeface="Courier New" pitchFamily="49" charset="0"/>
              </a:rPr>
              <a:t>0xAAAA </a:t>
            </a:r>
            <a:r>
              <a:rPr lang="en-GB" sz="2400" b="1" kern="0" dirty="0">
                <a:latin typeface="Courier New" pitchFamily="49" charset="0"/>
              </a:rPr>
              <a:t>    </a:t>
            </a:r>
            <a:r>
              <a:rPr lang="en-GB" sz="2400" b="1" kern="0" dirty="0">
                <a:solidFill>
                  <a:schemeClr val="tx1">
                    <a:lumMod val="85000"/>
                    <a:lumOff val="15000"/>
                  </a:schemeClr>
                </a:solidFill>
                <a:latin typeface="Courier New" pitchFamily="49" charset="0"/>
              </a:rPr>
              <a:t>#1010101010101010</a:t>
            </a:r>
          </a:p>
        </p:txBody>
      </p:sp>
      <p:grpSp>
        <p:nvGrpSpPr>
          <p:cNvPr id="18" name="Group 19">
            <a:extLst>
              <a:ext uri="{FF2B5EF4-FFF2-40B4-BE49-F238E27FC236}">
                <a16:creationId xmlns:a16="http://schemas.microsoft.com/office/drawing/2014/main" id="{D29BFF37-87A9-4531-9A7E-1EB6FFDD4B2D}"/>
              </a:ext>
            </a:extLst>
          </p:cNvPr>
          <p:cNvGrpSpPr>
            <a:grpSpLocks/>
          </p:cNvGrpSpPr>
          <p:nvPr/>
        </p:nvGrpSpPr>
        <p:grpSpPr bwMode="auto">
          <a:xfrm>
            <a:off x="1638300" y="3379144"/>
            <a:ext cx="7034213" cy="587375"/>
            <a:chOff x="1109" y="2005"/>
            <a:chExt cx="4431" cy="370"/>
          </a:xfrm>
        </p:grpSpPr>
        <p:sp>
          <p:nvSpPr>
            <p:cNvPr id="19" name="Text Box 20">
              <a:extLst>
                <a:ext uri="{FF2B5EF4-FFF2-40B4-BE49-F238E27FC236}">
                  <a16:creationId xmlns:a16="http://schemas.microsoft.com/office/drawing/2014/main" id="{5F522BFE-2BC4-4AD4-A9D0-E3A51255B892}"/>
                </a:ext>
              </a:extLst>
            </p:cNvPr>
            <p:cNvSpPr txBox="1">
              <a:spLocks noChangeArrowheads="1"/>
            </p:cNvSpPr>
            <p:nvPr/>
          </p:nvSpPr>
          <p:spPr bwMode="auto">
            <a:xfrm>
              <a:off x="1109" y="2099"/>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dirty="0"/>
                <a:t>1010101010101010</a:t>
              </a:r>
            </a:p>
          </p:txBody>
        </p:sp>
        <p:sp>
          <p:nvSpPr>
            <p:cNvPr id="20" name="Text Box 21">
              <a:extLst>
                <a:ext uri="{FF2B5EF4-FFF2-40B4-BE49-F238E27FC236}">
                  <a16:creationId xmlns:a16="http://schemas.microsoft.com/office/drawing/2014/main" id="{7A37E353-C9D2-4127-A0C4-2347C93DE3A8}"/>
                </a:ext>
              </a:extLst>
            </p:cNvPr>
            <p:cNvSpPr txBox="1">
              <a:spLocks noChangeArrowheads="1"/>
            </p:cNvSpPr>
            <p:nvPr/>
          </p:nvSpPr>
          <p:spPr bwMode="auto">
            <a:xfrm>
              <a:off x="2649" y="2099"/>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0000000000000000</a:t>
              </a:r>
            </a:p>
          </p:txBody>
        </p:sp>
        <p:sp>
          <p:nvSpPr>
            <p:cNvPr id="22" name="Text Box 22">
              <a:extLst>
                <a:ext uri="{FF2B5EF4-FFF2-40B4-BE49-F238E27FC236}">
                  <a16:creationId xmlns:a16="http://schemas.microsoft.com/office/drawing/2014/main" id="{FE28F799-9422-4EF9-910F-32E8D2659454}"/>
                </a:ext>
              </a:extLst>
            </p:cNvPr>
            <p:cNvSpPr txBox="1">
              <a:spLocks noChangeArrowheads="1"/>
            </p:cNvSpPr>
            <p:nvPr/>
          </p:nvSpPr>
          <p:spPr bwMode="auto">
            <a:xfrm>
              <a:off x="4344" y="2005"/>
              <a:ext cx="1196" cy="370"/>
            </a:xfrm>
            <a:prstGeom prst="rect">
              <a:avLst/>
            </a:prstGeom>
            <a:noFill/>
            <a:ln w="12700" cap="sq">
              <a:noFill/>
              <a:miter lim="800000"/>
              <a:headEnd type="none" w="sm" len="sm"/>
              <a:tailEnd type="none" w="sm" len="sm"/>
            </a:ln>
          </p:spPr>
          <p:txBody>
            <a:bodyPr lIns="9144" tIns="18288" rIns="9144" bIns="18288">
              <a:spAutoFit/>
            </a:bodyPr>
            <a:lstStyle/>
            <a:p>
              <a:pPr algn="ctr">
                <a:spcBef>
                  <a:spcPct val="50000"/>
                </a:spcBef>
              </a:pPr>
              <a:r>
                <a:rPr lang="en-US" b="1">
                  <a:solidFill>
                    <a:srgbClr val="663300"/>
                  </a:solidFill>
                </a:rPr>
                <a:t>Lower-order bits filled with zeros.</a:t>
              </a:r>
            </a:p>
          </p:txBody>
        </p:sp>
        <p:sp>
          <p:nvSpPr>
            <p:cNvPr id="23" name="Line 23">
              <a:extLst>
                <a:ext uri="{FF2B5EF4-FFF2-40B4-BE49-F238E27FC236}">
                  <a16:creationId xmlns:a16="http://schemas.microsoft.com/office/drawing/2014/main" id="{EF71E94C-BF3C-4256-B249-931949E7EFAF}"/>
                </a:ext>
              </a:extLst>
            </p:cNvPr>
            <p:cNvSpPr>
              <a:spLocks noChangeShapeType="1"/>
            </p:cNvSpPr>
            <p:nvPr/>
          </p:nvSpPr>
          <p:spPr bwMode="auto">
            <a:xfrm flipH="1">
              <a:off x="4092" y="2192"/>
              <a:ext cx="301" cy="0"/>
            </a:xfrm>
            <a:prstGeom prst="line">
              <a:avLst/>
            </a:prstGeom>
            <a:noFill/>
            <a:ln w="25400" cap="sq">
              <a:solidFill>
                <a:srgbClr val="800000"/>
              </a:solidFill>
              <a:round/>
              <a:headEnd type="none" w="sm" len="sm"/>
              <a:tailEnd type="triangle" w="med" len="med"/>
            </a:ln>
          </p:spPr>
          <p:txBody>
            <a:bodyPr/>
            <a:lstStyle/>
            <a:p>
              <a:endParaRPr lang="en-US"/>
            </a:p>
          </p:txBody>
        </p:sp>
      </p:grpSp>
      <p:sp>
        <p:nvSpPr>
          <p:cNvPr id="24" name="Rectangle 24">
            <a:extLst>
              <a:ext uri="{FF2B5EF4-FFF2-40B4-BE49-F238E27FC236}">
                <a16:creationId xmlns:a16="http://schemas.microsoft.com/office/drawing/2014/main" id="{DD4D55B4-CE85-4F0A-A750-5C0519D7B1BB}"/>
              </a:ext>
            </a:extLst>
          </p:cNvPr>
          <p:cNvSpPr>
            <a:spLocks noChangeArrowheads="1"/>
          </p:cNvSpPr>
          <p:nvPr/>
        </p:nvSpPr>
        <p:spPr bwMode="auto">
          <a:xfrm>
            <a:off x="419100" y="4010062"/>
            <a:ext cx="8305800" cy="990600"/>
          </a:xfrm>
          <a:prstGeom prst="rect">
            <a:avLst/>
          </a:prstGeom>
          <a:noFill/>
          <a:ln w="9525">
            <a:noFill/>
            <a:miter lim="800000"/>
            <a:headEnd/>
            <a:tailEnd/>
          </a:ln>
        </p:spPr>
        <p:txBody>
          <a:bodyPr/>
          <a:lstStyle/>
          <a:p>
            <a:pPr marL="457200" indent="-457200">
              <a:spcBef>
                <a:spcPct val="30000"/>
              </a:spcBef>
              <a:buClr>
                <a:schemeClr val="tx1"/>
              </a:buClr>
              <a:buSzPct val="80000"/>
              <a:buFont typeface="+mj-lt"/>
              <a:buAutoNum type="arabicPeriod" startAt="2"/>
            </a:pPr>
            <a:r>
              <a:rPr lang="en-GB" sz="2400" dirty="0"/>
              <a:t>Use “</a:t>
            </a:r>
            <a:r>
              <a:rPr lang="en-GB" sz="2400" dirty="0">
                <a:solidFill>
                  <a:srgbClr val="660066"/>
                </a:solidFill>
              </a:rPr>
              <a:t>or immediate</a:t>
            </a:r>
            <a:r>
              <a:rPr lang="en-GB" sz="2400" dirty="0"/>
              <a:t>” (</a:t>
            </a:r>
            <a:r>
              <a:rPr lang="en-GB" sz="2400" b="1" dirty="0" err="1">
                <a:solidFill>
                  <a:srgbClr val="660066"/>
                </a:solidFill>
                <a:latin typeface="Courier New" pitchFamily="49" charset="0"/>
              </a:rPr>
              <a:t>ori</a:t>
            </a:r>
            <a:r>
              <a:rPr lang="en-GB" sz="2400" dirty="0"/>
              <a:t>) to set the lower-order bits:</a:t>
            </a:r>
            <a:r>
              <a:rPr lang="en-GB" sz="2000" dirty="0">
                <a:solidFill>
                  <a:srgbClr val="0000FF"/>
                </a:solidFill>
                <a:latin typeface="Courier New" pitchFamily="49" charset="0"/>
              </a:rPr>
              <a:t> </a:t>
            </a:r>
          </a:p>
          <a:p>
            <a:pPr marL="457200" indent="-457200">
              <a:spcBef>
                <a:spcPct val="30000"/>
              </a:spcBef>
              <a:buClr>
                <a:schemeClr val="tx1"/>
              </a:buClr>
              <a:buSzPct val="80000"/>
            </a:pPr>
            <a:r>
              <a:rPr lang="en-GB" sz="2000" b="1" dirty="0">
                <a:solidFill>
                  <a:srgbClr val="0000FF"/>
                </a:solidFill>
                <a:latin typeface="Courier New" pitchFamily="49" charset="0"/>
              </a:rPr>
              <a:t>     </a:t>
            </a:r>
            <a:r>
              <a:rPr lang="en-GB" sz="2000" b="1" dirty="0">
                <a:solidFill>
                  <a:srgbClr val="660066"/>
                </a:solidFill>
                <a:latin typeface="Courier New" pitchFamily="49" charset="0"/>
              </a:rPr>
              <a:t> </a:t>
            </a:r>
            <a:r>
              <a:rPr lang="en-GB" sz="2400" b="1" dirty="0" err="1">
                <a:solidFill>
                  <a:srgbClr val="660066"/>
                </a:solidFill>
                <a:latin typeface="Courier New" pitchFamily="49" charset="0"/>
              </a:rPr>
              <a:t>ori</a:t>
            </a:r>
            <a:r>
              <a:rPr lang="en-GB" sz="2400" dirty="0">
                <a:latin typeface="Courier New" pitchFamily="49" charset="0"/>
              </a:rPr>
              <a:t>	</a:t>
            </a:r>
            <a:r>
              <a:rPr lang="en-GB" sz="2400" b="1" dirty="0">
                <a:solidFill>
                  <a:srgbClr val="C00000"/>
                </a:solidFill>
                <a:latin typeface="Courier New" pitchFamily="49" charset="0"/>
              </a:rPr>
              <a:t>$t0</a:t>
            </a:r>
            <a:r>
              <a:rPr lang="en-GB" sz="2400" b="1" dirty="0">
                <a:latin typeface="Courier New" pitchFamily="49" charset="0"/>
              </a:rPr>
              <a:t>, </a:t>
            </a:r>
            <a:r>
              <a:rPr lang="en-GB" sz="2400" b="1" dirty="0">
                <a:solidFill>
                  <a:srgbClr val="006600"/>
                </a:solidFill>
                <a:latin typeface="Courier New" pitchFamily="49" charset="0"/>
              </a:rPr>
              <a:t>$t0</a:t>
            </a:r>
            <a:r>
              <a:rPr lang="en-GB" sz="2400" b="1" dirty="0">
                <a:latin typeface="Courier New" pitchFamily="49" charset="0"/>
              </a:rPr>
              <a:t>, </a:t>
            </a:r>
            <a:r>
              <a:rPr lang="en-GB" sz="2400" b="1" dirty="0">
                <a:solidFill>
                  <a:srgbClr val="002060"/>
                </a:solidFill>
                <a:latin typeface="Courier New" pitchFamily="49" charset="0"/>
              </a:rPr>
              <a:t>0xF0F0</a:t>
            </a:r>
            <a:r>
              <a:rPr lang="en-GB" sz="2400" b="1" dirty="0">
                <a:latin typeface="Courier New" pitchFamily="49" charset="0"/>
              </a:rPr>
              <a:t> </a:t>
            </a:r>
            <a:r>
              <a:rPr lang="en-GB" sz="2400" b="1" dirty="0">
                <a:solidFill>
                  <a:schemeClr val="tx1">
                    <a:lumMod val="85000"/>
                    <a:lumOff val="15000"/>
                  </a:schemeClr>
                </a:solidFill>
                <a:latin typeface="Courier New" pitchFamily="49" charset="0"/>
              </a:rPr>
              <a:t>#1111000011110000</a:t>
            </a:r>
          </a:p>
        </p:txBody>
      </p:sp>
      <p:grpSp>
        <p:nvGrpSpPr>
          <p:cNvPr id="25" name="Group 25">
            <a:extLst>
              <a:ext uri="{FF2B5EF4-FFF2-40B4-BE49-F238E27FC236}">
                <a16:creationId xmlns:a16="http://schemas.microsoft.com/office/drawing/2014/main" id="{1366D3CF-96C3-433E-9784-EC02AE67C426}"/>
              </a:ext>
            </a:extLst>
          </p:cNvPr>
          <p:cNvGrpSpPr>
            <a:grpSpLocks/>
          </p:cNvGrpSpPr>
          <p:nvPr/>
        </p:nvGrpSpPr>
        <p:grpSpPr bwMode="auto">
          <a:xfrm>
            <a:off x="2103437" y="6079481"/>
            <a:ext cx="4889500" cy="325438"/>
            <a:chOff x="1109" y="3045"/>
            <a:chExt cx="3080" cy="205"/>
          </a:xfrm>
        </p:grpSpPr>
        <p:sp>
          <p:nvSpPr>
            <p:cNvPr id="26" name="Text Box 26">
              <a:extLst>
                <a:ext uri="{FF2B5EF4-FFF2-40B4-BE49-F238E27FC236}">
                  <a16:creationId xmlns:a16="http://schemas.microsoft.com/office/drawing/2014/main" id="{1EAEF33E-7AE0-49CD-A3ED-D026E8AE6E24}"/>
                </a:ext>
              </a:extLst>
            </p:cNvPr>
            <p:cNvSpPr txBox="1">
              <a:spLocks noChangeArrowheads="1"/>
            </p:cNvSpPr>
            <p:nvPr/>
          </p:nvSpPr>
          <p:spPr bwMode="auto">
            <a:xfrm>
              <a:off x="110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1010101010101010</a:t>
              </a:r>
            </a:p>
          </p:txBody>
        </p:sp>
        <p:sp>
          <p:nvSpPr>
            <p:cNvPr id="27" name="Text Box 27">
              <a:extLst>
                <a:ext uri="{FF2B5EF4-FFF2-40B4-BE49-F238E27FC236}">
                  <a16:creationId xmlns:a16="http://schemas.microsoft.com/office/drawing/2014/main" id="{055EC0FC-7598-4F7B-9940-7A1FB40BC854}"/>
                </a:ext>
              </a:extLst>
            </p:cNvPr>
            <p:cNvSpPr txBox="1">
              <a:spLocks noChangeArrowheads="1"/>
            </p:cNvSpPr>
            <p:nvPr/>
          </p:nvSpPr>
          <p:spPr bwMode="auto">
            <a:xfrm>
              <a:off x="264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1111000011110000</a:t>
              </a:r>
            </a:p>
          </p:txBody>
        </p:sp>
      </p:grpSp>
      <p:grpSp>
        <p:nvGrpSpPr>
          <p:cNvPr id="28" name="Group 28">
            <a:extLst>
              <a:ext uri="{FF2B5EF4-FFF2-40B4-BE49-F238E27FC236}">
                <a16:creationId xmlns:a16="http://schemas.microsoft.com/office/drawing/2014/main" id="{DB025941-2B8A-43E9-BE71-C739A91695D3}"/>
              </a:ext>
            </a:extLst>
          </p:cNvPr>
          <p:cNvGrpSpPr>
            <a:grpSpLocks/>
          </p:cNvGrpSpPr>
          <p:nvPr/>
        </p:nvGrpSpPr>
        <p:grpSpPr bwMode="auto">
          <a:xfrm>
            <a:off x="1535112" y="5203181"/>
            <a:ext cx="6122988" cy="788988"/>
            <a:chOff x="751" y="3045"/>
            <a:chExt cx="3857" cy="497"/>
          </a:xfrm>
        </p:grpSpPr>
        <p:grpSp>
          <p:nvGrpSpPr>
            <p:cNvPr id="29" name="Group 29">
              <a:extLst>
                <a:ext uri="{FF2B5EF4-FFF2-40B4-BE49-F238E27FC236}">
                  <a16:creationId xmlns:a16="http://schemas.microsoft.com/office/drawing/2014/main" id="{C3AE9071-0B53-4C5A-AB23-9DD11FD52CA8}"/>
                </a:ext>
              </a:extLst>
            </p:cNvPr>
            <p:cNvGrpSpPr>
              <a:grpSpLocks/>
            </p:cNvGrpSpPr>
            <p:nvPr/>
          </p:nvGrpSpPr>
          <p:grpSpPr bwMode="auto">
            <a:xfrm>
              <a:off x="1109" y="3045"/>
              <a:ext cx="3080" cy="205"/>
              <a:chOff x="1109" y="3045"/>
              <a:chExt cx="3080" cy="205"/>
            </a:xfrm>
          </p:grpSpPr>
          <p:sp>
            <p:nvSpPr>
              <p:cNvPr id="35" name="Text Box 30">
                <a:extLst>
                  <a:ext uri="{FF2B5EF4-FFF2-40B4-BE49-F238E27FC236}">
                    <a16:creationId xmlns:a16="http://schemas.microsoft.com/office/drawing/2014/main" id="{A12067A6-05B7-4FAB-89C8-BD01DC69B8FF}"/>
                  </a:ext>
                </a:extLst>
              </p:cNvPr>
              <p:cNvSpPr txBox="1">
                <a:spLocks noChangeArrowheads="1"/>
              </p:cNvSpPr>
              <p:nvPr/>
            </p:nvSpPr>
            <p:spPr bwMode="auto">
              <a:xfrm>
                <a:off x="110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dirty="0"/>
                  <a:t>1010101010101010</a:t>
                </a:r>
              </a:p>
            </p:txBody>
          </p:sp>
          <p:sp>
            <p:nvSpPr>
              <p:cNvPr id="36" name="Text Box 31">
                <a:extLst>
                  <a:ext uri="{FF2B5EF4-FFF2-40B4-BE49-F238E27FC236}">
                    <a16:creationId xmlns:a16="http://schemas.microsoft.com/office/drawing/2014/main" id="{D4CE787A-75E0-4792-9BB1-FEFAB471574F}"/>
                  </a:ext>
                </a:extLst>
              </p:cNvPr>
              <p:cNvSpPr txBox="1">
                <a:spLocks noChangeArrowheads="1"/>
              </p:cNvSpPr>
              <p:nvPr/>
            </p:nvSpPr>
            <p:spPr bwMode="auto">
              <a:xfrm>
                <a:off x="264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0000000000000000</a:t>
                </a:r>
              </a:p>
            </p:txBody>
          </p:sp>
        </p:grpSp>
        <p:sp>
          <p:nvSpPr>
            <p:cNvPr id="30" name="Text Box 32">
              <a:extLst>
                <a:ext uri="{FF2B5EF4-FFF2-40B4-BE49-F238E27FC236}">
                  <a16:creationId xmlns:a16="http://schemas.microsoft.com/office/drawing/2014/main" id="{A823A68F-4F16-4390-AC8C-07C0E2BFDA7D}"/>
                </a:ext>
              </a:extLst>
            </p:cNvPr>
            <p:cNvSpPr txBox="1">
              <a:spLocks noChangeArrowheads="1"/>
            </p:cNvSpPr>
            <p:nvPr/>
          </p:nvSpPr>
          <p:spPr bwMode="auto">
            <a:xfrm>
              <a:off x="751" y="3303"/>
              <a:ext cx="311" cy="197"/>
            </a:xfrm>
            <a:prstGeom prst="rect">
              <a:avLst/>
            </a:prstGeom>
            <a:noFill/>
            <a:ln w="12700" cap="sq">
              <a:noFill/>
              <a:miter lim="800000"/>
              <a:headEnd type="none" w="sm" len="sm"/>
              <a:tailEnd type="none" w="sm" len="sm"/>
            </a:ln>
          </p:spPr>
          <p:txBody>
            <a:bodyPr lIns="9144" tIns="18288" rIns="9144" bIns="18288">
              <a:spAutoFit/>
            </a:bodyPr>
            <a:lstStyle/>
            <a:p>
              <a:pPr algn="ctr">
                <a:spcBef>
                  <a:spcPct val="50000"/>
                </a:spcBef>
              </a:pPr>
              <a:r>
                <a:rPr lang="en-US" b="1" dirty="0" err="1">
                  <a:solidFill>
                    <a:srgbClr val="660066"/>
                  </a:solidFill>
                  <a:latin typeface="Courier New" pitchFamily="49" charset="0"/>
                  <a:cs typeface="Courier New" pitchFamily="49" charset="0"/>
                </a:rPr>
                <a:t>ori</a:t>
              </a:r>
              <a:endParaRPr lang="en-US" b="1" dirty="0">
                <a:solidFill>
                  <a:srgbClr val="660066"/>
                </a:solidFill>
                <a:latin typeface="Courier New" pitchFamily="49" charset="0"/>
                <a:cs typeface="Courier New" pitchFamily="49" charset="0"/>
              </a:endParaRPr>
            </a:p>
          </p:txBody>
        </p:sp>
        <p:grpSp>
          <p:nvGrpSpPr>
            <p:cNvPr id="31" name="Group 33">
              <a:extLst>
                <a:ext uri="{FF2B5EF4-FFF2-40B4-BE49-F238E27FC236}">
                  <a16:creationId xmlns:a16="http://schemas.microsoft.com/office/drawing/2014/main" id="{DAF5D9F6-C53E-4525-836D-5C2014881E4B}"/>
                </a:ext>
              </a:extLst>
            </p:cNvPr>
            <p:cNvGrpSpPr>
              <a:grpSpLocks/>
            </p:cNvGrpSpPr>
            <p:nvPr/>
          </p:nvGrpSpPr>
          <p:grpSpPr bwMode="auto">
            <a:xfrm>
              <a:off x="1109" y="3278"/>
              <a:ext cx="3080" cy="205"/>
              <a:chOff x="1109" y="3045"/>
              <a:chExt cx="3080" cy="205"/>
            </a:xfrm>
          </p:grpSpPr>
          <p:sp>
            <p:nvSpPr>
              <p:cNvPr id="33" name="Text Box 34">
                <a:extLst>
                  <a:ext uri="{FF2B5EF4-FFF2-40B4-BE49-F238E27FC236}">
                    <a16:creationId xmlns:a16="http://schemas.microsoft.com/office/drawing/2014/main" id="{3C84B468-66FD-4DE5-A397-313D44E64334}"/>
                  </a:ext>
                </a:extLst>
              </p:cNvPr>
              <p:cNvSpPr txBox="1">
                <a:spLocks noChangeArrowheads="1"/>
              </p:cNvSpPr>
              <p:nvPr/>
            </p:nvSpPr>
            <p:spPr bwMode="auto">
              <a:xfrm>
                <a:off x="110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0000000000000000</a:t>
                </a:r>
              </a:p>
            </p:txBody>
          </p:sp>
          <p:sp>
            <p:nvSpPr>
              <p:cNvPr id="34" name="Text Box 35">
                <a:extLst>
                  <a:ext uri="{FF2B5EF4-FFF2-40B4-BE49-F238E27FC236}">
                    <a16:creationId xmlns:a16="http://schemas.microsoft.com/office/drawing/2014/main" id="{DAF1799F-A864-4539-94A9-43F48AA97396}"/>
                  </a:ext>
                </a:extLst>
              </p:cNvPr>
              <p:cNvSpPr txBox="1">
                <a:spLocks noChangeArrowheads="1"/>
              </p:cNvSpPr>
              <p:nvPr/>
            </p:nvSpPr>
            <p:spPr bwMode="auto">
              <a:xfrm>
                <a:off x="2649" y="3045"/>
                <a:ext cx="1540" cy="205"/>
              </a:xfrm>
              <a:prstGeom prst="rect">
                <a:avLst/>
              </a:prstGeom>
              <a:noFill/>
              <a:ln w="12700" cap="sq">
                <a:solidFill>
                  <a:schemeClr val="tx1"/>
                </a:solidFill>
                <a:miter lim="800000"/>
                <a:headEnd type="none" w="sm" len="sm"/>
                <a:tailEnd type="none" w="sm" len="sm"/>
              </a:ln>
            </p:spPr>
            <p:txBody>
              <a:bodyPr lIns="9144" tIns="18288" rIns="9144" bIns="18288">
                <a:spAutoFit/>
              </a:bodyPr>
              <a:lstStyle/>
              <a:p>
                <a:pPr algn="ctr">
                  <a:spcBef>
                    <a:spcPct val="50000"/>
                  </a:spcBef>
                </a:pPr>
                <a:r>
                  <a:rPr lang="en-US" b="1"/>
                  <a:t>1111000011110000</a:t>
                </a:r>
              </a:p>
            </p:txBody>
          </p:sp>
        </p:grpSp>
        <p:sp>
          <p:nvSpPr>
            <p:cNvPr id="32" name="Line 36">
              <a:extLst>
                <a:ext uri="{FF2B5EF4-FFF2-40B4-BE49-F238E27FC236}">
                  <a16:creationId xmlns:a16="http://schemas.microsoft.com/office/drawing/2014/main" id="{009FACEC-380C-4A48-9541-806AFA64F74A}"/>
                </a:ext>
              </a:extLst>
            </p:cNvPr>
            <p:cNvSpPr>
              <a:spLocks noChangeShapeType="1"/>
            </p:cNvSpPr>
            <p:nvPr/>
          </p:nvSpPr>
          <p:spPr bwMode="auto">
            <a:xfrm>
              <a:off x="808" y="3542"/>
              <a:ext cx="3800" cy="0"/>
            </a:xfrm>
            <a:prstGeom prst="line">
              <a:avLst/>
            </a:prstGeom>
            <a:noFill/>
            <a:ln w="12700" cap="sq">
              <a:solidFill>
                <a:schemeClr val="tx1"/>
              </a:solidFill>
              <a:round/>
              <a:headEnd type="none" w="sm" len="sm"/>
              <a:tailEnd type="none" w="sm" len="sm"/>
            </a:ln>
          </p:spPr>
          <p:txBody>
            <a:bodyPr/>
            <a:lstStyle/>
            <a:p>
              <a:endParaRPr lang="en-US"/>
            </a:p>
          </p:txBody>
        </p:sp>
      </p:grpSp>
      <p:sp>
        <p:nvSpPr>
          <p:cNvPr id="37" name="Rounded Rectangle 40">
            <a:extLst>
              <a:ext uri="{FF2B5EF4-FFF2-40B4-BE49-F238E27FC236}">
                <a16:creationId xmlns:a16="http://schemas.microsoft.com/office/drawing/2014/main" id="{4CB4CE07-84D4-4D4A-8685-850D00D99853}"/>
              </a:ext>
            </a:extLst>
          </p:cNvPr>
          <p:cNvSpPr/>
          <p:nvPr/>
        </p:nvSpPr>
        <p:spPr>
          <a:xfrm>
            <a:off x="4735512" y="5109519"/>
            <a:ext cx="2133600" cy="1371600"/>
          </a:xfrm>
          <a:prstGeom prst="roundRect">
            <a:avLst/>
          </a:prstGeom>
          <a:solidFill>
            <a:schemeClr val="accent1">
              <a:lumMod val="20000"/>
              <a:lumOff val="80000"/>
              <a:alpha val="20000"/>
            </a:schemeClr>
          </a:solid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2DC8018A-0220-4636-A941-D8E722925066}"/>
              </a:ext>
            </a:extLst>
          </p:cNvPr>
          <p:cNvCxnSpPr/>
          <p:nvPr/>
        </p:nvCxnSpPr>
        <p:spPr>
          <a:xfrm>
            <a:off x="266700" y="2366319"/>
            <a:ext cx="85344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Slide Number Placeholder 6">
            <a:extLst>
              <a:ext uri="{FF2B5EF4-FFF2-40B4-BE49-F238E27FC236}">
                <a16:creationId xmlns:a16="http://schemas.microsoft.com/office/drawing/2014/main" id="{76C0C4ED-1D1A-4132-A04D-5FF2F66D773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Tree>
    <p:extLst>
      <p:ext uri="{BB962C8B-B14F-4D97-AF65-F5344CB8AC3E}">
        <p14:creationId xmlns:p14="http://schemas.microsoft.com/office/powerpoint/2010/main" val="2671746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up)">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up)">
                                      <p:cBhvr>
                                        <p:cTn id="12" dur="500"/>
                                        <p:tgtEl>
                                          <p:spTgt spid="1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wipe(up)">
                                      <p:cBhvr>
                                        <p:cTn id="15" dur="500"/>
                                        <p:tgtEl>
                                          <p:spTgt spid="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wipe(up)">
                                      <p:cBhvr>
                                        <p:cTn id="25" dur="500"/>
                                        <p:tgtEl>
                                          <p:spTgt spid="2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
                                            <p:txEl>
                                              <p:pRg st="1" end="1"/>
                                            </p:txEl>
                                          </p:spTgt>
                                        </p:tgtEl>
                                        <p:attrNameLst>
                                          <p:attrName>style.visibility</p:attrName>
                                        </p:attrNameLst>
                                      </p:cBhvr>
                                      <p:to>
                                        <p:strVal val="visible"/>
                                      </p:to>
                                    </p:set>
                                    <p:animEffect transition="in" filter="wipe(up)">
                                      <p:cBhvr>
                                        <p:cTn id="30" dur="500"/>
                                        <p:tgtEl>
                                          <p:spTgt spid="2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dissolv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dissolve">
                                      <p:cBhvr>
                                        <p:cTn id="40" dur="500"/>
                                        <p:tgtEl>
                                          <p:spTgt spid="25"/>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dissolve">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24" grpId="0" build="p"/>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87C-5F3E-134E-9332-06AF0890D7CD}"/>
              </a:ext>
            </a:extLst>
          </p:cNvPr>
          <p:cNvSpPr>
            <a:spLocks noGrp="1"/>
          </p:cNvSpPr>
          <p:nvPr>
            <p:ph type="ctrTitle"/>
          </p:nvPr>
        </p:nvSpPr>
        <p:spPr/>
        <p:txBody>
          <a:bodyPr/>
          <a:lstStyle/>
          <a:p>
            <a:r>
              <a:rPr lang="en-US" dirty="0"/>
              <a:t>Arrays and structures</a:t>
            </a:r>
          </a:p>
        </p:txBody>
      </p:sp>
      <p:sp>
        <p:nvSpPr>
          <p:cNvPr id="3" name="Subtitle 2">
            <a:extLst>
              <a:ext uri="{FF2B5EF4-FFF2-40B4-BE49-F238E27FC236}">
                <a16:creationId xmlns:a16="http://schemas.microsoft.com/office/drawing/2014/main" id="{63529897-82FA-EC42-88ED-714725252E1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76243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64C267C8-2E35-4349-B0A6-82AB5BC10237}"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2. Arrays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a:p>
        </p:txBody>
      </p:sp>
      <p:sp>
        <p:nvSpPr>
          <p:cNvPr id="25" name="TextBox 24">
            <a:extLst>
              <a:ext uri="{FF2B5EF4-FFF2-40B4-BE49-F238E27FC236}">
                <a16:creationId xmlns:a16="http://schemas.microsoft.com/office/drawing/2014/main" id="{2E6CFF6C-D2EE-4491-B1CD-E61B0A3A394E}"/>
              </a:ext>
            </a:extLst>
          </p:cNvPr>
          <p:cNvSpPr txBox="1"/>
          <p:nvPr/>
        </p:nvSpPr>
        <p:spPr>
          <a:xfrm>
            <a:off x="457199" y="1383957"/>
            <a:ext cx="8006081" cy="2462213"/>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400"/>
              <a:t>An array is a </a:t>
            </a:r>
            <a:r>
              <a:rPr lang="en-SG" sz="2400">
                <a:solidFill>
                  <a:srgbClr val="C00000"/>
                </a:solidFill>
              </a:rPr>
              <a:t>homogeneous</a:t>
            </a:r>
            <a:r>
              <a:rPr lang="en-SG" sz="2400"/>
              <a:t> collection of data </a:t>
            </a:r>
          </a:p>
          <a:p>
            <a:pPr marL="285750" indent="-285750">
              <a:spcBef>
                <a:spcPts val="600"/>
              </a:spcBef>
              <a:buClr>
                <a:schemeClr val="bg1">
                  <a:lumMod val="50000"/>
                </a:schemeClr>
              </a:buClr>
              <a:buFont typeface="Wingdings" panose="05000000000000000000" pitchFamily="2" charset="2"/>
              <a:buChar char="§"/>
            </a:pPr>
            <a:r>
              <a:rPr lang="en-SG" sz="2400"/>
              <a:t>The declaration of an array includes the </a:t>
            </a:r>
            <a:r>
              <a:rPr lang="en-SG" sz="2400">
                <a:solidFill>
                  <a:srgbClr val="C00000"/>
                </a:solidFill>
              </a:rPr>
              <a:t>element type</a:t>
            </a:r>
            <a:r>
              <a:rPr lang="en-SG" sz="2400"/>
              <a:t>, </a:t>
            </a:r>
            <a:r>
              <a:rPr lang="en-SG" sz="2400">
                <a:solidFill>
                  <a:srgbClr val="C00000"/>
                </a:solidFill>
              </a:rPr>
              <a:t>array name </a:t>
            </a:r>
            <a:r>
              <a:rPr lang="en-SG" sz="2400"/>
              <a:t>and </a:t>
            </a:r>
            <a:r>
              <a:rPr lang="en-SG" sz="2400">
                <a:solidFill>
                  <a:srgbClr val="C00000"/>
                </a:solidFill>
              </a:rPr>
              <a:t>size</a:t>
            </a:r>
            <a:r>
              <a:rPr lang="en-SG" sz="2400"/>
              <a:t> (maximum number of elements)</a:t>
            </a:r>
          </a:p>
          <a:p>
            <a:pPr marL="285750" indent="-285750">
              <a:spcBef>
                <a:spcPts val="600"/>
              </a:spcBef>
              <a:buClr>
                <a:schemeClr val="bg1">
                  <a:lumMod val="50000"/>
                </a:schemeClr>
              </a:buClr>
              <a:buFont typeface="Wingdings" panose="05000000000000000000" pitchFamily="2" charset="2"/>
              <a:buChar char="§"/>
            </a:pPr>
            <a:r>
              <a:rPr lang="en-SG" sz="2400"/>
              <a:t>Array elements occupy contiguous memory locations and are accessed through </a:t>
            </a:r>
            <a:r>
              <a:rPr lang="en-SG" sz="2400">
                <a:solidFill>
                  <a:srgbClr val="C00000"/>
                </a:solidFill>
              </a:rPr>
              <a:t>indexing</a:t>
            </a:r>
            <a:r>
              <a:rPr lang="en-SG" sz="2400"/>
              <a:t> (from index 0 onwards)</a:t>
            </a:r>
          </a:p>
        </p:txBody>
      </p:sp>
      <p:sp>
        <p:nvSpPr>
          <p:cNvPr id="26" name="TextBox 25">
            <a:extLst>
              <a:ext uri="{FF2B5EF4-FFF2-40B4-BE49-F238E27FC236}">
                <a16:creationId xmlns:a16="http://schemas.microsoft.com/office/drawing/2014/main" id="{D65843C8-BC07-4CB1-9DF8-6B85BCA55E11}"/>
              </a:ext>
            </a:extLst>
          </p:cNvPr>
          <p:cNvSpPr txBox="1">
            <a:spLocks noChangeArrowheads="1"/>
          </p:cNvSpPr>
          <p:nvPr/>
        </p:nvSpPr>
        <p:spPr bwMode="auto">
          <a:xfrm>
            <a:off x="2835173" y="4205248"/>
            <a:ext cx="2379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err="1">
                <a:solidFill>
                  <a:srgbClr val="0000FF"/>
                </a:solidFill>
                <a:latin typeface="Courier New" pitchFamily="49" charset="0"/>
                <a:cs typeface="Courier New" pitchFamily="49" charset="0"/>
              </a:rPr>
              <a:t>int</a:t>
            </a:r>
            <a:r>
              <a:rPr lang="en-US" sz="2400" b="1">
                <a:solidFill>
                  <a:srgbClr val="800000"/>
                </a:solidFill>
                <a:latin typeface="Courier New" pitchFamily="49" charset="0"/>
                <a:cs typeface="Courier New" pitchFamily="49" charset="0"/>
              </a:rPr>
              <a:t> </a:t>
            </a:r>
            <a:r>
              <a:rPr lang="en-US" sz="2400" b="1">
                <a:latin typeface="Courier New" pitchFamily="49" charset="0"/>
                <a:cs typeface="Courier New" pitchFamily="49" charset="0"/>
              </a:rPr>
              <a:t>c</a:t>
            </a:r>
            <a:r>
              <a:rPr lang="en-US" sz="2400" b="1">
                <a:solidFill>
                  <a:srgbClr val="800000"/>
                </a:solidFill>
                <a:latin typeface="Courier New" pitchFamily="49" charset="0"/>
                <a:cs typeface="Courier New" pitchFamily="49" charset="0"/>
              </a:rPr>
              <a:t>[</a:t>
            </a:r>
            <a:r>
              <a:rPr lang="en-US" sz="2400" b="1">
                <a:solidFill>
                  <a:srgbClr val="008000"/>
                </a:solidFill>
                <a:latin typeface="Courier New" pitchFamily="49" charset="0"/>
                <a:cs typeface="Courier New" pitchFamily="49" charset="0"/>
              </a:rPr>
              <a:t>30</a:t>
            </a:r>
            <a:r>
              <a:rPr lang="en-US" sz="2400" b="1">
                <a:solidFill>
                  <a:srgbClr val="800000"/>
                </a:solidFill>
                <a:latin typeface="Courier New" pitchFamily="49" charset="0"/>
                <a:cs typeface="Courier New" pitchFamily="49" charset="0"/>
              </a:rPr>
              <a:t>];</a:t>
            </a:r>
            <a:endParaRPr lang="en-SG" sz="2400" b="1">
              <a:solidFill>
                <a:srgbClr val="800000"/>
              </a:solidFill>
              <a:latin typeface="Courier New" pitchFamily="49" charset="0"/>
              <a:cs typeface="Courier New" pitchFamily="49" charset="0"/>
            </a:endParaRPr>
          </a:p>
        </p:txBody>
      </p:sp>
      <p:grpSp>
        <p:nvGrpSpPr>
          <p:cNvPr id="27" name="Group 43">
            <a:extLst>
              <a:ext uri="{FF2B5EF4-FFF2-40B4-BE49-F238E27FC236}">
                <a16:creationId xmlns:a16="http://schemas.microsoft.com/office/drawing/2014/main" id="{F9C62A85-5348-4409-A242-3FC0D9281FDD}"/>
              </a:ext>
            </a:extLst>
          </p:cNvPr>
          <p:cNvGrpSpPr>
            <a:grpSpLocks/>
          </p:cNvGrpSpPr>
          <p:nvPr/>
        </p:nvGrpSpPr>
        <p:grpSpPr bwMode="auto">
          <a:xfrm>
            <a:off x="3122511" y="4560429"/>
            <a:ext cx="1927225" cy="768769"/>
            <a:chOff x="3172857" y="3289476"/>
            <a:chExt cx="1927953" cy="770507"/>
          </a:xfrm>
        </p:grpSpPr>
        <p:sp>
          <p:nvSpPr>
            <p:cNvPr id="28" name="TextBox 27">
              <a:extLst>
                <a:ext uri="{FF2B5EF4-FFF2-40B4-BE49-F238E27FC236}">
                  <a16:creationId xmlns:a16="http://schemas.microsoft.com/office/drawing/2014/main" id="{50FA9672-E4AA-48E2-9FAD-827B681C9886}"/>
                </a:ext>
              </a:extLst>
            </p:cNvPr>
            <p:cNvSpPr txBox="1"/>
            <p:nvPr/>
          </p:nvSpPr>
          <p:spPr>
            <a:xfrm>
              <a:off x="3172857" y="3690850"/>
              <a:ext cx="1927953" cy="36913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solidFill>
                    <a:srgbClr val="000000"/>
                  </a:solidFill>
                </a:rPr>
                <a:t>Array name</a:t>
              </a:r>
              <a:endParaRPr lang="en-SG">
                <a:solidFill>
                  <a:srgbClr val="000000"/>
                </a:solidFill>
              </a:endParaRPr>
            </a:p>
          </p:txBody>
        </p:sp>
        <p:cxnSp>
          <p:nvCxnSpPr>
            <p:cNvPr id="29" name="Straight Arrow Connector 34">
              <a:extLst>
                <a:ext uri="{FF2B5EF4-FFF2-40B4-BE49-F238E27FC236}">
                  <a16:creationId xmlns:a16="http://schemas.microsoft.com/office/drawing/2014/main" id="{F910D8EB-EFE5-4D94-B6D2-D17D24B43FC6}"/>
                </a:ext>
              </a:extLst>
            </p:cNvPr>
            <p:cNvCxnSpPr>
              <a:cxnSpLocks noChangeShapeType="1"/>
              <a:stCxn id="28" idx="0"/>
            </p:cNvCxnSpPr>
            <p:nvPr/>
          </p:nvCxnSpPr>
          <p:spPr bwMode="auto">
            <a:xfrm flipH="1" flipV="1">
              <a:off x="4002131" y="3289476"/>
              <a:ext cx="134703" cy="401377"/>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 name="Group 44">
            <a:extLst>
              <a:ext uri="{FF2B5EF4-FFF2-40B4-BE49-F238E27FC236}">
                <a16:creationId xmlns:a16="http://schemas.microsoft.com/office/drawing/2014/main" id="{EF6AF369-80A3-4A55-94FE-633188E41F3D}"/>
              </a:ext>
            </a:extLst>
          </p:cNvPr>
          <p:cNvGrpSpPr>
            <a:grpSpLocks/>
          </p:cNvGrpSpPr>
          <p:nvPr/>
        </p:nvGrpSpPr>
        <p:grpSpPr bwMode="auto">
          <a:xfrm>
            <a:off x="861911" y="4545437"/>
            <a:ext cx="2280092" cy="661524"/>
            <a:chOff x="912564" y="3276040"/>
            <a:chExt cx="2281036" cy="660922"/>
          </a:xfrm>
        </p:grpSpPr>
        <p:sp>
          <p:nvSpPr>
            <p:cNvPr id="31" name="TextBox 30">
              <a:extLst>
                <a:ext uri="{FF2B5EF4-FFF2-40B4-BE49-F238E27FC236}">
                  <a16:creationId xmlns:a16="http://schemas.microsoft.com/office/drawing/2014/main" id="{E9AA7835-7D70-4176-BC72-AE3E96AA619D}"/>
                </a:ext>
              </a:extLst>
            </p:cNvPr>
            <p:cNvSpPr txBox="1"/>
            <p:nvPr/>
          </p:nvSpPr>
          <p:spPr>
            <a:xfrm>
              <a:off x="912564" y="3567411"/>
              <a:ext cx="1928023" cy="36955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solidFill>
                    <a:srgbClr val="0000FF"/>
                  </a:solidFill>
                </a:rPr>
                <a:t>Element type</a:t>
              </a:r>
              <a:endParaRPr lang="en-SG">
                <a:solidFill>
                  <a:srgbClr val="0000FF"/>
                </a:solidFill>
              </a:endParaRPr>
            </a:p>
          </p:txBody>
        </p:sp>
        <p:cxnSp>
          <p:nvCxnSpPr>
            <p:cNvPr id="32" name="Straight Arrow Connector 37">
              <a:extLst>
                <a:ext uri="{FF2B5EF4-FFF2-40B4-BE49-F238E27FC236}">
                  <a16:creationId xmlns:a16="http://schemas.microsoft.com/office/drawing/2014/main" id="{609D333E-1E90-433F-BA20-4C73022FEC42}"/>
                </a:ext>
              </a:extLst>
            </p:cNvPr>
            <p:cNvCxnSpPr>
              <a:cxnSpLocks noChangeShapeType="1"/>
            </p:cNvCxnSpPr>
            <p:nvPr/>
          </p:nvCxnSpPr>
          <p:spPr bwMode="auto">
            <a:xfrm flipV="1">
              <a:off x="2555913" y="3276040"/>
              <a:ext cx="637687" cy="282409"/>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 name="Group 42">
            <a:extLst>
              <a:ext uri="{FF2B5EF4-FFF2-40B4-BE49-F238E27FC236}">
                <a16:creationId xmlns:a16="http://schemas.microsoft.com/office/drawing/2014/main" id="{D5C49221-76A7-4C82-9156-BCFD82E53294}"/>
              </a:ext>
            </a:extLst>
          </p:cNvPr>
          <p:cNvGrpSpPr>
            <a:grpSpLocks/>
          </p:cNvGrpSpPr>
          <p:nvPr/>
        </p:nvGrpSpPr>
        <p:grpSpPr bwMode="auto">
          <a:xfrm>
            <a:off x="4497286" y="4627523"/>
            <a:ext cx="2863850" cy="501650"/>
            <a:chOff x="4548133" y="3358309"/>
            <a:chExt cx="2864383" cy="501534"/>
          </a:xfrm>
        </p:grpSpPr>
        <p:sp>
          <p:nvSpPr>
            <p:cNvPr id="34" name="TextBox 33">
              <a:extLst>
                <a:ext uri="{FF2B5EF4-FFF2-40B4-BE49-F238E27FC236}">
                  <a16:creationId xmlns:a16="http://schemas.microsoft.com/office/drawing/2014/main" id="{00D7A792-9885-4D73-8667-479BCD29B262}"/>
                </a:ext>
              </a:extLst>
            </p:cNvPr>
            <p:cNvSpPr txBox="1"/>
            <p:nvPr/>
          </p:nvSpPr>
          <p:spPr>
            <a:xfrm>
              <a:off x="5484932" y="3490042"/>
              <a:ext cx="1927584" cy="36980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solidFill>
                    <a:srgbClr val="008000"/>
                  </a:solidFill>
                </a:rPr>
                <a:t>Array size</a:t>
              </a:r>
              <a:endParaRPr lang="en-SG">
                <a:solidFill>
                  <a:srgbClr val="008000"/>
                </a:solidFill>
              </a:endParaRPr>
            </a:p>
          </p:txBody>
        </p:sp>
        <p:cxnSp>
          <p:nvCxnSpPr>
            <p:cNvPr id="35" name="Straight Arrow Connector 40">
              <a:extLst>
                <a:ext uri="{FF2B5EF4-FFF2-40B4-BE49-F238E27FC236}">
                  <a16:creationId xmlns:a16="http://schemas.microsoft.com/office/drawing/2014/main" id="{E6ED9A7A-660A-48EA-9ED8-D82163EC164B}"/>
                </a:ext>
              </a:extLst>
            </p:cNvPr>
            <p:cNvCxnSpPr>
              <a:cxnSpLocks noChangeShapeType="1"/>
              <a:stCxn id="34" idx="1"/>
            </p:cNvCxnSpPr>
            <p:nvPr/>
          </p:nvCxnSpPr>
          <p:spPr bwMode="auto">
            <a:xfrm rot="10800000">
              <a:off x="4548133" y="3358309"/>
              <a:ext cx="936431" cy="31686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 name="Group 35">
            <a:extLst>
              <a:ext uri="{FF2B5EF4-FFF2-40B4-BE49-F238E27FC236}">
                <a16:creationId xmlns:a16="http://schemas.microsoft.com/office/drawing/2014/main" id="{37EA95D7-CDA1-47AD-869B-00A9EF4ADE15}"/>
              </a:ext>
            </a:extLst>
          </p:cNvPr>
          <p:cNvGrpSpPr/>
          <p:nvPr/>
        </p:nvGrpSpPr>
        <p:grpSpPr>
          <a:xfrm>
            <a:off x="1051067" y="5576943"/>
            <a:ext cx="6715282" cy="777343"/>
            <a:chOff x="1101969" y="4738972"/>
            <a:chExt cx="6715282" cy="777343"/>
          </a:xfrm>
        </p:grpSpPr>
        <p:grpSp>
          <p:nvGrpSpPr>
            <p:cNvPr id="37" name="Group 36">
              <a:extLst>
                <a:ext uri="{FF2B5EF4-FFF2-40B4-BE49-F238E27FC236}">
                  <a16:creationId xmlns:a16="http://schemas.microsoft.com/office/drawing/2014/main" id="{9922B670-C89D-439A-BE56-981F722E540B}"/>
                </a:ext>
              </a:extLst>
            </p:cNvPr>
            <p:cNvGrpSpPr/>
            <p:nvPr/>
          </p:nvGrpSpPr>
          <p:grpSpPr>
            <a:xfrm>
              <a:off x="1101969" y="5140785"/>
              <a:ext cx="6543293" cy="375530"/>
              <a:chOff x="1101969" y="5140785"/>
              <a:chExt cx="6543293" cy="375530"/>
            </a:xfrm>
          </p:grpSpPr>
          <p:sp>
            <p:nvSpPr>
              <p:cNvPr id="45" name="Rectangle 16">
                <a:extLst>
                  <a:ext uri="{FF2B5EF4-FFF2-40B4-BE49-F238E27FC236}">
                    <a16:creationId xmlns:a16="http://schemas.microsoft.com/office/drawing/2014/main" id="{1C25E874-1FCB-4BD3-932C-E11EA56A8EA8}"/>
                  </a:ext>
                </a:extLst>
              </p:cNvPr>
              <p:cNvSpPr>
                <a:spLocks noChangeArrowheads="1"/>
              </p:cNvSpPr>
              <p:nvPr/>
            </p:nvSpPr>
            <p:spPr bwMode="auto">
              <a:xfrm>
                <a:off x="1948868"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21</a:t>
                </a:r>
              </a:p>
            </p:txBody>
          </p:sp>
          <p:sp>
            <p:nvSpPr>
              <p:cNvPr id="46" name="Rectangle 16">
                <a:extLst>
                  <a:ext uri="{FF2B5EF4-FFF2-40B4-BE49-F238E27FC236}">
                    <a16:creationId xmlns:a16="http://schemas.microsoft.com/office/drawing/2014/main" id="{A072CB75-6646-4EA8-8A48-93405A06E9BC}"/>
                  </a:ext>
                </a:extLst>
              </p:cNvPr>
              <p:cNvSpPr>
                <a:spLocks noChangeArrowheads="1"/>
              </p:cNvSpPr>
              <p:nvPr/>
            </p:nvSpPr>
            <p:spPr bwMode="auto">
              <a:xfrm>
                <a:off x="4548188" y="5140785"/>
                <a:ext cx="537183" cy="35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round/>
                    <a:headEnd type="none" w="sm" len="sm"/>
                    <a:tailEnd type="none" w="sm" len="sm"/>
                  </a14:hiddenLine>
                </a:ext>
              </a:extLst>
            </p:spPr>
            <p:txBody>
              <a:bodyPr/>
              <a:lstStyle/>
              <a:p>
                <a:pPr algn="ctr"/>
                <a:r>
                  <a:rPr lang="en-US" sz="2400" b="1"/>
                  <a:t>…</a:t>
                </a:r>
                <a:endParaRPr lang="en-SG" sz="2400" b="1"/>
              </a:p>
            </p:txBody>
          </p:sp>
          <p:sp>
            <p:nvSpPr>
              <p:cNvPr id="47" name="Rectangle 16">
                <a:extLst>
                  <a:ext uri="{FF2B5EF4-FFF2-40B4-BE49-F238E27FC236}">
                    <a16:creationId xmlns:a16="http://schemas.microsoft.com/office/drawing/2014/main" id="{9885D127-A024-43F2-A9D6-C0DC3E994931}"/>
                  </a:ext>
                </a:extLst>
              </p:cNvPr>
              <p:cNvSpPr>
                <a:spLocks noChangeArrowheads="1"/>
              </p:cNvSpPr>
              <p:nvPr/>
            </p:nvSpPr>
            <p:spPr bwMode="auto">
              <a:xfrm>
                <a:off x="2799131"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14</a:t>
                </a:r>
              </a:p>
            </p:txBody>
          </p:sp>
          <p:sp>
            <p:nvSpPr>
              <p:cNvPr id="48" name="Rectangle 16">
                <a:extLst>
                  <a:ext uri="{FF2B5EF4-FFF2-40B4-BE49-F238E27FC236}">
                    <a16:creationId xmlns:a16="http://schemas.microsoft.com/office/drawing/2014/main" id="{A900F116-AB76-4605-922E-25B0B1730F52}"/>
                  </a:ext>
                </a:extLst>
              </p:cNvPr>
              <p:cNvSpPr>
                <a:spLocks noChangeArrowheads="1"/>
              </p:cNvSpPr>
              <p:nvPr/>
            </p:nvSpPr>
            <p:spPr bwMode="auto">
              <a:xfrm>
                <a:off x="1101969"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10</a:t>
                </a:r>
              </a:p>
            </p:txBody>
          </p:sp>
          <p:sp>
            <p:nvSpPr>
              <p:cNvPr id="49" name="Rectangle 16">
                <a:extLst>
                  <a:ext uri="{FF2B5EF4-FFF2-40B4-BE49-F238E27FC236}">
                    <a16:creationId xmlns:a16="http://schemas.microsoft.com/office/drawing/2014/main" id="{FFB1A9AE-E81C-41DB-9052-4B8162E43686}"/>
                  </a:ext>
                </a:extLst>
              </p:cNvPr>
              <p:cNvSpPr>
                <a:spLocks noChangeArrowheads="1"/>
              </p:cNvSpPr>
              <p:nvPr/>
            </p:nvSpPr>
            <p:spPr bwMode="auto">
              <a:xfrm>
                <a:off x="3652457"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20</a:t>
                </a:r>
              </a:p>
            </p:txBody>
          </p:sp>
          <p:sp>
            <p:nvSpPr>
              <p:cNvPr id="50" name="Rectangle 16">
                <a:extLst>
                  <a:ext uri="{FF2B5EF4-FFF2-40B4-BE49-F238E27FC236}">
                    <a16:creationId xmlns:a16="http://schemas.microsoft.com/office/drawing/2014/main" id="{2C6773B9-EB94-405E-9C9E-EEC3D6B93444}"/>
                  </a:ext>
                </a:extLst>
              </p:cNvPr>
              <p:cNvSpPr>
                <a:spLocks noChangeArrowheads="1"/>
              </p:cNvSpPr>
              <p:nvPr/>
            </p:nvSpPr>
            <p:spPr bwMode="auto">
              <a:xfrm>
                <a:off x="5104568"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endParaRPr lang="en-SG"/>
              </a:p>
            </p:txBody>
          </p:sp>
          <p:sp>
            <p:nvSpPr>
              <p:cNvPr id="51" name="Rectangle 16">
                <a:extLst>
                  <a:ext uri="{FF2B5EF4-FFF2-40B4-BE49-F238E27FC236}">
                    <a16:creationId xmlns:a16="http://schemas.microsoft.com/office/drawing/2014/main" id="{F8B05544-022B-4F6B-9AAC-753FF2D4DFD6}"/>
                  </a:ext>
                </a:extLst>
              </p:cNvPr>
              <p:cNvSpPr>
                <a:spLocks noChangeArrowheads="1"/>
              </p:cNvSpPr>
              <p:nvPr/>
            </p:nvSpPr>
            <p:spPr bwMode="auto">
              <a:xfrm>
                <a:off x="5951466"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42</a:t>
                </a:r>
              </a:p>
            </p:txBody>
          </p:sp>
          <p:sp>
            <p:nvSpPr>
              <p:cNvPr id="52" name="Rectangle 16">
                <a:extLst>
                  <a:ext uri="{FF2B5EF4-FFF2-40B4-BE49-F238E27FC236}">
                    <a16:creationId xmlns:a16="http://schemas.microsoft.com/office/drawing/2014/main" id="{8399F642-C2FA-4156-A2D9-F6C9F602AE2A}"/>
                  </a:ext>
                </a:extLst>
              </p:cNvPr>
              <p:cNvSpPr>
                <a:spLocks noChangeArrowheads="1"/>
              </p:cNvSpPr>
              <p:nvPr/>
            </p:nvSpPr>
            <p:spPr bwMode="auto">
              <a:xfrm>
                <a:off x="6798364" y="5140785"/>
                <a:ext cx="846898" cy="37553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lgn="ctr"/>
                <a:r>
                  <a:rPr lang="en-SG"/>
                  <a:t>7</a:t>
                </a:r>
              </a:p>
            </p:txBody>
          </p:sp>
        </p:grpSp>
        <p:grpSp>
          <p:nvGrpSpPr>
            <p:cNvPr id="38" name="Group 37">
              <a:extLst>
                <a:ext uri="{FF2B5EF4-FFF2-40B4-BE49-F238E27FC236}">
                  <a16:creationId xmlns:a16="http://schemas.microsoft.com/office/drawing/2014/main" id="{424B219E-4EA3-47AE-812A-411620163B70}"/>
                </a:ext>
              </a:extLst>
            </p:cNvPr>
            <p:cNvGrpSpPr/>
            <p:nvPr/>
          </p:nvGrpSpPr>
          <p:grpSpPr>
            <a:xfrm>
              <a:off x="1101969" y="4738972"/>
              <a:ext cx="6715282" cy="400110"/>
              <a:chOff x="1101969" y="4738972"/>
              <a:chExt cx="6715282" cy="400110"/>
            </a:xfrm>
          </p:grpSpPr>
          <p:sp>
            <p:nvSpPr>
              <p:cNvPr id="39" name="TextBox 15">
                <a:extLst>
                  <a:ext uri="{FF2B5EF4-FFF2-40B4-BE49-F238E27FC236}">
                    <a16:creationId xmlns:a16="http://schemas.microsoft.com/office/drawing/2014/main" id="{AB1F6D9C-5748-40B8-B68E-195757FBAF5A}"/>
                  </a:ext>
                </a:extLst>
              </p:cNvPr>
              <p:cNvSpPr txBox="1">
                <a:spLocks noChangeArrowheads="1"/>
              </p:cNvSpPr>
              <p:nvPr/>
            </p:nvSpPr>
            <p:spPr bwMode="auto">
              <a:xfrm>
                <a:off x="1101969"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solidFill>
                      <a:srgbClr val="C00000"/>
                    </a:solidFill>
                    <a:latin typeface="Courier New" pitchFamily="49" charset="0"/>
                    <a:cs typeface="Courier New" pitchFamily="49" charset="0"/>
                  </a:rPr>
                  <a:t>C[0]</a:t>
                </a:r>
                <a:endParaRPr lang="en-SG" sz="1600" b="1">
                  <a:solidFill>
                    <a:srgbClr val="C00000"/>
                  </a:solidFill>
                  <a:latin typeface="Courier New" pitchFamily="49" charset="0"/>
                  <a:cs typeface="Courier New" pitchFamily="49" charset="0"/>
                </a:endParaRPr>
              </a:p>
            </p:txBody>
          </p:sp>
          <p:sp>
            <p:nvSpPr>
              <p:cNvPr id="40" name="TextBox 23">
                <a:extLst>
                  <a:ext uri="{FF2B5EF4-FFF2-40B4-BE49-F238E27FC236}">
                    <a16:creationId xmlns:a16="http://schemas.microsoft.com/office/drawing/2014/main" id="{D460740A-8FA6-49EF-86A9-2320B7A6B734}"/>
                  </a:ext>
                </a:extLst>
              </p:cNvPr>
              <p:cNvSpPr txBox="1">
                <a:spLocks noChangeArrowheads="1"/>
              </p:cNvSpPr>
              <p:nvPr/>
            </p:nvSpPr>
            <p:spPr bwMode="auto">
              <a:xfrm>
                <a:off x="3698141" y="4738972"/>
                <a:ext cx="4893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t>…</a:t>
                </a:r>
                <a:endParaRPr lang="en-SG" sz="2000" b="1"/>
              </a:p>
            </p:txBody>
          </p:sp>
          <p:sp>
            <p:nvSpPr>
              <p:cNvPr id="41" name="TextBox 15">
                <a:extLst>
                  <a:ext uri="{FF2B5EF4-FFF2-40B4-BE49-F238E27FC236}">
                    <a16:creationId xmlns:a16="http://schemas.microsoft.com/office/drawing/2014/main" id="{10EB8C9D-4AC2-4F5D-8BA6-BBE8A7B8708E}"/>
                  </a:ext>
                </a:extLst>
              </p:cNvPr>
              <p:cNvSpPr txBox="1">
                <a:spLocks noChangeArrowheads="1"/>
              </p:cNvSpPr>
              <p:nvPr/>
            </p:nvSpPr>
            <p:spPr bwMode="auto">
              <a:xfrm>
                <a:off x="1948868"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solidFill>
                      <a:srgbClr val="C00000"/>
                    </a:solidFill>
                    <a:latin typeface="Courier New" pitchFamily="49" charset="0"/>
                    <a:cs typeface="Courier New" pitchFamily="49" charset="0"/>
                  </a:rPr>
                  <a:t>C[1]</a:t>
                </a:r>
                <a:endParaRPr lang="en-SG" sz="1600" b="1">
                  <a:solidFill>
                    <a:srgbClr val="C00000"/>
                  </a:solidFill>
                  <a:latin typeface="Courier New" pitchFamily="49" charset="0"/>
                  <a:cs typeface="Courier New" pitchFamily="49" charset="0"/>
                </a:endParaRPr>
              </a:p>
            </p:txBody>
          </p:sp>
          <p:sp>
            <p:nvSpPr>
              <p:cNvPr id="42" name="TextBox 15">
                <a:extLst>
                  <a:ext uri="{FF2B5EF4-FFF2-40B4-BE49-F238E27FC236}">
                    <a16:creationId xmlns:a16="http://schemas.microsoft.com/office/drawing/2014/main" id="{D83E6492-7F3E-4520-AE73-3C9483816048}"/>
                  </a:ext>
                </a:extLst>
              </p:cNvPr>
              <p:cNvSpPr txBox="1">
                <a:spLocks noChangeArrowheads="1"/>
              </p:cNvSpPr>
              <p:nvPr/>
            </p:nvSpPr>
            <p:spPr bwMode="auto">
              <a:xfrm>
                <a:off x="2792997" y="4738972"/>
                <a:ext cx="8468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solidFill>
                      <a:srgbClr val="C00000"/>
                    </a:solidFill>
                    <a:latin typeface="Courier New" pitchFamily="49" charset="0"/>
                    <a:cs typeface="Courier New" pitchFamily="49" charset="0"/>
                  </a:rPr>
                  <a:t>C[2]</a:t>
                </a:r>
                <a:endParaRPr lang="en-SG" sz="1600" b="1">
                  <a:solidFill>
                    <a:srgbClr val="C00000"/>
                  </a:solidFill>
                  <a:latin typeface="Courier New" pitchFamily="49" charset="0"/>
                  <a:cs typeface="Courier New" pitchFamily="49" charset="0"/>
                </a:endParaRPr>
              </a:p>
            </p:txBody>
          </p:sp>
          <p:sp>
            <p:nvSpPr>
              <p:cNvPr id="43" name="TextBox 15">
                <a:extLst>
                  <a:ext uri="{FF2B5EF4-FFF2-40B4-BE49-F238E27FC236}">
                    <a16:creationId xmlns:a16="http://schemas.microsoft.com/office/drawing/2014/main" id="{6F33A87A-7260-4F58-ACA3-BF0C12248F31}"/>
                  </a:ext>
                </a:extLst>
              </p:cNvPr>
              <p:cNvSpPr txBox="1">
                <a:spLocks noChangeArrowheads="1"/>
              </p:cNvSpPr>
              <p:nvPr/>
            </p:nvSpPr>
            <p:spPr bwMode="auto">
              <a:xfrm>
                <a:off x="5779477" y="4738972"/>
                <a:ext cx="1018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solidFill>
                      <a:srgbClr val="C00000"/>
                    </a:solidFill>
                    <a:latin typeface="Courier New" pitchFamily="49" charset="0"/>
                    <a:cs typeface="Courier New" pitchFamily="49" charset="0"/>
                  </a:rPr>
                  <a:t>C[28]</a:t>
                </a:r>
                <a:endParaRPr lang="en-SG" sz="1600" b="1">
                  <a:solidFill>
                    <a:srgbClr val="C00000"/>
                  </a:solidFill>
                  <a:latin typeface="Courier New" pitchFamily="49" charset="0"/>
                  <a:cs typeface="Courier New" pitchFamily="49" charset="0"/>
                </a:endParaRPr>
              </a:p>
            </p:txBody>
          </p:sp>
          <p:sp>
            <p:nvSpPr>
              <p:cNvPr id="44" name="TextBox 15">
                <a:extLst>
                  <a:ext uri="{FF2B5EF4-FFF2-40B4-BE49-F238E27FC236}">
                    <a16:creationId xmlns:a16="http://schemas.microsoft.com/office/drawing/2014/main" id="{568BFBA2-1D04-466A-B905-A35AD6B07A91}"/>
                  </a:ext>
                </a:extLst>
              </p:cNvPr>
              <p:cNvSpPr txBox="1">
                <a:spLocks noChangeArrowheads="1"/>
              </p:cNvSpPr>
              <p:nvPr/>
            </p:nvSpPr>
            <p:spPr bwMode="auto">
              <a:xfrm>
                <a:off x="6798364" y="4738972"/>
                <a:ext cx="10188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b="1">
                    <a:solidFill>
                      <a:srgbClr val="C00000"/>
                    </a:solidFill>
                    <a:latin typeface="Courier New" pitchFamily="49" charset="0"/>
                    <a:cs typeface="Courier New" pitchFamily="49" charset="0"/>
                  </a:rPr>
                  <a:t>C[29]</a:t>
                </a:r>
                <a:endParaRPr lang="en-SG" sz="1600" b="1">
                  <a:solidFill>
                    <a:srgbClr val="C00000"/>
                  </a:solidFill>
                  <a:latin typeface="Courier New" pitchFamily="49" charset="0"/>
                  <a:cs typeface="Courier New" pitchFamily="49" charset="0"/>
                </a:endParaRPr>
              </a:p>
            </p:txBody>
          </p:sp>
        </p:grpSp>
      </p:grpSp>
      <p:sp>
        <p:nvSpPr>
          <p:cNvPr id="2" name="TextBox 1">
            <a:extLst>
              <a:ext uri="{FF2B5EF4-FFF2-40B4-BE49-F238E27FC236}">
                <a16:creationId xmlns:a16="http://schemas.microsoft.com/office/drawing/2014/main" id="{3EDDA4C2-0A2A-41FF-83B6-E94B728E7108}"/>
              </a:ext>
            </a:extLst>
          </p:cNvPr>
          <p:cNvSpPr txBox="1"/>
          <p:nvPr/>
        </p:nvSpPr>
        <p:spPr>
          <a:xfrm>
            <a:off x="2396112" y="3711615"/>
            <a:ext cx="5989536" cy="400110"/>
          </a:xfrm>
          <a:prstGeom prst="rect">
            <a:avLst/>
          </a:prstGeom>
          <a:solidFill>
            <a:schemeClr val="tx2">
              <a:lumMod val="20000"/>
              <a:lumOff val="80000"/>
            </a:schemeClr>
          </a:solidFill>
        </p:spPr>
        <p:txBody>
          <a:bodyPr wrap="square" rtlCol="0">
            <a:spAutoFit/>
          </a:bodyPr>
          <a:lstStyle/>
          <a:p>
            <a:r>
              <a:rPr lang="en-SG" sz="2000"/>
              <a:t>Example: Declaring a 30-element integer array c.</a:t>
            </a:r>
          </a:p>
        </p:txBody>
      </p:sp>
    </p:spTree>
    <p:extLst>
      <p:ext uri="{BB962C8B-B14F-4D97-AF65-F5344CB8AC3E}">
        <p14:creationId xmlns:p14="http://schemas.microsoft.com/office/powerpoint/2010/main" val="2930828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8A1A172C-343D-B343-87A2-7747F7DEC315}"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2. Arrays (2/2)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a:p>
        </p:txBody>
      </p:sp>
      <p:sp>
        <p:nvSpPr>
          <p:cNvPr id="3" name="TextBox 2">
            <a:extLst>
              <a:ext uri="{FF2B5EF4-FFF2-40B4-BE49-F238E27FC236}">
                <a16:creationId xmlns:a16="http://schemas.microsoft.com/office/drawing/2014/main" id="{8B35D63D-03D4-4BB9-B3A5-A7D84FCB124B}"/>
              </a:ext>
            </a:extLst>
          </p:cNvPr>
          <p:cNvSpPr txBox="1"/>
          <p:nvPr/>
        </p:nvSpPr>
        <p:spPr>
          <a:xfrm>
            <a:off x="5225713" y="1493939"/>
            <a:ext cx="3714134"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a:latin typeface="Arial" pitchFamily="34" charset="0"/>
                <a:cs typeface="Arial" pitchFamily="34" charset="0"/>
              </a:rPr>
              <a:t>Summing all elements in an integer array</a:t>
            </a:r>
            <a:endParaRPr lang="en-SG" sz="2400"/>
          </a:p>
        </p:txBody>
      </p:sp>
      <p:grpSp>
        <p:nvGrpSpPr>
          <p:cNvPr id="4" name="Group 3">
            <a:extLst>
              <a:ext uri="{FF2B5EF4-FFF2-40B4-BE49-F238E27FC236}">
                <a16:creationId xmlns:a16="http://schemas.microsoft.com/office/drawing/2014/main" id="{3D802C94-D5C7-4077-977C-5B69E4D7ECD4}"/>
              </a:ext>
            </a:extLst>
          </p:cNvPr>
          <p:cNvGrpSpPr/>
          <p:nvPr/>
        </p:nvGrpSpPr>
        <p:grpSpPr>
          <a:xfrm>
            <a:off x="204154" y="1277789"/>
            <a:ext cx="4780298" cy="4551213"/>
            <a:chOff x="185047" y="1714869"/>
            <a:chExt cx="4780298" cy="4551213"/>
          </a:xfrm>
        </p:grpSpPr>
        <p:sp>
          <p:nvSpPr>
            <p:cNvPr id="12" name="[TextBox 1]">
              <a:extLst>
                <a:ext uri="{FF2B5EF4-FFF2-40B4-BE49-F238E27FC236}">
                  <a16:creationId xmlns:a16="http://schemas.microsoft.com/office/drawing/2014/main" id="{A6F86865-3F68-45B8-9D0E-1C8F1C886CA3}"/>
                </a:ext>
              </a:extLst>
            </p:cNvPr>
            <p:cNvSpPr txBox="1"/>
            <p:nvPr/>
          </p:nvSpPr>
          <p:spPr>
            <a:xfrm>
              <a:off x="185047" y="1803322"/>
              <a:ext cx="4780298" cy="4462760"/>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a:t>
              </a:r>
              <a:r>
                <a:rPr lang="en-SG" sz="1600" b="1" err="1">
                  <a:solidFill>
                    <a:srgbClr val="006600"/>
                  </a:solidFill>
                  <a:latin typeface="Courier New" panose="02070309020205020404" pitchFamily="49" charset="0"/>
                  <a:cs typeface="Courier New" panose="02070309020205020404" pitchFamily="49" charset="0"/>
                </a:rPr>
                <a:t>stdio.h</a:t>
              </a:r>
              <a:r>
                <a:rPr lang="en-SG" sz="1600" b="1">
                  <a:solidFill>
                    <a:srgbClr val="006600"/>
                  </a:solidFill>
                  <a:latin typeface="Courier New" panose="02070309020205020404" pitchFamily="49" charset="0"/>
                  <a:cs typeface="Courier New" panose="02070309020205020404" pitchFamily="49" charset="0"/>
                </a:rPr>
                <a:t>&gt;</a:t>
              </a:r>
            </a:p>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#define MAX</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5</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main(</a:t>
              </a: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numbers[MAX];</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 sum =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"Enter</a:t>
              </a:r>
              <a:r>
                <a:rPr lang="en-SG" sz="1600" b="1">
                  <a:latin typeface="Courier New" panose="02070309020205020404" pitchFamily="49" charset="0"/>
                  <a:cs typeface="Courier New" panose="02070309020205020404" pitchFamily="49" charset="0"/>
                </a:rPr>
                <a:t> </a:t>
              </a:r>
              <a:r>
                <a:rPr lang="en-SG" sz="1600" b="1">
                  <a:solidFill>
                    <a:srgbClr val="FF0000"/>
                  </a:solidFill>
                  <a:latin typeface="Courier New" panose="02070309020205020404" pitchFamily="49" charset="0"/>
                  <a:cs typeface="Courier New" panose="02070309020205020404" pitchFamily="49" charset="0"/>
                </a:rPr>
                <a:t>%d </a:t>
              </a:r>
              <a:r>
                <a:rPr lang="en-SG" sz="1600" b="1">
                  <a:solidFill>
                    <a:srgbClr val="006600"/>
                  </a:solidFill>
                  <a:latin typeface="Courier New" panose="02070309020205020404" pitchFamily="49" charset="0"/>
                  <a:cs typeface="Courier New" panose="02070309020205020404" pitchFamily="49" charset="0"/>
                </a:rPr>
                <a:t>integers: "</a:t>
              </a:r>
              <a:r>
                <a:rPr lang="en-SG" sz="1600" b="1">
                  <a:latin typeface="Courier New" panose="02070309020205020404" pitchFamily="49" charset="0"/>
                  <a:cs typeface="Courier New" panose="02070309020205020404" pitchFamily="49" charset="0"/>
                </a:rPr>
                <a:t>, MAX);</a:t>
              </a: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i&lt;MAX;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scanf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%d</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&amp;numbers[</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i&lt;MAX;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sum += numbers[</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pt-BR" sz="1600" b="1">
                  <a:latin typeface="Courier New" panose="02070309020205020404" pitchFamily="49" charset="0"/>
                  <a:cs typeface="Courier New" panose="02070309020205020404" pitchFamily="49" charset="0"/>
                </a:rPr>
                <a:t>	printf(</a:t>
              </a:r>
              <a:r>
                <a:rPr lang="pt-BR" sz="1600" b="1">
                  <a:solidFill>
                    <a:srgbClr val="006600"/>
                  </a:solidFill>
                  <a:latin typeface="Courier New" panose="02070309020205020404" pitchFamily="49" charset="0"/>
                  <a:cs typeface="Courier New" panose="02070309020205020404" pitchFamily="49" charset="0"/>
                </a:rPr>
                <a:t>"Sum = </a:t>
              </a:r>
              <a:r>
                <a:rPr lang="pt-BR" sz="1600" b="1">
                  <a:solidFill>
                    <a:srgbClr val="FF0000"/>
                  </a:solidFill>
                  <a:latin typeface="Courier New" panose="02070309020205020404" pitchFamily="49" charset="0"/>
                  <a:cs typeface="Courier New" panose="02070309020205020404" pitchFamily="49" charset="0"/>
                </a:rPr>
                <a:t>%d\n</a:t>
              </a:r>
              <a:r>
                <a:rPr lang="pt-BR" sz="1600" b="1">
                  <a:solidFill>
                    <a:srgbClr val="006600"/>
                  </a:solidFill>
                  <a:latin typeface="Courier New" panose="02070309020205020404" pitchFamily="49" charset="0"/>
                  <a:cs typeface="Courier New" panose="02070309020205020404" pitchFamily="49" charset="0"/>
                </a:rPr>
                <a:t>"</a:t>
              </a:r>
              <a:r>
                <a:rPr lang="pt-BR" sz="1600" b="1">
                  <a:latin typeface="Courier New" panose="02070309020205020404" pitchFamily="49" charset="0"/>
                  <a:cs typeface="Courier New" panose="02070309020205020404" pitchFamily="49" charset="0"/>
                </a:rPr>
                <a:t>, sum);</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3" name="[TextBox 15]">
              <a:extLst>
                <a:ext uri="{FF2B5EF4-FFF2-40B4-BE49-F238E27FC236}">
                  <a16:creationId xmlns:a16="http://schemas.microsoft.com/office/drawing/2014/main" id="{D0B68D5D-4156-40CA-8000-57133696B799}"/>
                </a:ext>
              </a:extLst>
            </p:cNvPr>
            <p:cNvSpPr txBox="1"/>
            <p:nvPr/>
          </p:nvSpPr>
          <p:spPr>
            <a:xfrm>
              <a:off x="2909444" y="1714869"/>
              <a:ext cx="1829640" cy="378015"/>
            </a:xfrm>
            <a:prstGeom prst="rect">
              <a:avLst/>
            </a:prstGeom>
            <a:solidFill>
              <a:srgbClr val="FFFF99"/>
            </a:solidFill>
            <a:ln>
              <a:solidFill>
                <a:schemeClr val="tx1"/>
              </a:solidFill>
            </a:ln>
          </p:spPr>
          <p:txBody>
            <a:bodyPr wrap="square" rtlCol="0">
              <a:spAutoFit/>
            </a:bodyPr>
            <a:lstStyle/>
            <a:p>
              <a:r>
                <a:rPr lang="en-US"/>
                <a:t>ArraySumV1.c</a:t>
              </a:r>
              <a:endParaRPr lang="en-SG"/>
            </a:p>
          </p:txBody>
        </p:sp>
      </p:grpSp>
      <p:grpSp>
        <p:nvGrpSpPr>
          <p:cNvPr id="15" name="Group 14">
            <a:extLst>
              <a:ext uri="{FF2B5EF4-FFF2-40B4-BE49-F238E27FC236}">
                <a16:creationId xmlns:a16="http://schemas.microsoft.com/office/drawing/2014/main" id="{62556A3C-FA0A-4E41-BC50-FF1BA77E7A9A}"/>
              </a:ext>
            </a:extLst>
          </p:cNvPr>
          <p:cNvGrpSpPr/>
          <p:nvPr/>
        </p:nvGrpSpPr>
        <p:grpSpPr>
          <a:xfrm>
            <a:off x="4159548" y="3135448"/>
            <a:ext cx="4780298" cy="3493264"/>
            <a:chOff x="1101519" y="1887294"/>
            <a:chExt cx="4780298" cy="3493264"/>
          </a:xfrm>
        </p:grpSpPr>
        <p:sp>
          <p:nvSpPr>
            <p:cNvPr id="16" name="[TextBox 1]">
              <a:extLst>
                <a:ext uri="{FF2B5EF4-FFF2-40B4-BE49-F238E27FC236}">
                  <a16:creationId xmlns:a16="http://schemas.microsoft.com/office/drawing/2014/main" id="{14CB78AE-3372-498A-90B9-F9FE2D71A55F}"/>
                </a:ext>
              </a:extLst>
            </p:cNvPr>
            <p:cNvSpPr txBox="1"/>
            <p:nvPr/>
          </p:nvSpPr>
          <p:spPr>
            <a:xfrm>
              <a:off x="1101519" y="2071960"/>
              <a:ext cx="4780298" cy="3308598"/>
            </a:xfrm>
            <a:prstGeom prst="rect">
              <a:avLst/>
            </a:prstGeom>
            <a:solidFill>
              <a:srgbClr val="E2FFC5"/>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a:t>
              </a:r>
              <a:r>
                <a:rPr lang="en-SG" sz="1600" b="1" err="1">
                  <a:solidFill>
                    <a:srgbClr val="006600"/>
                  </a:solidFill>
                  <a:latin typeface="Courier New" panose="02070309020205020404" pitchFamily="49" charset="0"/>
                  <a:cs typeface="Courier New" panose="02070309020205020404" pitchFamily="49" charset="0"/>
                </a:rPr>
                <a:t>stdio.h</a:t>
              </a:r>
              <a:r>
                <a:rPr lang="en-SG" sz="1600" b="1">
                  <a:solidFill>
                    <a:srgbClr val="006600"/>
                  </a:solidFill>
                  <a:latin typeface="Courier New" panose="02070309020205020404" pitchFamily="49" charset="0"/>
                  <a:cs typeface="Courier New" panose="02070309020205020404" pitchFamily="49" charset="0"/>
                </a:rPr>
                <a:t>&gt;</a:t>
              </a:r>
            </a:p>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#define MAX</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5</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main(</a:t>
              </a: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numbers[MAX] = {</a:t>
              </a:r>
              <a:r>
                <a:rPr lang="en-SG" sz="1600" b="1">
                  <a:solidFill>
                    <a:srgbClr val="006600"/>
                  </a:solidFill>
                  <a:latin typeface="Courier New" panose="02070309020205020404" pitchFamily="49" charset="0"/>
                  <a:cs typeface="Courier New" panose="02070309020205020404" pitchFamily="49" charset="0"/>
                </a:rPr>
                <a:t>4</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12</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3</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7</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6</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 sum =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i&lt;MAX;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sum += numbers[</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endParaRPr lang="en-SG" sz="11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pt-BR" sz="1600" b="1">
                  <a:latin typeface="Courier New" panose="02070309020205020404" pitchFamily="49" charset="0"/>
                  <a:cs typeface="Courier New" panose="02070309020205020404" pitchFamily="49" charset="0"/>
                </a:rPr>
                <a:t>	printf(</a:t>
              </a:r>
              <a:r>
                <a:rPr lang="pt-BR" sz="1600" b="1">
                  <a:solidFill>
                    <a:srgbClr val="006600"/>
                  </a:solidFill>
                  <a:latin typeface="Courier New" panose="02070309020205020404" pitchFamily="49" charset="0"/>
                  <a:cs typeface="Courier New" panose="02070309020205020404" pitchFamily="49" charset="0"/>
                </a:rPr>
                <a:t>"Sum = </a:t>
              </a:r>
              <a:r>
                <a:rPr lang="pt-BR" sz="1600" b="1">
                  <a:solidFill>
                    <a:srgbClr val="FF0000"/>
                  </a:solidFill>
                  <a:latin typeface="Courier New" panose="02070309020205020404" pitchFamily="49" charset="0"/>
                  <a:cs typeface="Courier New" panose="02070309020205020404" pitchFamily="49" charset="0"/>
                </a:rPr>
                <a:t>%d\n</a:t>
              </a:r>
              <a:r>
                <a:rPr lang="pt-BR" sz="1600" b="1">
                  <a:solidFill>
                    <a:srgbClr val="006600"/>
                  </a:solidFill>
                  <a:latin typeface="Courier New" panose="02070309020205020404" pitchFamily="49" charset="0"/>
                  <a:cs typeface="Courier New" panose="02070309020205020404" pitchFamily="49" charset="0"/>
                </a:rPr>
                <a:t>"</a:t>
              </a:r>
              <a:r>
                <a:rPr lang="pt-BR" sz="1600" b="1">
                  <a:latin typeface="Courier New" panose="02070309020205020404" pitchFamily="49" charset="0"/>
                  <a:cs typeface="Courier New" panose="02070309020205020404" pitchFamily="49" charset="0"/>
                </a:rPr>
                <a:t>, sum);</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7" name="[TextBox 15]">
              <a:extLst>
                <a:ext uri="{FF2B5EF4-FFF2-40B4-BE49-F238E27FC236}">
                  <a16:creationId xmlns:a16="http://schemas.microsoft.com/office/drawing/2014/main" id="{A68FA895-431E-44C8-8D3E-609E2978A3BC}"/>
                </a:ext>
              </a:extLst>
            </p:cNvPr>
            <p:cNvSpPr txBox="1"/>
            <p:nvPr/>
          </p:nvSpPr>
          <p:spPr>
            <a:xfrm>
              <a:off x="3935895" y="1887294"/>
              <a:ext cx="1845276" cy="369332"/>
            </a:xfrm>
            <a:prstGeom prst="rect">
              <a:avLst/>
            </a:prstGeom>
            <a:solidFill>
              <a:srgbClr val="FFFF99"/>
            </a:solidFill>
            <a:ln>
              <a:solidFill>
                <a:schemeClr val="tx1"/>
              </a:solidFill>
            </a:ln>
          </p:spPr>
          <p:txBody>
            <a:bodyPr wrap="square" rtlCol="0">
              <a:spAutoFit/>
            </a:bodyPr>
            <a:lstStyle/>
            <a:p>
              <a:r>
                <a:rPr lang="en-US"/>
                <a:t>ArraySumV2.c</a:t>
              </a:r>
              <a:endParaRPr lang="en-SG"/>
            </a:p>
          </p:txBody>
        </p:sp>
      </p:grpSp>
    </p:spTree>
    <p:extLst>
      <p:ext uri="{BB962C8B-B14F-4D97-AF65-F5344CB8AC3E}">
        <p14:creationId xmlns:p14="http://schemas.microsoft.com/office/powerpoint/2010/main" val="423047474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8FECE33D-8AFF-0646-8D82-D4BDB33F47C5}"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2.2 Arrays and Pointers</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33</a:t>
            </a:fld>
            <a:endParaRPr/>
          </a:p>
        </p:txBody>
      </p:sp>
      <p:sp>
        <p:nvSpPr>
          <p:cNvPr id="13" name="HighlightTextShape201406241503265130">
            <a:extLst>
              <a:ext uri="{FF2B5EF4-FFF2-40B4-BE49-F238E27FC236}">
                <a16:creationId xmlns:a16="http://schemas.microsoft.com/office/drawing/2014/main" id="{C4EC9C0A-17DE-475C-9F95-533391C43EE3}"/>
              </a:ext>
            </a:extLst>
          </p:cNvPr>
          <p:cNvSpPr>
            <a:spLocks noChangeArrowheads="1"/>
          </p:cNvSpPr>
          <p:nvPr/>
        </p:nvSpPr>
        <p:spPr bwMode="auto">
          <a:xfrm>
            <a:off x="491320" y="1219201"/>
            <a:ext cx="8127386" cy="66528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Example: </a:t>
            </a:r>
            <a:r>
              <a:rPr lang="en-GB" sz="2400" b="1">
                <a:solidFill>
                  <a:srgbClr val="0000FF"/>
                </a:solidFill>
                <a:latin typeface="Courier New" pitchFamily="49" charset="0"/>
                <a:cs typeface="Courier New" pitchFamily="49" charset="0"/>
              </a:rPr>
              <a:t>int</a:t>
            </a:r>
            <a:r>
              <a:rPr lang="en-GB" sz="2400" b="1">
                <a:solidFill>
                  <a:srgbClr val="800000"/>
                </a:solidFill>
                <a:latin typeface="Courier New" pitchFamily="49" charset="0"/>
                <a:cs typeface="Courier New" pitchFamily="49" charset="0"/>
              </a:rPr>
              <a:t> </a:t>
            </a:r>
            <a:r>
              <a:rPr lang="en-GB" sz="2400" b="1">
                <a:latin typeface="Courier New" pitchFamily="49" charset="0"/>
                <a:cs typeface="Courier New" pitchFamily="49" charset="0"/>
              </a:rPr>
              <a:t>a[</a:t>
            </a:r>
            <a:r>
              <a:rPr lang="en-GB" sz="2400" b="1">
                <a:solidFill>
                  <a:srgbClr val="008000"/>
                </a:solidFill>
                <a:latin typeface="Courier New" pitchFamily="49" charset="0"/>
                <a:cs typeface="Courier New" pitchFamily="49" charset="0"/>
              </a:rPr>
              <a:t>10</a:t>
            </a:r>
            <a:r>
              <a:rPr lang="en-GB" sz="2400" b="1">
                <a:latin typeface="Courier New" pitchFamily="49" charset="0"/>
                <a:cs typeface="Courier New" pitchFamily="49" charset="0"/>
              </a:rPr>
              <a:t>]</a:t>
            </a:r>
            <a:r>
              <a:rPr lang="en-GB" sz="2400"/>
              <a:t> </a:t>
            </a:r>
            <a:endParaRPr lang="en-US" sz="2000"/>
          </a:p>
        </p:txBody>
      </p:sp>
      <p:sp>
        <p:nvSpPr>
          <p:cNvPr id="15" name="HighlightTextShape201406241503265130">
            <a:extLst>
              <a:ext uri="{FF2B5EF4-FFF2-40B4-BE49-F238E27FC236}">
                <a16:creationId xmlns:a16="http://schemas.microsoft.com/office/drawing/2014/main" id="{A49719CA-220F-48CB-B318-8B861345E696}"/>
              </a:ext>
            </a:extLst>
          </p:cNvPr>
          <p:cNvSpPr>
            <a:spLocks noChangeArrowheads="1"/>
          </p:cNvSpPr>
          <p:nvPr/>
        </p:nvSpPr>
        <p:spPr bwMode="auto">
          <a:xfrm>
            <a:off x="491320" y="2690448"/>
            <a:ext cx="8127386" cy="1213337"/>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When the array name </a:t>
            </a:r>
            <a:r>
              <a:rPr lang="en-GB" sz="2400" b="1">
                <a:solidFill>
                  <a:srgbClr val="800000"/>
                </a:solidFill>
                <a:latin typeface="Courier New" pitchFamily="49" charset="0"/>
                <a:cs typeface="Courier New" pitchFamily="49" charset="0"/>
              </a:rPr>
              <a:t>a</a:t>
            </a:r>
            <a:r>
              <a:rPr lang="en-GB" sz="2400"/>
              <a:t> appears in an expression, it </a:t>
            </a:r>
            <a:r>
              <a:rPr lang="en-GB" sz="2400">
                <a:solidFill>
                  <a:srgbClr val="0000FF"/>
                </a:solidFill>
              </a:rPr>
              <a:t>refers to the address of the first element </a:t>
            </a:r>
            <a:r>
              <a:rPr lang="en-GB" sz="2400"/>
              <a:t>(i.e. </a:t>
            </a:r>
            <a:r>
              <a:rPr lang="en-GB" sz="2400" b="1">
                <a:solidFill>
                  <a:srgbClr val="800000"/>
                </a:solidFill>
                <a:latin typeface="Courier New" pitchFamily="49" charset="0"/>
                <a:cs typeface="Courier New" pitchFamily="49" charset="0"/>
              </a:rPr>
              <a:t>&amp;a[0]</a:t>
            </a:r>
            <a:r>
              <a:rPr lang="en-GB" sz="2400"/>
              <a:t>) of that array.</a:t>
            </a:r>
            <a:endParaRPr lang="en-US" sz="2000"/>
          </a:p>
        </p:txBody>
      </p:sp>
      <p:grpSp>
        <p:nvGrpSpPr>
          <p:cNvPr id="16" name="Group 15">
            <a:extLst>
              <a:ext uri="{FF2B5EF4-FFF2-40B4-BE49-F238E27FC236}">
                <a16:creationId xmlns:a16="http://schemas.microsoft.com/office/drawing/2014/main" id="{C7FA5FC8-D92B-4360-8A12-518C57DBB727}"/>
              </a:ext>
            </a:extLst>
          </p:cNvPr>
          <p:cNvGrpSpPr/>
          <p:nvPr/>
        </p:nvGrpSpPr>
        <p:grpSpPr>
          <a:xfrm>
            <a:off x="1567655" y="1805597"/>
            <a:ext cx="5413620" cy="629489"/>
            <a:chOff x="1482725" y="1914525"/>
            <a:chExt cx="5413620" cy="629489"/>
          </a:xfrm>
        </p:grpSpPr>
        <p:grpSp>
          <p:nvGrpSpPr>
            <p:cNvPr id="17" name="Group 35">
              <a:extLst>
                <a:ext uri="{FF2B5EF4-FFF2-40B4-BE49-F238E27FC236}">
                  <a16:creationId xmlns:a16="http://schemas.microsoft.com/office/drawing/2014/main" id="{3907502A-92BE-4FB9-844A-7B7D13CB16D5}"/>
                </a:ext>
              </a:extLst>
            </p:cNvPr>
            <p:cNvGrpSpPr>
              <a:grpSpLocks/>
            </p:cNvGrpSpPr>
            <p:nvPr/>
          </p:nvGrpSpPr>
          <p:grpSpPr bwMode="auto">
            <a:xfrm>
              <a:off x="1495439" y="1914525"/>
              <a:ext cx="5400906" cy="307882"/>
              <a:chOff x="1494905" y="2069828"/>
              <a:chExt cx="5402075" cy="307766"/>
            </a:xfrm>
          </p:grpSpPr>
          <p:sp>
            <p:nvSpPr>
              <p:cNvPr id="30" name="TextBox 15">
                <a:extLst>
                  <a:ext uri="{FF2B5EF4-FFF2-40B4-BE49-F238E27FC236}">
                    <a16:creationId xmlns:a16="http://schemas.microsoft.com/office/drawing/2014/main" id="{81FF937B-5ADF-40F4-8F2E-9F3B9A0F9E0A}"/>
                  </a:ext>
                </a:extLst>
              </p:cNvPr>
              <p:cNvSpPr txBox="1">
                <a:spLocks noChangeArrowheads="1"/>
              </p:cNvSpPr>
              <p:nvPr/>
            </p:nvSpPr>
            <p:spPr bwMode="auto">
              <a:xfrm>
                <a:off x="149490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a[0]</a:t>
                </a:r>
                <a:endParaRPr lang="en-SG" sz="1400"/>
              </a:p>
            </p:txBody>
          </p:sp>
          <p:sp>
            <p:nvSpPr>
              <p:cNvPr id="31" name="TextBox 17">
                <a:extLst>
                  <a:ext uri="{FF2B5EF4-FFF2-40B4-BE49-F238E27FC236}">
                    <a16:creationId xmlns:a16="http://schemas.microsoft.com/office/drawing/2014/main" id="{D6011EF3-8992-4E06-996A-830B78ABD33F}"/>
                  </a:ext>
                </a:extLst>
              </p:cNvPr>
              <p:cNvSpPr txBox="1">
                <a:spLocks noChangeArrowheads="1"/>
              </p:cNvSpPr>
              <p:nvPr/>
            </p:nvSpPr>
            <p:spPr bwMode="auto">
              <a:xfrm>
                <a:off x="203367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a[1]</a:t>
                </a:r>
                <a:endParaRPr lang="en-SG" sz="1400"/>
              </a:p>
            </p:txBody>
          </p:sp>
          <p:sp>
            <p:nvSpPr>
              <p:cNvPr id="32" name="TextBox 19">
                <a:extLst>
                  <a:ext uri="{FF2B5EF4-FFF2-40B4-BE49-F238E27FC236}">
                    <a16:creationId xmlns:a16="http://schemas.microsoft.com/office/drawing/2014/main" id="{162A29B2-BB04-4152-B2CC-B52BA526D985}"/>
                  </a:ext>
                </a:extLst>
              </p:cNvPr>
              <p:cNvSpPr txBox="1">
                <a:spLocks noChangeArrowheads="1"/>
              </p:cNvSpPr>
              <p:nvPr/>
            </p:nvSpPr>
            <p:spPr bwMode="auto">
              <a:xfrm>
                <a:off x="259600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a[2]</a:t>
                </a:r>
                <a:endParaRPr lang="en-SG" sz="1400"/>
              </a:p>
            </p:txBody>
          </p:sp>
          <p:sp>
            <p:nvSpPr>
              <p:cNvPr id="33" name="TextBox 21">
                <a:extLst>
                  <a:ext uri="{FF2B5EF4-FFF2-40B4-BE49-F238E27FC236}">
                    <a16:creationId xmlns:a16="http://schemas.microsoft.com/office/drawing/2014/main" id="{F9FDA6E6-E7FF-4EB8-A80C-5229AE4EC8AC}"/>
                  </a:ext>
                </a:extLst>
              </p:cNvPr>
              <p:cNvSpPr txBox="1">
                <a:spLocks noChangeArrowheads="1"/>
              </p:cNvSpPr>
              <p:nvPr/>
            </p:nvSpPr>
            <p:spPr bwMode="auto">
              <a:xfrm>
                <a:off x="313477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a[3]</a:t>
                </a:r>
                <a:endParaRPr lang="en-SG" sz="1400"/>
              </a:p>
            </p:txBody>
          </p:sp>
          <p:sp>
            <p:nvSpPr>
              <p:cNvPr id="34" name="TextBox 23">
                <a:extLst>
                  <a:ext uri="{FF2B5EF4-FFF2-40B4-BE49-F238E27FC236}">
                    <a16:creationId xmlns:a16="http://schemas.microsoft.com/office/drawing/2014/main" id="{C7858E92-A3D9-43E3-A67C-02A7C7021D97}"/>
                  </a:ext>
                </a:extLst>
              </p:cNvPr>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a[4]</a:t>
                </a:r>
                <a:endParaRPr lang="en-SG" sz="1400"/>
              </a:p>
            </p:txBody>
          </p:sp>
          <p:sp>
            <p:nvSpPr>
              <p:cNvPr id="35" name="TextBox 25">
                <a:extLst>
                  <a:ext uri="{FF2B5EF4-FFF2-40B4-BE49-F238E27FC236}">
                    <a16:creationId xmlns:a16="http://schemas.microsoft.com/office/drawing/2014/main" id="{AAAE25B7-2F75-4398-A2C5-D8A95A39D75A}"/>
                  </a:ext>
                </a:extLst>
              </p:cNvPr>
              <p:cNvSpPr txBox="1">
                <a:spLocks noChangeArrowheads="1"/>
              </p:cNvSpPr>
              <p:nvPr/>
            </p:nvSpPr>
            <p:spPr bwMode="auto">
              <a:xfrm>
                <a:off x="423205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a[5]</a:t>
                </a:r>
                <a:endParaRPr lang="en-SG" sz="1400"/>
              </a:p>
            </p:txBody>
          </p:sp>
          <p:sp>
            <p:nvSpPr>
              <p:cNvPr id="36" name="TextBox 35">
                <a:extLst>
                  <a:ext uri="{FF2B5EF4-FFF2-40B4-BE49-F238E27FC236}">
                    <a16:creationId xmlns:a16="http://schemas.microsoft.com/office/drawing/2014/main" id="{64811868-6E90-4352-91BC-B4FE0EB0D10B}"/>
                  </a:ext>
                </a:extLst>
              </p:cNvPr>
              <p:cNvSpPr txBox="1">
                <a:spLocks noChangeArrowheads="1"/>
              </p:cNvSpPr>
              <p:nvPr/>
            </p:nvSpPr>
            <p:spPr bwMode="auto">
              <a:xfrm>
                <a:off x="477152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a[6]</a:t>
                </a:r>
                <a:endParaRPr lang="en-SG" sz="1400"/>
              </a:p>
            </p:txBody>
          </p:sp>
          <p:sp>
            <p:nvSpPr>
              <p:cNvPr id="37" name="TextBox 36">
                <a:extLst>
                  <a:ext uri="{FF2B5EF4-FFF2-40B4-BE49-F238E27FC236}">
                    <a16:creationId xmlns:a16="http://schemas.microsoft.com/office/drawing/2014/main" id="{EF5379C0-9DF3-4479-BDD4-72D7D8F82242}"/>
                  </a:ext>
                </a:extLst>
              </p:cNvPr>
              <p:cNvSpPr txBox="1">
                <a:spLocks noChangeArrowheads="1"/>
              </p:cNvSpPr>
              <p:nvPr/>
            </p:nvSpPr>
            <p:spPr bwMode="auto">
              <a:xfrm>
                <a:off x="531029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a[7]</a:t>
                </a:r>
                <a:endParaRPr lang="en-SG" sz="1400"/>
              </a:p>
            </p:txBody>
          </p:sp>
          <p:sp>
            <p:nvSpPr>
              <p:cNvPr id="38" name="TextBox 37">
                <a:extLst>
                  <a:ext uri="{FF2B5EF4-FFF2-40B4-BE49-F238E27FC236}">
                    <a16:creationId xmlns:a16="http://schemas.microsoft.com/office/drawing/2014/main" id="{069C3FFF-8DF6-41FA-B1F7-9DBBE5F5EDB0}"/>
                  </a:ext>
                </a:extLst>
              </p:cNvPr>
              <p:cNvSpPr txBox="1">
                <a:spLocks noChangeArrowheads="1"/>
              </p:cNvSpPr>
              <p:nvPr/>
            </p:nvSpPr>
            <p:spPr bwMode="auto">
              <a:xfrm>
                <a:off x="586881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a[8]</a:t>
                </a:r>
                <a:endParaRPr lang="en-SG" sz="1400"/>
              </a:p>
            </p:txBody>
          </p:sp>
          <p:sp>
            <p:nvSpPr>
              <p:cNvPr id="39" name="TextBox 38">
                <a:extLst>
                  <a:ext uri="{FF2B5EF4-FFF2-40B4-BE49-F238E27FC236}">
                    <a16:creationId xmlns:a16="http://schemas.microsoft.com/office/drawing/2014/main" id="{F3D13BFF-E780-4C03-9D38-743FED49C7E6}"/>
                  </a:ext>
                </a:extLst>
              </p:cNvPr>
              <p:cNvSpPr txBox="1">
                <a:spLocks noChangeArrowheads="1"/>
              </p:cNvSpPr>
              <p:nvPr/>
            </p:nvSpPr>
            <p:spPr bwMode="auto">
              <a:xfrm>
                <a:off x="640758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a[9]</a:t>
                </a:r>
                <a:endParaRPr lang="en-SG" sz="1400"/>
              </a:p>
            </p:txBody>
          </p:sp>
        </p:grpSp>
        <p:grpSp>
          <p:nvGrpSpPr>
            <p:cNvPr id="18" name="Group 17">
              <a:extLst>
                <a:ext uri="{FF2B5EF4-FFF2-40B4-BE49-F238E27FC236}">
                  <a16:creationId xmlns:a16="http://schemas.microsoft.com/office/drawing/2014/main" id="{98FC2F26-3A68-4FE3-86E6-5B0EB672F732}"/>
                </a:ext>
              </a:extLst>
            </p:cNvPr>
            <p:cNvGrpSpPr/>
            <p:nvPr/>
          </p:nvGrpSpPr>
          <p:grpSpPr>
            <a:xfrm>
              <a:off x="1482725" y="2200997"/>
              <a:ext cx="5390669" cy="343017"/>
              <a:chOff x="1482725" y="2200997"/>
              <a:chExt cx="5390669" cy="343017"/>
            </a:xfrm>
          </p:grpSpPr>
          <p:sp>
            <p:nvSpPr>
              <p:cNvPr id="19" name="Rectangle 6">
                <a:extLst>
                  <a:ext uri="{FF2B5EF4-FFF2-40B4-BE49-F238E27FC236}">
                    <a16:creationId xmlns:a16="http://schemas.microsoft.com/office/drawing/2014/main" id="{E0CAD296-0E10-4B40-9840-28BF95615DA4}"/>
                  </a:ext>
                </a:extLst>
              </p:cNvPr>
              <p:cNvSpPr>
                <a:spLocks noChangeArrowheads="1"/>
              </p:cNvSpPr>
              <p:nvPr/>
            </p:nvSpPr>
            <p:spPr bwMode="auto">
              <a:xfrm>
                <a:off x="148272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0" name="Rectangle 16">
                <a:extLst>
                  <a:ext uri="{FF2B5EF4-FFF2-40B4-BE49-F238E27FC236}">
                    <a16:creationId xmlns:a16="http://schemas.microsoft.com/office/drawing/2014/main" id="{6818BCCB-C998-4797-88EA-C4F3E6064B7A}"/>
                  </a:ext>
                </a:extLst>
              </p:cNvPr>
              <p:cNvSpPr>
                <a:spLocks noChangeArrowheads="1"/>
              </p:cNvSpPr>
              <p:nvPr/>
            </p:nvSpPr>
            <p:spPr bwMode="auto">
              <a:xfrm>
                <a:off x="2022532"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2" name="Rectangle 18">
                <a:extLst>
                  <a:ext uri="{FF2B5EF4-FFF2-40B4-BE49-F238E27FC236}">
                    <a16:creationId xmlns:a16="http://schemas.microsoft.com/office/drawing/2014/main" id="{A0AD9C4B-BB7E-4634-947F-7BA793E155DB}"/>
                  </a:ext>
                </a:extLst>
              </p:cNvPr>
              <p:cNvSpPr>
                <a:spLocks noChangeArrowheads="1"/>
              </p:cNvSpPr>
              <p:nvPr/>
            </p:nvSpPr>
            <p:spPr bwMode="auto">
              <a:xfrm>
                <a:off x="25630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3" name="Rectangle 20">
                <a:extLst>
                  <a:ext uri="{FF2B5EF4-FFF2-40B4-BE49-F238E27FC236}">
                    <a16:creationId xmlns:a16="http://schemas.microsoft.com/office/drawing/2014/main" id="{2BC145FB-77D5-421B-8D4E-E7D3F99ADBC1}"/>
                  </a:ext>
                </a:extLst>
              </p:cNvPr>
              <p:cNvSpPr>
                <a:spLocks noChangeArrowheads="1"/>
              </p:cNvSpPr>
              <p:nvPr/>
            </p:nvSpPr>
            <p:spPr bwMode="auto">
              <a:xfrm>
                <a:off x="3102841"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4" name="Rectangle 23">
                <a:extLst>
                  <a:ext uri="{FF2B5EF4-FFF2-40B4-BE49-F238E27FC236}">
                    <a16:creationId xmlns:a16="http://schemas.microsoft.com/office/drawing/2014/main" id="{C3741236-CA46-44F7-997B-F7746BB68769}"/>
                  </a:ext>
                </a:extLst>
              </p:cNvPr>
              <p:cNvSpPr>
                <a:spLocks noChangeArrowheads="1"/>
              </p:cNvSpPr>
              <p:nvPr/>
            </p:nvSpPr>
            <p:spPr bwMode="auto">
              <a:xfrm>
                <a:off x="36395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5" name="Rectangle 6">
                <a:extLst>
                  <a:ext uri="{FF2B5EF4-FFF2-40B4-BE49-F238E27FC236}">
                    <a16:creationId xmlns:a16="http://schemas.microsoft.com/office/drawing/2014/main" id="{8CC2B24E-C089-43D6-AEF5-13374F32D246}"/>
                  </a:ext>
                </a:extLst>
              </p:cNvPr>
              <p:cNvSpPr>
                <a:spLocks noChangeArrowheads="1"/>
              </p:cNvSpPr>
              <p:nvPr/>
            </p:nvSpPr>
            <p:spPr bwMode="auto">
              <a:xfrm>
                <a:off x="417948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Rectangle 16">
                <a:extLst>
                  <a:ext uri="{FF2B5EF4-FFF2-40B4-BE49-F238E27FC236}">
                    <a16:creationId xmlns:a16="http://schemas.microsoft.com/office/drawing/2014/main" id="{82EEDDBD-9837-4D96-BC2F-73D49B9ADF34}"/>
                  </a:ext>
                </a:extLst>
              </p:cNvPr>
              <p:cNvSpPr>
                <a:spLocks noChangeArrowheads="1"/>
              </p:cNvSpPr>
              <p:nvPr/>
            </p:nvSpPr>
            <p:spPr bwMode="auto">
              <a:xfrm>
                <a:off x="471929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7" name="Rectangle 18">
                <a:extLst>
                  <a:ext uri="{FF2B5EF4-FFF2-40B4-BE49-F238E27FC236}">
                    <a16:creationId xmlns:a16="http://schemas.microsoft.com/office/drawing/2014/main" id="{E55393C4-8A22-46A1-89B9-1520BD0D0FEB}"/>
                  </a:ext>
                </a:extLst>
              </p:cNvPr>
              <p:cNvSpPr>
                <a:spLocks noChangeArrowheads="1"/>
              </p:cNvSpPr>
              <p:nvPr/>
            </p:nvSpPr>
            <p:spPr bwMode="auto">
              <a:xfrm>
                <a:off x="5259796"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8" name="Rectangle 20">
                <a:extLst>
                  <a:ext uri="{FF2B5EF4-FFF2-40B4-BE49-F238E27FC236}">
                    <a16:creationId xmlns:a16="http://schemas.microsoft.com/office/drawing/2014/main" id="{4C3D7308-1711-4204-BD54-0F23BC1DE733}"/>
                  </a:ext>
                </a:extLst>
              </p:cNvPr>
              <p:cNvSpPr>
                <a:spLocks noChangeArrowheads="1"/>
              </p:cNvSpPr>
              <p:nvPr/>
            </p:nvSpPr>
            <p:spPr bwMode="auto">
              <a:xfrm>
                <a:off x="579960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9" name="Rectangle 22">
                <a:extLst>
                  <a:ext uri="{FF2B5EF4-FFF2-40B4-BE49-F238E27FC236}">
                    <a16:creationId xmlns:a16="http://schemas.microsoft.com/office/drawing/2014/main" id="{00E1506A-A2D3-4E60-B48F-80DB7AFBA3B3}"/>
                  </a:ext>
                </a:extLst>
              </p:cNvPr>
              <p:cNvSpPr>
                <a:spLocks noChangeArrowheads="1"/>
              </p:cNvSpPr>
              <p:nvPr/>
            </p:nvSpPr>
            <p:spPr bwMode="auto">
              <a:xfrm>
                <a:off x="633629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sp>
        <p:nvSpPr>
          <p:cNvPr id="40" name="TextBox 39">
            <a:extLst>
              <a:ext uri="{FF2B5EF4-FFF2-40B4-BE49-F238E27FC236}">
                <a16:creationId xmlns:a16="http://schemas.microsoft.com/office/drawing/2014/main" id="{BD853415-F715-44A3-80B6-3BD3E560A879}"/>
              </a:ext>
            </a:extLst>
          </p:cNvPr>
          <p:cNvSpPr txBox="1"/>
          <p:nvPr/>
        </p:nvSpPr>
        <p:spPr>
          <a:xfrm>
            <a:off x="1397890" y="3933055"/>
            <a:ext cx="3807726" cy="132343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err="1">
                <a:solidFill>
                  <a:srgbClr val="0000FF"/>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a:t>
            </a:r>
            <a:r>
              <a:rPr lang="en-US" sz="2000" b="1">
                <a:solidFill>
                  <a:srgbClr val="006600"/>
                </a:solidFill>
                <a:latin typeface="Courier New" pitchFamily="49" charset="0"/>
                <a:cs typeface="Courier New" pitchFamily="49" charset="0"/>
              </a:rPr>
              <a:t>3</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err="1">
                <a:solidFill>
                  <a:srgbClr val="000000"/>
                </a:solidFill>
                <a:latin typeface="Courier New" pitchFamily="49" charset="0"/>
                <a:cs typeface="Courier New" pitchFamily="49" charset="0"/>
              </a:rPr>
              <a:t>printf</a:t>
            </a:r>
            <a:r>
              <a:rPr lang="en-US" sz="2000" b="1">
                <a:solidFill>
                  <a:srgbClr val="000000"/>
                </a:solidFill>
                <a:latin typeface="Courier New" pitchFamily="49" charset="0"/>
                <a:cs typeface="Courier New" pitchFamily="49" charset="0"/>
              </a:rPr>
              <a:t>(</a:t>
            </a:r>
            <a:r>
              <a:rPr lang="en-US" sz="2000" b="1">
                <a:solidFill>
                  <a:srgbClr val="006600"/>
                </a:solidFill>
                <a:latin typeface="Courier New" pitchFamily="49" charset="0"/>
                <a:cs typeface="Courier New" pitchFamily="49" charset="0"/>
              </a:rPr>
              <a:t>"</a:t>
            </a:r>
            <a:r>
              <a:rPr lang="en-US" sz="2000" b="1">
                <a:solidFill>
                  <a:srgbClr val="FF0000"/>
                </a:solidFill>
                <a:latin typeface="Courier New" pitchFamily="49" charset="0"/>
                <a:cs typeface="Courier New" pitchFamily="49" charset="0"/>
              </a:rPr>
              <a:t>%p\n</a:t>
            </a:r>
            <a:r>
              <a:rPr lang="en-US" sz="2000" b="1">
                <a:solidFill>
                  <a:srgbClr val="0066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a:t>
            </a:r>
          </a:p>
          <a:p>
            <a:pPr eaLnBrk="1" hangingPunct="1">
              <a:tabLst>
                <a:tab pos="347663" algn="l"/>
                <a:tab pos="682625" algn="l"/>
                <a:tab pos="1030288" algn="l"/>
              </a:tabLst>
              <a:defRPr/>
            </a:pPr>
            <a:r>
              <a:rPr lang="en-US" sz="2000" b="1" err="1">
                <a:solidFill>
                  <a:srgbClr val="000000"/>
                </a:solidFill>
                <a:latin typeface="Courier New" pitchFamily="49" charset="0"/>
                <a:cs typeface="Courier New" pitchFamily="49" charset="0"/>
              </a:rPr>
              <a:t>printf</a:t>
            </a:r>
            <a:r>
              <a:rPr lang="en-US" sz="2000" b="1">
                <a:solidFill>
                  <a:srgbClr val="000000"/>
                </a:solidFill>
                <a:latin typeface="Courier New" pitchFamily="49" charset="0"/>
                <a:cs typeface="Courier New" pitchFamily="49" charset="0"/>
              </a:rPr>
              <a:t>(</a:t>
            </a:r>
            <a:r>
              <a:rPr lang="en-US" sz="2000" b="1">
                <a:solidFill>
                  <a:srgbClr val="006600"/>
                </a:solidFill>
                <a:latin typeface="Courier New" pitchFamily="49" charset="0"/>
                <a:cs typeface="Courier New" pitchFamily="49" charset="0"/>
              </a:rPr>
              <a:t>"</a:t>
            </a:r>
            <a:r>
              <a:rPr lang="en-US" sz="2000" b="1">
                <a:solidFill>
                  <a:srgbClr val="FF0000"/>
                </a:solidFill>
                <a:latin typeface="Courier New" pitchFamily="49" charset="0"/>
                <a:cs typeface="Courier New" pitchFamily="49" charset="0"/>
              </a:rPr>
              <a:t>%p\n</a:t>
            </a:r>
            <a:r>
              <a:rPr lang="en-US" sz="2000" b="1">
                <a:solidFill>
                  <a:srgbClr val="0066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&amp;a[</a:t>
            </a:r>
            <a:r>
              <a:rPr lang="en-US" sz="2000" b="1">
                <a:solidFill>
                  <a:srgbClr val="006600"/>
                </a:solidFill>
                <a:latin typeface="Courier New" pitchFamily="49" charset="0"/>
                <a:cs typeface="Courier New" pitchFamily="49" charset="0"/>
              </a:rPr>
              <a:t>0</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err="1">
                <a:solidFill>
                  <a:srgbClr val="000000"/>
                </a:solidFill>
                <a:latin typeface="Courier New" pitchFamily="49" charset="0"/>
                <a:cs typeface="Courier New" pitchFamily="49" charset="0"/>
              </a:rPr>
              <a:t>printf</a:t>
            </a:r>
            <a:r>
              <a:rPr lang="en-US" sz="2000" b="1">
                <a:solidFill>
                  <a:srgbClr val="000000"/>
                </a:solidFill>
                <a:latin typeface="Courier New" pitchFamily="49" charset="0"/>
                <a:cs typeface="Courier New" pitchFamily="49" charset="0"/>
              </a:rPr>
              <a:t>(</a:t>
            </a:r>
            <a:r>
              <a:rPr lang="en-US" sz="2000" b="1">
                <a:solidFill>
                  <a:srgbClr val="006600"/>
                </a:solidFill>
                <a:latin typeface="Courier New" pitchFamily="49" charset="0"/>
                <a:cs typeface="Courier New" pitchFamily="49" charset="0"/>
              </a:rPr>
              <a:t>"</a:t>
            </a:r>
            <a:r>
              <a:rPr lang="en-US" sz="2000" b="1">
                <a:solidFill>
                  <a:srgbClr val="FF0000"/>
                </a:solidFill>
                <a:latin typeface="Courier New" pitchFamily="49" charset="0"/>
                <a:cs typeface="Courier New" pitchFamily="49" charset="0"/>
              </a:rPr>
              <a:t>%p\n</a:t>
            </a:r>
            <a:r>
              <a:rPr lang="en-US" sz="2000" b="1">
                <a:solidFill>
                  <a:srgbClr val="0066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&amp;a[</a:t>
            </a:r>
            <a:r>
              <a:rPr lang="en-US" sz="2000" b="1">
                <a:solidFill>
                  <a:srgbClr val="006600"/>
                </a:solidFill>
                <a:latin typeface="Courier New" pitchFamily="49" charset="0"/>
                <a:cs typeface="Courier New" pitchFamily="49" charset="0"/>
              </a:rPr>
              <a:t>1</a:t>
            </a:r>
            <a:r>
              <a:rPr lang="en-US" sz="2000" b="1">
                <a:solidFill>
                  <a:srgbClr val="000000"/>
                </a:solidFill>
                <a:latin typeface="Courier New" pitchFamily="49" charset="0"/>
                <a:cs typeface="Courier New" pitchFamily="49" charset="0"/>
              </a:rPr>
              <a:t>]);</a:t>
            </a:r>
          </a:p>
        </p:txBody>
      </p:sp>
      <p:sp>
        <p:nvSpPr>
          <p:cNvPr id="41" name="TextBox 40">
            <a:extLst>
              <a:ext uri="{FF2B5EF4-FFF2-40B4-BE49-F238E27FC236}">
                <a16:creationId xmlns:a16="http://schemas.microsoft.com/office/drawing/2014/main" id="{4823328C-8E30-4707-82D7-FF47EAFADABF}"/>
              </a:ext>
            </a:extLst>
          </p:cNvPr>
          <p:cNvSpPr txBox="1"/>
          <p:nvPr/>
        </p:nvSpPr>
        <p:spPr>
          <a:xfrm>
            <a:off x="5535436" y="4221932"/>
            <a:ext cx="1762179" cy="1015663"/>
          </a:xfrm>
          <a:prstGeom prst="rect">
            <a:avLst/>
          </a:prstGeom>
          <a:solidFill>
            <a:srgbClr val="99FFCC"/>
          </a:solidFill>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ffbff728</a:t>
            </a:r>
          </a:p>
        </p:txBody>
      </p:sp>
      <p:sp>
        <p:nvSpPr>
          <p:cNvPr id="42" name="TextBox 41">
            <a:extLst>
              <a:ext uri="{FF2B5EF4-FFF2-40B4-BE49-F238E27FC236}">
                <a16:creationId xmlns:a16="http://schemas.microsoft.com/office/drawing/2014/main" id="{0AA4CE4F-7F79-473B-92FC-BE3A27739511}"/>
              </a:ext>
            </a:extLst>
          </p:cNvPr>
          <p:cNvSpPr txBox="1"/>
          <p:nvPr/>
        </p:nvSpPr>
        <p:spPr>
          <a:xfrm>
            <a:off x="4182256" y="5369939"/>
            <a:ext cx="3972393" cy="923330"/>
          </a:xfrm>
          <a:prstGeom prst="rect">
            <a:avLst/>
          </a:prstGeom>
          <a:noFill/>
        </p:spPr>
        <p:txBody>
          <a:bodyPr wrap="square" rtlCol="0">
            <a:spAutoFit/>
          </a:bodyPr>
          <a:lstStyle/>
          <a:p>
            <a:r>
              <a:rPr lang="en-US"/>
              <a:t>Output varies from one run to another. Each element is of</a:t>
            </a:r>
            <a:r>
              <a:rPr lang="en-US">
                <a:solidFill>
                  <a:srgbClr val="0000FF"/>
                </a:solidFill>
              </a:rPr>
              <a:t> </a:t>
            </a:r>
            <a:r>
              <a:rPr lang="en-US" err="1">
                <a:solidFill>
                  <a:srgbClr val="0000FF"/>
                </a:solidFill>
              </a:rPr>
              <a:t>int</a:t>
            </a:r>
            <a:r>
              <a:rPr lang="en-US">
                <a:solidFill>
                  <a:srgbClr val="0000FF"/>
                </a:solidFill>
              </a:rPr>
              <a:t> </a:t>
            </a:r>
            <a:r>
              <a:rPr lang="en-US"/>
              <a:t>type, hence takes up 4 bytes (32 bits).</a:t>
            </a:r>
            <a:endParaRPr lang="en-SG"/>
          </a:p>
        </p:txBody>
      </p:sp>
      <p:grpSp>
        <p:nvGrpSpPr>
          <p:cNvPr id="43" name="Group 42">
            <a:extLst>
              <a:ext uri="{FF2B5EF4-FFF2-40B4-BE49-F238E27FC236}">
                <a16:creationId xmlns:a16="http://schemas.microsoft.com/office/drawing/2014/main" id="{C599300D-A6CF-45E7-AE0C-3BDE53F34DC6}"/>
              </a:ext>
            </a:extLst>
          </p:cNvPr>
          <p:cNvGrpSpPr/>
          <p:nvPr/>
        </p:nvGrpSpPr>
        <p:grpSpPr>
          <a:xfrm>
            <a:off x="6958324" y="3985810"/>
            <a:ext cx="1928226" cy="1200329"/>
            <a:chOff x="6958324" y="3985810"/>
            <a:chExt cx="1928226" cy="1200329"/>
          </a:xfrm>
        </p:grpSpPr>
        <p:cxnSp>
          <p:nvCxnSpPr>
            <p:cNvPr id="44" name="Straight Arrow Connector 43">
              <a:extLst>
                <a:ext uri="{FF2B5EF4-FFF2-40B4-BE49-F238E27FC236}">
                  <a16:creationId xmlns:a16="http://schemas.microsoft.com/office/drawing/2014/main" id="{ABF30A4A-C715-49A4-98F1-718D40151EB9}"/>
                </a:ext>
              </a:extLst>
            </p:cNvPr>
            <p:cNvCxnSpPr/>
            <p:nvPr/>
          </p:nvCxnSpPr>
          <p:spPr>
            <a:xfrm flipH="1" flipV="1">
              <a:off x="6958324" y="4448908"/>
              <a:ext cx="603061" cy="14586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A7ED6CD-2BDE-485C-96BB-E84CBDEC97CD}"/>
                </a:ext>
              </a:extLst>
            </p:cNvPr>
            <p:cNvCxnSpPr/>
            <p:nvPr/>
          </p:nvCxnSpPr>
          <p:spPr>
            <a:xfrm flipH="1">
              <a:off x="6981276" y="4594774"/>
              <a:ext cx="580109" cy="152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8AB70F5-7AE8-44E8-99DD-F8309B2661C0}"/>
                </a:ext>
              </a:extLst>
            </p:cNvPr>
            <p:cNvSpPr txBox="1"/>
            <p:nvPr/>
          </p:nvSpPr>
          <p:spPr>
            <a:xfrm>
              <a:off x="7561385" y="3985810"/>
              <a:ext cx="1325165" cy="1200329"/>
            </a:xfrm>
            <a:prstGeom prst="rect">
              <a:avLst/>
            </a:prstGeom>
            <a:noFill/>
          </p:spPr>
          <p:txBody>
            <a:bodyPr wrap="square" rtlCol="0">
              <a:spAutoFit/>
            </a:bodyPr>
            <a:lstStyle/>
            <a:p>
              <a:r>
                <a:rPr lang="en-US">
                  <a:solidFill>
                    <a:srgbClr val="C00000"/>
                  </a:solidFill>
                </a:rPr>
                <a:t>These 2 outputs will always be the same.</a:t>
              </a:r>
              <a:endParaRPr lang="en-SG">
                <a:solidFill>
                  <a:srgbClr val="C00000"/>
                </a:solidFill>
              </a:endParaRPr>
            </a:p>
          </p:txBody>
        </p:sp>
      </p:gr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dissolv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99769029-2E37-FA43-8944-DD9FFF05F8AE}"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2.4 Array Parameters in Functions (1/3)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a:p>
        </p:txBody>
      </p:sp>
      <p:grpSp>
        <p:nvGrpSpPr>
          <p:cNvPr id="48" name="Group 47">
            <a:extLst>
              <a:ext uri="{FF2B5EF4-FFF2-40B4-BE49-F238E27FC236}">
                <a16:creationId xmlns:a16="http://schemas.microsoft.com/office/drawing/2014/main" id="{D50BB6FB-E604-4643-A39C-AC46AA3F84E2}"/>
              </a:ext>
            </a:extLst>
          </p:cNvPr>
          <p:cNvGrpSpPr/>
          <p:nvPr/>
        </p:nvGrpSpPr>
        <p:grpSpPr>
          <a:xfrm>
            <a:off x="203606" y="1223155"/>
            <a:ext cx="6542743" cy="5149815"/>
            <a:chOff x="184729" y="1660235"/>
            <a:chExt cx="3800460" cy="5149815"/>
          </a:xfrm>
        </p:grpSpPr>
        <p:sp>
          <p:nvSpPr>
            <p:cNvPr id="49" name="[TextBox 1]">
              <a:extLst>
                <a:ext uri="{FF2B5EF4-FFF2-40B4-BE49-F238E27FC236}">
                  <a16:creationId xmlns:a16="http://schemas.microsoft.com/office/drawing/2014/main" id="{B8A0FAC9-B36C-4F32-A45B-98AB06D8C36C}"/>
                </a:ext>
              </a:extLst>
            </p:cNvPr>
            <p:cNvSpPr txBox="1"/>
            <p:nvPr/>
          </p:nvSpPr>
          <p:spPr>
            <a:xfrm>
              <a:off x="184729" y="1731737"/>
              <a:ext cx="3692732" cy="5078313"/>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b="1">
                  <a:solidFill>
                    <a:srgbClr val="7030A0"/>
                  </a:solidFill>
                  <a:latin typeface="Courier New" panose="02070309020205020404" pitchFamily="49" charset="0"/>
                  <a:cs typeface="Courier New" panose="02070309020205020404" pitchFamily="49" charset="0"/>
                </a:rPr>
                <a:t>#include </a:t>
              </a:r>
              <a:r>
                <a:rPr lang="en-SG" b="1">
                  <a:solidFill>
                    <a:srgbClr val="006600"/>
                  </a:solidFill>
                  <a:latin typeface="Courier New" panose="02070309020205020404" pitchFamily="49" charset="0"/>
                  <a:cs typeface="Courier New" panose="02070309020205020404" pitchFamily="49" charset="0"/>
                </a:rPr>
                <a:t>&lt;</a:t>
              </a:r>
              <a:r>
                <a:rPr lang="en-SG" b="1" err="1">
                  <a:solidFill>
                    <a:srgbClr val="006600"/>
                  </a:solidFill>
                  <a:latin typeface="Courier New" panose="02070309020205020404" pitchFamily="49" charset="0"/>
                  <a:cs typeface="Courier New" panose="02070309020205020404" pitchFamily="49" charset="0"/>
                </a:rPr>
                <a:t>stdio.h</a:t>
              </a:r>
              <a:r>
                <a:rPr lang="en-SG" b="1">
                  <a:solidFill>
                    <a:srgbClr val="006600"/>
                  </a:solidFill>
                  <a:latin typeface="Courier New" panose="02070309020205020404" pitchFamily="49" charset="0"/>
                  <a:cs typeface="Courier New" panose="02070309020205020404" pitchFamily="49" charset="0"/>
                </a:rPr>
                <a:t>&gt;</a:t>
              </a:r>
            </a:p>
            <a:p>
              <a:pPr>
                <a:tabLst>
                  <a:tab pos="271463" algn="l"/>
                  <a:tab pos="542925" algn="l"/>
                  <a:tab pos="803275" algn="l"/>
                  <a:tab pos="1074738" algn="l"/>
                </a:tabLst>
              </a:pPr>
              <a:endParaRPr lang="en-SG"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sumArray</a:t>
              </a:r>
              <a:r>
                <a:rPr lang="en-SG" b="1">
                  <a:latin typeface="Courier New" panose="02070309020205020404" pitchFamily="49" charset="0"/>
                  <a:cs typeface="Courier New" panose="02070309020205020404" pitchFamily="49" charset="0"/>
                </a:rPr>
                <a:t>(</a:t>
              </a:r>
              <a:r>
                <a:rPr lang="en-SG" b="1" err="1">
                  <a:solidFill>
                    <a:srgbClr val="0000FF"/>
                  </a:solidFill>
                  <a:latin typeface="Courier New" panose="02070309020205020404" pitchFamily="49" charset="0"/>
                  <a:cs typeface="Courier New" panose="02070309020205020404" pitchFamily="49" charset="0"/>
                </a:rPr>
                <a:t>int</a:t>
              </a:r>
              <a:r>
                <a:rPr lang="en-SG" b="1">
                  <a:solidFill>
                    <a:srgbClr val="0000FF"/>
                  </a:solidFill>
                  <a:latin typeface="Courier New" panose="02070309020205020404" pitchFamily="49" charset="0"/>
                  <a:cs typeface="Courier New" panose="02070309020205020404" pitchFamily="49" charset="0"/>
                </a:rPr>
                <a:t> </a:t>
              </a:r>
              <a:r>
                <a:rPr lang="en-SG" b="1">
                  <a:latin typeface="Courier New" panose="02070309020205020404" pitchFamily="49" charset="0"/>
                  <a:cs typeface="Courier New" panose="02070309020205020404" pitchFamily="49" charset="0"/>
                </a:rPr>
                <a:t>[]</a:t>
              </a:r>
              <a:r>
                <a:rPr lang="en-SG" b="1">
                  <a:solidFill>
                    <a:srgbClr val="0000FF"/>
                  </a:solidFill>
                  <a:latin typeface="Courier New" panose="02070309020205020404" pitchFamily="49" charset="0"/>
                  <a:cs typeface="Courier New" panose="02070309020205020404" pitchFamily="49" charset="0"/>
                </a:rPr>
                <a:t>, </a:t>
              </a: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b="1">
                <a:solidFill>
                  <a:srgbClr val="0000FF"/>
                </a:solidFill>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main(</a:t>
              </a:r>
              <a:r>
                <a:rPr lang="en-SG" b="1">
                  <a:solidFill>
                    <a:srgbClr val="0000FF"/>
                  </a:solidFill>
                  <a:latin typeface="Courier New" panose="02070309020205020404" pitchFamily="49" charset="0"/>
                  <a:cs typeface="Courier New" panose="02070309020205020404" pitchFamily="49" charset="0"/>
                </a:rPr>
                <a:t>void</a:t>
              </a:r>
              <a:r>
                <a:rPr lang="en-SG"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val</a:t>
              </a:r>
              <a:r>
                <a:rPr lang="en-SG" b="1">
                  <a:latin typeface="Courier New" panose="02070309020205020404" pitchFamily="49" charset="0"/>
                  <a:cs typeface="Courier New" panose="02070309020205020404" pitchFamily="49" charset="0"/>
                </a:rPr>
                <a:t>[6] = {</a:t>
              </a:r>
              <a:r>
                <a:rPr lang="en-SG" b="1">
                  <a:solidFill>
                    <a:srgbClr val="006600"/>
                  </a:solidFill>
                  <a:latin typeface="Courier New" panose="02070309020205020404" pitchFamily="49" charset="0"/>
                  <a:cs typeface="Courier New" panose="02070309020205020404" pitchFamily="49" charset="0"/>
                </a:rPr>
                <a:t>44</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9</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17</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4</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22</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printf</a:t>
              </a:r>
              <a:r>
                <a:rPr lang="en-SG" b="1">
                  <a:latin typeface="Courier New" panose="02070309020205020404" pitchFamily="49" charset="0"/>
                  <a:cs typeface="Courier New" panose="02070309020205020404" pitchFamily="49" charset="0"/>
                </a:rPr>
                <a:t>(</a:t>
              </a:r>
              <a:r>
                <a:rPr lang="en-SG" b="1">
                  <a:solidFill>
                    <a:srgbClr val="006600"/>
                  </a:solidFill>
                  <a:latin typeface="Courier New" panose="02070309020205020404" pitchFamily="49" charset="0"/>
                  <a:cs typeface="Courier New" panose="02070309020205020404" pitchFamily="49" charset="0"/>
                </a:rPr>
                <a:t>"Sum =</a:t>
              </a:r>
              <a:r>
                <a:rPr lang="en-SG" b="1">
                  <a:latin typeface="Courier New" panose="02070309020205020404" pitchFamily="49" charset="0"/>
                  <a:cs typeface="Courier New" panose="02070309020205020404" pitchFamily="49" charset="0"/>
                </a:rPr>
                <a:t> </a:t>
              </a:r>
              <a:r>
                <a:rPr lang="en-SG" b="1">
                  <a:solidFill>
                    <a:srgbClr val="FF0000"/>
                  </a:solidFill>
                  <a:latin typeface="Courier New" panose="02070309020205020404" pitchFamily="49" charset="0"/>
                  <a:cs typeface="Courier New" panose="02070309020205020404" pitchFamily="49" charset="0"/>
                </a:rPr>
                <a:t>%d\n</a:t>
              </a:r>
              <a:r>
                <a:rPr lang="en-SG" b="1">
                  <a:solidFill>
                    <a:srgbClr val="006600"/>
                  </a:solidFill>
                  <a:latin typeface="Courier New" panose="02070309020205020404" pitchFamily="49" charset="0"/>
                  <a:cs typeface="Courier New" panose="02070309020205020404" pitchFamily="49" charset="0"/>
                </a:rPr>
                <a:t>"</a:t>
              </a: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sumArray</a:t>
              </a:r>
              <a:r>
                <a:rPr lang="en-SG" b="1">
                  <a:latin typeface="Courier New" panose="02070309020205020404" pitchFamily="49" charset="0"/>
                  <a:cs typeface="Courier New" panose="02070309020205020404" pitchFamily="49" charset="0"/>
                </a:rPr>
                <a:t>(</a:t>
              </a:r>
              <a:r>
                <a:rPr lang="en-SG" b="1" err="1">
                  <a:latin typeface="Courier New" panose="02070309020205020404" pitchFamily="49" charset="0"/>
                  <a:cs typeface="Courier New" panose="02070309020205020404" pitchFamily="49" charset="0"/>
                </a:rPr>
                <a:t>val</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6</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r>
                <a:rPr lang="en-SG" b="1">
                  <a:solidFill>
                    <a:srgbClr val="0000FF"/>
                  </a:solidFill>
                  <a:latin typeface="Courier New" panose="02070309020205020404" pitchFamily="49" charset="0"/>
                  <a:cs typeface="Courier New" panose="02070309020205020404" pitchFamily="49" charset="0"/>
                </a:rPr>
                <a:t>return</a:t>
              </a:r>
              <a:r>
                <a:rPr lang="en-SG" b="1">
                  <a:latin typeface="Courier New" panose="02070309020205020404" pitchFamily="49" charset="0"/>
                  <a:cs typeface="Courier New" panose="02070309020205020404" pitchFamily="49" charset="0"/>
                </a:rPr>
                <a:t> </a:t>
              </a:r>
              <a:r>
                <a:rPr lang="en-SG" b="1">
                  <a:solidFill>
                    <a:srgbClr val="006600"/>
                  </a:solidFill>
                  <a:latin typeface="Courier New" panose="02070309020205020404" pitchFamily="49" charset="0"/>
                  <a:cs typeface="Courier New" panose="02070309020205020404" pitchFamily="49" charset="0"/>
                </a:rPr>
                <a:t>0</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sumArray</a:t>
              </a:r>
              <a:r>
                <a:rPr lang="en-SG" b="1">
                  <a:latin typeface="Courier New" panose="02070309020205020404" pitchFamily="49" charset="0"/>
                  <a:cs typeface="Courier New" panose="02070309020205020404" pitchFamily="49" charset="0"/>
                </a:rPr>
                <a:t>(</a:t>
              </a:r>
              <a:r>
                <a:rPr lang="en-SG" b="1" err="1">
                  <a:solidFill>
                    <a:srgbClr val="0000FF"/>
                  </a:solidFill>
                  <a:latin typeface="Courier New" panose="02070309020205020404" pitchFamily="49" charset="0"/>
                  <a:cs typeface="Courier New" panose="02070309020205020404" pitchFamily="49" charset="0"/>
                </a:rPr>
                <a:t>int</a:t>
              </a:r>
              <a:r>
                <a:rPr lang="en-SG" b="1">
                  <a:solidFill>
                    <a:srgbClr val="0000FF"/>
                  </a:solidFill>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arr</a:t>
              </a:r>
              <a:r>
                <a:rPr lang="en-SG" b="1">
                  <a:latin typeface="Courier New" panose="02070309020205020404" pitchFamily="49" charset="0"/>
                  <a:cs typeface="Courier New" panose="02070309020205020404" pitchFamily="49" charset="0"/>
                </a:rPr>
                <a:t>[]</a:t>
              </a:r>
              <a:r>
                <a:rPr lang="en-SG" b="1">
                  <a:solidFill>
                    <a:srgbClr val="0000FF"/>
                  </a:solidFill>
                  <a:latin typeface="Courier New" panose="02070309020205020404" pitchFamily="49" charset="0"/>
                  <a:cs typeface="Courier New" panose="02070309020205020404" pitchFamily="49" charset="0"/>
                </a:rPr>
                <a:t>, </a:t>
              </a: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r>
                <a:rPr lang="en-SG" b="1" err="1">
                  <a:solidFill>
                    <a:srgbClr val="0000FF"/>
                  </a:solidFill>
                  <a:latin typeface="Courier New" panose="02070309020205020404" pitchFamily="49" charset="0"/>
                  <a:cs typeface="Courier New" panose="02070309020205020404" pitchFamily="49" charset="0"/>
                </a:rPr>
                <a:t>int</a:t>
              </a:r>
              <a:r>
                <a:rPr lang="en-SG" b="1">
                  <a:latin typeface="Courier New" panose="02070309020205020404" pitchFamily="49" charset="0"/>
                  <a:cs typeface="Courier New" panose="02070309020205020404" pitchFamily="49" charset="0"/>
                </a:rPr>
                <a:t> </a:t>
              </a:r>
              <a:r>
                <a:rPr lang="en-SG" b="1" err="1">
                  <a:latin typeface="Courier New" panose="02070309020205020404" pitchFamily="49" charset="0"/>
                  <a:cs typeface="Courier New" panose="02070309020205020404" pitchFamily="49" charset="0"/>
                </a:rPr>
                <a:t>i</a:t>
              </a:r>
              <a:r>
                <a:rPr lang="en-SG" b="1">
                  <a:latin typeface="Courier New" panose="02070309020205020404" pitchFamily="49" charset="0"/>
                  <a:cs typeface="Courier New" panose="02070309020205020404" pitchFamily="49" charset="0"/>
                </a:rPr>
                <a:t>, sum=</a:t>
              </a:r>
              <a:r>
                <a:rPr lang="en-SG" b="1">
                  <a:solidFill>
                    <a:srgbClr val="006600"/>
                  </a:solidFill>
                  <a:latin typeface="Courier New" panose="02070309020205020404" pitchFamily="49" charset="0"/>
                  <a:cs typeface="Courier New" panose="02070309020205020404" pitchFamily="49" charset="0"/>
                </a:rPr>
                <a:t>0</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b="1">
                  <a:latin typeface="Courier New" panose="02070309020205020404" pitchFamily="49" charset="0"/>
                  <a:cs typeface="Courier New" panose="02070309020205020404" pitchFamily="49" charset="0"/>
                </a:rPr>
                <a:t>	</a:t>
              </a:r>
              <a:r>
                <a:rPr lang="nn-NO" b="1">
                  <a:solidFill>
                    <a:srgbClr val="0000FF"/>
                  </a:solidFill>
                  <a:latin typeface="Courier New" panose="02070309020205020404" pitchFamily="49" charset="0"/>
                  <a:cs typeface="Courier New" panose="02070309020205020404" pitchFamily="49" charset="0"/>
                </a:rPr>
                <a:t>for</a:t>
              </a:r>
              <a:r>
                <a:rPr lang="nn-NO" b="1">
                  <a:latin typeface="Courier New" panose="02070309020205020404" pitchFamily="49" charset="0"/>
                  <a:cs typeface="Courier New" panose="02070309020205020404" pitchFamily="49" charset="0"/>
                </a:rPr>
                <a:t> (i=</a:t>
              </a:r>
              <a:r>
                <a:rPr lang="nn-NO" b="1">
                  <a:solidFill>
                    <a:srgbClr val="006600"/>
                  </a:solidFill>
                  <a:latin typeface="Courier New" panose="02070309020205020404" pitchFamily="49" charset="0"/>
                  <a:cs typeface="Courier New" panose="02070309020205020404" pitchFamily="49" charset="0"/>
                </a:rPr>
                <a:t>0</a:t>
              </a:r>
              <a:r>
                <a:rPr lang="nn-NO"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sum += </a:t>
              </a:r>
              <a:r>
                <a:rPr lang="en-SG" b="1" err="1">
                  <a:latin typeface="Courier New" panose="02070309020205020404" pitchFamily="49" charset="0"/>
                  <a:cs typeface="Courier New" panose="02070309020205020404" pitchFamily="49" charset="0"/>
                </a:rPr>
                <a:t>arr</a:t>
              </a:r>
              <a:r>
                <a:rPr lang="en-SG" b="1">
                  <a:latin typeface="Courier New" panose="02070309020205020404" pitchFamily="49" charset="0"/>
                  <a:cs typeface="Courier New" panose="02070309020205020404" pitchFamily="49" charset="0"/>
                </a:rPr>
                <a:t>[</a:t>
              </a:r>
              <a:r>
                <a:rPr lang="en-SG" b="1" err="1">
                  <a:latin typeface="Courier New" panose="02070309020205020404" pitchFamily="49" charset="0"/>
                  <a:cs typeface="Courier New" panose="02070309020205020404" pitchFamily="49" charset="0"/>
                </a:rPr>
                <a:t>i</a:t>
              </a:r>
              <a:r>
                <a:rPr lang="en-SG"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	</a:t>
              </a:r>
              <a:r>
                <a:rPr lang="en-SG" b="1">
                  <a:solidFill>
                    <a:srgbClr val="0000FF"/>
                  </a:solidFill>
                  <a:latin typeface="Courier New" panose="02070309020205020404" pitchFamily="49" charset="0"/>
                  <a:cs typeface="Courier New" panose="02070309020205020404" pitchFamily="49" charset="0"/>
                </a:rPr>
                <a:t>return</a:t>
              </a:r>
              <a:r>
                <a:rPr lang="en-SG" b="1">
                  <a:latin typeface="Courier New" panose="02070309020205020404" pitchFamily="49" charset="0"/>
                  <a:cs typeface="Courier New" panose="02070309020205020404" pitchFamily="49" charset="0"/>
                </a:rPr>
                <a:t> sum;</a:t>
              </a:r>
            </a:p>
            <a:p>
              <a:pPr>
                <a:tabLst>
                  <a:tab pos="271463" algn="l"/>
                  <a:tab pos="542925" algn="l"/>
                  <a:tab pos="803275" algn="l"/>
                  <a:tab pos="1074738" algn="l"/>
                </a:tabLst>
              </a:pPr>
              <a:r>
                <a:rPr lang="en-SG" b="1">
                  <a:latin typeface="Courier New" panose="02070309020205020404" pitchFamily="49" charset="0"/>
                  <a:cs typeface="Courier New" panose="02070309020205020404" pitchFamily="49" charset="0"/>
                </a:rPr>
                <a:t>}</a:t>
              </a:r>
            </a:p>
          </p:txBody>
        </p:sp>
        <p:sp>
          <p:nvSpPr>
            <p:cNvPr id="50" name="[TextBox 15]">
              <a:extLst>
                <a:ext uri="{FF2B5EF4-FFF2-40B4-BE49-F238E27FC236}">
                  <a16:creationId xmlns:a16="http://schemas.microsoft.com/office/drawing/2014/main" id="{F736B536-3095-4325-80E4-D033B0085E43}"/>
                </a:ext>
              </a:extLst>
            </p:cNvPr>
            <p:cNvSpPr txBox="1"/>
            <p:nvPr/>
          </p:nvSpPr>
          <p:spPr>
            <a:xfrm>
              <a:off x="2590565" y="1660235"/>
              <a:ext cx="1394624" cy="372219"/>
            </a:xfrm>
            <a:prstGeom prst="rect">
              <a:avLst/>
            </a:prstGeom>
            <a:solidFill>
              <a:srgbClr val="FFFF99"/>
            </a:solidFill>
            <a:ln>
              <a:solidFill>
                <a:schemeClr val="tx1"/>
              </a:solidFill>
            </a:ln>
          </p:spPr>
          <p:txBody>
            <a:bodyPr wrap="square" rtlCol="0">
              <a:spAutoFit/>
            </a:bodyPr>
            <a:lstStyle/>
            <a:p>
              <a:r>
                <a:rPr lang="en-US" err="1"/>
                <a:t>ArraySumFunction.c</a:t>
              </a:r>
              <a:endParaRPr lang="en-SG"/>
            </a:p>
          </p:txBody>
        </p:sp>
      </p:grpSp>
      <p:sp>
        <p:nvSpPr>
          <p:cNvPr id="4" name="Rectangle 3">
            <a:extLst>
              <a:ext uri="{FF2B5EF4-FFF2-40B4-BE49-F238E27FC236}">
                <a16:creationId xmlns:a16="http://schemas.microsoft.com/office/drawing/2014/main" id="{DC97718F-DEC8-40D7-92DA-D5A99F23336B}"/>
              </a:ext>
            </a:extLst>
          </p:cNvPr>
          <p:cNvSpPr/>
          <p:nvPr/>
        </p:nvSpPr>
        <p:spPr>
          <a:xfrm>
            <a:off x="4228102" y="4382591"/>
            <a:ext cx="4685239" cy="221833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 name="Group 4">
            <a:extLst>
              <a:ext uri="{FF2B5EF4-FFF2-40B4-BE49-F238E27FC236}">
                <a16:creationId xmlns:a16="http://schemas.microsoft.com/office/drawing/2014/main" id="{CA008210-66F1-40F6-8844-9CEAA530C6EB}"/>
              </a:ext>
            </a:extLst>
          </p:cNvPr>
          <p:cNvGrpSpPr/>
          <p:nvPr/>
        </p:nvGrpSpPr>
        <p:grpSpPr>
          <a:xfrm>
            <a:off x="4330289" y="4435881"/>
            <a:ext cx="4104976" cy="979951"/>
            <a:chOff x="3634123" y="4282930"/>
            <a:chExt cx="4104976" cy="979951"/>
          </a:xfrm>
        </p:grpSpPr>
        <p:grpSp>
          <p:nvGrpSpPr>
            <p:cNvPr id="52" name="Group 81">
              <a:extLst>
                <a:ext uri="{FF2B5EF4-FFF2-40B4-BE49-F238E27FC236}">
                  <a16:creationId xmlns:a16="http://schemas.microsoft.com/office/drawing/2014/main" id="{06638723-AF13-49FA-ABBB-506372918D89}"/>
                </a:ext>
              </a:extLst>
            </p:cNvPr>
            <p:cNvGrpSpPr>
              <a:grpSpLocks/>
            </p:cNvGrpSpPr>
            <p:nvPr/>
          </p:nvGrpSpPr>
          <p:grpSpPr bwMode="auto">
            <a:xfrm>
              <a:off x="4446899" y="4608557"/>
              <a:ext cx="3292200" cy="654324"/>
              <a:chOff x="2305318" y="4506374"/>
              <a:chExt cx="3291530" cy="654193"/>
            </a:xfrm>
          </p:grpSpPr>
          <p:sp>
            <p:nvSpPr>
              <p:cNvPr id="54" name="TextBox 15">
                <a:extLst>
                  <a:ext uri="{FF2B5EF4-FFF2-40B4-BE49-F238E27FC236}">
                    <a16:creationId xmlns:a16="http://schemas.microsoft.com/office/drawing/2014/main" id="{E4DFD1DA-3502-4F4E-BC1B-15854976EE5B}"/>
                  </a:ext>
                </a:extLst>
              </p:cNvPr>
              <p:cNvSpPr txBox="1">
                <a:spLocks noChangeArrowheads="1"/>
              </p:cNvSpPr>
              <p:nvPr/>
            </p:nvSpPr>
            <p:spPr bwMode="auto">
              <a:xfrm>
                <a:off x="2305318" y="4506374"/>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val</a:t>
                </a:r>
                <a:r>
                  <a:rPr lang="en-US" sz="1400"/>
                  <a:t>[0]</a:t>
                </a:r>
                <a:endParaRPr lang="en-SG" sz="1400"/>
              </a:p>
            </p:txBody>
          </p:sp>
          <p:sp>
            <p:nvSpPr>
              <p:cNvPr id="55" name="TextBox 17">
                <a:extLst>
                  <a:ext uri="{FF2B5EF4-FFF2-40B4-BE49-F238E27FC236}">
                    <a16:creationId xmlns:a16="http://schemas.microsoft.com/office/drawing/2014/main" id="{F7736ADC-443C-4F12-9C0F-B41A287458C5}"/>
                  </a:ext>
                </a:extLst>
              </p:cNvPr>
              <p:cNvSpPr txBox="1">
                <a:spLocks noChangeArrowheads="1"/>
              </p:cNvSpPr>
              <p:nvPr/>
            </p:nvSpPr>
            <p:spPr bwMode="auto">
              <a:xfrm>
                <a:off x="2846231" y="4506376"/>
                <a:ext cx="631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val</a:t>
                </a:r>
                <a:r>
                  <a:rPr lang="en-US" sz="1400"/>
                  <a:t>[1]</a:t>
                </a:r>
                <a:endParaRPr lang="en-SG" sz="1400"/>
              </a:p>
            </p:txBody>
          </p:sp>
          <p:sp>
            <p:nvSpPr>
              <p:cNvPr id="56" name="TextBox 19">
                <a:extLst>
                  <a:ext uri="{FF2B5EF4-FFF2-40B4-BE49-F238E27FC236}">
                    <a16:creationId xmlns:a16="http://schemas.microsoft.com/office/drawing/2014/main" id="{8E068925-6F1B-43B7-8A81-72FA7A1F8C29}"/>
                  </a:ext>
                </a:extLst>
              </p:cNvPr>
              <p:cNvSpPr txBox="1">
                <a:spLocks noChangeArrowheads="1"/>
              </p:cNvSpPr>
              <p:nvPr/>
            </p:nvSpPr>
            <p:spPr bwMode="auto">
              <a:xfrm>
                <a:off x="343098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57" name="TextBox 21">
                <a:extLst>
                  <a:ext uri="{FF2B5EF4-FFF2-40B4-BE49-F238E27FC236}">
                    <a16:creationId xmlns:a16="http://schemas.microsoft.com/office/drawing/2014/main" id="{8502F1B1-6E26-4F82-97D5-F816D54785D4}"/>
                  </a:ext>
                </a:extLst>
              </p:cNvPr>
              <p:cNvSpPr txBox="1">
                <a:spLocks noChangeArrowheads="1"/>
              </p:cNvSpPr>
              <p:nvPr/>
            </p:nvSpPr>
            <p:spPr bwMode="auto">
              <a:xfrm>
                <a:off x="396975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58" name="TextBox 23">
                <a:extLst>
                  <a:ext uri="{FF2B5EF4-FFF2-40B4-BE49-F238E27FC236}">
                    <a16:creationId xmlns:a16="http://schemas.microsoft.com/office/drawing/2014/main" id="{AA80D8DF-5B76-48CB-8EFE-45084E1528C7}"/>
                  </a:ext>
                </a:extLst>
              </p:cNvPr>
              <p:cNvSpPr txBox="1">
                <a:spLocks noChangeArrowheads="1"/>
              </p:cNvSpPr>
              <p:nvPr/>
            </p:nvSpPr>
            <p:spPr bwMode="auto">
              <a:xfrm>
                <a:off x="4476751"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59" name="TextBox 25">
                <a:extLst>
                  <a:ext uri="{FF2B5EF4-FFF2-40B4-BE49-F238E27FC236}">
                    <a16:creationId xmlns:a16="http://schemas.microsoft.com/office/drawing/2014/main" id="{D710DF52-E1D3-4DD7-BC65-C324C7AE10A9}"/>
                  </a:ext>
                </a:extLst>
              </p:cNvPr>
              <p:cNvSpPr txBox="1">
                <a:spLocks noChangeArrowheads="1"/>
              </p:cNvSpPr>
              <p:nvPr/>
            </p:nvSpPr>
            <p:spPr bwMode="auto">
              <a:xfrm>
                <a:off x="4964006"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63" name="TextBox 37">
                <a:extLst>
                  <a:ext uri="{FF2B5EF4-FFF2-40B4-BE49-F238E27FC236}">
                    <a16:creationId xmlns:a16="http://schemas.microsoft.com/office/drawing/2014/main" id="{7F4F3E9C-FC49-4094-A400-A092DD0A6F08}"/>
                  </a:ext>
                </a:extLst>
              </p:cNvPr>
              <p:cNvSpPr txBox="1">
                <a:spLocks noChangeArrowheads="1"/>
              </p:cNvSpPr>
              <p:nvPr/>
            </p:nvSpPr>
            <p:spPr bwMode="auto">
              <a:xfrm>
                <a:off x="4875631" y="4506375"/>
                <a:ext cx="7212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val</a:t>
                </a:r>
                <a:r>
                  <a:rPr lang="en-US" sz="1400"/>
                  <a:t>[5]</a:t>
                </a:r>
                <a:endParaRPr lang="en-SG" sz="1400"/>
              </a:p>
            </p:txBody>
          </p:sp>
          <p:sp>
            <p:nvSpPr>
              <p:cNvPr id="64" name="TextBox 26">
                <a:extLst>
                  <a:ext uri="{FF2B5EF4-FFF2-40B4-BE49-F238E27FC236}">
                    <a16:creationId xmlns:a16="http://schemas.microsoft.com/office/drawing/2014/main" id="{90BA91D0-BBC4-4921-ACF3-AA114A813976}"/>
                  </a:ext>
                </a:extLst>
              </p:cNvPr>
              <p:cNvSpPr txBox="1">
                <a:spLocks noChangeArrowheads="1"/>
              </p:cNvSpPr>
              <p:nvPr/>
            </p:nvSpPr>
            <p:spPr bwMode="auto">
              <a:xfrm>
                <a:off x="242122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65" name="TextBox 27">
                <a:extLst>
                  <a:ext uri="{FF2B5EF4-FFF2-40B4-BE49-F238E27FC236}">
                    <a16:creationId xmlns:a16="http://schemas.microsoft.com/office/drawing/2014/main" id="{1AB5C1ED-989A-48E8-8EB3-42BCD34D8C5E}"/>
                  </a:ext>
                </a:extLst>
              </p:cNvPr>
              <p:cNvSpPr txBox="1">
                <a:spLocks noChangeArrowheads="1"/>
              </p:cNvSpPr>
              <p:nvPr/>
            </p:nvSpPr>
            <p:spPr bwMode="auto">
              <a:xfrm>
                <a:off x="2934237"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66" name="TextBox 28">
                <a:extLst>
                  <a:ext uri="{FF2B5EF4-FFF2-40B4-BE49-F238E27FC236}">
                    <a16:creationId xmlns:a16="http://schemas.microsoft.com/office/drawing/2014/main" id="{0F456D2D-C72A-459B-92D0-123B37F831F7}"/>
                  </a:ext>
                </a:extLst>
              </p:cNvPr>
              <p:cNvSpPr txBox="1">
                <a:spLocks noChangeArrowheads="1"/>
              </p:cNvSpPr>
              <p:nvPr/>
            </p:nvSpPr>
            <p:spPr bwMode="auto">
              <a:xfrm>
                <a:off x="3447245"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67" name="TextBox 29">
                <a:extLst>
                  <a:ext uri="{FF2B5EF4-FFF2-40B4-BE49-F238E27FC236}">
                    <a16:creationId xmlns:a16="http://schemas.microsoft.com/office/drawing/2014/main" id="{F1073292-8352-40E3-92C4-8762E9917F5B}"/>
                  </a:ext>
                </a:extLst>
              </p:cNvPr>
              <p:cNvSpPr txBox="1">
                <a:spLocks noChangeArrowheads="1"/>
              </p:cNvSpPr>
              <p:nvPr/>
            </p:nvSpPr>
            <p:spPr bwMode="auto">
              <a:xfrm>
                <a:off x="3962401"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sp>
            <p:nvSpPr>
              <p:cNvPr id="68" name="TextBox 30">
                <a:extLst>
                  <a:ext uri="{FF2B5EF4-FFF2-40B4-BE49-F238E27FC236}">
                    <a16:creationId xmlns:a16="http://schemas.microsoft.com/office/drawing/2014/main" id="{514484B0-45EF-4D18-9605-B77763E438EB}"/>
                  </a:ext>
                </a:extLst>
              </p:cNvPr>
              <p:cNvSpPr txBox="1">
                <a:spLocks noChangeArrowheads="1"/>
              </p:cNvSpPr>
              <p:nvPr/>
            </p:nvSpPr>
            <p:spPr bwMode="auto">
              <a:xfrm>
                <a:off x="4477556"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22</a:t>
                </a:r>
                <a:endParaRPr lang="en-SG"/>
              </a:p>
            </p:txBody>
          </p:sp>
          <p:sp>
            <p:nvSpPr>
              <p:cNvPr id="69" name="TextBox 31">
                <a:extLst>
                  <a:ext uri="{FF2B5EF4-FFF2-40B4-BE49-F238E27FC236}">
                    <a16:creationId xmlns:a16="http://schemas.microsoft.com/office/drawing/2014/main" id="{9431258A-B90E-4E5A-BE7C-023F8FD2FEDA}"/>
                  </a:ext>
                </a:extLst>
              </p:cNvPr>
              <p:cNvSpPr txBox="1">
                <a:spLocks noChangeArrowheads="1"/>
              </p:cNvSpPr>
              <p:nvPr/>
            </p:nvSpPr>
            <p:spPr bwMode="auto">
              <a:xfrm>
                <a:off x="4992711"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sp>
          <p:nvSpPr>
            <p:cNvPr id="53" name="TextBox 38">
              <a:extLst>
                <a:ext uri="{FF2B5EF4-FFF2-40B4-BE49-F238E27FC236}">
                  <a16:creationId xmlns:a16="http://schemas.microsoft.com/office/drawing/2014/main" id="{D41F15C3-7208-4DF9-B9A8-CC3AFB5E0AF5}"/>
                </a:ext>
              </a:extLst>
            </p:cNvPr>
            <p:cNvSpPr txBox="1">
              <a:spLocks noChangeArrowheads="1"/>
            </p:cNvSpPr>
            <p:nvPr/>
          </p:nvSpPr>
          <p:spPr bwMode="auto">
            <a:xfrm>
              <a:off x="3634123" y="4282930"/>
              <a:ext cx="1287463" cy="36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main():</a:t>
              </a:r>
              <a:endParaRPr lang="en-SG"/>
            </a:p>
          </p:txBody>
        </p:sp>
      </p:grpSp>
      <p:sp>
        <p:nvSpPr>
          <p:cNvPr id="72" name="TextBox 39">
            <a:extLst>
              <a:ext uri="{FF2B5EF4-FFF2-40B4-BE49-F238E27FC236}">
                <a16:creationId xmlns:a16="http://schemas.microsoft.com/office/drawing/2014/main" id="{EF19BB59-D33C-4280-ACC7-4C4BFDEB1203}"/>
              </a:ext>
            </a:extLst>
          </p:cNvPr>
          <p:cNvSpPr txBox="1">
            <a:spLocks noChangeArrowheads="1"/>
          </p:cNvSpPr>
          <p:nvPr/>
        </p:nvSpPr>
        <p:spPr bwMode="auto">
          <a:xfrm>
            <a:off x="4294310" y="5742114"/>
            <a:ext cx="1652899"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a:t>
            </a:r>
            <a:r>
              <a:rPr lang="en-US" err="1"/>
              <a:t>sumArray</a:t>
            </a:r>
            <a:r>
              <a:rPr lang="en-US"/>
              <a:t>():</a:t>
            </a:r>
            <a:endParaRPr lang="en-SG"/>
          </a:p>
        </p:txBody>
      </p:sp>
      <p:grpSp>
        <p:nvGrpSpPr>
          <p:cNvPr id="73" name="Group 72">
            <a:extLst>
              <a:ext uri="{FF2B5EF4-FFF2-40B4-BE49-F238E27FC236}">
                <a16:creationId xmlns:a16="http://schemas.microsoft.com/office/drawing/2014/main" id="{75BA06A9-52F9-48EC-9989-0EB9401FD3B5}"/>
              </a:ext>
            </a:extLst>
          </p:cNvPr>
          <p:cNvGrpSpPr/>
          <p:nvPr/>
        </p:nvGrpSpPr>
        <p:grpSpPr>
          <a:xfrm>
            <a:off x="5662717" y="5530068"/>
            <a:ext cx="2051311" cy="820126"/>
            <a:chOff x="1804366" y="5322948"/>
            <a:chExt cx="2051311" cy="820126"/>
          </a:xfrm>
        </p:grpSpPr>
        <p:grpSp>
          <p:nvGrpSpPr>
            <p:cNvPr id="74" name="Group 92">
              <a:extLst>
                <a:ext uri="{FF2B5EF4-FFF2-40B4-BE49-F238E27FC236}">
                  <a16:creationId xmlns:a16="http://schemas.microsoft.com/office/drawing/2014/main" id="{5F186BB3-EB5F-484A-80B5-5AC3D65E986A}"/>
                </a:ext>
              </a:extLst>
            </p:cNvPr>
            <p:cNvGrpSpPr>
              <a:grpSpLocks/>
            </p:cNvGrpSpPr>
            <p:nvPr/>
          </p:nvGrpSpPr>
          <p:grpSpPr bwMode="auto">
            <a:xfrm>
              <a:off x="2212975" y="5499756"/>
              <a:ext cx="692150" cy="630267"/>
              <a:chOff x="1207276" y="4324108"/>
              <a:chExt cx="691922" cy="629828"/>
            </a:xfrm>
          </p:grpSpPr>
          <p:sp>
            <p:nvSpPr>
              <p:cNvPr id="79" name="TextBox 64">
                <a:extLst>
                  <a:ext uri="{FF2B5EF4-FFF2-40B4-BE49-F238E27FC236}">
                    <a16:creationId xmlns:a16="http://schemas.microsoft.com/office/drawing/2014/main" id="{3709799A-C1F0-4551-9B9A-197B4A68E739}"/>
                  </a:ext>
                </a:extLst>
              </p:cNvPr>
              <p:cNvSpPr txBox="1">
                <a:spLocks noChangeArrowheads="1"/>
              </p:cNvSpPr>
              <p:nvPr/>
            </p:nvSpPr>
            <p:spPr bwMode="auto">
              <a:xfrm>
                <a:off x="1207276" y="432410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80" name="Rectangle 6">
                <a:extLst>
                  <a:ext uri="{FF2B5EF4-FFF2-40B4-BE49-F238E27FC236}">
                    <a16:creationId xmlns:a16="http://schemas.microsoft.com/office/drawing/2014/main" id="{63B23D15-9F80-4E73-A0E9-99E9EFB872DB}"/>
                  </a:ext>
                </a:extLst>
              </p:cNvPr>
              <p:cNvSpPr>
                <a:spLocks noChangeArrowheads="1"/>
              </p:cNvSpPr>
              <p:nvPr/>
            </p:nvSpPr>
            <p:spPr bwMode="auto">
              <a:xfrm>
                <a:off x="1361213" y="4610590"/>
                <a:ext cx="537985" cy="342661"/>
              </a:xfrm>
              <a:prstGeom prst="rect">
                <a:avLst/>
              </a:prstGeom>
              <a:solidFill>
                <a:srgbClr val="9F9FFF"/>
              </a:solidFill>
              <a:ln w="12700" cap="sq" algn="ctr">
                <a:solidFill>
                  <a:schemeClr val="tx1"/>
                </a:solidFill>
                <a:round/>
                <a:headEnd type="none" w="sm" len="sm"/>
                <a:tailEnd type="none" w="sm" len="sm"/>
              </a:ln>
            </p:spPr>
            <p:txBody>
              <a:bodyPr/>
              <a:lstStyle/>
              <a:p>
                <a:pPr>
                  <a:defRPr/>
                </a:pPr>
                <a:endParaRPr lang="en-SG"/>
              </a:p>
            </p:txBody>
          </p:sp>
        </p:grpSp>
        <p:cxnSp>
          <p:nvCxnSpPr>
            <p:cNvPr id="75" name="Straight Arrow Connector 42">
              <a:extLst>
                <a:ext uri="{FF2B5EF4-FFF2-40B4-BE49-F238E27FC236}">
                  <a16:creationId xmlns:a16="http://schemas.microsoft.com/office/drawing/2014/main" id="{92347946-E858-497E-9DE0-ED519FA91A8F}"/>
                </a:ext>
              </a:extLst>
            </p:cNvPr>
            <p:cNvCxnSpPr>
              <a:cxnSpLocks noChangeShapeType="1"/>
            </p:cNvCxnSpPr>
            <p:nvPr/>
          </p:nvCxnSpPr>
          <p:spPr bwMode="auto">
            <a:xfrm flipH="1" flipV="1">
              <a:off x="1804366" y="5322948"/>
              <a:ext cx="642655" cy="624394"/>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76" name="Group 67">
              <a:extLst>
                <a:ext uri="{FF2B5EF4-FFF2-40B4-BE49-F238E27FC236}">
                  <a16:creationId xmlns:a16="http://schemas.microsoft.com/office/drawing/2014/main" id="{BF8AEF13-DBD1-4DB4-8B52-2D2EDA94C9AD}"/>
                </a:ext>
              </a:extLst>
            </p:cNvPr>
            <p:cNvGrpSpPr>
              <a:grpSpLocks/>
            </p:cNvGrpSpPr>
            <p:nvPr/>
          </p:nvGrpSpPr>
          <p:grpSpPr bwMode="auto">
            <a:xfrm>
              <a:off x="3140074" y="5509817"/>
              <a:ext cx="715603" cy="633257"/>
              <a:chOff x="3307723" y="5929199"/>
              <a:chExt cx="715364" cy="631479"/>
            </a:xfrm>
          </p:grpSpPr>
          <p:sp>
            <p:nvSpPr>
              <p:cNvPr id="77" name="TextBox 44">
                <a:extLst>
                  <a:ext uri="{FF2B5EF4-FFF2-40B4-BE49-F238E27FC236}">
                    <a16:creationId xmlns:a16="http://schemas.microsoft.com/office/drawing/2014/main" id="{60B56E28-F2B9-48FC-B6F3-A4975261721B}"/>
                  </a:ext>
                </a:extLst>
              </p:cNvPr>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78" name="TextBox 54">
                <a:extLst>
                  <a:ext uri="{FF2B5EF4-FFF2-40B4-BE49-F238E27FC236}">
                    <a16:creationId xmlns:a16="http://schemas.microsoft.com/office/drawing/2014/main" id="{5B030792-1E66-4D67-B8C0-7B4C135EA9CD}"/>
                  </a:ext>
                </a:extLst>
              </p:cNvPr>
              <p:cNvSpPr txBox="1">
                <a:spLocks noChangeArrowheads="1"/>
              </p:cNvSpPr>
              <p:nvPr/>
            </p:nvSpPr>
            <p:spPr bwMode="auto">
              <a:xfrm>
                <a:off x="3520811" y="6191346"/>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6</a:t>
                </a:r>
                <a:endParaRPr lang="en-SG"/>
              </a:p>
            </p:txBody>
          </p:sp>
        </p:grpSp>
      </p:grpSp>
      <p:cxnSp>
        <p:nvCxnSpPr>
          <p:cNvPr id="81" name="Straight Connector 70">
            <a:extLst>
              <a:ext uri="{FF2B5EF4-FFF2-40B4-BE49-F238E27FC236}">
                <a16:creationId xmlns:a16="http://schemas.microsoft.com/office/drawing/2014/main" id="{538F130C-DB75-45B2-A826-404607BB74A0}"/>
              </a:ext>
            </a:extLst>
          </p:cNvPr>
          <p:cNvCxnSpPr>
            <a:cxnSpLocks noChangeShapeType="1"/>
          </p:cNvCxnSpPr>
          <p:nvPr/>
        </p:nvCxnSpPr>
        <p:spPr bwMode="auto">
          <a:xfrm>
            <a:off x="4456244" y="5691359"/>
            <a:ext cx="4433416"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dissolve">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dissolve">
                                      <p:cBhvr>
                                        <p:cTn id="1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5682E7FD-010E-854E-B84E-10F9D6811D68}"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rPr>
              <a:t>2.4 Array Parameters in Functions (2/3)</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a:p>
        </p:txBody>
      </p:sp>
      <p:sp>
        <p:nvSpPr>
          <p:cNvPr id="37" name="HighlightTextShape201406241503265130">
            <a:extLst>
              <a:ext uri="{FF2B5EF4-FFF2-40B4-BE49-F238E27FC236}">
                <a16:creationId xmlns:a16="http://schemas.microsoft.com/office/drawing/2014/main" id="{887C0049-9DAA-44D5-B82A-C5F7A9850B2F}"/>
              </a:ext>
            </a:extLst>
          </p:cNvPr>
          <p:cNvSpPr>
            <a:spLocks noChangeArrowheads="1"/>
          </p:cNvSpPr>
          <p:nvPr/>
        </p:nvSpPr>
        <p:spPr bwMode="auto">
          <a:xfrm>
            <a:off x="491320" y="1219200"/>
            <a:ext cx="8127386" cy="1506415"/>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solidFill>
                  <a:srgbClr val="0000FF"/>
                </a:solidFill>
              </a:rPr>
              <a:t>Function prototype:</a:t>
            </a:r>
          </a:p>
          <a:p>
            <a:pPr marL="800100" lvl="1" indent="-342900">
              <a:spcBef>
                <a:spcPts val="0"/>
              </a:spcBef>
              <a:buClr>
                <a:schemeClr val="accent4">
                  <a:lumMod val="60000"/>
                  <a:lumOff val="40000"/>
                </a:schemeClr>
              </a:buClr>
              <a:buSzPct val="75000"/>
              <a:buFont typeface="Wingdings" pitchFamily="2" charset="2"/>
              <a:buChar char="n"/>
            </a:pPr>
            <a:r>
              <a:rPr lang="en-US" sz="2000"/>
              <a:t>As mentioned before, name of parameters in a function prototype are optional and ignored by the compiler. Hence, both of the following are acceptable and equivalent:</a:t>
            </a:r>
          </a:p>
        </p:txBody>
      </p:sp>
      <p:sp>
        <p:nvSpPr>
          <p:cNvPr id="38" name="TextBox 37">
            <a:extLst>
              <a:ext uri="{FF2B5EF4-FFF2-40B4-BE49-F238E27FC236}">
                <a16:creationId xmlns:a16="http://schemas.microsoft.com/office/drawing/2014/main" id="{A09D9612-7878-4B6D-90CF-92B904352CF3}"/>
              </a:ext>
            </a:extLst>
          </p:cNvPr>
          <p:cNvSpPr txBox="1"/>
          <p:nvPr/>
        </p:nvSpPr>
        <p:spPr>
          <a:xfrm>
            <a:off x="1457326" y="2585356"/>
            <a:ext cx="5646859" cy="400050"/>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a:t>
            </a:r>
          </a:p>
        </p:txBody>
      </p:sp>
      <p:sp>
        <p:nvSpPr>
          <p:cNvPr id="39" name="TextBox 38">
            <a:extLst>
              <a:ext uri="{FF2B5EF4-FFF2-40B4-BE49-F238E27FC236}">
                <a16:creationId xmlns:a16="http://schemas.microsoft.com/office/drawing/2014/main" id="{50F617A5-6C7C-4C71-9C35-AEC6E4AFEEBF}"/>
              </a:ext>
            </a:extLst>
          </p:cNvPr>
          <p:cNvSpPr txBox="1"/>
          <p:nvPr/>
        </p:nvSpPr>
        <p:spPr>
          <a:xfrm>
            <a:off x="1454150" y="3098119"/>
            <a:ext cx="5650035" cy="400050"/>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C00000"/>
                </a:solidFill>
                <a:latin typeface="Courier New" pitchFamily="49" charset="0"/>
                <a:cs typeface="Courier New" pitchFamily="49" charset="0"/>
              </a:rPr>
              <a:t>arr</a:t>
            </a:r>
            <a:r>
              <a:rPr lang="en-US" sz="2000" b="1">
                <a:solidFill>
                  <a:srgbClr val="C000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size);</a:t>
            </a:r>
          </a:p>
        </p:txBody>
      </p:sp>
      <p:sp>
        <p:nvSpPr>
          <p:cNvPr id="40" name="HighlightTextShape201406241503265130">
            <a:extLst>
              <a:ext uri="{FF2B5EF4-FFF2-40B4-BE49-F238E27FC236}">
                <a16:creationId xmlns:a16="http://schemas.microsoft.com/office/drawing/2014/main" id="{661F96AD-FE24-4D07-BD0D-D151938C61D3}"/>
              </a:ext>
            </a:extLst>
          </p:cNvPr>
          <p:cNvSpPr>
            <a:spLocks noChangeArrowheads="1"/>
          </p:cNvSpPr>
          <p:nvPr/>
        </p:nvSpPr>
        <p:spPr bwMode="auto">
          <a:xfrm>
            <a:off x="491320" y="3515754"/>
            <a:ext cx="8127386" cy="1506415"/>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solidFill>
                  <a:srgbClr val="0000FF"/>
                </a:solidFill>
              </a:rPr>
              <a:t>Function header in function definition:</a:t>
            </a:r>
          </a:p>
          <a:p>
            <a:pPr marL="800100" lvl="1" indent="-342900">
              <a:spcBef>
                <a:spcPts val="0"/>
              </a:spcBef>
              <a:buClr>
                <a:schemeClr val="accent4">
                  <a:lumMod val="60000"/>
                  <a:lumOff val="40000"/>
                </a:schemeClr>
              </a:buClr>
              <a:buSzPct val="75000"/>
              <a:buFont typeface="Wingdings" pitchFamily="2" charset="2"/>
              <a:buChar char="n"/>
            </a:pPr>
            <a:r>
              <a:rPr lang="en-GB" sz="2000" u="sng"/>
              <a:t>No need</a:t>
            </a:r>
            <a:r>
              <a:rPr lang="en-GB" sz="2000"/>
              <a:t> to put array size inside [ ]; even if array size is present, compiler just ignores it</a:t>
            </a:r>
            <a:r>
              <a:rPr lang="en-US" sz="2000"/>
              <a:t>.</a:t>
            </a:r>
          </a:p>
          <a:p>
            <a:pPr marL="800100" lvl="1" indent="-342900">
              <a:spcBef>
                <a:spcPts val="0"/>
              </a:spcBef>
              <a:buClr>
                <a:schemeClr val="accent4">
                  <a:lumMod val="60000"/>
                  <a:lumOff val="40000"/>
                </a:schemeClr>
              </a:buClr>
              <a:buSzPct val="75000"/>
              <a:buFont typeface="Wingdings" pitchFamily="2" charset="2"/>
              <a:buChar char="n"/>
            </a:pPr>
            <a:r>
              <a:rPr lang="en-US" sz="2000"/>
              <a:t>Instead, provide the array size through another parameter.</a:t>
            </a:r>
          </a:p>
        </p:txBody>
      </p:sp>
      <p:sp>
        <p:nvSpPr>
          <p:cNvPr id="41" name="TextBox 40">
            <a:extLst>
              <a:ext uri="{FF2B5EF4-FFF2-40B4-BE49-F238E27FC236}">
                <a16:creationId xmlns:a16="http://schemas.microsoft.com/office/drawing/2014/main" id="{E67FD452-3795-413A-8995-764A43AEE0B5}"/>
              </a:ext>
            </a:extLst>
          </p:cNvPr>
          <p:cNvSpPr txBox="1"/>
          <p:nvPr/>
        </p:nvSpPr>
        <p:spPr>
          <a:xfrm>
            <a:off x="1506538" y="4898797"/>
            <a:ext cx="6684962" cy="4000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chemeClr val="tx1"/>
                </a:solidFill>
                <a:latin typeface="Courier New" pitchFamily="49" charset="0"/>
                <a:cs typeface="Courier New" pitchFamily="49" charset="0"/>
              </a:rPr>
              <a:t>arr</a:t>
            </a:r>
            <a:r>
              <a:rPr lang="en-US" sz="2000" b="1">
                <a:solidFill>
                  <a:schemeClr val="tx1"/>
                </a:solidFill>
                <a:latin typeface="Courier New" pitchFamily="49" charset="0"/>
                <a:cs typeface="Courier New" pitchFamily="49" charset="0"/>
              </a:rPr>
              <a:t>[], </a:t>
            </a:r>
            <a:r>
              <a:rPr lang="en-US" sz="2000" b="1" err="1">
                <a:solidFill>
                  <a:srgbClr val="C00000"/>
                </a:solidFill>
                <a:latin typeface="Courier New" pitchFamily="49" charset="0"/>
                <a:cs typeface="Courier New" pitchFamily="49" charset="0"/>
              </a:rPr>
              <a:t>int</a:t>
            </a:r>
            <a:r>
              <a:rPr lang="en-US" sz="2000" b="1">
                <a:solidFill>
                  <a:srgbClr val="C00000"/>
                </a:solidFill>
                <a:latin typeface="Courier New" pitchFamily="49" charset="0"/>
                <a:cs typeface="Courier New" pitchFamily="49" charset="0"/>
              </a:rPr>
              <a:t> size</a:t>
            </a:r>
            <a:r>
              <a:rPr lang="en-US" sz="2000" b="1">
                <a:solidFill>
                  <a:srgbClr val="000000"/>
                </a:solidFill>
                <a:latin typeface="Courier New" pitchFamily="49" charset="0"/>
                <a:cs typeface="Courier New" pitchFamily="49" charset="0"/>
              </a:rPr>
              <a:t>) { ... }</a:t>
            </a:r>
          </a:p>
        </p:txBody>
      </p:sp>
      <p:sp>
        <p:nvSpPr>
          <p:cNvPr id="42" name="TextBox 41">
            <a:extLst>
              <a:ext uri="{FF2B5EF4-FFF2-40B4-BE49-F238E27FC236}">
                <a16:creationId xmlns:a16="http://schemas.microsoft.com/office/drawing/2014/main" id="{82E3CA7F-E7E6-4A95-B0AB-BC007C246474}"/>
              </a:ext>
            </a:extLst>
          </p:cNvPr>
          <p:cNvSpPr txBox="1"/>
          <p:nvPr/>
        </p:nvSpPr>
        <p:spPr>
          <a:xfrm>
            <a:off x="1506538" y="5436959"/>
            <a:ext cx="6684962" cy="4000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chemeClr val="tx1"/>
                </a:solidFill>
                <a:latin typeface="Courier New" pitchFamily="49" charset="0"/>
                <a:cs typeface="Courier New" pitchFamily="49" charset="0"/>
              </a:rPr>
              <a:t>arr</a:t>
            </a:r>
            <a:r>
              <a:rPr lang="en-US" sz="2000" b="1">
                <a:solidFill>
                  <a:schemeClr val="tx1"/>
                </a:solidFill>
                <a:latin typeface="Courier New" pitchFamily="49" charset="0"/>
                <a:cs typeface="Courier New" pitchFamily="49" charset="0"/>
              </a:rPr>
              <a:t>[8]</a:t>
            </a:r>
            <a:r>
              <a:rPr lang="en-US" sz="2000" b="1">
                <a:solidFill>
                  <a:srgbClr val="000000"/>
                </a:solidFill>
                <a:latin typeface="Courier New" pitchFamily="49" charset="0"/>
                <a:cs typeface="Courier New" pitchFamily="49" charset="0"/>
              </a:rPr>
              <a:t>, </a:t>
            </a:r>
            <a:r>
              <a:rPr lang="en-US" sz="2000" b="1" err="1">
                <a:solidFill>
                  <a:srgbClr val="C00000"/>
                </a:solidFill>
                <a:latin typeface="Courier New" pitchFamily="49" charset="0"/>
                <a:cs typeface="Courier New" pitchFamily="49" charset="0"/>
              </a:rPr>
              <a:t>int</a:t>
            </a:r>
            <a:r>
              <a:rPr lang="en-US" sz="2000" b="1">
                <a:solidFill>
                  <a:srgbClr val="C00000"/>
                </a:solidFill>
                <a:latin typeface="Courier New" pitchFamily="49" charset="0"/>
                <a:cs typeface="Courier New" pitchFamily="49" charset="0"/>
              </a:rPr>
              <a:t> size</a:t>
            </a:r>
            <a:r>
              <a:rPr lang="en-US" sz="2000" b="1">
                <a:solidFill>
                  <a:srgbClr val="000000"/>
                </a:solidFill>
                <a:latin typeface="Courier New" pitchFamily="49" charset="0"/>
                <a:cs typeface="Courier New" pitchFamily="49" charset="0"/>
              </a:rPr>
              <a:t>) { ... }</a:t>
            </a:r>
          </a:p>
        </p:txBody>
      </p:sp>
      <p:sp>
        <p:nvSpPr>
          <p:cNvPr id="43" name="Oval 12">
            <a:extLst>
              <a:ext uri="{FF2B5EF4-FFF2-40B4-BE49-F238E27FC236}">
                <a16:creationId xmlns:a16="http://schemas.microsoft.com/office/drawing/2014/main" id="{1CE451E1-501B-44E4-8D60-7C7A9A4149E7}"/>
              </a:ext>
            </a:extLst>
          </p:cNvPr>
          <p:cNvSpPr>
            <a:spLocks noChangeArrowheads="1"/>
          </p:cNvSpPr>
          <p:nvPr/>
        </p:nvSpPr>
        <p:spPr bwMode="auto">
          <a:xfrm>
            <a:off x="4778375" y="5408384"/>
            <a:ext cx="206375" cy="411163"/>
          </a:xfrm>
          <a:prstGeom prst="ellipse">
            <a:avLst/>
          </a:prstGeom>
          <a:noFill/>
          <a:ln w="1905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44" name="Group 22">
            <a:extLst>
              <a:ext uri="{FF2B5EF4-FFF2-40B4-BE49-F238E27FC236}">
                <a16:creationId xmlns:a16="http://schemas.microsoft.com/office/drawing/2014/main" id="{65092559-D4E5-49BD-8549-F8B62AFA6230}"/>
              </a:ext>
            </a:extLst>
          </p:cNvPr>
          <p:cNvGrpSpPr>
            <a:grpSpLocks/>
          </p:cNvGrpSpPr>
          <p:nvPr/>
        </p:nvGrpSpPr>
        <p:grpSpPr bwMode="auto">
          <a:xfrm>
            <a:off x="2125663" y="5759222"/>
            <a:ext cx="2678112" cy="520700"/>
            <a:chOff x="2125014" y="5825116"/>
            <a:chExt cx="2678805" cy="520013"/>
          </a:xfrm>
        </p:grpSpPr>
        <p:cxnSp>
          <p:nvCxnSpPr>
            <p:cNvPr id="45" name="Straight Arrow Connector 14">
              <a:extLst>
                <a:ext uri="{FF2B5EF4-FFF2-40B4-BE49-F238E27FC236}">
                  <a16:creationId xmlns:a16="http://schemas.microsoft.com/office/drawing/2014/main" id="{3366B327-3985-4297-919C-4077CA326FB3}"/>
                </a:ext>
              </a:extLst>
            </p:cNvPr>
            <p:cNvCxnSpPr>
              <a:cxnSpLocks noChangeShapeType="1"/>
            </p:cNvCxnSpPr>
            <p:nvPr/>
          </p:nvCxnSpPr>
          <p:spPr bwMode="auto">
            <a:xfrm flipV="1">
              <a:off x="4443212" y="5825116"/>
              <a:ext cx="318036" cy="189319"/>
            </a:xfrm>
            <a:prstGeom prst="straightConnector1">
              <a:avLst/>
            </a:prstGeom>
            <a:noFill/>
            <a:ln w="19050" cap="sq" algn="ctr">
              <a:solidFill>
                <a:srgbClr val="006600"/>
              </a:solidFill>
              <a:round/>
              <a:headEnd/>
              <a:tailEnd type="triangle" w="med" len="med"/>
            </a:ln>
            <a:extLst>
              <a:ext uri="{909E8E84-426E-40DD-AFC4-6F175D3DCCD1}">
                <a14:hiddenFill xmlns:a14="http://schemas.microsoft.com/office/drawing/2010/main">
                  <a:noFill/>
                </a14:hiddenFill>
              </a:ext>
            </a:extLst>
          </p:spPr>
        </p:cxnSp>
        <p:sp>
          <p:nvSpPr>
            <p:cNvPr id="46" name="TextBox 15">
              <a:extLst>
                <a:ext uri="{FF2B5EF4-FFF2-40B4-BE49-F238E27FC236}">
                  <a16:creationId xmlns:a16="http://schemas.microsoft.com/office/drawing/2014/main" id="{37E2C0D4-DFD5-46CA-B981-BC47E60FE4FE}"/>
                </a:ext>
              </a:extLst>
            </p:cNvPr>
            <p:cNvSpPr txBox="1">
              <a:spLocks noChangeArrowheads="1"/>
            </p:cNvSpPr>
            <p:nvPr/>
          </p:nvSpPr>
          <p:spPr bwMode="auto">
            <a:xfrm>
              <a:off x="2125014" y="5975797"/>
              <a:ext cx="2678805" cy="369332"/>
            </a:xfrm>
            <a:prstGeom prst="rect">
              <a:avLst/>
            </a:prstGeom>
            <a:solidFill>
              <a:srgbClr val="FFFFCC"/>
            </a:solidFill>
            <a:ln w="9525">
              <a:solidFill>
                <a:srgbClr val="0066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i="1">
                  <a:solidFill>
                    <a:srgbClr val="008000"/>
                  </a:solidFill>
                </a:rPr>
                <a:t>Ignored by compiler</a:t>
              </a:r>
              <a:endParaRPr lang="en-SG" i="1">
                <a:solidFill>
                  <a:srgbClr val="008000"/>
                </a:solidFill>
              </a:endParaRPr>
            </a:p>
          </p:txBody>
        </p:sp>
      </p:grpSp>
      <p:grpSp>
        <p:nvGrpSpPr>
          <p:cNvPr id="47" name="Group 21">
            <a:extLst>
              <a:ext uri="{FF2B5EF4-FFF2-40B4-BE49-F238E27FC236}">
                <a16:creationId xmlns:a16="http://schemas.microsoft.com/office/drawing/2014/main" id="{8F372840-A7DD-4115-9AF6-9EB19C928A20}"/>
              </a:ext>
            </a:extLst>
          </p:cNvPr>
          <p:cNvGrpSpPr>
            <a:grpSpLocks/>
          </p:cNvGrpSpPr>
          <p:nvPr/>
        </p:nvGrpSpPr>
        <p:grpSpPr bwMode="auto">
          <a:xfrm>
            <a:off x="5138738" y="5744934"/>
            <a:ext cx="2936875" cy="796925"/>
            <a:chOff x="5138670" y="5810089"/>
            <a:chExt cx="2936383" cy="797014"/>
          </a:xfrm>
        </p:grpSpPr>
        <p:cxnSp>
          <p:nvCxnSpPr>
            <p:cNvPr id="48" name="Straight Arrow Connector 16">
              <a:extLst>
                <a:ext uri="{FF2B5EF4-FFF2-40B4-BE49-F238E27FC236}">
                  <a16:creationId xmlns:a16="http://schemas.microsoft.com/office/drawing/2014/main" id="{E142502B-088F-4290-8AD5-8B89BF26C4FC}"/>
                </a:ext>
              </a:extLst>
            </p:cNvPr>
            <p:cNvCxnSpPr>
              <a:cxnSpLocks noChangeShapeType="1"/>
            </p:cNvCxnSpPr>
            <p:nvPr/>
          </p:nvCxnSpPr>
          <p:spPr bwMode="auto">
            <a:xfrm rot="10800000">
              <a:off x="6278808" y="5810089"/>
              <a:ext cx="276538" cy="165708"/>
            </a:xfrm>
            <a:prstGeom prst="straightConnector1">
              <a:avLst/>
            </a:prstGeom>
            <a:noFill/>
            <a:ln w="19050" cap="sq"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49" name="TextBox 18">
              <a:extLst>
                <a:ext uri="{FF2B5EF4-FFF2-40B4-BE49-F238E27FC236}">
                  <a16:creationId xmlns:a16="http://schemas.microsoft.com/office/drawing/2014/main" id="{A36122C0-3CF3-413A-A05C-751B0F2001AA}"/>
                </a:ext>
              </a:extLst>
            </p:cNvPr>
            <p:cNvSpPr txBox="1">
              <a:spLocks noChangeArrowheads="1"/>
            </p:cNvSpPr>
            <p:nvPr/>
          </p:nvSpPr>
          <p:spPr bwMode="auto">
            <a:xfrm>
              <a:off x="5138670" y="5960772"/>
              <a:ext cx="2936383" cy="646331"/>
            </a:xfrm>
            <a:prstGeom prst="rect">
              <a:avLst/>
            </a:prstGeom>
            <a:solidFill>
              <a:srgbClr val="FFFFCC"/>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solidFill>
                    <a:srgbClr val="0000FF"/>
                  </a:solidFill>
                </a:rPr>
                <a:t>Actual number of elements you want to process</a:t>
              </a:r>
              <a:endParaRPr lang="en-SG" i="1">
                <a:solidFill>
                  <a:srgbClr val="0000FF"/>
                </a:solidFill>
              </a:endParaRPr>
            </a:p>
          </p:txBody>
        </p:sp>
      </p:gr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dissolve">
                                      <p:cBhvr>
                                        <p:cTn id="29" dur="500"/>
                                        <p:tgtEl>
                                          <p:spTgt spid="4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dissolv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dissolve">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1" grpId="0" animBg="1"/>
      <p:bldP spid="42"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E8C24DC3-836A-F541-967F-3E2268A04362}"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rPr>
              <a:t>2.4 Array Parameters in Functions (3/3)</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a:p>
        </p:txBody>
      </p:sp>
      <p:sp>
        <p:nvSpPr>
          <p:cNvPr id="20" name="HighlightTextShape201406241503265130">
            <a:extLst>
              <a:ext uri="{FF2B5EF4-FFF2-40B4-BE49-F238E27FC236}">
                <a16:creationId xmlns:a16="http://schemas.microsoft.com/office/drawing/2014/main" id="{F8BE04B1-BB10-4F23-8D57-B5604F23219C}"/>
              </a:ext>
            </a:extLst>
          </p:cNvPr>
          <p:cNvSpPr>
            <a:spLocks noChangeArrowheads="1"/>
          </p:cNvSpPr>
          <p:nvPr/>
        </p:nvSpPr>
        <p:spPr bwMode="auto">
          <a:xfrm>
            <a:off x="491320" y="1219202"/>
            <a:ext cx="8127386" cy="125749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Since an array name is a pointer, the </a:t>
            </a:r>
            <a:r>
              <a:rPr lang="en-GB" sz="2400" kern="0"/>
              <a:t>following shows the alternative syntax for array parameter in function prototype and function header in the function definition</a:t>
            </a:r>
            <a:endParaRPr lang="en-US" sz="2400"/>
          </a:p>
        </p:txBody>
      </p:sp>
      <p:sp>
        <p:nvSpPr>
          <p:cNvPr id="22" name="TextBox 21">
            <a:extLst>
              <a:ext uri="{FF2B5EF4-FFF2-40B4-BE49-F238E27FC236}">
                <a16:creationId xmlns:a16="http://schemas.microsoft.com/office/drawing/2014/main" id="{2F355897-0D9A-4DA3-8C5B-F600E66578DA}"/>
              </a:ext>
            </a:extLst>
          </p:cNvPr>
          <p:cNvSpPr txBox="1"/>
          <p:nvPr/>
        </p:nvSpPr>
        <p:spPr>
          <a:xfrm>
            <a:off x="1412875" y="2468761"/>
            <a:ext cx="6757988" cy="4000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 fn prototype</a:t>
            </a:r>
          </a:p>
        </p:txBody>
      </p:sp>
      <p:sp>
        <p:nvSpPr>
          <p:cNvPr id="23" name="TextBox 22">
            <a:extLst>
              <a:ext uri="{FF2B5EF4-FFF2-40B4-BE49-F238E27FC236}">
                <a16:creationId xmlns:a16="http://schemas.microsoft.com/office/drawing/2014/main" id="{57CC9CFC-17AF-45AA-8243-F28879553F85}"/>
              </a:ext>
            </a:extLst>
          </p:cNvPr>
          <p:cNvSpPr txBox="1"/>
          <p:nvPr/>
        </p:nvSpPr>
        <p:spPr>
          <a:xfrm>
            <a:off x="1412875" y="3006924"/>
            <a:ext cx="6761163" cy="1323439"/>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a:solidFill>
                  <a:srgbClr val="006600"/>
                </a:solidFill>
                <a:latin typeface="Courier New" pitchFamily="49" charset="0"/>
                <a:cs typeface="Courier New" pitchFamily="49" charset="0"/>
              </a:rPr>
              <a:t>// function definition</a:t>
            </a:r>
          </a:p>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a:t>
            </a:r>
            <a:r>
              <a:rPr lang="en-US" sz="2000" b="1" err="1">
                <a:solidFill>
                  <a:srgbClr val="C00000"/>
                </a:solidFill>
                <a:latin typeface="Courier New" pitchFamily="49" charset="0"/>
                <a:cs typeface="Courier New" pitchFamily="49" charset="0"/>
              </a:rPr>
              <a:t>arr</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size) { </a:t>
            </a:r>
          </a:p>
          <a:p>
            <a:pPr>
              <a:defRPr/>
            </a:pPr>
            <a:r>
              <a:rPr lang="en-US" sz="2000" b="1">
                <a:solidFill>
                  <a:srgbClr val="000000"/>
                </a:solidFill>
                <a:latin typeface="Courier New" pitchFamily="49" charset="0"/>
                <a:cs typeface="Courier New" pitchFamily="49" charset="0"/>
              </a:rPr>
              <a:t>   ... </a:t>
            </a:r>
          </a:p>
          <a:p>
            <a:pPr>
              <a:defRPr/>
            </a:pPr>
            <a:r>
              <a:rPr lang="en-US" sz="2000" b="1">
                <a:solidFill>
                  <a:srgbClr val="000000"/>
                </a:solidFill>
                <a:latin typeface="Courier New" pitchFamily="49" charset="0"/>
                <a:cs typeface="Courier New" pitchFamily="49" charset="0"/>
              </a:rPr>
              <a:t>}</a:t>
            </a:r>
          </a:p>
        </p:txBody>
      </p:sp>
      <p:sp>
        <p:nvSpPr>
          <p:cNvPr id="24" name="HighlightTextShape201406241503265130">
            <a:extLst>
              <a:ext uri="{FF2B5EF4-FFF2-40B4-BE49-F238E27FC236}">
                <a16:creationId xmlns:a16="http://schemas.microsoft.com/office/drawing/2014/main" id="{D057E2CC-6815-410B-A0E9-58EC1B37C264}"/>
              </a:ext>
            </a:extLst>
          </p:cNvPr>
          <p:cNvSpPr>
            <a:spLocks noChangeArrowheads="1"/>
          </p:cNvSpPr>
          <p:nvPr/>
        </p:nvSpPr>
        <p:spPr bwMode="auto">
          <a:xfrm>
            <a:off x="491320" y="4333909"/>
            <a:ext cx="8127386" cy="6154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Compare this with the </a:t>
            </a:r>
            <a:r>
              <a:rPr lang="en-GB" sz="2400">
                <a:solidFill>
                  <a:srgbClr val="C00000"/>
                </a:solidFill>
              </a:rPr>
              <a:t>[ ] </a:t>
            </a:r>
            <a:r>
              <a:rPr lang="en-GB" sz="2400"/>
              <a:t>notation</a:t>
            </a:r>
            <a:endParaRPr lang="en-US" sz="2000"/>
          </a:p>
        </p:txBody>
      </p:sp>
      <p:sp>
        <p:nvSpPr>
          <p:cNvPr id="25" name="TextBox 24">
            <a:extLst>
              <a:ext uri="{FF2B5EF4-FFF2-40B4-BE49-F238E27FC236}">
                <a16:creationId xmlns:a16="http://schemas.microsoft.com/office/drawing/2014/main" id="{5153FDF4-7829-4362-AD67-1FE4933E2CB3}"/>
              </a:ext>
            </a:extLst>
          </p:cNvPr>
          <p:cNvSpPr txBox="1"/>
          <p:nvPr/>
        </p:nvSpPr>
        <p:spPr>
          <a:xfrm>
            <a:off x="1416050" y="4854031"/>
            <a:ext cx="6654800" cy="400050"/>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 fn prototype</a:t>
            </a:r>
          </a:p>
        </p:txBody>
      </p:sp>
      <p:sp>
        <p:nvSpPr>
          <p:cNvPr id="26" name="TextBox 25">
            <a:extLst>
              <a:ext uri="{FF2B5EF4-FFF2-40B4-BE49-F238E27FC236}">
                <a16:creationId xmlns:a16="http://schemas.microsoft.com/office/drawing/2014/main" id="{00AB0712-FCD8-48C1-B8C9-FC18C2CAE17D}"/>
              </a:ext>
            </a:extLst>
          </p:cNvPr>
          <p:cNvSpPr txBox="1"/>
          <p:nvPr/>
        </p:nvSpPr>
        <p:spPr>
          <a:xfrm>
            <a:off x="1416050" y="5446169"/>
            <a:ext cx="6684963" cy="1323439"/>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a:solidFill>
                  <a:srgbClr val="006600"/>
                </a:solidFill>
                <a:latin typeface="Courier New" pitchFamily="49" charset="0"/>
                <a:cs typeface="Courier New" pitchFamily="49" charset="0"/>
              </a:rPr>
              <a:t>// function definition</a:t>
            </a:r>
          </a:p>
          <a:p>
            <a:pPr>
              <a:defRPr/>
            </a:pP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sumArray</a:t>
            </a:r>
            <a:r>
              <a:rPr lang="en-US" sz="2000" b="1">
                <a:solidFill>
                  <a:srgbClr val="000000"/>
                </a:solidFill>
                <a:latin typeface="Courier New" pitchFamily="49" charset="0"/>
                <a:cs typeface="Courier New" pitchFamily="49" charset="0"/>
              </a:rPr>
              <a:t>(</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a:t>
            </a:r>
            <a:r>
              <a:rPr lang="en-US" sz="2000" b="1" err="1">
                <a:solidFill>
                  <a:srgbClr val="C00000"/>
                </a:solidFill>
                <a:latin typeface="Courier New" pitchFamily="49" charset="0"/>
                <a:cs typeface="Courier New" pitchFamily="49" charset="0"/>
              </a:rPr>
              <a:t>arr</a:t>
            </a:r>
            <a:r>
              <a:rPr lang="en-US" sz="2000" b="1">
                <a:solidFill>
                  <a:srgbClr val="C00000"/>
                </a:solidFill>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 </a:t>
            </a:r>
            <a:r>
              <a:rPr lang="en-US" sz="2000" b="1" err="1">
                <a:solidFill>
                  <a:srgbClr val="000000"/>
                </a:solidFill>
                <a:latin typeface="Courier New" pitchFamily="49" charset="0"/>
                <a:cs typeface="Courier New" pitchFamily="49" charset="0"/>
              </a:rPr>
              <a:t>int</a:t>
            </a:r>
            <a:r>
              <a:rPr lang="en-US" sz="2000" b="1">
                <a:solidFill>
                  <a:srgbClr val="000000"/>
                </a:solidFill>
                <a:latin typeface="Courier New" pitchFamily="49" charset="0"/>
                <a:cs typeface="Courier New" pitchFamily="49" charset="0"/>
              </a:rPr>
              <a:t> size) { </a:t>
            </a:r>
          </a:p>
          <a:p>
            <a:pPr>
              <a:defRPr/>
            </a:pPr>
            <a:r>
              <a:rPr lang="en-US" sz="2000" b="1">
                <a:solidFill>
                  <a:srgbClr val="000000"/>
                </a:solidFill>
                <a:latin typeface="Courier New" pitchFamily="49" charset="0"/>
                <a:cs typeface="Courier New" pitchFamily="49" charset="0"/>
              </a:rPr>
              <a:t>   ... </a:t>
            </a:r>
          </a:p>
          <a:p>
            <a:pPr>
              <a:defRPr/>
            </a:pPr>
            <a:r>
              <a:rPr lang="en-US" sz="2000" b="1">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25CCD413-76AC-D74D-957F-E27C7BE6B192}"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rPr>
              <a:t>2.5 Modifying Array in a Function (2/2)</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a:p>
        </p:txBody>
      </p:sp>
      <p:grpSp>
        <p:nvGrpSpPr>
          <p:cNvPr id="7" name="Group 6">
            <a:extLst>
              <a:ext uri="{FF2B5EF4-FFF2-40B4-BE49-F238E27FC236}">
                <a16:creationId xmlns:a16="http://schemas.microsoft.com/office/drawing/2014/main" id="{A25BB595-7FCC-4E31-8AA9-F797764BE6EB}"/>
              </a:ext>
            </a:extLst>
          </p:cNvPr>
          <p:cNvGrpSpPr/>
          <p:nvPr/>
        </p:nvGrpSpPr>
        <p:grpSpPr>
          <a:xfrm>
            <a:off x="203606" y="1185600"/>
            <a:ext cx="5196076" cy="2909824"/>
            <a:chOff x="184729" y="1622680"/>
            <a:chExt cx="3018226" cy="2909824"/>
          </a:xfrm>
        </p:grpSpPr>
        <p:sp>
          <p:nvSpPr>
            <p:cNvPr id="8" name="[TextBox 1]">
              <a:extLst>
                <a:ext uri="{FF2B5EF4-FFF2-40B4-BE49-F238E27FC236}">
                  <a16:creationId xmlns:a16="http://schemas.microsoft.com/office/drawing/2014/main" id="{FFE01B34-129A-4204-AC39-20B6D8C42242}"/>
                </a:ext>
              </a:extLst>
            </p:cNvPr>
            <p:cNvSpPr txBox="1"/>
            <p:nvPr/>
          </p:nvSpPr>
          <p:spPr>
            <a:xfrm>
              <a:off x="184729" y="1731737"/>
              <a:ext cx="2960934" cy="2800767"/>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dirty="0">
                  <a:solidFill>
                    <a:srgbClr val="7030A0"/>
                  </a:solidFill>
                  <a:latin typeface="Courier New" panose="02070309020205020404" pitchFamily="49" charset="0"/>
                  <a:cs typeface="Courier New" panose="02070309020205020404" pitchFamily="49" charset="0"/>
                </a:rPr>
                <a:t>#include </a:t>
              </a:r>
              <a:r>
                <a:rPr lang="en-SG" sz="1600" b="1" dirty="0">
                  <a:solidFill>
                    <a:srgbClr val="006600"/>
                  </a:solidFill>
                  <a:latin typeface="Courier New" panose="02070309020205020404" pitchFamily="49" charset="0"/>
                  <a:cs typeface="Courier New" panose="02070309020205020404" pitchFamily="49" charset="0"/>
                </a:rPr>
                <a:t>&lt;</a:t>
              </a:r>
              <a:r>
                <a:rPr lang="en-SG" sz="1600" b="1" dirty="0" err="1">
                  <a:solidFill>
                    <a:srgbClr val="006600"/>
                  </a:solidFill>
                  <a:latin typeface="Courier New" panose="02070309020205020404" pitchFamily="49" charset="0"/>
                  <a:cs typeface="Courier New" panose="02070309020205020404" pitchFamily="49" charset="0"/>
                </a:rPr>
                <a:t>stdio.h</a:t>
              </a:r>
              <a:r>
                <a:rPr lang="en-SG" sz="1600" b="1" dirty="0">
                  <a:solidFill>
                    <a:srgbClr val="006600"/>
                  </a:solidFill>
                  <a:latin typeface="Courier New" panose="02070309020205020404" pitchFamily="49" charset="0"/>
                  <a:cs typeface="Courier New" panose="02070309020205020404" pitchFamily="49" charset="0"/>
                </a:rPr>
                <a:t>&gt;</a:t>
              </a:r>
            </a:p>
            <a:p>
              <a:endParaRPr lang="en-SG" sz="1600" b="1" dirty="0">
                <a:latin typeface="Courier New" panose="02070309020205020404" pitchFamily="49" charset="0"/>
                <a:cs typeface="Courier New" panose="02070309020205020404" pitchFamily="49" charset="0"/>
              </a:endParaRPr>
            </a:p>
            <a:p>
              <a:r>
                <a:rPr lang="en-SG" sz="1600" b="1" dirty="0">
                  <a:solidFill>
                    <a:srgbClr val="0000FF"/>
                  </a:solidFill>
                  <a:latin typeface="Courier New" panose="02070309020205020404" pitchFamily="49" charset="0"/>
                  <a:cs typeface="Courier New" panose="02070309020205020404" pitchFamily="49" charset="0"/>
                </a:rPr>
                <a:t>void</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modifyArray</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float</a:t>
              </a:r>
              <a:r>
                <a:rPr lang="en-SG" sz="1600" b="1" dirty="0">
                  <a:latin typeface="Courier New" panose="02070309020205020404" pitchFamily="49" charset="0"/>
                  <a:cs typeface="Courier New" panose="02070309020205020404" pitchFamily="49" charset="0"/>
                </a:rPr>
                <a:t> [], </a:t>
              </a:r>
              <a:r>
                <a:rPr lang="en-SG" sz="1600" b="1" dirty="0">
                  <a:solidFill>
                    <a:srgbClr val="0000FF"/>
                  </a:solidFill>
                  <a:latin typeface="Courier New" panose="02070309020205020404" pitchFamily="49" charset="0"/>
                  <a:cs typeface="Courier New" panose="02070309020205020404" pitchFamily="49" charset="0"/>
                </a:rPr>
                <a:t>int</a:t>
              </a:r>
              <a:r>
                <a:rPr lang="en-SG" sz="1600" b="1" dirty="0">
                  <a:latin typeface="Courier New" panose="02070309020205020404" pitchFamily="49" charset="0"/>
                  <a:cs typeface="Courier New" panose="02070309020205020404" pitchFamily="49" charset="0"/>
                </a:rPr>
                <a:t>);</a:t>
              </a:r>
            </a:p>
            <a:p>
              <a:r>
                <a:rPr lang="en-SG" sz="1600" b="1" dirty="0">
                  <a:solidFill>
                    <a:srgbClr val="0000FF"/>
                  </a:solidFill>
                  <a:latin typeface="Courier New" panose="02070309020205020404" pitchFamily="49" charset="0"/>
                  <a:cs typeface="Courier New" panose="02070309020205020404" pitchFamily="49" charset="0"/>
                </a:rPr>
                <a:t>void</a:t>
              </a: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printArray</a:t>
              </a:r>
              <a:r>
                <a:rPr lang="en-SG" sz="1600" b="1" dirty="0">
                  <a:latin typeface="Courier New" panose="02070309020205020404" pitchFamily="49" charset="0"/>
                  <a:cs typeface="Courier New" panose="02070309020205020404" pitchFamily="49" charset="0"/>
                </a:rPr>
                <a:t>(</a:t>
              </a:r>
              <a:r>
                <a:rPr lang="en-SG" sz="1600" b="1" dirty="0">
                  <a:solidFill>
                    <a:srgbClr val="0000FF"/>
                  </a:solidFill>
                  <a:latin typeface="Courier New" panose="02070309020205020404" pitchFamily="49" charset="0"/>
                  <a:cs typeface="Courier New" panose="02070309020205020404" pitchFamily="49" charset="0"/>
                </a:rPr>
                <a:t>float</a:t>
              </a:r>
              <a:r>
                <a:rPr lang="en-SG" sz="1600" b="1" dirty="0">
                  <a:latin typeface="Courier New" panose="02070309020205020404" pitchFamily="49" charset="0"/>
                  <a:cs typeface="Courier New" panose="02070309020205020404" pitchFamily="49" charset="0"/>
                </a:rPr>
                <a:t> [], </a:t>
              </a:r>
              <a:r>
                <a:rPr lang="en-SG" sz="1600" b="1" dirty="0">
                  <a:solidFill>
                    <a:srgbClr val="0000FF"/>
                  </a:solidFill>
                  <a:latin typeface="Courier New" panose="02070309020205020404" pitchFamily="49" charset="0"/>
                  <a:cs typeface="Courier New" panose="02070309020205020404" pitchFamily="49" charset="0"/>
                </a:rPr>
                <a:t>int</a:t>
              </a:r>
              <a:r>
                <a:rPr lang="en-SG" sz="1600" b="1" dirty="0">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dirty="0">
                <a:solidFill>
                  <a:srgbClr val="0000FF"/>
                </a:solidFill>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dirty="0">
                  <a:solidFill>
                    <a:srgbClr val="0000FF"/>
                  </a:solidFill>
                  <a:latin typeface="Courier New" panose="02070309020205020404" pitchFamily="49" charset="0"/>
                  <a:cs typeface="Courier New" panose="02070309020205020404" pitchFamily="49" charset="0"/>
                </a:rPr>
                <a:t>int</a:t>
              </a:r>
              <a:r>
                <a:rPr lang="en-SG" sz="1600" b="1" dirty="0">
                  <a:latin typeface="Courier New" panose="02070309020205020404" pitchFamily="49" charset="0"/>
                  <a:cs typeface="Courier New" panose="02070309020205020404" pitchFamily="49" charset="0"/>
                </a:rPr>
                <a:t> main(</a:t>
              </a:r>
              <a:r>
                <a:rPr lang="en-SG" sz="1600" b="1" dirty="0">
                  <a:solidFill>
                    <a:srgbClr val="0000FF"/>
                  </a:solidFill>
                  <a:latin typeface="Courier New" panose="02070309020205020404" pitchFamily="49" charset="0"/>
                  <a:cs typeface="Courier New" panose="02070309020205020404" pitchFamily="49" charset="0"/>
                </a:rPr>
                <a:t>void</a:t>
              </a:r>
              <a:r>
                <a:rPr lang="en-SG" sz="1600" b="1" dirty="0">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  float</a:t>
              </a:r>
              <a:r>
                <a:rPr lang="en-SG" sz="1600" b="1">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num</a:t>
              </a:r>
              <a:r>
                <a:rPr lang="en-SG" sz="1600" b="1" dirty="0">
                  <a:latin typeface="Courier New" panose="02070309020205020404" pitchFamily="49" charset="0"/>
                  <a:cs typeface="Courier New" panose="02070309020205020404" pitchFamily="49" charset="0"/>
                </a:rPr>
                <a:t>[4] = {</a:t>
              </a:r>
              <a:r>
                <a:rPr lang="en-SG" sz="1600" b="1" dirty="0">
                  <a:solidFill>
                    <a:srgbClr val="006600"/>
                  </a:solidFill>
                  <a:latin typeface="Courier New" panose="02070309020205020404" pitchFamily="49" charset="0"/>
                  <a:cs typeface="Courier New" panose="02070309020205020404" pitchFamily="49" charset="0"/>
                </a:rPr>
                <a:t>3.1</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5.9</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-2.1</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8.8</a:t>
              </a:r>
              <a:r>
                <a:rPr lang="en-SG" sz="1600" b="1" dirty="0">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modifyArray</a:t>
              </a:r>
              <a:r>
                <a:rPr lang="en-SG" sz="1600" b="1" dirty="0">
                  <a:latin typeface="Courier New" panose="02070309020205020404" pitchFamily="49" charset="0"/>
                  <a:cs typeface="Courier New" panose="02070309020205020404" pitchFamily="49" charset="0"/>
                </a:rPr>
                <a:t>(</a:t>
              </a:r>
              <a:r>
                <a:rPr lang="en-SG" sz="1600" b="1" dirty="0" err="1">
                  <a:latin typeface="Courier New" panose="02070309020205020404" pitchFamily="49" charset="0"/>
                  <a:cs typeface="Courier New" panose="02070309020205020404" pitchFamily="49" charset="0"/>
                </a:rPr>
                <a:t>num</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4</a:t>
              </a:r>
              <a:r>
                <a:rPr lang="en-SG" sz="1600" b="1" dirty="0">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dirty="0">
                  <a:latin typeface="Courier New" panose="02070309020205020404" pitchFamily="49" charset="0"/>
                  <a:cs typeface="Courier New" panose="02070309020205020404" pitchFamily="49" charset="0"/>
                </a:rPr>
                <a:t>  </a:t>
              </a:r>
              <a:r>
                <a:rPr lang="en-SG" sz="1600" b="1" dirty="0" err="1">
                  <a:latin typeface="Courier New" panose="02070309020205020404" pitchFamily="49" charset="0"/>
                  <a:cs typeface="Courier New" panose="02070309020205020404" pitchFamily="49" charset="0"/>
                </a:rPr>
                <a:t>printArray</a:t>
              </a:r>
              <a:r>
                <a:rPr lang="en-SG" sz="1600" b="1" dirty="0">
                  <a:latin typeface="Courier New" panose="02070309020205020404" pitchFamily="49" charset="0"/>
                  <a:cs typeface="Courier New" panose="02070309020205020404" pitchFamily="49" charset="0"/>
                </a:rPr>
                <a:t>(</a:t>
              </a:r>
              <a:r>
                <a:rPr lang="en-SG" sz="1600" b="1" dirty="0" err="1">
                  <a:latin typeface="Courier New" panose="02070309020205020404" pitchFamily="49" charset="0"/>
                  <a:cs typeface="Courier New" panose="02070309020205020404" pitchFamily="49" charset="0"/>
                </a:rPr>
                <a:t>num</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4</a:t>
              </a:r>
              <a:r>
                <a:rPr lang="en-SG" sz="1600" b="1" dirty="0">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dirty="0">
                  <a:solidFill>
                    <a:srgbClr val="0000FF"/>
                  </a:solidFill>
                  <a:latin typeface="Courier New" panose="02070309020205020404" pitchFamily="49" charset="0"/>
                  <a:cs typeface="Courier New" panose="02070309020205020404" pitchFamily="49" charset="0"/>
                </a:rPr>
                <a:t>  return</a:t>
              </a:r>
              <a:r>
                <a:rPr lang="en-SG" sz="1600" b="1" dirty="0">
                  <a:latin typeface="Courier New" panose="02070309020205020404" pitchFamily="49" charset="0"/>
                  <a:cs typeface="Courier New" panose="02070309020205020404" pitchFamily="49" charset="0"/>
                </a:rPr>
                <a:t> </a:t>
              </a:r>
              <a:r>
                <a:rPr lang="en-SG" sz="1600" b="1" dirty="0">
                  <a:solidFill>
                    <a:srgbClr val="006600"/>
                  </a:solidFill>
                  <a:latin typeface="Courier New" panose="02070309020205020404" pitchFamily="49" charset="0"/>
                  <a:cs typeface="Courier New" panose="02070309020205020404" pitchFamily="49" charset="0"/>
                </a:rPr>
                <a:t>0</a:t>
              </a:r>
              <a:r>
                <a:rPr lang="en-SG" sz="1600" b="1" dirty="0">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dirty="0">
                  <a:latin typeface="Courier New" panose="02070309020205020404" pitchFamily="49" charset="0"/>
                  <a:cs typeface="Courier New" panose="02070309020205020404" pitchFamily="49" charset="0"/>
                </a:rPr>
                <a:t>}</a:t>
              </a:r>
            </a:p>
          </p:txBody>
        </p:sp>
        <p:sp>
          <p:nvSpPr>
            <p:cNvPr id="9" name="[TextBox 15]">
              <a:extLst>
                <a:ext uri="{FF2B5EF4-FFF2-40B4-BE49-F238E27FC236}">
                  <a16:creationId xmlns:a16="http://schemas.microsoft.com/office/drawing/2014/main" id="{8A1DCE80-019F-4143-98BB-50085A17A357}"/>
                </a:ext>
              </a:extLst>
            </p:cNvPr>
            <p:cNvSpPr txBox="1"/>
            <p:nvPr/>
          </p:nvSpPr>
          <p:spPr>
            <a:xfrm>
              <a:off x="2241409" y="1622680"/>
              <a:ext cx="961546" cy="369332"/>
            </a:xfrm>
            <a:prstGeom prst="rect">
              <a:avLst/>
            </a:prstGeom>
            <a:solidFill>
              <a:srgbClr val="FFFF99"/>
            </a:solidFill>
            <a:ln>
              <a:solidFill>
                <a:schemeClr val="tx1"/>
              </a:solidFill>
            </a:ln>
          </p:spPr>
          <p:txBody>
            <a:bodyPr wrap="square" rtlCol="0">
              <a:spAutoFit/>
            </a:bodyPr>
            <a:lstStyle/>
            <a:p>
              <a:r>
                <a:rPr lang="en-US" err="1"/>
                <a:t>ArrayModify.c</a:t>
              </a:r>
              <a:endParaRPr lang="en-SG"/>
            </a:p>
          </p:txBody>
        </p:sp>
      </p:grpSp>
      <p:sp>
        <p:nvSpPr>
          <p:cNvPr id="12" name="[TextBox 1]">
            <a:extLst>
              <a:ext uri="{FF2B5EF4-FFF2-40B4-BE49-F238E27FC236}">
                <a16:creationId xmlns:a16="http://schemas.microsoft.com/office/drawing/2014/main" id="{2566A791-2C22-43C8-8259-331711BB9103}"/>
              </a:ext>
            </a:extLst>
          </p:cNvPr>
          <p:cNvSpPr txBox="1"/>
          <p:nvPr/>
        </p:nvSpPr>
        <p:spPr>
          <a:xfrm>
            <a:off x="295810" y="4044820"/>
            <a:ext cx="5371365" cy="1846659"/>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float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 *= </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6" name="[TextBox 1]">
            <a:extLst>
              <a:ext uri="{FF2B5EF4-FFF2-40B4-BE49-F238E27FC236}">
                <a16:creationId xmlns:a16="http://schemas.microsoft.com/office/drawing/2014/main" id="{4C11A933-E160-49E7-AEBA-19B795FED42B}"/>
              </a:ext>
            </a:extLst>
          </p:cNvPr>
          <p:cNvSpPr txBox="1"/>
          <p:nvPr/>
        </p:nvSpPr>
        <p:spPr>
          <a:xfrm>
            <a:off x="3745093" y="4476219"/>
            <a:ext cx="5124083" cy="2123658"/>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float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%.2f</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\n</a:t>
            </a:r>
            <a:r>
              <a:rPr lang="en-SG" sz="1600" b="1">
                <a:solidFill>
                  <a:srgbClr val="006600"/>
                </a:solidFill>
                <a:latin typeface="Courier New" panose="02070309020205020404" pitchFamily="49" charset="0"/>
                <a:cs typeface="Courier New" panose="02070309020205020404" pitchFamily="49" charset="0"/>
              </a:rPr>
              <a:t>");</a:t>
            </a: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9C07F4F5-A1FA-41CE-8830-002119C615D7}"/>
              </a:ext>
            </a:extLst>
          </p:cNvPr>
          <p:cNvSpPr txBox="1"/>
          <p:nvPr/>
        </p:nvSpPr>
        <p:spPr>
          <a:xfrm>
            <a:off x="5301050" y="3724047"/>
            <a:ext cx="3693366" cy="400110"/>
          </a:xfrm>
          <a:prstGeom prst="rect">
            <a:avLst/>
          </a:prstGeom>
          <a:solidFill>
            <a:schemeClr val="tx1"/>
          </a:solidFill>
        </p:spPr>
        <p:txBody>
          <a:bodyPr wrap="square" rtlCol="0">
            <a:spAutoFit/>
          </a:bodyPr>
          <a:lstStyle/>
          <a:p>
            <a:r>
              <a:rPr lang="en-SG" sz="2000">
                <a:solidFill>
                  <a:schemeClr val="bg1"/>
                </a:solidFill>
                <a:latin typeface="Courier New" panose="02070309020205020404" pitchFamily="49" charset="0"/>
                <a:cs typeface="Courier New" panose="02070309020205020404" pitchFamily="49" charset="0"/>
              </a:rPr>
              <a:t>6.20 11.80 -4.20 17.60</a:t>
            </a:r>
          </a:p>
        </p:txBody>
      </p:sp>
      <p:sp>
        <p:nvSpPr>
          <p:cNvPr id="18" name="Rectangle 17">
            <a:extLst>
              <a:ext uri="{FF2B5EF4-FFF2-40B4-BE49-F238E27FC236}">
                <a16:creationId xmlns:a16="http://schemas.microsoft.com/office/drawing/2014/main" id="{8D56BF13-C05D-4319-9886-84F9FF75E476}"/>
              </a:ext>
            </a:extLst>
          </p:cNvPr>
          <p:cNvSpPr/>
          <p:nvPr/>
        </p:nvSpPr>
        <p:spPr>
          <a:xfrm>
            <a:off x="5002587" y="1634269"/>
            <a:ext cx="3991829" cy="19721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C1C65164-0D7D-48B9-9FB1-0DE1F955C529}"/>
              </a:ext>
            </a:extLst>
          </p:cNvPr>
          <p:cNvGrpSpPr/>
          <p:nvPr/>
        </p:nvGrpSpPr>
        <p:grpSpPr>
          <a:xfrm>
            <a:off x="5093473" y="1665558"/>
            <a:ext cx="3681727" cy="919514"/>
            <a:chOff x="4328657" y="2364942"/>
            <a:chExt cx="3681727" cy="919514"/>
          </a:xfrm>
        </p:grpSpPr>
        <p:grpSp>
          <p:nvGrpSpPr>
            <p:cNvPr id="20" name="Group 81">
              <a:extLst>
                <a:ext uri="{FF2B5EF4-FFF2-40B4-BE49-F238E27FC236}">
                  <a16:creationId xmlns:a16="http://schemas.microsoft.com/office/drawing/2014/main" id="{4D3D2637-C001-4549-9DE2-1686EED08279}"/>
                </a:ext>
              </a:extLst>
            </p:cNvPr>
            <p:cNvGrpSpPr>
              <a:grpSpLocks/>
            </p:cNvGrpSpPr>
            <p:nvPr/>
          </p:nvGrpSpPr>
          <p:grpSpPr bwMode="auto">
            <a:xfrm>
              <a:off x="5268485" y="2630132"/>
              <a:ext cx="2741899" cy="654324"/>
              <a:chOff x="2224810" y="4506374"/>
              <a:chExt cx="2741341" cy="654193"/>
            </a:xfrm>
          </p:grpSpPr>
          <p:sp>
            <p:nvSpPr>
              <p:cNvPr id="23" name="TextBox 15">
                <a:extLst>
                  <a:ext uri="{FF2B5EF4-FFF2-40B4-BE49-F238E27FC236}">
                    <a16:creationId xmlns:a16="http://schemas.microsoft.com/office/drawing/2014/main" id="{12584B07-60A2-4B28-8351-F41B1C8FCFD4}"/>
                  </a:ext>
                </a:extLst>
              </p:cNvPr>
              <p:cNvSpPr txBox="1">
                <a:spLocks noChangeArrowheads="1"/>
              </p:cNvSpPr>
              <p:nvPr/>
            </p:nvSpPr>
            <p:spPr bwMode="auto">
              <a:xfrm>
                <a:off x="2224810" y="4506374"/>
                <a:ext cx="750208" cy="3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num</a:t>
                </a:r>
                <a:r>
                  <a:rPr lang="en-US" sz="1400"/>
                  <a:t>[0]</a:t>
                </a:r>
                <a:endParaRPr lang="en-SG" sz="1400"/>
              </a:p>
            </p:txBody>
          </p:sp>
          <p:sp>
            <p:nvSpPr>
              <p:cNvPr id="24" name="TextBox 17">
                <a:extLst>
                  <a:ext uri="{FF2B5EF4-FFF2-40B4-BE49-F238E27FC236}">
                    <a16:creationId xmlns:a16="http://schemas.microsoft.com/office/drawing/2014/main" id="{00F1E3D1-625C-435A-9253-06EB0BD5EB2E}"/>
                  </a:ext>
                </a:extLst>
              </p:cNvPr>
              <p:cNvSpPr txBox="1">
                <a:spLocks noChangeArrowheads="1"/>
              </p:cNvSpPr>
              <p:nvPr/>
            </p:nvSpPr>
            <p:spPr bwMode="auto">
              <a:xfrm>
                <a:off x="2846231" y="4506376"/>
                <a:ext cx="764746" cy="3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num</a:t>
                </a:r>
                <a:r>
                  <a:rPr lang="en-US" sz="1400"/>
                  <a:t>[1]</a:t>
                </a:r>
                <a:endParaRPr lang="en-SG" sz="1400"/>
              </a:p>
            </p:txBody>
          </p:sp>
          <p:sp>
            <p:nvSpPr>
              <p:cNvPr id="25" name="TextBox 19">
                <a:extLst>
                  <a:ext uri="{FF2B5EF4-FFF2-40B4-BE49-F238E27FC236}">
                    <a16:creationId xmlns:a16="http://schemas.microsoft.com/office/drawing/2014/main" id="{CE8AB215-80EA-45A7-BB79-DEDC45C00261}"/>
                  </a:ext>
                </a:extLst>
              </p:cNvPr>
              <p:cNvSpPr txBox="1">
                <a:spLocks noChangeArrowheads="1"/>
              </p:cNvSpPr>
              <p:nvPr/>
            </p:nvSpPr>
            <p:spPr bwMode="auto">
              <a:xfrm>
                <a:off x="343098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6" name="TextBox 21">
                <a:extLst>
                  <a:ext uri="{FF2B5EF4-FFF2-40B4-BE49-F238E27FC236}">
                    <a16:creationId xmlns:a16="http://schemas.microsoft.com/office/drawing/2014/main" id="{0065FD16-784C-4CB2-B9CA-0F68D5FBF088}"/>
                  </a:ext>
                </a:extLst>
              </p:cNvPr>
              <p:cNvSpPr txBox="1">
                <a:spLocks noChangeArrowheads="1"/>
              </p:cNvSpPr>
              <p:nvPr/>
            </p:nvSpPr>
            <p:spPr bwMode="auto">
              <a:xfrm>
                <a:off x="396975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7" name="TextBox 23">
                <a:extLst>
                  <a:ext uri="{FF2B5EF4-FFF2-40B4-BE49-F238E27FC236}">
                    <a16:creationId xmlns:a16="http://schemas.microsoft.com/office/drawing/2014/main" id="{17748D0D-581C-4010-BF4B-C86549F647E6}"/>
                  </a:ext>
                </a:extLst>
              </p:cNvPr>
              <p:cNvSpPr txBox="1">
                <a:spLocks noChangeArrowheads="1"/>
              </p:cNvSpPr>
              <p:nvPr/>
            </p:nvSpPr>
            <p:spPr bwMode="auto">
              <a:xfrm>
                <a:off x="4476751"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9" name="TextBox 37">
                <a:extLst>
                  <a:ext uri="{FF2B5EF4-FFF2-40B4-BE49-F238E27FC236}">
                    <a16:creationId xmlns:a16="http://schemas.microsoft.com/office/drawing/2014/main" id="{B43B46AC-F4B7-40AB-9CD7-8A17CE870398}"/>
                  </a:ext>
                </a:extLst>
              </p:cNvPr>
              <p:cNvSpPr txBox="1">
                <a:spLocks noChangeArrowheads="1"/>
              </p:cNvSpPr>
              <p:nvPr/>
            </p:nvSpPr>
            <p:spPr bwMode="auto">
              <a:xfrm>
                <a:off x="3892475" y="4506375"/>
                <a:ext cx="764745" cy="3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num</a:t>
                </a:r>
                <a:r>
                  <a:rPr lang="en-US" sz="1400"/>
                  <a:t>[3]</a:t>
                </a:r>
                <a:endParaRPr lang="en-SG" sz="1400"/>
              </a:p>
            </p:txBody>
          </p:sp>
          <p:sp>
            <p:nvSpPr>
              <p:cNvPr id="30" name="TextBox 26">
                <a:extLst>
                  <a:ext uri="{FF2B5EF4-FFF2-40B4-BE49-F238E27FC236}">
                    <a16:creationId xmlns:a16="http://schemas.microsoft.com/office/drawing/2014/main" id="{827CD4E7-BC9B-49EF-BE9C-3A351E8BEE21}"/>
                  </a:ext>
                </a:extLst>
              </p:cNvPr>
              <p:cNvSpPr txBox="1">
                <a:spLocks noChangeArrowheads="1"/>
              </p:cNvSpPr>
              <p:nvPr/>
            </p:nvSpPr>
            <p:spPr bwMode="auto">
              <a:xfrm>
                <a:off x="2306737" y="4791161"/>
                <a:ext cx="564336" cy="369332"/>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3.1</a:t>
                </a:r>
                <a:endParaRPr lang="en-SG"/>
              </a:p>
            </p:txBody>
          </p:sp>
          <p:sp>
            <p:nvSpPr>
              <p:cNvPr id="31" name="TextBox 27">
                <a:extLst>
                  <a:ext uri="{FF2B5EF4-FFF2-40B4-BE49-F238E27FC236}">
                    <a16:creationId xmlns:a16="http://schemas.microsoft.com/office/drawing/2014/main" id="{7A4936DE-D6DB-4279-B338-E9F4BC509919}"/>
                  </a:ext>
                </a:extLst>
              </p:cNvPr>
              <p:cNvSpPr txBox="1">
                <a:spLocks noChangeArrowheads="1"/>
              </p:cNvSpPr>
              <p:nvPr/>
            </p:nvSpPr>
            <p:spPr bwMode="auto">
              <a:xfrm>
                <a:off x="2874907" y="4791235"/>
                <a:ext cx="561606" cy="369332"/>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5.9</a:t>
                </a:r>
                <a:endParaRPr lang="en-SG"/>
              </a:p>
            </p:txBody>
          </p:sp>
          <p:sp>
            <p:nvSpPr>
              <p:cNvPr id="32" name="TextBox 28">
                <a:extLst>
                  <a:ext uri="{FF2B5EF4-FFF2-40B4-BE49-F238E27FC236}">
                    <a16:creationId xmlns:a16="http://schemas.microsoft.com/office/drawing/2014/main" id="{C1710877-C021-4BF9-BDCC-0E3F236EDE88}"/>
                  </a:ext>
                </a:extLst>
              </p:cNvPr>
              <p:cNvSpPr txBox="1">
                <a:spLocks noChangeArrowheads="1"/>
              </p:cNvSpPr>
              <p:nvPr/>
            </p:nvSpPr>
            <p:spPr bwMode="auto">
              <a:xfrm>
                <a:off x="3447244" y="4791235"/>
                <a:ext cx="577319" cy="369258"/>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-2.1</a:t>
                </a:r>
                <a:endParaRPr lang="en-SG"/>
              </a:p>
            </p:txBody>
          </p:sp>
          <p:sp>
            <p:nvSpPr>
              <p:cNvPr id="34" name="TextBox 30">
                <a:extLst>
                  <a:ext uri="{FF2B5EF4-FFF2-40B4-BE49-F238E27FC236}">
                    <a16:creationId xmlns:a16="http://schemas.microsoft.com/office/drawing/2014/main" id="{BB9EE64C-763F-4533-851E-4E0F1E1A3998}"/>
                  </a:ext>
                </a:extLst>
              </p:cNvPr>
              <p:cNvSpPr txBox="1">
                <a:spLocks noChangeArrowheads="1"/>
              </p:cNvSpPr>
              <p:nvPr/>
            </p:nvSpPr>
            <p:spPr bwMode="auto">
              <a:xfrm>
                <a:off x="4031120" y="4791235"/>
                <a:ext cx="577319" cy="369332"/>
              </a:xfrm>
              <a:prstGeom prst="rect">
                <a:avLst/>
              </a:prstGeom>
              <a:solidFill>
                <a:schemeClr val="bg1"/>
              </a:solidFill>
              <a:ln w="9525">
                <a:solidFill>
                  <a:schemeClr val="tx1"/>
                </a:solid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8.8</a:t>
                </a:r>
                <a:endParaRPr lang="en-SG"/>
              </a:p>
            </p:txBody>
          </p:sp>
        </p:grpSp>
        <p:sp>
          <p:nvSpPr>
            <p:cNvPr id="22" name="TextBox 38">
              <a:extLst>
                <a:ext uri="{FF2B5EF4-FFF2-40B4-BE49-F238E27FC236}">
                  <a16:creationId xmlns:a16="http://schemas.microsoft.com/office/drawing/2014/main" id="{7A61081D-388C-4497-B454-D498F2BBEF63}"/>
                </a:ext>
              </a:extLst>
            </p:cNvPr>
            <p:cNvSpPr txBox="1">
              <a:spLocks noChangeArrowheads="1"/>
            </p:cNvSpPr>
            <p:nvPr/>
          </p:nvSpPr>
          <p:spPr bwMode="auto">
            <a:xfrm>
              <a:off x="4328657" y="2364942"/>
              <a:ext cx="1287463" cy="36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main():</a:t>
              </a:r>
              <a:endParaRPr lang="en-SG"/>
            </a:p>
          </p:txBody>
        </p:sp>
      </p:grpSp>
      <p:sp>
        <p:nvSpPr>
          <p:cNvPr id="36" name="TextBox 39">
            <a:extLst>
              <a:ext uri="{FF2B5EF4-FFF2-40B4-BE49-F238E27FC236}">
                <a16:creationId xmlns:a16="http://schemas.microsoft.com/office/drawing/2014/main" id="{B531AB47-4ADF-4341-9703-213DBC9D27C0}"/>
              </a:ext>
            </a:extLst>
          </p:cNvPr>
          <p:cNvSpPr txBox="1">
            <a:spLocks noChangeArrowheads="1"/>
          </p:cNvSpPr>
          <p:nvPr/>
        </p:nvSpPr>
        <p:spPr bwMode="auto">
          <a:xfrm>
            <a:off x="5003184" y="2911353"/>
            <a:ext cx="20383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a:t>
            </a:r>
            <a:r>
              <a:rPr lang="en-US" err="1"/>
              <a:t>modifyArray</a:t>
            </a:r>
            <a:r>
              <a:rPr lang="en-US"/>
              <a:t>():</a:t>
            </a:r>
            <a:endParaRPr lang="en-SG"/>
          </a:p>
        </p:txBody>
      </p:sp>
      <p:grpSp>
        <p:nvGrpSpPr>
          <p:cNvPr id="37" name="Group 36">
            <a:extLst>
              <a:ext uri="{FF2B5EF4-FFF2-40B4-BE49-F238E27FC236}">
                <a16:creationId xmlns:a16="http://schemas.microsoft.com/office/drawing/2014/main" id="{7F3DB0F8-4928-486E-BE23-F0D4FB08603A}"/>
              </a:ext>
            </a:extLst>
          </p:cNvPr>
          <p:cNvGrpSpPr/>
          <p:nvPr/>
        </p:nvGrpSpPr>
        <p:grpSpPr>
          <a:xfrm>
            <a:off x="6633478" y="2699307"/>
            <a:ext cx="1844258" cy="820126"/>
            <a:chOff x="1804366" y="5322948"/>
            <a:chExt cx="1844258" cy="820126"/>
          </a:xfrm>
        </p:grpSpPr>
        <p:grpSp>
          <p:nvGrpSpPr>
            <p:cNvPr id="38" name="Group 92">
              <a:extLst>
                <a:ext uri="{FF2B5EF4-FFF2-40B4-BE49-F238E27FC236}">
                  <a16:creationId xmlns:a16="http://schemas.microsoft.com/office/drawing/2014/main" id="{915416CE-7FE4-44F0-A8D8-BE760E1B7878}"/>
                </a:ext>
              </a:extLst>
            </p:cNvPr>
            <p:cNvGrpSpPr>
              <a:grpSpLocks/>
            </p:cNvGrpSpPr>
            <p:nvPr/>
          </p:nvGrpSpPr>
          <p:grpSpPr bwMode="auto">
            <a:xfrm>
              <a:off x="2132320" y="5499759"/>
              <a:ext cx="570217" cy="629582"/>
              <a:chOff x="1126647" y="4324108"/>
              <a:chExt cx="570029" cy="629143"/>
            </a:xfrm>
          </p:grpSpPr>
          <p:sp>
            <p:nvSpPr>
              <p:cNvPr id="43" name="TextBox 64">
                <a:extLst>
                  <a:ext uri="{FF2B5EF4-FFF2-40B4-BE49-F238E27FC236}">
                    <a16:creationId xmlns:a16="http://schemas.microsoft.com/office/drawing/2014/main" id="{043A8137-F534-40DE-8253-690C679DF8BA}"/>
                  </a:ext>
                </a:extLst>
              </p:cNvPr>
              <p:cNvSpPr txBox="1">
                <a:spLocks noChangeArrowheads="1"/>
              </p:cNvSpPr>
              <p:nvPr/>
            </p:nvSpPr>
            <p:spPr bwMode="auto">
              <a:xfrm>
                <a:off x="1207276" y="432410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44" name="Rectangle 6">
                <a:extLst>
                  <a:ext uri="{FF2B5EF4-FFF2-40B4-BE49-F238E27FC236}">
                    <a16:creationId xmlns:a16="http://schemas.microsoft.com/office/drawing/2014/main" id="{F79444D0-50E6-434A-A0EB-A0665D2A8C05}"/>
                  </a:ext>
                </a:extLst>
              </p:cNvPr>
              <p:cNvSpPr>
                <a:spLocks noChangeArrowheads="1"/>
              </p:cNvSpPr>
              <p:nvPr/>
            </p:nvSpPr>
            <p:spPr bwMode="auto">
              <a:xfrm>
                <a:off x="1126647" y="4610590"/>
                <a:ext cx="537985" cy="342661"/>
              </a:xfrm>
              <a:prstGeom prst="rect">
                <a:avLst/>
              </a:prstGeom>
              <a:solidFill>
                <a:srgbClr val="9F9FFF"/>
              </a:solidFill>
              <a:ln w="12700" cap="sq" algn="ctr">
                <a:solidFill>
                  <a:schemeClr val="tx1"/>
                </a:solidFill>
                <a:round/>
                <a:headEnd type="none" w="sm" len="sm"/>
                <a:tailEnd type="none" w="sm" len="sm"/>
              </a:ln>
            </p:spPr>
            <p:txBody>
              <a:bodyPr/>
              <a:lstStyle/>
              <a:p>
                <a:pPr>
                  <a:defRPr/>
                </a:pPr>
                <a:endParaRPr lang="en-SG"/>
              </a:p>
            </p:txBody>
          </p:sp>
        </p:grpSp>
        <p:cxnSp>
          <p:nvCxnSpPr>
            <p:cNvPr id="39" name="Straight Arrow Connector 42">
              <a:extLst>
                <a:ext uri="{FF2B5EF4-FFF2-40B4-BE49-F238E27FC236}">
                  <a16:creationId xmlns:a16="http://schemas.microsoft.com/office/drawing/2014/main" id="{DB079BB4-6CE9-4B04-99A9-24858FD72F46}"/>
                </a:ext>
              </a:extLst>
            </p:cNvPr>
            <p:cNvCxnSpPr>
              <a:cxnSpLocks noChangeShapeType="1"/>
            </p:cNvCxnSpPr>
            <p:nvPr/>
          </p:nvCxnSpPr>
          <p:spPr bwMode="auto">
            <a:xfrm flipH="1" flipV="1">
              <a:off x="1804366" y="5322948"/>
              <a:ext cx="642655" cy="624394"/>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0" name="Group 67">
              <a:extLst>
                <a:ext uri="{FF2B5EF4-FFF2-40B4-BE49-F238E27FC236}">
                  <a16:creationId xmlns:a16="http://schemas.microsoft.com/office/drawing/2014/main" id="{668F4B72-FF53-47F7-9F70-83EA6F4312AB}"/>
                </a:ext>
              </a:extLst>
            </p:cNvPr>
            <p:cNvGrpSpPr>
              <a:grpSpLocks/>
            </p:cNvGrpSpPr>
            <p:nvPr/>
          </p:nvGrpSpPr>
          <p:grpSpPr bwMode="auto">
            <a:xfrm>
              <a:off x="2978700" y="5509817"/>
              <a:ext cx="669924" cy="633257"/>
              <a:chOff x="3146407" y="5929199"/>
              <a:chExt cx="669701" cy="631479"/>
            </a:xfrm>
          </p:grpSpPr>
          <p:sp>
            <p:nvSpPr>
              <p:cNvPr id="41" name="TextBox 44">
                <a:extLst>
                  <a:ext uri="{FF2B5EF4-FFF2-40B4-BE49-F238E27FC236}">
                    <a16:creationId xmlns:a16="http://schemas.microsoft.com/office/drawing/2014/main" id="{824898E0-E3D2-4677-B357-6AFB79B85EBF}"/>
                  </a:ext>
                </a:extLst>
              </p:cNvPr>
              <p:cNvSpPr txBox="1">
                <a:spLocks noChangeArrowheads="1"/>
              </p:cNvSpPr>
              <p:nvPr/>
            </p:nvSpPr>
            <p:spPr bwMode="auto">
              <a:xfrm>
                <a:off x="3146407"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42" name="TextBox 54">
                <a:extLst>
                  <a:ext uri="{FF2B5EF4-FFF2-40B4-BE49-F238E27FC236}">
                    <a16:creationId xmlns:a16="http://schemas.microsoft.com/office/drawing/2014/main" id="{9FCB197F-4398-466D-93A0-8CC61A95D16E}"/>
                  </a:ext>
                </a:extLst>
              </p:cNvPr>
              <p:cNvSpPr txBox="1">
                <a:spLocks noChangeArrowheads="1"/>
              </p:cNvSpPr>
              <p:nvPr/>
            </p:nvSpPr>
            <p:spPr bwMode="auto">
              <a:xfrm>
                <a:off x="3236670" y="6191346"/>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grpSp>
      </p:grpSp>
      <p:cxnSp>
        <p:nvCxnSpPr>
          <p:cNvPr id="45" name="Straight Connector 70">
            <a:extLst>
              <a:ext uri="{FF2B5EF4-FFF2-40B4-BE49-F238E27FC236}">
                <a16:creationId xmlns:a16="http://schemas.microsoft.com/office/drawing/2014/main" id="{AA1429B7-75CB-4A2D-8876-B30A90418CEC}"/>
              </a:ext>
            </a:extLst>
          </p:cNvPr>
          <p:cNvCxnSpPr>
            <a:cxnSpLocks noChangeShapeType="1"/>
          </p:cNvCxnSpPr>
          <p:nvPr/>
        </p:nvCxnSpPr>
        <p:spPr bwMode="auto">
          <a:xfrm>
            <a:off x="5177344" y="2859141"/>
            <a:ext cx="3568176"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4" name="TextBox 3">
            <a:extLst>
              <a:ext uri="{FF2B5EF4-FFF2-40B4-BE49-F238E27FC236}">
                <a16:creationId xmlns:a16="http://schemas.microsoft.com/office/drawing/2014/main" id="{08D41156-CD83-4194-B44C-FC2180004BA2}"/>
              </a:ext>
            </a:extLst>
          </p:cNvPr>
          <p:cNvSpPr txBox="1"/>
          <p:nvPr/>
        </p:nvSpPr>
        <p:spPr>
          <a:xfrm>
            <a:off x="852616" y="5782962"/>
            <a:ext cx="2767914" cy="923330"/>
          </a:xfrm>
          <a:prstGeom prst="rect">
            <a:avLst/>
          </a:prstGeom>
          <a:solidFill>
            <a:srgbClr val="CCFF99"/>
          </a:solidFill>
          <a:ln>
            <a:solidFill>
              <a:schemeClr val="tx1">
                <a:lumMod val="90000"/>
                <a:lumOff val="10000"/>
              </a:schemeClr>
            </a:solidFill>
          </a:ln>
        </p:spPr>
        <p:txBody>
          <a:bodyPr wrap="square" rtlCol="0">
            <a:spAutoFit/>
          </a:bodyPr>
          <a:lstStyle/>
          <a:p>
            <a:r>
              <a:rPr lang="en-SG" err="1"/>
              <a:t>modifyArray</a:t>
            </a:r>
            <a:r>
              <a:rPr lang="en-SG"/>
              <a:t>() modifies the array; </a:t>
            </a:r>
            <a:r>
              <a:rPr lang="en-SG" err="1"/>
              <a:t>printArray</a:t>
            </a:r>
            <a:r>
              <a:rPr lang="en-SG"/>
              <a:t>() does not.</a:t>
            </a:r>
          </a:p>
        </p:txBody>
      </p:sp>
    </p:spTree>
    <p:extLst>
      <p:ext uri="{BB962C8B-B14F-4D97-AF65-F5344CB8AC3E}">
        <p14:creationId xmlns:p14="http://schemas.microsoft.com/office/powerpoint/2010/main" val="1951290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dissolv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5C3728AB-1939-D641-8341-D434A1269505}"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3. Strings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38</a:t>
            </a:fld>
            <a:endParaRPr/>
          </a:p>
        </p:txBody>
      </p:sp>
      <p:sp>
        <p:nvSpPr>
          <p:cNvPr id="7" name="TextBox 6">
            <a:extLst>
              <a:ext uri="{FF2B5EF4-FFF2-40B4-BE49-F238E27FC236}">
                <a16:creationId xmlns:a16="http://schemas.microsoft.com/office/drawing/2014/main" id="{D43497F0-D58D-4C94-A9B9-6378B32969E6}"/>
              </a:ext>
            </a:extLst>
          </p:cNvPr>
          <p:cNvSpPr txBox="1"/>
          <p:nvPr/>
        </p:nvSpPr>
        <p:spPr>
          <a:xfrm>
            <a:off x="5465538" y="2201142"/>
            <a:ext cx="3386851" cy="1323439"/>
          </a:xfrm>
          <a:prstGeom prst="rect">
            <a:avLst/>
          </a:prstGeom>
          <a:solidFill>
            <a:schemeClr val="tx2">
              <a:lumMod val="20000"/>
              <a:lumOff val="80000"/>
            </a:schemeClr>
          </a:solidFill>
        </p:spPr>
        <p:txBody>
          <a:bodyPr wrap="square" rtlCol="0">
            <a:spAutoFit/>
          </a:bodyPr>
          <a:lstStyle/>
          <a:p>
            <a:r>
              <a:rPr lang="en-SG" sz="2000"/>
              <a:t>The following code is very similar to </a:t>
            </a:r>
            <a:r>
              <a:rPr lang="en-SG" sz="2000" err="1">
                <a:solidFill>
                  <a:srgbClr val="7030A0"/>
                </a:solidFill>
              </a:rPr>
              <a:t>ArrayModify.c</a:t>
            </a:r>
            <a:r>
              <a:rPr lang="en-SG" sz="2000"/>
              <a:t>. What does it do?</a:t>
            </a:r>
          </a:p>
          <a:p>
            <a:r>
              <a:rPr lang="en-SG" sz="2000"/>
              <a:t>What is the output?</a:t>
            </a:r>
          </a:p>
        </p:txBody>
      </p:sp>
      <p:grpSp>
        <p:nvGrpSpPr>
          <p:cNvPr id="8" name="Group 7">
            <a:extLst>
              <a:ext uri="{FF2B5EF4-FFF2-40B4-BE49-F238E27FC236}">
                <a16:creationId xmlns:a16="http://schemas.microsoft.com/office/drawing/2014/main" id="{3FAFE96E-50CE-4E7C-9F82-F93D2E9EDCC9}"/>
              </a:ext>
            </a:extLst>
          </p:cNvPr>
          <p:cNvGrpSpPr/>
          <p:nvPr/>
        </p:nvGrpSpPr>
        <p:grpSpPr>
          <a:xfrm>
            <a:off x="203606" y="1185600"/>
            <a:ext cx="5196076" cy="2909824"/>
            <a:chOff x="184729" y="1622680"/>
            <a:chExt cx="3018226" cy="2909824"/>
          </a:xfrm>
        </p:grpSpPr>
        <p:sp>
          <p:nvSpPr>
            <p:cNvPr id="9" name="[TextBox 1]">
              <a:extLst>
                <a:ext uri="{FF2B5EF4-FFF2-40B4-BE49-F238E27FC236}">
                  <a16:creationId xmlns:a16="http://schemas.microsoft.com/office/drawing/2014/main" id="{427C1560-E4A6-4189-8B60-35671FA8D124}"/>
                </a:ext>
              </a:extLst>
            </p:cNvPr>
            <p:cNvSpPr txBox="1"/>
            <p:nvPr/>
          </p:nvSpPr>
          <p:spPr>
            <a:xfrm>
              <a:off x="184729" y="1731737"/>
              <a:ext cx="2960934" cy="2800767"/>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a:t>
              </a:r>
              <a:r>
                <a:rPr lang="en-SG" sz="1600" b="1" err="1">
                  <a:solidFill>
                    <a:srgbClr val="006600"/>
                  </a:solidFill>
                  <a:latin typeface="Courier New" panose="02070309020205020404" pitchFamily="49" charset="0"/>
                  <a:cs typeface="Courier New" panose="02070309020205020404" pitchFamily="49" charset="0"/>
                </a:rPr>
                <a:t>stdio.h</a:t>
              </a:r>
              <a:r>
                <a:rPr lang="en-SG" sz="1600" b="1">
                  <a:solidFill>
                    <a:srgbClr val="006600"/>
                  </a:solidFill>
                  <a:latin typeface="Courier New" panose="02070309020205020404" pitchFamily="49" charset="0"/>
                  <a:cs typeface="Courier New" panose="02070309020205020404" pitchFamily="49" charset="0"/>
                </a:rPr>
                <a:t>&gt;</a:t>
              </a:r>
            </a:p>
            <a:p>
              <a:endParaRPr lang="en-SG" sz="1600" b="1">
                <a:latin typeface="Courier New" panose="02070309020205020404" pitchFamily="49" charset="0"/>
                <a:cs typeface="Courier New" panose="02070309020205020404" pitchFamily="49" charset="0"/>
              </a:endParaRPr>
            </a:p>
            <a:p>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a:t>
              </a:r>
              <a:r>
                <a:rPr lang="en-SG" sz="1600" b="1">
                  <a:latin typeface="Courier New" panose="02070309020205020404" pitchFamily="49" charset="0"/>
                  <a:cs typeface="Courier New" panose="02070309020205020404" pitchFamily="49" charset="0"/>
                </a:rPr>
                <a:t> [],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a:t>
              </a:r>
            </a:p>
            <a:p>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a:t>
              </a:r>
              <a:r>
                <a:rPr lang="en-SG" sz="1600" b="1">
                  <a:latin typeface="Courier New" panose="02070309020205020404" pitchFamily="49" charset="0"/>
                  <a:cs typeface="Courier New" panose="02070309020205020404" pitchFamily="49" charset="0"/>
                </a:rPr>
                <a:t> [],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solidFill>
                  <a:srgbClr val="0000FF"/>
                </a:solidFill>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main(</a:t>
              </a: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  char</a:t>
              </a:r>
              <a:r>
                <a:rPr lang="en-SG" sz="1600" b="1">
                  <a:latin typeface="Courier New" panose="02070309020205020404" pitchFamily="49" charset="0"/>
                  <a:cs typeface="Courier New" panose="02070309020205020404" pitchFamily="49" charset="0"/>
                </a:rPr>
                <a:t> chars[4] = {</a:t>
              </a:r>
              <a:r>
                <a:rPr lang="en-SG" sz="1600" b="1">
                  <a:solidFill>
                    <a:srgbClr val="006600"/>
                  </a:solidFill>
                  <a:latin typeface="Courier New" panose="02070309020205020404" pitchFamily="49" charset="0"/>
                  <a:cs typeface="Courier New" panose="02070309020205020404" pitchFamily="49" charset="0"/>
                </a:rPr>
                <a:t>'C'</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'h'</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'a'</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'r'</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(chars, </a:t>
              </a:r>
              <a:r>
                <a:rPr lang="en-SG" sz="1600" b="1">
                  <a:solidFill>
                    <a:srgbClr val="006600"/>
                  </a:solidFill>
                  <a:latin typeface="Courier New" panose="02070309020205020404" pitchFamily="49" charset="0"/>
                  <a:cs typeface="Courier New" panose="02070309020205020404" pitchFamily="49" charset="0"/>
                </a:rPr>
                <a:t>4</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(chars, </a:t>
              </a:r>
              <a:r>
                <a:rPr lang="en-SG" sz="1600" b="1">
                  <a:solidFill>
                    <a:srgbClr val="006600"/>
                  </a:solidFill>
                  <a:latin typeface="Courier New" panose="02070309020205020404" pitchFamily="49" charset="0"/>
                  <a:cs typeface="Courier New" panose="02070309020205020404" pitchFamily="49" charset="0"/>
                </a:rPr>
                <a:t>4</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  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0" name="[TextBox 15]">
              <a:extLst>
                <a:ext uri="{FF2B5EF4-FFF2-40B4-BE49-F238E27FC236}">
                  <a16:creationId xmlns:a16="http://schemas.microsoft.com/office/drawing/2014/main" id="{68728ABA-8B35-4FF2-B6DC-047F9907C3BF}"/>
                </a:ext>
              </a:extLst>
            </p:cNvPr>
            <p:cNvSpPr txBox="1"/>
            <p:nvPr/>
          </p:nvSpPr>
          <p:spPr>
            <a:xfrm>
              <a:off x="2241409" y="1622680"/>
              <a:ext cx="961546" cy="369332"/>
            </a:xfrm>
            <a:prstGeom prst="rect">
              <a:avLst/>
            </a:prstGeom>
            <a:solidFill>
              <a:srgbClr val="FFFF00"/>
            </a:solidFill>
            <a:ln>
              <a:solidFill>
                <a:schemeClr val="tx1"/>
              </a:solidFill>
            </a:ln>
          </p:spPr>
          <p:txBody>
            <a:bodyPr wrap="square" rtlCol="0">
              <a:spAutoFit/>
            </a:bodyPr>
            <a:lstStyle/>
            <a:p>
              <a:r>
                <a:rPr lang="en-US" err="1"/>
                <a:t>ArrayOfChar.c</a:t>
              </a:r>
              <a:endParaRPr lang="en-SG"/>
            </a:p>
          </p:txBody>
        </p:sp>
      </p:grpSp>
      <p:sp>
        <p:nvSpPr>
          <p:cNvPr id="12" name="[TextBox 1]">
            <a:extLst>
              <a:ext uri="{FF2B5EF4-FFF2-40B4-BE49-F238E27FC236}">
                <a16:creationId xmlns:a16="http://schemas.microsoft.com/office/drawing/2014/main" id="{3DDEAE7C-5D71-4647-A74A-F8630E6B24CD}"/>
              </a:ext>
            </a:extLst>
          </p:cNvPr>
          <p:cNvSpPr txBox="1"/>
          <p:nvPr/>
        </p:nvSpPr>
        <p:spPr>
          <a:xfrm>
            <a:off x="295810" y="4016196"/>
            <a:ext cx="5371365" cy="1846659"/>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3" name="[TextBox 1]">
            <a:extLst>
              <a:ext uri="{FF2B5EF4-FFF2-40B4-BE49-F238E27FC236}">
                <a16:creationId xmlns:a16="http://schemas.microsoft.com/office/drawing/2014/main" id="{F6DFD9E1-701F-4C37-883D-C2F13186D5C8}"/>
              </a:ext>
            </a:extLst>
          </p:cNvPr>
          <p:cNvSpPr txBox="1"/>
          <p:nvPr/>
        </p:nvSpPr>
        <p:spPr>
          <a:xfrm>
            <a:off x="3745093" y="4476219"/>
            <a:ext cx="5124083" cy="2123658"/>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%c</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\n</a:t>
            </a:r>
            <a:r>
              <a:rPr lang="en-SG" sz="1600" b="1">
                <a:solidFill>
                  <a:srgbClr val="006600"/>
                </a:solidFill>
                <a:latin typeface="Courier New" panose="02070309020205020404" pitchFamily="49" charset="0"/>
                <a:cs typeface="Courier New" panose="02070309020205020404" pitchFamily="49" charset="0"/>
              </a:rPr>
              <a:t>");</a:t>
            </a: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479AB402-AE63-42BD-96E7-2F19E5579241}"/>
              </a:ext>
            </a:extLst>
          </p:cNvPr>
          <p:cNvSpPr txBox="1"/>
          <p:nvPr/>
        </p:nvSpPr>
        <p:spPr>
          <a:xfrm>
            <a:off x="322025" y="6400169"/>
            <a:ext cx="315359" cy="338554"/>
          </a:xfrm>
          <a:prstGeom prst="rect">
            <a:avLst/>
          </a:prstGeom>
          <a:noFill/>
        </p:spPr>
        <p:txBody>
          <a:bodyPr wrap="square" rtlCol="0">
            <a:spAutoFit/>
          </a:bodyPr>
          <a:lstStyle/>
          <a:p>
            <a:pPr algn="ctr"/>
            <a:r>
              <a:rPr lang="en-US" sz="1600">
                <a:sym typeface="Wingdings" panose="05000000000000000000" pitchFamily="2" charset="2"/>
              </a:rPr>
              <a:t></a:t>
            </a:r>
            <a:endParaRPr lang="en-US" sz="1600"/>
          </a:p>
        </p:txBody>
      </p:sp>
      <p:sp>
        <p:nvSpPr>
          <p:cNvPr id="16" name="TextBox 15">
            <a:extLst>
              <a:ext uri="{FF2B5EF4-FFF2-40B4-BE49-F238E27FC236}">
                <a16:creationId xmlns:a16="http://schemas.microsoft.com/office/drawing/2014/main" id="{5D8ECFAE-D9C5-4C51-B1D8-9737518D971D}"/>
              </a:ext>
            </a:extLst>
          </p:cNvPr>
          <p:cNvSpPr txBox="1"/>
          <p:nvPr/>
        </p:nvSpPr>
        <p:spPr>
          <a:xfrm>
            <a:off x="6176742" y="3716876"/>
            <a:ext cx="1450616" cy="400110"/>
          </a:xfrm>
          <a:prstGeom prst="rect">
            <a:avLst/>
          </a:prstGeom>
          <a:solidFill>
            <a:schemeClr val="tx1"/>
          </a:solidFill>
        </p:spPr>
        <p:txBody>
          <a:bodyPr wrap="square" rtlCol="0">
            <a:spAutoFit/>
          </a:bodyPr>
          <a:lstStyle/>
          <a:p>
            <a:r>
              <a:rPr lang="en-SG" sz="2000">
                <a:solidFill>
                  <a:schemeClr val="bg1"/>
                </a:solidFill>
                <a:latin typeface="Courier New" panose="02070309020205020404" pitchFamily="49" charset="0"/>
                <a:cs typeface="Courier New" panose="02070309020205020404" pitchFamily="49" charset="0"/>
              </a:rPr>
              <a:t>Dibs</a:t>
            </a:r>
          </a:p>
        </p:txBody>
      </p:sp>
      <p:sp>
        <p:nvSpPr>
          <p:cNvPr id="17" name="HighlightTextShape201406241503265130">
            <a:extLst>
              <a:ext uri="{FF2B5EF4-FFF2-40B4-BE49-F238E27FC236}">
                <a16:creationId xmlns:a16="http://schemas.microsoft.com/office/drawing/2014/main" id="{6183F712-86FE-451D-8618-191B7C99AC2A}"/>
              </a:ext>
            </a:extLst>
          </p:cNvPr>
          <p:cNvSpPr>
            <a:spLocks noChangeArrowheads="1"/>
          </p:cNvSpPr>
          <p:nvPr/>
        </p:nvSpPr>
        <p:spPr bwMode="auto">
          <a:xfrm>
            <a:off x="5465538" y="1219202"/>
            <a:ext cx="3153168" cy="54541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Array of characters</a:t>
            </a:r>
            <a:endParaRPr lang="en-US" sz="2400"/>
          </a:p>
        </p:txBody>
      </p:sp>
    </p:spTree>
    <p:extLst>
      <p:ext uri="{BB962C8B-B14F-4D97-AF65-F5344CB8AC3E}">
        <p14:creationId xmlns:p14="http://schemas.microsoft.com/office/powerpoint/2010/main" val="3764203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C5022CAC-4052-0B42-883C-F34473177D5A}"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3. Strings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39</a:t>
            </a:fld>
            <a:endParaRPr/>
          </a:p>
        </p:txBody>
      </p:sp>
      <p:sp>
        <p:nvSpPr>
          <p:cNvPr id="7" name="TextBox 6">
            <a:extLst>
              <a:ext uri="{FF2B5EF4-FFF2-40B4-BE49-F238E27FC236}">
                <a16:creationId xmlns:a16="http://schemas.microsoft.com/office/drawing/2014/main" id="{D43497F0-D58D-4C94-A9B9-6378B32969E6}"/>
              </a:ext>
            </a:extLst>
          </p:cNvPr>
          <p:cNvSpPr txBox="1"/>
          <p:nvPr/>
        </p:nvSpPr>
        <p:spPr>
          <a:xfrm>
            <a:off x="5465538" y="2201142"/>
            <a:ext cx="3386851" cy="1323439"/>
          </a:xfrm>
          <a:prstGeom prst="rect">
            <a:avLst/>
          </a:prstGeom>
          <a:solidFill>
            <a:schemeClr val="tx2">
              <a:lumMod val="20000"/>
              <a:lumOff val="80000"/>
            </a:schemeClr>
          </a:solidFill>
        </p:spPr>
        <p:txBody>
          <a:bodyPr wrap="square" rtlCol="0">
            <a:spAutoFit/>
          </a:bodyPr>
          <a:lstStyle/>
          <a:p>
            <a:r>
              <a:rPr lang="en-SG" sz="2000"/>
              <a:t>The following code is very similar to </a:t>
            </a:r>
            <a:r>
              <a:rPr lang="en-SG" sz="2000" err="1">
                <a:solidFill>
                  <a:srgbClr val="7030A0"/>
                </a:solidFill>
              </a:rPr>
              <a:t>ArrayModify.c</a:t>
            </a:r>
            <a:r>
              <a:rPr lang="en-SG" sz="2000"/>
              <a:t>. What does it do?</a:t>
            </a:r>
          </a:p>
          <a:p>
            <a:r>
              <a:rPr lang="en-SG" sz="2000"/>
              <a:t>What is the output?</a:t>
            </a:r>
          </a:p>
        </p:txBody>
      </p:sp>
      <p:grpSp>
        <p:nvGrpSpPr>
          <p:cNvPr id="8" name="Group 7">
            <a:extLst>
              <a:ext uri="{FF2B5EF4-FFF2-40B4-BE49-F238E27FC236}">
                <a16:creationId xmlns:a16="http://schemas.microsoft.com/office/drawing/2014/main" id="{3FAFE96E-50CE-4E7C-9F82-F93D2E9EDCC9}"/>
              </a:ext>
            </a:extLst>
          </p:cNvPr>
          <p:cNvGrpSpPr/>
          <p:nvPr/>
        </p:nvGrpSpPr>
        <p:grpSpPr>
          <a:xfrm>
            <a:off x="203606" y="1185600"/>
            <a:ext cx="5196076" cy="2909824"/>
            <a:chOff x="184729" y="1622680"/>
            <a:chExt cx="3018226" cy="2909824"/>
          </a:xfrm>
        </p:grpSpPr>
        <p:sp>
          <p:nvSpPr>
            <p:cNvPr id="9" name="[TextBox 1]">
              <a:extLst>
                <a:ext uri="{FF2B5EF4-FFF2-40B4-BE49-F238E27FC236}">
                  <a16:creationId xmlns:a16="http://schemas.microsoft.com/office/drawing/2014/main" id="{427C1560-E4A6-4189-8B60-35671FA8D124}"/>
                </a:ext>
              </a:extLst>
            </p:cNvPr>
            <p:cNvSpPr txBox="1"/>
            <p:nvPr/>
          </p:nvSpPr>
          <p:spPr>
            <a:xfrm>
              <a:off x="184729" y="1731737"/>
              <a:ext cx="2960934" cy="2800767"/>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a:t>
              </a:r>
              <a:r>
                <a:rPr lang="en-SG" sz="1600" b="1" err="1">
                  <a:solidFill>
                    <a:srgbClr val="006600"/>
                  </a:solidFill>
                  <a:latin typeface="Courier New" panose="02070309020205020404" pitchFamily="49" charset="0"/>
                  <a:cs typeface="Courier New" panose="02070309020205020404" pitchFamily="49" charset="0"/>
                </a:rPr>
                <a:t>stdio.h</a:t>
              </a:r>
              <a:r>
                <a:rPr lang="en-SG" sz="1600" b="1">
                  <a:solidFill>
                    <a:srgbClr val="006600"/>
                  </a:solidFill>
                  <a:latin typeface="Courier New" panose="02070309020205020404" pitchFamily="49" charset="0"/>
                  <a:cs typeface="Courier New" panose="02070309020205020404" pitchFamily="49" charset="0"/>
                </a:rPr>
                <a:t>&gt;</a:t>
              </a:r>
            </a:p>
            <a:p>
              <a:endParaRPr lang="en-SG" sz="1600" b="1">
                <a:latin typeface="Courier New" panose="02070309020205020404" pitchFamily="49" charset="0"/>
                <a:cs typeface="Courier New" panose="02070309020205020404" pitchFamily="49" charset="0"/>
              </a:endParaRPr>
            </a:p>
            <a:p>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a:t>
              </a:r>
              <a:r>
                <a:rPr lang="en-SG" sz="1600" b="1">
                  <a:latin typeface="Courier New" panose="02070309020205020404" pitchFamily="49" charset="0"/>
                  <a:cs typeface="Courier New" panose="02070309020205020404" pitchFamily="49" charset="0"/>
                </a:rPr>
                <a:t> [],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a:t>
              </a:r>
            </a:p>
            <a:p>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a:t>
              </a:r>
              <a:r>
                <a:rPr lang="en-SG" sz="1600" b="1">
                  <a:latin typeface="Courier New" panose="02070309020205020404" pitchFamily="49" charset="0"/>
                  <a:cs typeface="Courier New" panose="02070309020205020404" pitchFamily="49" charset="0"/>
                </a:rPr>
                <a:t> [],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solidFill>
                  <a:srgbClr val="0000FF"/>
                </a:solidFill>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main(</a:t>
              </a: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  char</a:t>
              </a:r>
              <a:r>
                <a:rPr lang="en-SG" sz="1600" b="1">
                  <a:latin typeface="Courier New" panose="02070309020205020404" pitchFamily="49" charset="0"/>
                  <a:cs typeface="Courier New" panose="02070309020205020404" pitchFamily="49" charset="0"/>
                </a:rPr>
                <a:t> chars[4] = {</a:t>
              </a:r>
              <a:r>
                <a:rPr lang="en-SG" sz="1600" b="1">
                  <a:solidFill>
                    <a:srgbClr val="006600"/>
                  </a:solidFill>
                  <a:latin typeface="Courier New" panose="02070309020205020404" pitchFamily="49" charset="0"/>
                  <a:cs typeface="Courier New" panose="02070309020205020404" pitchFamily="49" charset="0"/>
                </a:rPr>
                <a:t>'C'</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'h'</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'a'</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'r'</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(chars, </a:t>
              </a:r>
              <a:r>
                <a:rPr lang="en-SG" sz="1600" b="1">
                  <a:solidFill>
                    <a:srgbClr val="006600"/>
                  </a:solidFill>
                  <a:latin typeface="Courier New" panose="02070309020205020404" pitchFamily="49" charset="0"/>
                  <a:cs typeface="Courier New" panose="02070309020205020404" pitchFamily="49" charset="0"/>
                </a:rPr>
                <a:t>4</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(chars, </a:t>
              </a:r>
              <a:r>
                <a:rPr lang="en-SG" sz="1600" b="1">
                  <a:solidFill>
                    <a:srgbClr val="006600"/>
                  </a:solidFill>
                  <a:latin typeface="Courier New" panose="02070309020205020404" pitchFamily="49" charset="0"/>
                  <a:cs typeface="Courier New" panose="02070309020205020404" pitchFamily="49" charset="0"/>
                </a:rPr>
                <a:t>4</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  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0" name="[TextBox 15]">
              <a:extLst>
                <a:ext uri="{FF2B5EF4-FFF2-40B4-BE49-F238E27FC236}">
                  <a16:creationId xmlns:a16="http://schemas.microsoft.com/office/drawing/2014/main" id="{68728ABA-8B35-4FF2-B6DC-047F9907C3BF}"/>
                </a:ext>
              </a:extLst>
            </p:cNvPr>
            <p:cNvSpPr txBox="1"/>
            <p:nvPr/>
          </p:nvSpPr>
          <p:spPr>
            <a:xfrm>
              <a:off x="2241409" y="1622680"/>
              <a:ext cx="961546" cy="369332"/>
            </a:xfrm>
            <a:prstGeom prst="rect">
              <a:avLst/>
            </a:prstGeom>
            <a:solidFill>
              <a:srgbClr val="FFFF00"/>
            </a:solidFill>
            <a:ln>
              <a:solidFill>
                <a:schemeClr val="tx1"/>
              </a:solidFill>
            </a:ln>
          </p:spPr>
          <p:txBody>
            <a:bodyPr wrap="square" rtlCol="0">
              <a:spAutoFit/>
            </a:bodyPr>
            <a:lstStyle/>
            <a:p>
              <a:r>
                <a:rPr lang="en-US" err="1"/>
                <a:t>ArrayOfChar.c</a:t>
              </a:r>
              <a:endParaRPr lang="en-SG"/>
            </a:p>
          </p:txBody>
        </p:sp>
      </p:grpSp>
      <p:sp>
        <p:nvSpPr>
          <p:cNvPr id="12" name="[TextBox 1]">
            <a:extLst>
              <a:ext uri="{FF2B5EF4-FFF2-40B4-BE49-F238E27FC236}">
                <a16:creationId xmlns:a16="http://schemas.microsoft.com/office/drawing/2014/main" id="{3DDEAE7C-5D71-4647-A74A-F8630E6B24CD}"/>
              </a:ext>
            </a:extLst>
          </p:cNvPr>
          <p:cNvSpPr txBox="1"/>
          <p:nvPr/>
        </p:nvSpPr>
        <p:spPr>
          <a:xfrm>
            <a:off x="295810" y="4016196"/>
            <a:ext cx="5371365" cy="1846659"/>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modifyArray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3" name="[TextBox 1]">
            <a:extLst>
              <a:ext uri="{FF2B5EF4-FFF2-40B4-BE49-F238E27FC236}">
                <a16:creationId xmlns:a16="http://schemas.microsoft.com/office/drawing/2014/main" id="{F6DFD9E1-701F-4C37-883D-C2F13186D5C8}"/>
              </a:ext>
            </a:extLst>
          </p:cNvPr>
          <p:cNvSpPr txBox="1"/>
          <p:nvPr/>
        </p:nvSpPr>
        <p:spPr>
          <a:xfrm>
            <a:off x="3745093" y="4476219"/>
            <a:ext cx="5124083" cy="2123658"/>
          </a:xfrm>
          <a:prstGeom prst="rect">
            <a:avLst/>
          </a:prstGeom>
          <a:solidFill>
            <a:srgbClr val="FFFFCC"/>
          </a:solidFill>
          <a:ln>
            <a:solidFill>
              <a:schemeClr val="tx1"/>
            </a:solidFill>
          </a:ln>
        </p:spPr>
        <p:txBody>
          <a:bodyPr wrap="square" rtlCol="0">
            <a:spAutoFit/>
          </a:bodyPr>
          <a:lstStyle/>
          <a:p>
            <a:pPr>
              <a:tabLst>
                <a:tab pos="271463" algn="l"/>
                <a:tab pos="542925" algn="l"/>
                <a:tab pos="803275" algn="l"/>
                <a:tab pos="1074738" algn="l"/>
              </a:tabLst>
            </a:pPr>
            <a:r>
              <a:rPr lang="en-SG" sz="1600" b="1">
                <a:solidFill>
                  <a:srgbClr val="0000FF"/>
                </a:solidFill>
                <a:latin typeface="Courier New" panose="02070309020205020404" pitchFamily="49" charset="0"/>
                <a:cs typeface="Courier New" panose="02070309020205020404" pitchFamily="49" charset="0"/>
              </a:rPr>
              <a:t>void</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printArray</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char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a:solidFill>
                  <a:srgbClr val="0000FF"/>
                </a:solidFill>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size)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solidFill>
                  <a:srgbClr val="0000FF"/>
                </a:solidFill>
                <a:latin typeface="Courier New" panose="02070309020205020404" pitchFamily="49" charset="0"/>
                <a:cs typeface="Courier New" panose="02070309020205020404" pitchFamily="49" charset="0"/>
              </a:rPr>
              <a:t>int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nn-NO" sz="1600" b="1">
                <a:latin typeface="Courier New" panose="02070309020205020404" pitchFamily="49" charset="0"/>
                <a:cs typeface="Courier New" panose="02070309020205020404" pitchFamily="49" charset="0"/>
              </a:rPr>
              <a:t>	</a:t>
            </a:r>
            <a:r>
              <a:rPr lang="nn-NO" sz="1600" b="1">
                <a:solidFill>
                  <a:srgbClr val="0000FF"/>
                </a:solidFill>
                <a:latin typeface="Courier New" panose="02070309020205020404" pitchFamily="49" charset="0"/>
                <a:cs typeface="Courier New" panose="02070309020205020404" pitchFamily="49" charset="0"/>
              </a:rPr>
              <a:t>for</a:t>
            </a:r>
            <a:r>
              <a:rPr lang="nn-NO" sz="1600" b="1">
                <a:latin typeface="Courier New" panose="02070309020205020404" pitchFamily="49" charset="0"/>
                <a:cs typeface="Courier New" panose="02070309020205020404" pitchFamily="49" charset="0"/>
              </a:rPr>
              <a:t> (i=</a:t>
            </a:r>
            <a:r>
              <a:rPr lang="nn-NO" sz="1600" b="1">
                <a:solidFill>
                  <a:srgbClr val="006600"/>
                </a:solidFill>
                <a:latin typeface="Courier New" panose="02070309020205020404" pitchFamily="49" charset="0"/>
                <a:cs typeface="Courier New" panose="02070309020205020404" pitchFamily="49" charset="0"/>
              </a:rPr>
              <a:t>0</a:t>
            </a:r>
            <a:r>
              <a:rPr lang="nn-NO" sz="1600" b="1">
                <a:latin typeface="Courier New" panose="02070309020205020404" pitchFamily="49" charset="0"/>
                <a:cs typeface="Courier New" panose="02070309020205020404" pitchFamily="49" charset="0"/>
              </a:rPr>
              <a:t>; i&lt;size; i++)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%c</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arr</a:t>
            </a:r>
            <a:r>
              <a:rPr lang="en-SG" sz="1600" b="1">
                <a:latin typeface="Courier New" panose="02070309020205020404" pitchFamily="49" charset="0"/>
                <a:cs typeface="Courier New" panose="02070309020205020404" pitchFamily="49" charset="0"/>
              </a:rPr>
              <a:t>[</a:t>
            </a:r>
            <a:r>
              <a:rPr lang="en-SG" sz="1600" b="1" err="1">
                <a:latin typeface="Courier New" panose="02070309020205020404" pitchFamily="49" charset="0"/>
                <a:cs typeface="Courier New" panose="02070309020205020404" pitchFamily="49" charset="0"/>
              </a:rPr>
              <a:t>i</a:t>
            </a:r>
            <a:r>
              <a:rPr lang="en-SG" sz="1600" b="1">
                <a:latin typeface="Courier New" panose="02070309020205020404" pitchFamily="49" charset="0"/>
                <a:cs typeface="Courier New" panose="02070309020205020404" pitchFamily="49" charset="0"/>
              </a:rPr>
              <a:t>]);</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printf</a:t>
            </a:r>
            <a:r>
              <a:rPr lang="en-SG" sz="1600" b="1">
                <a:latin typeface="Courier New" panose="02070309020205020404" pitchFamily="49" charset="0"/>
                <a:cs typeface="Courier New" panose="02070309020205020404" pitchFamily="49" charset="0"/>
              </a:rPr>
              <a:t>(</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\n</a:t>
            </a:r>
            <a:r>
              <a:rPr lang="en-SG" sz="1600" b="1">
                <a:solidFill>
                  <a:srgbClr val="006600"/>
                </a:solidFill>
                <a:latin typeface="Courier New" panose="02070309020205020404" pitchFamily="49" charset="0"/>
                <a:cs typeface="Courier New" panose="02070309020205020404" pitchFamily="49" charset="0"/>
              </a:rPr>
              <a:t>");</a:t>
            </a:r>
            <a:endParaRPr lang="en-SG" sz="1600" b="1">
              <a:latin typeface="Courier New" panose="02070309020205020404" pitchFamily="49" charset="0"/>
              <a:cs typeface="Courier New" panose="02070309020205020404" pitchFamily="49" charset="0"/>
            </a:endParaRPr>
          </a:p>
          <a:p>
            <a:pPr>
              <a:tabLst>
                <a:tab pos="271463" algn="l"/>
                <a:tab pos="542925" algn="l"/>
                <a:tab pos="803275" algn="l"/>
                <a:tab pos="1074738" algn="l"/>
              </a:tabLst>
            </a:pPr>
            <a:r>
              <a:rPr lang="en-SG" sz="1600" b="1">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479AB402-AE63-42BD-96E7-2F19E5579241}"/>
              </a:ext>
            </a:extLst>
          </p:cNvPr>
          <p:cNvSpPr txBox="1"/>
          <p:nvPr/>
        </p:nvSpPr>
        <p:spPr>
          <a:xfrm>
            <a:off x="322025" y="6400169"/>
            <a:ext cx="315359" cy="338554"/>
          </a:xfrm>
          <a:prstGeom prst="rect">
            <a:avLst/>
          </a:prstGeom>
          <a:noFill/>
        </p:spPr>
        <p:txBody>
          <a:bodyPr wrap="square" rtlCol="0">
            <a:spAutoFit/>
          </a:bodyPr>
          <a:lstStyle/>
          <a:p>
            <a:pPr algn="ctr"/>
            <a:r>
              <a:rPr lang="en-US" sz="1600">
                <a:sym typeface="Wingdings" panose="05000000000000000000" pitchFamily="2" charset="2"/>
              </a:rPr>
              <a:t></a:t>
            </a:r>
            <a:endParaRPr lang="en-US" sz="1600"/>
          </a:p>
        </p:txBody>
      </p:sp>
      <p:sp>
        <p:nvSpPr>
          <p:cNvPr id="16" name="TextBox 15">
            <a:extLst>
              <a:ext uri="{FF2B5EF4-FFF2-40B4-BE49-F238E27FC236}">
                <a16:creationId xmlns:a16="http://schemas.microsoft.com/office/drawing/2014/main" id="{5D8ECFAE-D9C5-4C51-B1D8-9737518D971D}"/>
              </a:ext>
            </a:extLst>
          </p:cNvPr>
          <p:cNvSpPr txBox="1"/>
          <p:nvPr/>
        </p:nvSpPr>
        <p:spPr>
          <a:xfrm>
            <a:off x="6176742" y="3716876"/>
            <a:ext cx="1450616" cy="400110"/>
          </a:xfrm>
          <a:prstGeom prst="rect">
            <a:avLst/>
          </a:prstGeom>
          <a:solidFill>
            <a:schemeClr val="tx1"/>
          </a:solidFill>
        </p:spPr>
        <p:txBody>
          <a:bodyPr wrap="square" rtlCol="0">
            <a:spAutoFit/>
          </a:bodyPr>
          <a:lstStyle/>
          <a:p>
            <a:r>
              <a:rPr lang="en-SG" sz="2000">
                <a:solidFill>
                  <a:schemeClr val="bg1"/>
                </a:solidFill>
                <a:latin typeface="Courier New" panose="02070309020205020404" pitchFamily="49" charset="0"/>
                <a:cs typeface="Courier New" panose="02070309020205020404" pitchFamily="49" charset="0"/>
              </a:rPr>
              <a:t>Dibs</a:t>
            </a:r>
          </a:p>
        </p:txBody>
      </p:sp>
      <p:sp>
        <p:nvSpPr>
          <p:cNvPr id="17" name="HighlightTextShape201406241503265130">
            <a:extLst>
              <a:ext uri="{FF2B5EF4-FFF2-40B4-BE49-F238E27FC236}">
                <a16:creationId xmlns:a16="http://schemas.microsoft.com/office/drawing/2014/main" id="{6183F712-86FE-451D-8618-191B7C99AC2A}"/>
              </a:ext>
            </a:extLst>
          </p:cNvPr>
          <p:cNvSpPr>
            <a:spLocks noChangeArrowheads="1"/>
          </p:cNvSpPr>
          <p:nvPr/>
        </p:nvSpPr>
        <p:spPr bwMode="auto">
          <a:xfrm>
            <a:off x="5465538" y="1219202"/>
            <a:ext cx="3153168" cy="54541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Array of characters</a:t>
            </a:r>
            <a:endParaRPr lang="en-US" sz="2400"/>
          </a:p>
        </p:txBody>
      </p:sp>
    </p:spTree>
    <p:extLst>
      <p:ext uri="{BB962C8B-B14F-4D97-AF65-F5344CB8AC3E}">
        <p14:creationId xmlns:p14="http://schemas.microsoft.com/office/powerpoint/2010/main" val="1507414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latin typeface="+mn-lt"/>
              </a:rPr>
              <a:t>3.3 IF statement (1/2)</a:t>
            </a:r>
            <a:endParaRPr lang="en-US" sz="3600" dirty="0">
              <a:solidFill>
                <a:srgbClr val="C00000"/>
              </a:solidFill>
              <a:latin typeface="+mn-lt"/>
            </a:endParaRPr>
          </a:p>
        </p:txBody>
      </p:sp>
      <p:sp>
        <p:nvSpPr>
          <p:cNvPr id="12" name="Content Placeholder 10">
            <a:extLst>
              <a:ext uri="{FF2B5EF4-FFF2-40B4-BE49-F238E27FC236}">
                <a16:creationId xmlns:a16="http://schemas.microsoft.com/office/drawing/2014/main" id="{C7D09834-E5AA-4555-8BF5-7539B12A0B5B}"/>
              </a:ext>
            </a:extLst>
          </p:cNvPr>
          <p:cNvSpPr>
            <a:spLocks noGrp="1"/>
          </p:cNvSpPr>
          <p:nvPr>
            <p:ph idx="1"/>
          </p:nvPr>
        </p:nvSpPr>
        <p:spPr>
          <a:xfrm>
            <a:off x="533400" y="5080356"/>
            <a:ext cx="8229600" cy="1447799"/>
          </a:xfrm>
        </p:spPr>
        <p:txBody>
          <a:bodyPr>
            <a:normAutofit fontScale="92500"/>
          </a:bodyPr>
          <a:lstStyle/>
          <a:p>
            <a:pPr marL="358775" indent="-358775">
              <a:buSzPct val="100000"/>
              <a:buFont typeface="Wingdings" panose="05000000000000000000" pitchFamily="2" charset="2"/>
              <a:buChar char="§"/>
            </a:pPr>
            <a:r>
              <a:rPr lang="en-US" dirty="0"/>
              <a:t>Two equivalent translations:</a:t>
            </a:r>
          </a:p>
          <a:p>
            <a:pPr marL="715963" lvl="1" indent="-357188">
              <a:spcBef>
                <a:spcPts val="600"/>
              </a:spcBef>
              <a:buSzPct val="100000"/>
              <a:buFont typeface="Wingdings" panose="05000000000000000000" pitchFamily="2" charset="2"/>
              <a:buChar char="§"/>
            </a:pPr>
            <a:r>
              <a:rPr lang="en-US" dirty="0"/>
              <a:t>The one on the right is more efficient</a:t>
            </a:r>
          </a:p>
          <a:p>
            <a:pPr marL="444500" indent="-444500">
              <a:spcBef>
                <a:spcPts val="1200"/>
              </a:spcBef>
              <a:buSzPct val="100000"/>
              <a:buFont typeface="Wingdings" panose="05000000000000000000" pitchFamily="2" charset="2"/>
              <a:buChar char="§"/>
            </a:pPr>
            <a:r>
              <a:rPr lang="en-US" dirty="0"/>
              <a:t>Common technique: Invert the condition for shorter code</a:t>
            </a:r>
          </a:p>
        </p:txBody>
      </p:sp>
      <p:graphicFrame>
        <p:nvGraphicFramePr>
          <p:cNvPr id="18" name="Table 17">
            <a:extLst>
              <a:ext uri="{FF2B5EF4-FFF2-40B4-BE49-F238E27FC236}">
                <a16:creationId xmlns:a16="http://schemas.microsoft.com/office/drawing/2014/main" id="{F36182BB-8A4B-445C-8082-06A05BE8FAF2}"/>
              </a:ext>
            </a:extLst>
          </p:cNvPr>
          <p:cNvGraphicFramePr>
            <a:graphicFrameLocks noGrp="1"/>
          </p:cNvGraphicFramePr>
          <p:nvPr/>
        </p:nvGraphicFramePr>
        <p:xfrm>
          <a:off x="588738" y="1295400"/>
          <a:ext cx="8229600" cy="1922878"/>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8362">
                <a:tc>
                  <a:txBody>
                    <a:bodyPr/>
                    <a:lstStyle/>
                    <a:p>
                      <a:pPr algn="ctr"/>
                      <a:r>
                        <a:rPr lang="en-US" sz="2000" dirty="0">
                          <a:solidFill>
                            <a:schemeClr val="tx1"/>
                          </a:solidFill>
                        </a:rPr>
                        <a:t>C Statement to translate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2000" dirty="0">
                          <a:solidFill>
                            <a:schemeClr val="tx1"/>
                          </a:solidFill>
                        </a:rPr>
                        <a:t>Variables</a:t>
                      </a:r>
                      <a:r>
                        <a:rPr lang="en-US" sz="2000" baseline="0" dirty="0">
                          <a:solidFill>
                            <a:schemeClr val="tx1"/>
                          </a:solidFill>
                        </a:rPr>
                        <a:t> Mapping</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1526638">
                <a:tc>
                  <a:txBody>
                    <a:bodyPr/>
                    <a:lstStyle/>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lang="en-US" sz="1800" b="1" dirty="0">
                          <a:solidFill>
                            <a:srgbClr val="660066"/>
                          </a:solidFill>
                          <a:latin typeface="Courier New" pitchFamily="49" charset="0"/>
                        </a:rPr>
                        <a:t>if</a:t>
                      </a:r>
                      <a:r>
                        <a:rPr lang="en-US" sz="1800" b="1" dirty="0">
                          <a:solidFill>
                            <a:schemeClr val="tx1"/>
                          </a:solidFill>
                          <a:latin typeface="Courier New" pitchFamily="49" charset="0"/>
                        </a:rPr>
                        <a:t> (</a:t>
                      </a:r>
                      <a:r>
                        <a:rPr lang="en-US" sz="1800" b="1" dirty="0" err="1">
                          <a:solidFill>
                            <a:schemeClr val="tx1"/>
                          </a:solidFill>
                          <a:latin typeface="Courier New" pitchFamily="49" charset="0"/>
                        </a:rPr>
                        <a:t>i</a:t>
                      </a:r>
                      <a:r>
                        <a:rPr lang="en-US" sz="1800" b="1" dirty="0">
                          <a:solidFill>
                            <a:schemeClr val="tx1"/>
                          </a:solidFill>
                          <a:latin typeface="Courier New" pitchFamily="49" charset="0"/>
                        </a:rPr>
                        <a:t> == j) </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lang="en-US" sz="1800" b="1" dirty="0">
                          <a:solidFill>
                            <a:schemeClr val="tx1"/>
                          </a:solidFill>
                          <a:latin typeface="Courier New" pitchFamily="49" charset="0"/>
                        </a:rPr>
                        <a:t>    f = g + h;</a:t>
                      </a:r>
                      <a:endParaRPr kumimoji="0" lang="en-US" sz="1800" b="1" i="0" u="none" strike="noStrike" kern="1200" cap="none" spc="0" normalizeH="0" baseline="0" noProof="0" dirty="0">
                        <a:ln>
                          <a:noFill/>
                        </a:ln>
                        <a:solidFill>
                          <a:schemeClr val="tx1"/>
                        </a:solidFill>
                        <a:effectLst/>
                        <a:uLnTx/>
                        <a:uFillTx/>
                        <a:latin typeface="Courier New" pitchFamily="49"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rPr>
                        <a:t>f </a:t>
                      </a:r>
                      <a:r>
                        <a:rPr lang="en-US" sz="1800" dirty="0">
                          <a:sym typeface="Wingdings" pitchFamily="2" charset="2"/>
                        </a:rPr>
                        <a:t> </a:t>
                      </a:r>
                      <a:r>
                        <a:rPr lang="en-US" sz="1800" b="1" dirty="0">
                          <a:latin typeface="Courier New" pitchFamily="49" charset="0"/>
                        </a:rPr>
                        <a:t>$s0</a:t>
                      </a:r>
                      <a:endParaRPr lang="en-US" sz="1800" b="1"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rPr>
                        <a:t>g </a:t>
                      </a:r>
                      <a:r>
                        <a:rPr lang="en-US" sz="1800" dirty="0">
                          <a:sym typeface="Wingdings" pitchFamily="2" charset="2"/>
                        </a:rPr>
                        <a:t> </a:t>
                      </a:r>
                      <a:r>
                        <a:rPr lang="en-US" sz="1800" b="1" dirty="0">
                          <a:latin typeface="Courier New" pitchFamily="49" charset="0"/>
                          <a:sym typeface="Wingdings" pitchFamily="2" charset="2"/>
                        </a:rPr>
                        <a:t>$s1</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sym typeface="Wingdings" pitchFamily="2" charset="2"/>
                        </a:rPr>
                        <a:t>h</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$s2</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latin typeface="Courier New" pitchFamily="49" charset="0"/>
                          <a:sym typeface="Wingdings" pitchFamily="2" charset="2"/>
                        </a:rPr>
                        <a:t>i</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$s3</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sym typeface="Wingdings" pitchFamily="2" charset="2"/>
                        </a:rPr>
                        <a:t>j</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19" name="Rectangle 18">
            <a:extLst>
              <a:ext uri="{FF2B5EF4-FFF2-40B4-BE49-F238E27FC236}">
                <a16:creationId xmlns:a16="http://schemas.microsoft.com/office/drawing/2014/main" id="{5BBED004-FAE1-4AB1-85CE-05FB39EF44AE}"/>
              </a:ext>
            </a:extLst>
          </p:cNvPr>
          <p:cNvSpPr>
            <a:spLocks noChangeArrowheads="1"/>
          </p:cNvSpPr>
          <p:nvPr/>
        </p:nvSpPr>
        <p:spPr bwMode="auto">
          <a:xfrm>
            <a:off x="4627338" y="3581400"/>
            <a:ext cx="3962400" cy="1219200"/>
          </a:xfrm>
          <a:prstGeom prst="rect">
            <a:avLst/>
          </a:prstGeom>
          <a:solidFill>
            <a:schemeClr val="accent1">
              <a:lumMod val="20000"/>
              <a:lumOff val="80000"/>
            </a:schemeClr>
          </a:solidFill>
          <a:ln w="9525">
            <a:solidFill>
              <a:schemeClr val="tx1"/>
            </a:solidFill>
            <a:miter lim="800000"/>
            <a:headEnd/>
            <a:tailEnd/>
          </a:ln>
        </p:spPr>
        <p:txBody>
          <a:bodyPr wrap="none" lIns="19050" tIns="26988" rIns="19050" bIns="26988"/>
          <a:lstStyle/>
          <a:p>
            <a:pPr marL="212725" indent="-325438">
              <a:spcBef>
                <a:spcPct val="50000"/>
              </a:spcBef>
              <a:buClr>
                <a:srgbClr val="CCB400"/>
              </a:buClr>
              <a:buSzPct val="60000"/>
            </a:pPr>
            <a:r>
              <a:rPr lang="en-US" sz="2000" b="1" kern="0" dirty="0">
                <a:solidFill>
                  <a:srgbClr val="9900CC"/>
                </a:solidFill>
                <a:latin typeface="Courier New" pitchFamily="49" charset="0"/>
                <a:cs typeface="Arial"/>
                <a:sym typeface="Wingdings" pitchFamily="2" charset="2"/>
              </a:rPr>
              <a:t>		</a:t>
            </a:r>
            <a:r>
              <a:rPr kumimoji="0" lang="en-US" sz="2000" b="1" i="0" u="none" strike="noStrike" kern="0" cap="none" spc="0" normalizeH="0" baseline="0" noProof="0" dirty="0" err="1">
                <a:ln>
                  <a:noFill/>
                </a:ln>
                <a:solidFill>
                  <a:srgbClr val="660066"/>
                </a:solidFill>
                <a:effectLst/>
                <a:uLnTx/>
                <a:uFillTx/>
                <a:latin typeface="Courier New" pitchFamily="49" charset="0"/>
                <a:cs typeface="Arial"/>
                <a:sym typeface="Wingdings" pitchFamily="2" charset="2"/>
              </a:rPr>
              <a:t>bne</a:t>
            </a:r>
            <a:r>
              <a:rPr kumimoji="0" lang="en-US" sz="2000" b="1" i="0" u="none" strike="noStrike" kern="0" cap="none" spc="0" normalizeH="0" baseline="0" noProof="0" dirty="0">
                <a:ln>
                  <a:noFill/>
                </a:ln>
                <a:effectLst/>
                <a:uLnTx/>
                <a:uFillTx/>
                <a:latin typeface="Courier New" pitchFamily="49" charset="0"/>
                <a:cs typeface="Arial"/>
                <a:sym typeface="Wingdings" pitchFamily="2" charset="2"/>
              </a:rPr>
              <a:t> </a:t>
            </a:r>
            <a:r>
              <a:rPr kumimoji="0" lang="en-US" sz="2000" b="1" i="0" u="none" strike="noStrike" kern="0" cap="none" spc="0" normalizeH="0" baseline="0" noProof="0" dirty="0">
                <a:ln>
                  <a:noFill/>
                </a:ln>
                <a:solidFill>
                  <a:srgbClr val="006600"/>
                </a:solidFill>
                <a:effectLst/>
                <a:uLnTx/>
                <a:uFillTx/>
                <a:latin typeface="Courier New" pitchFamily="49" charset="0"/>
                <a:cs typeface="Arial"/>
                <a:sym typeface="Wingdings" pitchFamily="2" charset="2"/>
              </a:rPr>
              <a:t>$s3</a:t>
            </a:r>
            <a:r>
              <a:rPr kumimoji="0" lang="en-US" sz="2000" b="1" i="0" u="none" strike="noStrike" kern="0" cap="none" spc="0" normalizeH="0" baseline="0" noProof="0" dirty="0">
                <a:ln>
                  <a:noFill/>
                </a:ln>
                <a:effectLst/>
                <a:uLnTx/>
                <a:uFillTx/>
                <a:latin typeface="Courier New" pitchFamily="49" charset="0"/>
                <a:cs typeface="Arial"/>
                <a:sym typeface="Wingdings" pitchFamily="2" charset="2"/>
              </a:rPr>
              <a:t>, </a:t>
            </a:r>
            <a:r>
              <a:rPr lang="en-US" sz="2000" b="1" kern="0" dirty="0">
                <a:solidFill>
                  <a:srgbClr val="006600"/>
                </a:solidFill>
                <a:latin typeface="Courier New" pitchFamily="49" charset="0"/>
                <a:cs typeface="Arial"/>
                <a:sym typeface="Wingdings" pitchFamily="2" charset="2"/>
              </a:rPr>
              <a:t>$s4</a:t>
            </a:r>
            <a:r>
              <a:rPr kumimoji="0" lang="en-US" sz="2000" b="1" i="0" u="none" strike="noStrike" kern="0" cap="none" spc="0" normalizeH="0" baseline="0" noProof="0" dirty="0">
                <a:ln>
                  <a:noFill/>
                </a:ln>
                <a:effectLst/>
                <a:uLnTx/>
                <a:uFillTx/>
                <a:latin typeface="Courier New" pitchFamily="49" charset="0"/>
                <a:cs typeface="Arial"/>
                <a:sym typeface="Wingdings" pitchFamily="2" charset="2"/>
              </a:rPr>
              <a:t>, Exit</a:t>
            </a:r>
          </a:p>
          <a:p>
            <a:pPr marL="212725" indent="-325438">
              <a:spcBef>
                <a:spcPct val="10000"/>
              </a:spcBef>
              <a:buClr>
                <a:srgbClr val="CCB400"/>
              </a:buClr>
              <a:buSzPct val="60000"/>
            </a:pPr>
            <a:r>
              <a:rPr kumimoji="0" lang="en-US" sz="2000" b="1" i="0" u="none" strike="noStrike" kern="0" cap="none" spc="0" normalizeH="0" baseline="0" noProof="0" dirty="0">
                <a:ln>
                  <a:noFill/>
                </a:ln>
                <a:effectLst/>
                <a:uLnTx/>
                <a:uFillTx/>
                <a:latin typeface="Courier New" pitchFamily="49" charset="0"/>
                <a:cs typeface="Arial"/>
              </a:rPr>
              <a:t>      </a:t>
            </a:r>
            <a:r>
              <a:rPr lang="en-US" sz="2000" b="1" kern="0" dirty="0">
                <a:solidFill>
                  <a:srgbClr val="660066"/>
                </a:solidFill>
                <a:latin typeface="Courier New" pitchFamily="49" charset="0"/>
                <a:cs typeface="Arial"/>
                <a:sym typeface="Wingdings" pitchFamily="2" charset="2"/>
              </a:rPr>
              <a:t>add</a:t>
            </a:r>
            <a:r>
              <a:rPr kumimoji="0" lang="en-US" sz="2000" b="1" i="0" u="none" strike="noStrike" kern="0" cap="none" spc="0" normalizeH="0" baseline="0" noProof="0" dirty="0">
                <a:ln>
                  <a:noFill/>
                </a:ln>
                <a:effectLst/>
                <a:uLnTx/>
                <a:uFillTx/>
                <a:latin typeface="Courier New" pitchFamily="49" charset="0"/>
                <a:cs typeface="Arial"/>
              </a:rPr>
              <a:t> </a:t>
            </a:r>
            <a:r>
              <a:rPr kumimoji="0" lang="en-US" sz="2000" b="1" i="0" u="none" strike="noStrike" kern="0" cap="none" spc="0" normalizeH="0" baseline="0" noProof="0" dirty="0">
                <a:ln>
                  <a:noFill/>
                </a:ln>
                <a:solidFill>
                  <a:srgbClr val="C00000"/>
                </a:solidFill>
                <a:effectLst/>
                <a:uLnTx/>
                <a:uFillTx/>
                <a:latin typeface="Courier New" pitchFamily="49" charset="0"/>
                <a:cs typeface="Arial"/>
              </a:rPr>
              <a:t>$s0</a:t>
            </a:r>
            <a:r>
              <a:rPr kumimoji="0" lang="en-US" sz="2000" b="1" i="0" u="none" strike="noStrike" kern="0" cap="none" spc="0" normalizeH="0" baseline="0" noProof="0" dirty="0">
                <a:ln>
                  <a:noFill/>
                </a:ln>
                <a:effectLst/>
                <a:uLnTx/>
                <a:uFillTx/>
                <a:latin typeface="Courier New" pitchFamily="49" charset="0"/>
                <a:cs typeface="Arial"/>
              </a:rPr>
              <a:t>, </a:t>
            </a:r>
            <a:r>
              <a:rPr lang="en-US" sz="2000" b="1" kern="0" dirty="0">
                <a:solidFill>
                  <a:srgbClr val="006600"/>
                </a:solidFill>
                <a:latin typeface="Courier New" pitchFamily="49" charset="0"/>
                <a:cs typeface="Arial"/>
                <a:sym typeface="Wingdings" pitchFamily="2" charset="2"/>
              </a:rPr>
              <a:t>$s1</a:t>
            </a:r>
            <a:r>
              <a:rPr kumimoji="0" lang="en-US" sz="2000" b="1" i="0" u="none" strike="noStrike" kern="0" cap="none" spc="0" normalizeH="0" baseline="0" noProof="0" dirty="0">
                <a:ln>
                  <a:noFill/>
                </a:ln>
                <a:effectLst/>
                <a:uLnTx/>
                <a:uFillTx/>
                <a:latin typeface="Courier New" pitchFamily="49" charset="0"/>
                <a:cs typeface="Arial"/>
              </a:rPr>
              <a:t>, </a:t>
            </a:r>
            <a:r>
              <a:rPr lang="en-US" sz="2000" b="1" kern="0" dirty="0">
                <a:solidFill>
                  <a:srgbClr val="006600"/>
                </a:solidFill>
                <a:latin typeface="Courier New" pitchFamily="49" charset="0"/>
                <a:cs typeface="Arial"/>
                <a:sym typeface="Wingdings" pitchFamily="2" charset="2"/>
              </a:rPr>
              <a:t>$s2</a:t>
            </a:r>
          </a:p>
          <a:p>
            <a:pPr marL="212725" indent="-325438">
              <a:spcBef>
                <a:spcPct val="10000"/>
              </a:spcBef>
              <a:buClr>
                <a:srgbClr val="CCB400"/>
              </a:buClr>
              <a:buSzPct val="60000"/>
            </a:pPr>
            <a:r>
              <a:rPr kumimoji="0" lang="en-US" sz="2000" b="1" i="0" u="none" strike="noStrike" kern="0" cap="none" spc="0" normalizeH="0" baseline="0" noProof="0" dirty="0">
                <a:ln>
                  <a:noFill/>
                </a:ln>
                <a:effectLst/>
                <a:uLnTx/>
                <a:uFillTx/>
                <a:latin typeface="Courier New" pitchFamily="49" charset="0"/>
                <a:cs typeface="Arial"/>
              </a:rPr>
              <a:t>Exit:</a:t>
            </a:r>
          </a:p>
        </p:txBody>
      </p:sp>
      <p:sp>
        <p:nvSpPr>
          <p:cNvPr id="20" name="Rectangle 19">
            <a:extLst>
              <a:ext uri="{FF2B5EF4-FFF2-40B4-BE49-F238E27FC236}">
                <a16:creationId xmlns:a16="http://schemas.microsoft.com/office/drawing/2014/main" id="{25B79372-3347-44B0-BC93-D354C1499631}"/>
              </a:ext>
            </a:extLst>
          </p:cNvPr>
          <p:cNvSpPr>
            <a:spLocks noChangeArrowheads="1"/>
          </p:cNvSpPr>
          <p:nvPr/>
        </p:nvSpPr>
        <p:spPr bwMode="auto">
          <a:xfrm>
            <a:off x="436338" y="3505200"/>
            <a:ext cx="3733800" cy="1447800"/>
          </a:xfrm>
          <a:prstGeom prst="rect">
            <a:avLst/>
          </a:prstGeom>
          <a:solidFill>
            <a:schemeClr val="accent1">
              <a:lumMod val="20000"/>
              <a:lumOff val="80000"/>
            </a:schemeClr>
          </a:solidFill>
          <a:ln w="9525">
            <a:solidFill>
              <a:schemeClr val="tx1"/>
            </a:solidFill>
            <a:miter lim="800000"/>
            <a:headEnd/>
            <a:tailEnd/>
          </a:ln>
        </p:spPr>
        <p:txBody>
          <a:bodyPr wrap="none" lIns="19050" tIns="26988" rIns="19050" bIns="26988"/>
          <a:lstStyle/>
          <a:p>
            <a:pPr>
              <a:spcBef>
                <a:spcPct val="10000"/>
              </a:spcBef>
              <a:buFont typeface="Wingdings" pitchFamily="2" charset="2"/>
              <a:buNone/>
            </a:pPr>
            <a:r>
              <a:rPr lang="en-US" sz="2000" b="1" dirty="0">
                <a:solidFill>
                  <a:srgbClr val="9900CC"/>
                </a:solidFill>
                <a:latin typeface="Courier New" pitchFamily="49" charset="0"/>
              </a:rPr>
              <a:t>	</a:t>
            </a:r>
            <a:r>
              <a:rPr lang="en-US" sz="2000" b="1" dirty="0" err="1">
                <a:solidFill>
                  <a:srgbClr val="660066"/>
                </a:solidFill>
                <a:latin typeface="Courier New" pitchFamily="49" charset="0"/>
              </a:rPr>
              <a:t>beq</a:t>
            </a:r>
            <a:r>
              <a:rPr lang="en-US" sz="2000" b="1" dirty="0">
                <a:latin typeface="Courier New" pitchFamily="49" charset="0"/>
              </a:rPr>
              <a:t> </a:t>
            </a:r>
            <a:r>
              <a:rPr lang="en-US" sz="2000" b="1" dirty="0">
                <a:solidFill>
                  <a:srgbClr val="006600"/>
                </a:solidFill>
                <a:latin typeface="Courier New" pitchFamily="49" charset="0"/>
              </a:rPr>
              <a:t>$s3</a:t>
            </a:r>
            <a:r>
              <a:rPr lang="en-US" sz="2000" b="1" dirty="0">
                <a:latin typeface="Courier New" pitchFamily="49" charset="0"/>
              </a:rPr>
              <a:t>, </a:t>
            </a:r>
            <a:r>
              <a:rPr lang="en-US" sz="2000" b="1" dirty="0">
                <a:solidFill>
                  <a:srgbClr val="006600"/>
                </a:solidFill>
                <a:latin typeface="Courier New" pitchFamily="49" charset="0"/>
              </a:rPr>
              <a:t>$s4</a:t>
            </a:r>
            <a:r>
              <a:rPr lang="en-US" sz="2000" b="1" dirty="0">
                <a:latin typeface="Courier New" pitchFamily="49" charset="0"/>
              </a:rPr>
              <a:t>, L1</a:t>
            </a:r>
          </a:p>
          <a:p>
            <a:pPr>
              <a:spcBef>
                <a:spcPct val="10000"/>
              </a:spcBef>
              <a:buFont typeface="Wingdings" pitchFamily="2" charset="2"/>
              <a:buNone/>
            </a:pPr>
            <a:r>
              <a:rPr lang="en-US" sz="2000" b="1" dirty="0">
                <a:latin typeface="Courier New" pitchFamily="49" charset="0"/>
              </a:rPr>
              <a:t>	</a:t>
            </a:r>
            <a:r>
              <a:rPr lang="en-US" sz="2000" b="1" dirty="0">
                <a:solidFill>
                  <a:srgbClr val="660066"/>
                </a:solidFill>
                <a:latin typeface="Courier New" pitchFamily="49" charset="0"/>
              </a:rPr>
              <a:t>j</a:t>
            </a:r>
            <a:r>
              <a:rPr lang="en-US" sz="2000" b="1" dirty="0">
                <a:latin typeface="Courier New" pitchFamily="49" charset="0"/>
              </a:rPr>
              <a:t>   Exit</a:t>
            </a:r>
          </a:p>
          <a:p>
            <a:pPr>
              <a:spcBef>
                <a:spcPct val="10000"/>
              </a:spcBef>
              <a:buFont typeface="Wingdings" pitchFamily="2" charset="2"/>
              <a:buNone/>
            </a:pPr>
            <a:r>
              <a:rPr lang="en-US" sz="2000" b="1" dirty="0">
                <a:latin typeface="Courier New" pitchFamily="49" charset="0"/>
              </a:rPr>
              <a:t>L1: 	</a:t>
            </a:r>
            <a:r>
              <a:rPr lang="en-US" sz="2000" b="1" dirty="0">
                <a:solidFill>
                  <a:srgbClr val="660066"/>
                </a:solidFill>
                <a:latin typeface="Courier New" pitchFamily="49" charset="0"/>
              </a:rPr>
              <a:t>add</a:t>
            </a:r>
            <a:r>
              <a:rPr lang="en-US" sz="2000" b="1" dirty="0">
                <a:latin typeface="Courier New" pitchFamily="49" charset="0"/>
              </a:rPr>
              <a:t> </a:t>
            </a:r>
            <a:r>
              <a:rPr lang="en-US" sz="2000" b="1" dirty="0">
                <a:solidFill>
                  <a:srgbClr val="C00000"/>
                </a:solidFill>
                <a:latin typeface="Courier New" pitchFamily="49" charset="0"/>
              </a:rPr>
              <a:t>$s0</a:t>
            </a:r>
            <a:r>
              <a:rPr lang="en-US" sz="2000" b="1" dirty="0">
                <a:latin typeface="Courier New" pitchFamily="49" charset="0"/>
              </a:rPr>
              <a:t>, </a:t>
            </a:r>
            <a:r>
              <a:rPr lang="en-US" sz="2000" b="1" dirty="0">
                <a:solidFill>
                  <a:srgbClr val="006600"/>
                </a:solidFill>
                <a:latin typeface="Courier New" pitchFamily="49" charset="0"/>
              </a:rPr>
              <a:t>$s1</a:t>
            </a:r>
            <a:r>
              <a:rPr lang="en-US" sz="2000" b="1" dirty="0">
                <a:latin typeface="Courier New" pitchFamily="49" charset="0"/>
              </a:rPr>
              <a:t>, </a:t>
            </a:r>
            <a:r>
              <a:rPr lang="en-US" sz="2000" b="1" dirty="0">
                <a:solidFill>
                  <a:srgbClr val="006600"/>
                </a:solidFill>
                <a:latin typeface="Courier New" pitchFamily="49" charset="0"/>
              </a:rPr>
              <a:t>$s2</a:t>
            </a:r>
          </a:p>
          <a:p>
            <a:pPr>
              <a:spcBef>
                <a:spcPct val="10000"/>
              </a:spcBef>
              <a:buFont typeface="Wingdings" pitchFamily="2" charset="2"/>
              <a:buNone/>
            </a:pPr>
            <a:r>
              <a:rPr lang="en-US" sz="2000" b="1" dirty="0">
                <a:latin typeface="Courier New" pitchFamily="49" charset="0"/>
              </a:rPr>
              <a:t>Exit:</a:t>
            </a:r>
            <a:endParaRPr kumimoji="0" lang="en-US" b="1" i="0" u="none" strike="noStrike" kern="0" cap="none" spc="0" normalizeH="0" baseline="0" noProof="0" dirty="0">
              <a:ln>
                <a:noFill/>
              </a:ln>
              <a:effectLst/>
              <a:uLnTx/>
              <a:uFillTx/>
              <a:latin typeface="Courier New" pitchFamily="49" charset="0"/>
              <a:cs typeface="Arial"/>
            </a:endParaRPr>
          </a:p>
        </p:txBody>
      </p:sp>
      <p:sp>
        <p:nvSpPr>
          <p:cNvPr id="22" name="Down Arrow 11">
            <a:extLst>
              <a:ext uri="{FF2B5EF4-FFF2-40B4-BE49-F238E27FC236}">
                <a16:creationId xmlns:a16="http://schemas.microsoft.com/office/drawing/2014/main" id="{D7A260B0-72B0-46DC-A49E-2EFEAFDF1825}"/>
              </a:ext>
            </a:extLst>
          </p:cNvPr>
          <p:cNvSpPr/>
          <p:nvPr/>
        </p:nvSpPr>
        <p:spPr>
          <a:xfrm>
            <a:off x="664938" y="2971800"/>
            <a:ext cx="381000" cy="6858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12">
            <a:extLst>
              <a:ext uri="{FF2B5EF4-FFF2-40B4-BE49-F238E27FC236}">
                <a16:creationId xmlns:a16="http://schemas.microsoft.com/office/drawing/2014/main" id="{884D19C8-FC4C-47C1-B402-BAC81E0F37BE}"/>
              </a:ext>
            </a:extLst>
          </p:cNvPr>
          <p:cNvSpPr/>
          <p:nvPr/>
        </p:nvSpPr>
        <p:spPr>
          <a:xfrm rot="19210666">
            <a:off x="4269345" y="2938057"/>
            <a:ext cx="381000" cy="6858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6">
            <a:extLst>
              <a:ext uri="{FF2B5EF4-FFF2-40B4-BE49-F238E27FC236}">
                <a16:creationId xmlns:a16="http://schemas.microsoft.com/office/drawing/2014/main" id="{7D2FC83F-3CC5-4021-9F63-BD6C17547DAE}"/>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Tree>
    <p:extLst>
      <p:ext uri="{BB962C8B-B14F-4D97-AF65-F5344CB8AC3E}">
        <p14:creationId xmlns:p14="http://schemas.microsoft.com/office/powerpoint/2010/main" val="2493535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879B9DFF-A254-614A-A357-69C7361A37B9}"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a:solidFill>
                  <a:srgbClr val="0000FF"/>
                </a:solidFill>
                <a:latin typeface="+mn-lt"/>
              </a:rPr>
              <a:t>3. Strings (2/2)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a:p>
        </p:txBody>
      </p:sp>
      <p:sp>
        <p:nvSpPr>
          <p:cNvPr id="16" name="[Rectangle 3]">
            <a:extLst>
              <a:ext uri="{FF2B5EF4-FFF2-40B4-BE49-F238E27FC236}">
                <a16:creationId xmlns:a16="http://schemas.microsoft.com/office/drawing/2014/main" id="{9DCF148C-EDAE-46F3-88AD-A7B88E53CAF1}"/>
              </a:ext>
            </a:extLst>
          </p:cNvPr>
          <p:cNvSpPr txBox="1">
            <a:spLocks noChangeArrowheads="1"/>
          </p:cNvSpPr>
          <p:nvPr/>
        </p:nvSpPr>
        <p:spPr>
          <a:xfrm>
            <a:off x="471488" y="1381759"/>
            <a:ext cx="7948612" cy="300489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1200"/>
              </a:spcBef>
              <a:spcAft>
                <a:spcPts val="0"/>
              </a:spcAft>
              <a:buClr>
                <a:schemeClr val="bg1">
                  <a:lumMod val="50000"/>
                </a:schemeClr>
              </a:buClr>
              <a:buSzPct val="100000"/>
              <a:buFont typeface="Wingdings" pitchFamily="2" charset="2"/>
              <a:buChar char="§"/>
            </a:pPr>
            <a:r>
              <a:rPr lang="en-GB"/>
              <a:t>We can turn an array of characters into a </a:t>
            </a:r>
            <a:r>
              <a:rPr lang="en-GB">
                <a:solidFill>
                  <a:srgbClr val="C00000"/>
                </a:solidFill>
              </a:rPr>
              <a:t>string</a:t>
            </a:r>
            <a:r>
              <a:rPr lang="en-GB"/>
              <a:t> by adding a </a:t>
            </a:r>
            <a:r>
              <a:rPr lang="en-GB">
                <a:solidFill>
                  <a:srgbClr val="C00000"/>
                </a:solidFill>
              </a:rPr>
              <a:t>null character '\0’</a:t>
            </a:r>
            <a:r>
              <a:rPr lang="en-GB"/>
              <a:t> at the end of the array</a:t>
            </a:r>
          </a:p>
          <a:p>
            <a:pPr marL="352425" indent="-352425" fontAlgn="auto">
              <a:spcBef>
                <a:spcPts val="1200"/>
              </a:spcBef>
              <a:spcAft>
                <a:spcPts val="0"/>
              </a:spcAft>
              <a:buClr>
                <a:schemeClr val="bg1">
                  <a:lumMod val="50000"/>
                </a:schemeClr>
              </a:buClr>
              <a:buSzPct val="100000"/>
              <a:buFont typeface="Wingdings" pitchFamily="2" charset="2"/>
              <a:buChar char="§"/>
            </a:pPr>
            <a:r>
              <a:rPr lang="en-GB"/>
              <a:t>A </a:t>
            </a:r>
            <a:r>
              <a:rPr lang="en-GB">
                <a:solidFill>
                  <a:srgbClr val="C00000"/>
                </a:solidFill>
              </a:rPr>
              <a:t>string</a:t>
            </a:r>
            <a:r>
              <a:rPr lang="en-GB"/>
              <a:t> is an array of characters, terminated by a null character ‘\0’ (which has an ASCII value of zero)</a:t>
            </a:r>
          </a:p>
          <a:p>
            <a:pPr marL="352425" indent="-352425" fontAlgn="auto">
              <a:spcBef>
                <a:spcPts val="1200"/>
              </a:spcBef>
              <a:spcAft>
                <a:spcPts val="0"/>
              </a:spcAft>
              <a:buClr>
                <a:schemeClr val="bg1">
                  <a:lumMod val="50000"/>
                </a:schemeClr>
              </a:buClr>
              <a:buSzPct val="100000"/>
              <a:buFont typeface="Wingdings" pitchFamily="2" charset="2"/>
              <a:buChar char="§"/>
            </a:pPr>
            <a:r>
              <a:rPr lang="en-GB"/>
              <a:t>We can use </a:t>
            </a:r>
            <a:r>
              <a:rPr lang="en-GB">
                <a:solidFill>
                  <a:srgbClr val="C00000"/>
                </a:solidFill>
              </a:rPr>
              <a:t>string functions</a:t>
            </a:r>
            <a:r>
              <a:rPr lang="en-GB"/>
              <a:t> (include &lt;</a:t>
            </a:r>
            <a:r>
              <a:rPr lang="en-GB" err="1"/>
              <a:t>string.h</a:t>
            </a:r>
            <a:r>
              <a:rPr lang="en-GB"/>
              <a:t>&gt;) to manipulate strings.</a:t>
            </a:r>
          </a:p>
        </p:txBody>
      </p:sp>
      <p:graphicFrame>
        <p:nvGraphicFramePr>
          <p:cNvPr id="17" name="Group 38">
            <a:extLst>
              <a:ext uri="{FF2B5EF4-FFF2-40B4-BE49-F238E27FC236}">
                <a16:creationId xmlns:a16="http://schemas.microsoft.com/office/drawing/2014/main" id="{FC453E99-2F1C-461D-8D79-29DEBA61AABB}"/>
              </a:ext>
            </a:extLst>
          </p:cNvPr>
          <p:cNvGraphicFramePr>
            <a:graphicFrameLocks noGrp="1"/>
          </p:cNvGraphicFramePr>
          <p:nvPr/>
        </p:nvGraphicFramePr>
        <p:xfrm>
          <a:off x="2622747" y="4794421"/>
          <a:ext cx="4214506" cy="578066"/>
        </p:xfrm>
        <a:graphic>
          <a:graphicData uri="http://schemas.openxmlformats.org/drawingml/2006/table">
            <a:tbl>
              <a:tblPr/>
              <a:tblGrid>
                <a:gridCol w="601153">
                  <a:extLst>
                    <a:ext uri="{9D8B030D-6E8A-4147-A177-3AD203B41FA5}">
                      <a16:colId xmlns:a16="http://schemas.microsoft.com/office/drawing/2014/main" val="20000"/>
                    </a:ext>
                  </a:extLst>
                </a:gridCol>
                <a:gridCol w="601152">
                  <a:extLst>
                    <a:ext uri="{9D8B030D-6E8A-4147-A177-3AD203B41FA5}">
                      <a16:colId xmlns:a16="http://schemas.microsoft.com/office/drawing/2014/main" val="20001"/>
                    </a:ext>
                  </a:extLst>
                </a:gridCol>
                <a:gridCol w="602762">
                  <a:extLst>
                    <a:ext uri="{9D8B030D-6E8A-4147-A177-3AD203B41FA5}">
                      <a16:colId xmlns:a16="http://schemas.microsoft.com/office/drawing/2014/main" val="20002"/>
                    </a:ext>
                  </a:extLst>
                </a:gridCol>
                <a:gridCol w="602762">
                  <a:extLst>
                    <a:ext uri="{9D8B030D-6E8A-4147-A177-3AD203B41FA5}">
                      <a16:colId xmlns:a16="http://schemas.microsoft.com/office/drawing/2014/main" val="20003"/>
                    </a:ext>
                  </a:extLst>
                </a:gridCol>
                <a:gridCol w="602762">
                  <a:extLst>
                    <a:ext uri="{9D8B030D-6E8A-4147-A177-3AD203B41FA5}">
                      <a16:colId xmlns:a16="http://schemas.microsoft.com/office/drawing/2014/main" val="20004"/>
                    </a:ext>
                  </a:extLst>
                </a:gridCol>
                <a:gridCol w="602762">
                  <a:extLst>
                    <a:ext uri="{9D8B030D-6E8A-4147-A177-3AD203B41FA5}">
                      <a16:colId xmlns:a16="http://schemas.microsoft.com/office/drawing/2014/main" val="20005"/>
                    </a:ext>
                  </a:extLst>
                </a:gridCol>
                <a:gridCol w="601153">
                  <a:extLst>
                    <a:ext uri="{9D8B030D-6E8A-4147-A177-3AD203B41FA5}">
                      <a16:colId xmlns:a16="http://schemas.microsoft.com/office/drawing/2014/main" val="20006"/>
                    </a:ext>
                  </a:extLst>
                </a:gridCol>
              </a:tblGrid>
              <a:tr h="578066">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6951AA56-E0B2-4B08-8518-5FE0B5C3C7A3}"/>
              </a:ext>
            </a:extLst>
          </p:cNvPr>
          <p:cNvSpPr txBox="1"/>
          <p:nvPr/>
        </p:nvSpPr>
        <p:spPr>
          <a:xfrm>
            <a:off x="963827" y="4386649"/>
            <a:ext cx="2137719" cy="461665"/>
          </a:xfrm>
          <a:prstGeom prst="rect">
            <a:avLst/>
          </a:prstGeom>
          <a:noFill/>
        </p:spPr>
        <p:txBody>
          <a:bodyPr wrap="square" rtlCol="0">
            <a:spAutoFit/>
          </a:bodyPr>
          <a:lstStyle/>
          <a:p>
            <a:r>
              <a:rPr lang="en-SG" sz="2400"/>
              <a:t>Example:</a:t>
            </a:r>
          </a:p>
        </p:txBody>
      </p:sp>
    </p:spTree>
    <p:extLst>
      <p:ext uri="{BB962C8B-B14F-4D97-AF65-F5344CB8AC3E}">
        <p14:creationId xmlns:p14="http://schemas.microsoft.com/office/powerpoint/2010/main" val="201635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0F9CFFD4-F633-1F48-8EB6-C93F1D642C24}"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latin typeface="+mn-lt"/>
              </a:rPr>
              <a:t>3.1 Strings: Basic</a:t>
            </a:r>
            <a:endParaRPr lang="en-US" sz="3600">
              <a:solidFill>
                <a:srgbClr val="C00000"/>
              </a:solidFill>
              <a:latin typeface="+mn-lt"/>
            </a:endParaRPr>
          </a:p>
        </p:txBody>
      </p:sp>
      <p:sp>
        <p:nvSpPr>
          <p:cNvPr id="66" name="Content Placeholder 5">
            <a:extLst>
              <a:ext uri="{FF2B5EF4-FFF2-40B4-BE49-F238E27FC236}">
                <a16:creationId xmlns:a16="http://schemas.microsoft.com/office/drawing/2014/main" id="{58ABE20A-6475-400D-9583-D38831E25B3F}"/>
              </a:ext>
            </a:extLst>
          </p:cNvPr>
          <p:cNvSpPr>
            <a:spLocks noGrp="1"/>
          </p:cNvSpPr>
          <p:nvPr>
            <p:ph idx="1"/>
          </p:nvPr>
        </p:nvSpPr>
        <p:spPr>
          <a:xfrm>
            <a:off x="587375" y="1213338"/>
            <a:ext cx="8229600" cy="5134708"/>
          </a:xfrm>
        </p:spPr>
        <p:txBody>
          <a:bodyPr>
            <a:normAutofit/>
          </a:bodyPr>
          <a:lstStyle/>
          <a:p>
            <a:pPr marL="352425" indent="-352425">
              <a:buClr>
                <a:schemeClr val="tx1">
                  <a:lumMod val="90000"/>
                  <a:lumOff val="10000"/>
                </a:schemeClr>
              </a:buClr>
              <a:buSzPct val="100000"/>
              <a:buFont typeface="Wingdings" panose="05000000000000000000" pitchFamily="2" charset="2"/>
              <a:buChar char="§"/>
              <a:defRPr/>
            </a:pPr>
            <a:r>
              <a:rPr lang="en-US" sz="2800"/>
              <a:t>Declaration of an array of characters</a:t>
            </a:r>
            <a:endParaRPr lang="en-US" sz="2000" b="1">
              <a:solidFill>
                <a:srgbClr val="800000"/>
              </a:solidFill>
              <a:latin typeface="Courier New" pitchFamily="49" charset="0"/>
            </a:endParaRPr>
          </a:p>
          <a:p>
            <a:pPr lvl="1">
              <a:buClr>
                <a:schemeClr val="bg2"/>
              </a:buClr>
              <a:buSzPct val="75000"/>
              <a:tabLst>
                <a:tab pos="914400" algn="l"/>
              </a:tabLst>
              <a:defRPr/>
            </a:pPr>
            <a:r>
              <a:rPr lang="en-US" b="1">
                <a:solidFill>
                  <a:srgbClr val="800000"/>
                </a:solidFill>
                <a:latin typeface="Courier New" pitchFamily="49" charset="0"/>
              </a:rPr>
              <a:t>	char </a:t>
            </a:r>
            <a:r>
              <a:rPr lang="en-US" b="1" err="1">
                <a:solidFill>
                  <a:srgbClr val="800000"/>
                </a:solidFill>
                <a:latin typeface="Courier New" pitchFamily="49" charset="0"/>
              </a:rPr>
              <a:t>str</a:t>
            </a:r>
            <a:r>
              <a:rPr lang="en-US" b="1">
                <a:solidFill>
                  <a:srgbClr val="800000"/>
                </a:solidFill>
                <a:latin typeface="Courier New" pitchFamily="49" charset="0"/>
              </a:rPr>
              <a:t>[6];</a:t>
            </a:r>
          </a:p>
          <a:p>
            <a:pPr marL="352425" indent="-352425">
              <a:spcBef>
                <a:spcPts val="1200"/>
              </a:spcBef>
              <a:buClr>
                <a:schemeClr val="tx1">
                  <a:lumMod val="90000"/>
                  <a:lumOff val="10000"/>
                </a:schemeClr>
              </a:buClr>
              <a:buSzPct val="100000"/>
              <a:buFont typeface="Wingdings" panose="05000000000000000000" pitchFamily="2" charset="2"/>
              <a:buChar char="§"/>
              <a:defRPr/>
            </a:pPr>
            <a:r>
              <a:rPr lang="en-US" sz="2800"/>
              <a:t>Assigning character to an element of an array of characters</a:t>
            </a:r>
            <a:endParaRPr lang="en-US" sz="2000" b="1">
              <a:solidFill>
                <a:srgbClr val="800000"/>
              </a:solidFill>
              <a:latin typeface="Courier New" pitchFamily="49" charset="0"/>
            </a:endParaRPr>
          </a:p>
          <a:p>
            <a:pPr lvl="1">
              <a:buClr>
                <a:schemeClr val="bg2"/>
              </a:buClr>
              <a:buSzPct val="75000"/>
              <a:tabLst>
                <a:tab pos="914400" algn="l"/>
              </a:tabLst>
              <a:defRPr/>
            </a:pPr>
            <a:r>
              <a:rPr lang="en-US" b="1">
                <a:solidFill>
                  <a:srgbClr val="800000"/>
                </a:solidFill>
                <a:latin typeface="Courier New" pitchFamily="49" charset="0"/>
              </a:rPr>
              <a:t>	</a:t>
            </a:r>
            <a:r>
              <a:rPr lang="en-US" b="1" err="1">
                <a:solidFill>
                  <a:srgbClr val="800000"/>
                </a:solidFill>
                <a:latin typeface="Courier New" pitchFamily="49" charset="0"/>
              </a:rPr>
              <a:t>str</a:t>
            </a:r>
            <a:r>
              <a:rPr lang="en-US" b="1">
                <a:solidFill>
                  <a:srgbClr val="800000"/>
                </a:solidFill>
                <a:latin typeface="Courier New" pitchFamily="49" charset="0"/>
              </a:rPr>
              <a:t>[0] = 'e';</a:t>
            </a:r>
          </a:p>
          <a:p>
            <a:pPr lvl="1">
              <a:buClr>
                <a:schemeClr val="bg2"/>
              </a:buClr>
              <a:buSzPct val="75000"/>
              <a:tabLst>
                <a:tab pos="914400" algn="l"/>
              </a:tabLst>
              <a:defRPr/>
            </a:pPr>
            <a:r>
              <a:rPr lang="en-US" b="1">
                <a:solidFill>
                  <a:srgbClr val="800000"/>
                </a:solidFill>
                <a:latin typeface="Courier New" pitchFamily="49" charset="0"/>
              </a:rPr>
              <a:t>	</a:t>
            </a:r>
            <a:r>
              <a:rPr lang="en-US" b="1" err="1">
                <a:solidFill>
                  <a:srgbClr val="800000"/>
                </a:solidFill>
                <a:latin typeface="Courier New" pitchFamily="49" charset="0"/>
              </a:rPr>
              <a:t>str</a:t>
            </a:r>
            <a:r>
              <a:rPr lang="en-US" b="1">
                <a:solidFill>
                  <a:srgbClr val="800000"/>
                </a:solidFill>
                <a:latin typeface="Courier New" pitchFamily="49" charset="0"/>
              </a:rPr>
              <a:t>[1] = 'g';</a:t>
            </a:r>
          </a:p>
          <a:p>
            <a:pPr lvl="1">
              <a:buClr>
                <a:schemeClr val="bg2"/>
              </a:buClr>
              <a:buSzPct val="75000"/>
              <a:tabLst>
                <a:tab pos="914400" algn="l"/>
              </a:tabLst>
              <a:defRPr/>
            </a:pPr>
            <a:r>
              <a:rPr lang="en-US" b="1">
                <a:solidFill>
                  <a:srgbClr val="800000"/>
                </a:solidFill>
                <a:latin typeface="Courier New" pitchFamily="49" charset="0"/>
              </a:rPr>
              <a:t>	</a:t>
            </a:r>
            <a:r>
              <a:rPr lang="en-US" b="1" err="1">
                <a:solidFill>
                  <a:srgbClr val="800000"/>
                </a:solidFill>
                <a:latin typeface="Courier New" pitchFamily="49" charset="0"/>
              </a:rPr>
              <a:t>str</a:t>
            </a:r>
            <a:r>
              <a:rPr lang="en-US" b="1">
                <a:solidFill>
                  <a:srgbClr val="800000"/>
                </a:solidFill>
                <a:latin typeface="Courier New" pitchFamily="49" charset="0"/>
              </a:rPr>
              <a:t>[2] = 'g';</a:t>
            </a:r>
          </a:p>
          <a:p>
            <a:pPr lvl="1">
              <a:buClr>
                <a:schemeClr val="bg2"/>
              </a:buClr>
              <a:buSzPct val="75000"/>
              <a:tabLst>
                <a:tab pos="914400" algn="l"/>
              </a:tabLst>
              <a:defRPr/>
            </a:pPr>
            <a:r>
              <a:rPr lang="en-US" b="1">
                <a:solidFill>
                  <a:srgbClr val="800000"/>
                </a:solidFill>
                <a:latin typeface="Courier New" pitchFamily="49" charset="0"/>
              </a:rPr>
              <a:t>	</a:t>
            </a:r>
            <a:r>
              <a:rPr lang="en-US" b="1" err="1">
                <a:solidFill>
                  <a:srgbClr val="800000"/>
                </a:solidFill>
                <a:latin typeface="Courier New" pitchFamily="49" charset="0"/>
              </a:rPr>
              <a:t>str</a:t>
            </a:r>
            <a:r>
              <a:rPr lang="en-US" b="1">
                <a:solidFill>
                  <a:srgbClr val="800000"/>
                </a:solidFill>
                <a:latin typeface="Courier New" pitchFamily="49" charset="0"/>
              </a:rPr>
              <a:t>[3] = '\0';</a:t>
            </a:r>
          </a:p>
          <a:p>
            <a:pPr marL="352425" indent="-352425">
              <a:spcBef>
                <a:spcPts val="1200"/>
              </a:spcBef>
              <a:buClr>
                <a:schemeClr val="tx1">
                  <a:lumMod val="90000"/>
                  <a:lumOff val="10000"/>
                </a:schemeClr>
              </a:buClr>
              <a:buSzPct val="100000"/>
              <a:buFont typeface="Wingdings" panose="05000000000000000000" pitchFamily="2" charset="2"/>
              <a:buChar char="§"/>
              <a:defRPr/>
            </a:pPr>
            <a:r>
              <a:rPr lang="en-US" sz="2800"/>
              <a:t>Initializer for string</a:t>
            </a:r>
          </a:p>
          <a:p>
            <a:pPr marL="800100" lvl="1" indent="-342900">
              <a:spcBef>
                <a:spcPts val="600"/>
              </a:spcBef>
              <a:spcAft>
                <a:spcPts val="600"/>
              </a:spcAft>
              <a:buClr>
                <a:schemeClr val="bg1">
                  <a:lumMod val="50000"/>
                </a:schemeClr>
              </a:buClr>
              <a:buSzPct val="100000"/>
              <a:buFont typeface="Wingdings" panose="05000000000000000000" pitchFamily="2" charset="2"/>
              <a:buChar char="§"/>
              <a:defRPr/>
            </a:pPr>
            <a:r>
              <a:rPr lang="en-US"/>
              <a:t>Two ways:</a:t>
            </a:r>
          </a:p>
          <a:p>
            <a:pPr marL="342900" lvl="1" indent="4763">
              <a:spcBef>
                <a:spcPts val="0"/>
              </a:spcBef>
              <a:buClr>
                <a:schemeClr val="bg2"/>
              </a:buClr>
              <a:buSzPct val="75000"/>
              <a:tabLst>
                <a:tab pos="914400" algn="l"/>
              </a:tabLst>
              <a:defRPr/>
            </a:pPr>
            <a:r>
              <a:rPr lang="en-US" b="1">
                <a:solidFill>
                  <a:srgbClr val="800000"/>
                </a:solidFill>
                <a:latin typeface="Courier New" pitchFamily="49" charset="0"/>
              </a:rPr>
              <a:t>  char </a:t>
            </a:r>
            <a:r>
              <a:rPr lang="en-US" b="1" err="1">
                <a:solidFill>
                  <a:srgbClr val="800000"/>
                </a:solidFill>
                <a:latin typeface="Courier New" pitchFamily="49" charset="0"/>
              </a:rPr>
              <a:t>fruit_name</a:t>
            </a:r>
            <a:r>
              <a:rPr lang="en-US" b="1">
                <a:solidFill>
                  <a:srgbClr val="800000"/>
                </a:solidFill>
                <a:latin typeface="Courier New" pitchFamily="49" charset="0"/>
              </a:rPr>
              <a:t>[] = "apple";</a:t>
            </a:r>
          </a:p>
          <a:p>
            <a:pPr marL="342900" lvl="1" indent="4763">
              <a:spcBef>
                <a:spcPts val="0"/>
              </a:spcBef>
              <a:buClr>
                <a:schemeClr val="bg2"/>
              </a:buClr>
              <a:buSzPct val="75000"/>
              <a:tabLst>
                <a:tab pos="914400" algn="l"/>
              </a:tabLst>
              <a:defRPr/>
            </a:pPr>
            <a:r>
              <a:rPr lang="en-US" b="1">
                <a:solidFill>
                  <a:srgbClr val="800000"/>
                </a:solidFill>
                <a:latin typeface="Courier New" pitchFamily="49" charset="0"/>
              </a:rPr>
              <a:t>  char </a:t>
            </a:r>
            <a:r>
              <a:rPr lang="en-US" b="1" err="1">
                <a:solidFill>
                  <a:srgbClr val="800000"/>
                </a:solidFill>
                <a:latin typeface="Courier New" pitchFamily="49" charset="0"/>
              </a:rPr>
              <a:t>fruit_name</a:t>
            </a:r>
            <a:r>
              <a:rPr lang="en-US" b="1">
                <a:solidFill>
                  <a:srgbClr val="800000"/>
                </a:solidFill>
                <a:latin typeface="Courier New" pitchFamily="49" charset="0"/>
              </a:rPr>
              <a:t>[] = {'</a:t>
            </a:r>
            <a:r>
              <a:rPr lang="en-US" b="1" err="1">
                <a:solidFill>
                  <a:srgbClr val="800000"/>
                </a:solidFill>
                <a:latin typeface="Courier New" pitchFamily="49" charset="0"/>
              </a:rPr>
              <a:t>a','p','p','l','e</a:t>
            </a:r>
            <a:r>
              <a:rPr lang="en-US" b="1">
                <a:solidFill>
                  <a:srgbClr val="800000"/>
                </a:solidFill>
                <a:latin typeface="Courier New" pitchFamily="49" charset="0"/>
              </a:rPr>
              <a:t>','\0'}; </a:t>
            </a:r>
            <a:endParaRPr lang="en-US" b="1">
              <a:solidFill>
                <a:srgbClr val="800000"/>
              </a:solidFill>
            </a:endParaRPr>
          </a:p>
        </p:txBody>
      </p:sp>
      <p:graphicFrame>
        <p:nvGraphicFramePr>
          <p:cNvPr id="67" name="Group 23">
            <a:extLst>
              <a:ext uri="{FF2B5EF4-FFF2-40B4-BE49-F238E27FC236}">
                <a16:creationId xmlns:a16="http://schemas.microsoft.com/office/drawing/2014/main" id="{2CF1DDFC-24A2-43F7-85B4-0C792025539E}"/>
              </a:ext>
            </a:extLst>
          </p:cNvPr>
          <p:cNvGraphicFramePr>
            <a:graphicFrameLocks noGrp="1"/>
          </p:cNvGraphicFramePr>
          <p:nvPr/>
        </p:nvGraphicFramePr>
        <p:xfrm>
          <a:off x="4561712" y="2935533"/>
          <a:ext cx="3554413" cy="518160"/>
        </p:xfrm>
        <a:graphic>
          <a:graphicData uri="http://schemas.openxmlformats.org/drawingml/2006/table">
            <a:tbl>
              <a:tblPr/>
              <a:tblGrid>
                <a:gridCol w="592138">
                  <a:extLst>
                    <a:ext uri="{9D8B030D-6E8A-4147-A177-3AD203B41FA5}">
                      <a16:colId xmlns:a16="http://schemas.microsoft.com/office/drawing/2014/main" val="20000"/>
                    </a:ext>
                  </a:extLst>
                </a:gridCol>
                <a:gridCol w="592137">
                  <a:extLst>
                    <a:ext uri="{9D8B030D-6E8A-4147-A177-3AD203B41FA5}">
                      <a16:colId xmlns:a16="http://schemas.microsoft.com/office/drawing/2014/main" val="20001"/>
                    </a:ext>
                  </a:extLst>
                </a:gridCol>
                <a:gridCol w="593725">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409575">
                  <a:extLst>
                    <a:ext uri="{9D8B030D-6E8A-4147-A177-3AD203B41FA5}">
                      <a16:colId xmlns:a16="http://schemas.microsoft.com/office/drawing/2014/main" val="20004"/>
                    </a:ext>
                  </a:extLst>
                </a:gridCol>
                <a:gridCol w="592138">
                  <a:extLst>
                    <a:ext uri="{9D8B030D-6E8A-4147-A177-3AD203B41FA5}">
                      <a16:colId xmlns:a16="http://schemas.microsoft.com/office/drawing/2014/main" val="20005"/>
                    </a:ext>
                  </a:extLst>
                </a:gridCol>
              </a:tblGrid>
              <a:tr h="474663">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mn-lt"/>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8" name="Group 67">
            <a:extLst>
              <a:ext uri="{FF2B5EF4-FFF2-40B4-BE49-F238E27FC236}">
                <a16:creationId xmlns:a16="http://schemas.microsoft.com/office/drawing/2014/main" id="{3CA5C347-C3E1-46DE-B3DF-6D059BC6A4CA}"/>
              </a:ext>
            </a:extLst>
          </p:cNvPr>
          <p:cNvGrpSpPr/>
          <p:nvPr/>
        </p:nvGrpSpPr>
        <p:grpSpPr>
          <a:xfrm>
            <a:off x="5081954" y="3494655"/>
            <a:ext cx="3541185" cy="1066702"/>
            <a:chOff x="5081954" y="3194613"/>
            <a:chExt cx="3541185" cy="1066702"/>
          </a:xfrm>
        </p:grpSpPr>
        <p:sp>
          <p:nvSpPr>
            <p:cNvPr id="69" name="TextBox 68">
              <a:extLst>
                <a:ext uri="{FF2B5EF4-FFF2-40B4-BE49-F238E27FC236}">
                  <a16:creationId xmlns:a16="http://schemas.microsoft.com/office/drawing/2014/main" id="{4043E7F5-A3D3-457C-BA11-6ED57BC36967}"/>
                </a:ext>
              </a:extLst>
            </p:cNvPr>
            <p:cNvSpPr txBox="1"/>
            <p:nvPr/>
          </p:nvSpPr>
          <p:spPr>
            <a:xfrm>
              <a:off x="5081954" y="3553429"/>
              <a:ext cx="3541185" cy="707886"/>
            </a:xfrm>
            <a:prstGeom prst="rect">
              <a:avLst/>
            </a:prstGeom>
            <a:solidFill>
              <a:srgbClr val="FFFFCC"/>
            </a:solidFill>
            <a:ln>
              <a:solidFill>
                <a:schemeClr val="bg2">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a:t>Without ‘\0’, it is just an array of character, </a:t>
              </a:r>
              <a:r>
                <a:rPr lang="en-US" sz="2000" u="sng">
                  <a:solidFill>
                    <a:srgbClr val="C00000"/>
                  </a:solidFill>
                </a:rPr>
                <a:t>not</a:t>
              </a:r>
              <a:r>
                <a:rPr lang="en-US" sz="2000"/>
                <a:t> a string. </a:t>
              </a:r>
              <a:endParaRPr lang="en-SG" sz="2000"/>
            </a:p>
          </p:txBody>
        </p:sp>
        <p:cxnSp>
          <p:nvCxnSpPr>
            <p:cNvPr id="70" name="Straight Arrow Connector 69">
              <a:extLst>
                <a:ext uri="{FF2B5EF4-FFF2-40B4-BE49-F238E27FC236}">
                  <a16:creationId xmlns:a16="http://schemas.microsoft.com/office/drawing/2014/main" id="{57BAF4A0-9FC4-4CF5-92B0-A0AEE9E89ED5}"/>
                </a:ext>
              </a:extLst>
            </p:cNvPr>
            <p:cNvCxnSpPr>
              <a:stCxn id="69" idx="0"/>
            </p:cNvCxnSpPr>
            <p:nvPr/>
          </p:nvCxnSpPr>
          <p:spPr bwMode="auto">
            <a:xfrm flipH="1" flipV="1">
              <a:off x="6794341" y="3194613"/>
              <a:ext cx="58206" cy="358816"/>
            </a:xfrm>
            <a:prstGeom prst="straightConnector1">
              <a:avLst/>
            </a:prstGeom>
            <a:solidFill>
              <a:schemeClr val="accent1"/>
            </a:solidFill>
            <a:ln w="28575" cap="sq" cmpd="sng" algn="ctr">
              <a:solidFill>
                <a:srgbClr val="0000FF"/>
              </a:solidFill>
              <a:prstDash val="solid"/>
              <a:round/>
              <a:headEnd type="none" w="med" len="med"/>
              <a:tailEnd type="triangle" w="lg" len="med"/>
            </a:ln>
            <a:effectLst/>
          </p:spPr>
        </p:cxnSp>
      </p:grpSp>
      <p:cxnSp>
        <p:nvCxnSpPr>
          <p:cNvPr id="71" name="Straight Arrow Connector 70">
            <a:extLst>
              <a:ext uri="{FF2B5EF4-FFF2-40B4-BE49-F238E27FC236}">
                <a16:creationId xmlns:a16="http://schemas.microsoft.com/office/drawing/2014/main" id="{CB4A4AB6-567D-4776-BCDB-C3B10C430E9C}"/>
              </a:ext>
            </a:extLst>
          </p:cNvPr>
          <p:cNvCxnSpPr/>
          <p:nvPr/>
        </p:nvCxnSpPr>
        <p:spPr bwMode="auto">
          <a:xfrm flipH="1">
            <a:off x="8044405" y="4524801"/>
            <a:ext cx="1" cy="1238492"/>
          </a:xfrm>
          <a:prstGeom prst="straightConnector1">
            <a:avLst/>
          </a:prstGeom>
          <a:solidFill>
            <a:schemeClr val="accent1"/>
          </a:solidFill>
          <a:ln w="28575" cap="sq" cmpd="sng" algn="ctr">
            <a:solidFill>
              <a:srgbClr val="0000FF"/>
            </a:solidFill>
            <a:prstDash val="solid"/>
            <a:round/>
            <a:headEnd type="none" w="med" len="med"/>
            <a:tailEnd type="triangle" w="lg" len="med"/>
          </a:ln>
          <a:effectLst/>
        </p:spPr>
      </p:cxnSp>
      <p:grpSp>
        <p:nvGrpSpPr>
          <p:cNvPr id="72" name="Group 71">
            <a:extLst>
              <a:ext uri="{FF2B5EF4-FFF2-40B4-BE49-F238E27FC236}">
                <a16:creationId xmlns:a16="http://schemas.microsoft.com/office/drawing/2014/main" id="{0D0BE5B7-E041-4228-B5F1-E6B899DDE295}"/>
              </a:ext>
            </a:extLst>
          </p:cNvPr>
          <p:cNvGrpSpPr/>
          <p:nvPr/>
        </p:nvGrpSpPr>
        <p:grpSpPr>
          <a:xfrm>
            <a:off x="5081954" y="4709997"/>
            <a:ext cx="2524542" cy="868100"/>
            <a:chOff x="5081954" y="4330862"/>
            <a:chExt cx="2524542" cy="868100"/>
          </a:xfrm>
        </p:grpSpPr>
        <p:sp>
          <p:nvSpPr>
            <p:cNvPr id="73" name="TextBox 72">
              <a:extLst>
                <a:ext uri="{FF2B5EF4-FFF2-40B4-BE49-F238E27FC236}">
                  <a16:creationId xmlns:a16="http://schemas.microsoft.com/office/drawing/2014/main" id="{8D64C6C5-8536-48ED-B5E4-D5EAA0A0B49B}"/>
                </a:ext>
              </a:extLst>
            </p:cNvPr>
            <p:cNvSpPr txBox="1"/>
            <p:nvPr/>
          </p:nvSpPr>
          <p:spPr>
            <a:xfrm>
              <a:off x="5081954" y="4330862"/>
              <a:ext cx="2524542" cy="646331"/>
            </a:xfrm>
            <a:prstGeom prst="rect">
              <a:avLst/>
            </a:prstGeom>
            <a:solidFill>
              <a:srgbClr val="CCFFFF"/>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t>Do not need ‘\0’ as it is automatically added.</a:t>
              </a:r>
              <a:endParaRPr lang="en-SG"/>
            </a:p>
          </p:txBody>
        </p:sp>
        <p:cxnSp>
          <p:nvCxnSpPr>
            <p:cNvPr id="74" name="Straight Arrow Connector 73">
              <a:extLst>
                <a:ext uri="{FF2B5EF4-FFF2-40B4-BE49-F238E27FC236}">
                  <a16:creationId xmlns:a16="http://schemas.microsoft.com/office/drawing/2014/main" id="{AC753758-6D76-452E-9C64-EA064B4C203C}"/>
                </a:ext>
              </a:extLst>
            </p:cNvPr>
            <p:cNvCxnSpPr/>
            <p:nvPr/>
          </p:nvCxnSpPr>
          <p:spPr bwMode="auto">
            <a:xfrm flipH="1">
              <a:off x="5557777" y="4977114"/>
              <a:ext cx="461058" cy="221848"/>
            </a:xfrm>
            <a:prstGeom prst="straightConnector1">
              <a:avLst/>
            </a:prstGeom>
            <a:solidFill>
              <a:schemeClr val="accent1"/>
            </a:solidFill>
            <a:ln w="28575" cap="sq" cmpd="sng" algn="ctr">
              <a:solidFill>
                <a:schemeClr val="tx1"/>
              </a:solidFill>
              <a:prstDash val="solid"/>
              <a:round/>
              <a:headEnd type="none" w="med" len="med"/>
              <a:tailEnd type="triangle" w="lg" len="med"/>
            </a:ln>
            <a:effectLst/>
          </p:spPr>
        </p:cxnSp>
      </p:grpSp>
      <p:sp>
        <p:nvSpPr>
          <p:cNvPr id="15" name="Slide Number Placeholder 6">
            <a:extLst>
              <a:ext uri="{FF2B5EF4-FFF2-40B4-BE49-F238E27FC236}">
                <a16:creationId xmlns:a16="http://schemas.microsoft.com/office/drawing/2014/main" id="{C945F6A2-F100-4BB3-A1D9-C076C5F342FC}"/>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a:p>
        </p:txBody>
      </p:sp>
    </p:spTree>
    <p:extLst>
      <p:ext uri="{BB962C8B-B14F-4D97-AF65-F5344CB8AC3E}">
        <p14:creationId xmlns:p14="http://schemas.microsoft.com/office/powerpoint/2010/main" val="2972050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dissolve">
                                      <p:cBhvr>
                                        <p:cTn id="11" dur="500"/>
                                        <p:tgtEl>
                                          <p:spTgt spid="6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dissolve">
                                      <p:cBhvr>
                                        <p:cTn id="15" dur="500"/>
                                        <p:tgtEl>
                                          <p:spTgt spid="7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dissolve">
                                      <p:cBhvr>
                                        <p:cTn id="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962039A6-E7D6-BE43-8574-63E473AA86F9}"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381330"/>
            <a:ext cx="6153665" cy="400110"/>
          </a:xfrm>
          <a:prstGeom prst="rect">
            <a:avLst/>
          </a:prstGeom>
          <a:noFill/>
        </p:spPr>
        <p:txBody>
          <a:bodyPr wrap="square" rtlCol="0">
            <a:spAutoFit/>
          </a:bodyPr>
          <a:lstStyle/>
          <a:p>
            <a:r>
              <a:rPr lang="en-SG" sz="2000">
                <a:solidFill>
                  <a:srgbClr val="0000FF"/>
                </a:solidFill>
                <a:latin typeface="+mn-lt"/>
              </a:rPr>
              <a:t>3.3 Example: Remove Vowels (2/2)</a:t>
            </a:r>
            <a:endParaRPr lang="en-US" sz="2000">
              <a:solidFill>
                <a:srgbClr val="C00000"/>
              </a:solidFill>
              <a:latin typeface="+mn-lt"/>
            </a:endParaRPr>
          </a:p>
        </p:txBody>
      </p:sp>
      <p:sp>
        <p:nvSpPr>
          <p:cNvPr id="9" name="Rectangle 8">
            <a:extLst>
              <a:ext uri="{FF2B5EF4-FFF2-40B4-BE49-F238E27FC236}">
                <a16:creationId xmlns:a16="http://schemas.microsoft.com/office/drawing/2014/main" id="{2DA49B37-CBCD-47EA-BA07-3FBA4430D768}"/>
              </a:ext>
            </a:extLst>
          </p:cNvPr>
          <p:cNvSpPr>
            <a:spLocks noChangeArrowheads="1"/>
          </p:cNvSpPr>
          <p:nvPr/>
        </p:nvSpPr>
        <p:spPr bwMode="auto">
          <a:xfrm>
            <a:off x="372427" y="748815"/>
            <a:ext cx="8377555" cy="5996065"/>
          </a:xfrm>
          <a:prstGeom prst="rect">
            <a:avLst/>
          </a:prstGeom>
          <a:solidFill>
            <a:srgbClr val="FFFFCC"/>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#include &lt;</a:t>
            </a:r>
            <a:r>
              <a:rPr lang="en-US" sz="1600" b="1" err="1">
                <a:solidFill>
                  <a:srgbClr val="000000"/>
                </a:solidFill>
                <a:latin typeface="Courier New" pitchFamily="49" charset="0"/>
              </a:rPr>
              <a:t>stdio.h</a:t>
            </a:r>
            <a:r>
              <a:rPr lang="en-US" sz="1600" b="1">
                <a:solidFill>
                  <a:srgbClr val="000000"/>
                </a:solidFill>
                <a:latin typeface="Courier New" pitchFamily="49" charset="0"/>
              </a:rPr>
              <a:t>&gt;</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#include </a:t>
            </a:r>
            <a:r>
              <a:rPr lang="en-US" sz="1600" b="1">
                <a:solidFill>
                  <a:srgbClr val="C00000"/>
                </a:solidFill>
                <a:latin typeface="Courier New" pitchFamily="49" charset="0"/>
              </a:rPr>
              <a:t>&lt;</a:t>
            </a:r>
            <a:r>
              <a:rPr lang="en-US" sz="1600" b="1" err="1">
                <a:solidFill>
                  <a:srgbClr val="C00000"/>
                </a:solidFill>
                <a:latin typeface="Courier New" pitchFamily="49" charset="0"/>
              </a:rPr>
              <a:t>string.h</a:t>
            </a:r>
            <a:r>
              <a:rPr lang="en-US" sz="1600" b="1">
                <a:solidFill>
                  <a:srgbClr val="C00000"/>
                </a:solidFill>
                <a:latin typeface="Courier New" pitchFamily="49" charset="0"/>
              </a:rPr>
              <a:t>&gt;</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#include </a:t>
            </a:r>
            <a:r>
              <a:rPr lang="en-US" sz="1600" b="1">
                <a:solidFill>
                  <a:srgbClr val="7030A0"/>
                </a:solidFill>
                <a:latin typeface="Courier New" pitchFamily="49" charset="0"/>
              </a:rPr>
              <a:t>&lt;</a:t>
            </a:r>
            <a:r>
              <a:rPr lang="en-US" sz="1600" b="1" err="1">
                <a:solidFill>
                  <a:srgbClr val="7030A0"/>
                </a:solidFill>
                <a:latin typeface="Courier New" pitchFamily="49" charset="0"/>
              </a:rPr>
              <a:t>ctype.h</a:t>
            </a:r>
            <a:r>
              <a:rPr lang="en-US" sz="1600" b="1">
                <a:solidFill>
                  <a:srgbClr val="7030A0"/>
                </a:solidFill>
                <a:latin typeface="Courier New" pitchFamily="49" charset="0"/>
              </a:rPr>
              <a:t>&gt;</a:t>
            </a:r>
          </a:p>
          <a:p>
            <a:pPr>
              <a:tabLst>
                <a:tab pos="354013" algn="l"/>
                <a:tab pos="719138" algn="l"/>
                <a:tab pos="1073150" algn="l"/>
                <a:tab pos="1438275" algn="l"/>
                <a:tab pos="1792288" algn="l"/>
                <a:tab pos="2157413" algn="l"/>
              </a:tabLst>
              <a:defRPr/>
            </a:pPr>
            <a:r>
              <a:rPr lang="en-US" sz="1600" b="1" err="1">
                <a:solidFill>
                  <a:srgbClr val="000000"/>
                </a:solidFill>
                <a:latin typeface="Courier New" pitchFamily="49" charset="0"/>
              </a:rPr>
              <a:t>int</a:t>
            </a:r>
            <a:r>
              <a:rPr lang="en-US" sz="1600" b="1">
                <a:solidFill>
                  <a:srgbClr val="000000"/>
                </a:solidFill>
                <a:latin typeface="Courier New" pitchFamily="49" charset="0"/>
              </a:rPr>
              <a:t> main(void)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int</a:t>
            </a:r>
            <a:r>
              <a:rPr lang="en-US" sz="1600" b="1">
                <a:solidFill>
                  <a:srgbClr val="000000"/>
                </a:solidFill>
                <a:latin typeface="Courier New" pitchFamily="49" charset="0"/>
              </a:rPr>
              <a:t> </a:t>
            </a:r>
            <a:r>
              <a:rPr lang="en-US" sz="1600" b="1" err="1">
                <a:solidFill>
                  <a:srgbClr val="000000"/>
                </a:solidFill>
                <a:latin typeface="Courier New" pitchFamily="49" charset="0"/>
              </a:rPr>
              <a:t>i</a:t>
            </a:r>
            <a:r>
              <a:rPr lang="en-US" sz="1600" b="1">
                <a:solidFill>
                  <a:srgbClr val="000000"/>
                </a:solidFill>
                <a:latin typeface="Courier New" pitchFamily="49" charset="0"/>
              </a:rPr>
              <a:t>, </a:t>
            </a:r>
            <a:r>
              <a:rPr lang="en-US" sz="1600" b="1" err="1">
                <a:solidFill>
                  <a:srgbClr val="000000"/>
                </a:solidFill>
                <a:latin typeface="Courier New" pitchFamily="49" charset="0"/>
              </a:rPr>
              <a:t>len</a:t>
            </a:r>
            <a:r>
              <a:rPr lang="en-US" sz="1600" b="1">
                <a:solidFill>
                  <a:srgbClr val="000000"/>
                </a:solidFill>
                <a:latin typeface="Courier New" pitchFamily="49" charset="0"/>
              </a:rPr>
              <a:t>, count = 0;</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char </a:t>
            </a:r>
            <a:r>
              <a:rPr lang="en-US" sz="1600" b="1" err="1">
                <a:solidFill>
                  <a:srgbClr val="000000"/>
                </a:solidFill>
                <a:latin typeface="Courier New" pitchFamily="49" charset="0"/>
              </a:rPr>
              <a:t>str</a:t>
            </a:r>
            <a:r>
              <a:rPr lang="en-US" sz="1600" b="1">
                <a:solidFill>
                  <a:srgbClr val="000000"/>
                </a:solidFill>
                <a:latin typeface="Courier New" pitchFamily="49" charset="0"/>
              </a:rPr>
              <a:t>[101], </a:t>
            </a:r>
            <a:r>
              <a:rPr lang="en-US" sz="1600" b="1" err="1">
                <a:solidFill>
                  <a:srgbClr val="000000"/>
                </a:solidFill>
                <a:latin typeface="Courier New" pitchFamily="49" charset="0"/>
              </a:rPr>
              <a:t>newstr</a:t>
            </a:r>
            <a:r>
              <a:rPr lang="en-US" sz="1600" b="1">
                <a:solidFill>
                  <a:srgbClr val="000000"/>
                </a:solidFill>
                <a:latin typeface="Courier New" pitchFamily="49" charset="0"/>
              </a:rPr>
              <a:t>[101];</a:t>
            </a:r>
          </a:p>
          <a:p>
            <a:pPr>
              <a:tabLst>
                <a:tab pos="354013" algn="l"/>
                <a:tab pos="719138" algn="l"/>
                <a:tab pos="1073150" algn="l"/>
                <a:tab pos="1438275" algn="l"/>
                <a:tab pos="1792288" algn="l"/>
                <a:tab pos="2157413" algn="l"/>
              </a:tabLst>
              <a:defRPr/>
            </a:pPr>
            <a:endParaRPr lang="en-US" sz="1000" b="1">
              <a:solidFill>
                <a:srgbClr val="000000"/>
              </a:solidFill>
              <a:latin typeface="Courier New" pitchFamily="49" charset="0"/>
            </a:endParaRP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printf</a:t>
            </a:r>
            <a:r>
              <a:rPr lang="en-US" sz="1600" b="1">
                <a:solidFill>
                  <a:srgbClr val="000000"/>
                </a:solidFill>
                <a:latin typeface="Courier New" pitchFamily="49" charset="0"/>
              </a:rPr>
              <a:t>("Enter a string (at most 100 characters):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fgets</a:t>
            </a:r>
            <a:r>
              <a:rPr lang="en-US" sz="1600" b="1">
                <a:solidFill>
                  <a:srgbClr val="000000"/>
                </a:solidFill>
                <a:latin typeface="Courier New" pitchFamily="49" charset="0"/>
              </a:rPr>
              <a:t>(</a:t>
            </a:r>
            <a:r>
              <a:rPr lang="en-US" sz="1600" b="1" err="1">
                <a:solidFill>
                  <a:srgbClr val="000000"/>
                </a:solidFill>
                <a:latin typeface="Courier New" pitchFamily="49" charset="0"/>
              </a:rPr>
              <a:t>str</a:t>
            </a:r>
            <a:r>
              <a:rPr lang="en-US" sz="1600" b="1">
                <a:solidFill>
                  <a:srgbClr val="000000"/>
                </a:solidFill>
                <a:latin typeface="Courier New" pitchFamily="49" charset="0"/>
              </a:rPr>
              <a:t>, 101, </a:t>
            </a:r>
            <a:r>
              <a:rPr lang="en-US" sz="1600" b="1" err="1">
                <a:solidFill>
                  <a:srgbClr val="000000"/>
                </a:solidFill>
                <a:latin typeface="Courier New" pitchFamily="49" charset="0"/>
              </a:rPr>
              <a:t>stdin</a:t>
            </a:r>
            <a:r>
              <a:rPr lang="en-US" sz="1600" b="1">
                <a:solidFill>
                  <a:srgbClr val="000000"/>
                </a:solidFill>
                <a:latin typeface="Courier New" pitchFamily="49" charset="0"/>
              </a:rPr>
              <a:t>); </a:t>
            </a:r>
            <a:r>
              <a:rPr lang="en-US" sz="1600" b="1">
                <a:solidFill>
                  <a:srgbClr val="0000FF"/>
                </a:solidFill>
                <a:latin typeface="Courier New" pitchFamily="49" charset="0"/>
              </a:rPr>
              <a:t>//what happens if you use </a:t>
            </a:r>
            <a:r>
              <a:rPr lang="en-US" sz="1600" b="1" err="1">
                <a:solidFill>
                  <a:srgbClr val="0000FF"/>
                </a:solidFill>
                <a:latin typeface="Courier New" pitchFamily="49" charset="0"/>
              </a:rPr>
              <a:t>scanf</a:t>
            </a:r>
            <a:r>
              <a:rPr lang="en-US" sz="1600" b="1">
                <a:solidFill>
                  <a:srgbClr val="0000FF"/>
                </a:solidFill>
                <a:latin typeface="Courier New" pitchFamily="49" charset="0"/>
              </a:rPr>
              <a:t>() here?</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len</a:t>
            </a:r>
            <a:r>
              <a:rPr lang="en-US" sz="1600" b="1">
                <a:solidFill>
                  <a:srgbClr val="000000"/>
                </a:solidFill>
                <a:latin typeface="Courier New" pitchFamily="49" charset="0"/>
              </a:rPr>
              <a:t> = </a:t>
            </a:r>
            <a:r>
              <a:rPr lang="en-US" sz="1600" b="1" err="1">
                <a:solidFill>
                  <a:srgbClr val="C00000"/>
                </a:solidFill>
                <a:latin typeface="Courier New" pitchFamily="49" charset="0"/>
              </a:rPr>
              <a:t>strlen</a:t>
            </a:r>
            <a:r>
              <a:rPr lang="en-US" sz="1600" b="1">
                <a:solidFill>
                  <a:srgbClr val="C00000"/>
                </a:solidFill>
                <a:latin typeface="Courier New" pitchFamily="49" charset="0"/>
              </a:rPr>
              <a:t>(</a:t>
            </a:r>
            <a:r>
              <a:rPr lang="en-US" sz="1600" b="1" err="1">
                <a:solidFill>
                  <a:srgbClr val="C00000"/>
                </a:solidFill>
                <a:latin typeface="Courier New" pitchFamily="49" charset="0"/>
              </a:rPr>
              <a:t>str</a:t>
            </a:r>
            <a:r>
              <a:rPr lang="en-US" sz="1600" b="1">
                <a:solidFill>
                  <a:srgbClr val="C00000"/>
                </a:solidFill>
                <a:latin typeface="Courier New" pitchFamily="49" charset="0"/>
              </a:rPr>
              <a:t>)</a:t>
            </a:r>
            <a:r>
              <a:rPr lang="en-US" sz="1600" b="1">
                <a:solidFill>
                  <a:srgbClr val="000000"/>
                </a:solidFill>
                <a:latin typeface="Courier New" pitchFamily="49" charset="0"/>
              </a:rPr>
              <a:t>; </a:t>
            </a:r>
            <a:r>
              <a:rPr lang="en-US" sz="1600" b="1">
                <a:solidFill>
                  <a:srgbClr val="0000FF"/>
                </a:solidFill>
                <a:latin typeface="Courier New" pitchFamily="49" charset="0"/>
              </a:rPr>
              <a:t>// </a:t>
            </a:r>
            <a:r>
              <a:rPr lang="en-US" sz="1600" b="1" err="1">
                <a:solidFill>
                  <a:srgbClr val="0000FF"/>
                </a:solidFill>
                <a:latin typeface="Courier New" pitchFamily="49" charset="0"/>
              </a:rPr>
              <a:t>strlen</a:t>
            </a:r>
            <a:r>
              <a:rPr lang="en-US" sz="1600" b="1">
                <a:solidFill>
                  <a:srgbClr val="0000FF"/>
                </a:solidFill>
                <a:latin typeface="Courier New" pitchFamily="49" charset="0"/>
              </a:rPr>
              <a:t>() returns number of char in string</a:t>
            </a:r>
            <a:endParaRPr lang="en-US" sz="1600" b="1">
              <a:solidFill>
                <a:srgbClr val="000000"/>
              </a:solidFill>
              <a:latin typeface="Courier New" pitchFamily="49" charset="0"/>
            </a:endParaRP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if (</a:t>
            </a:r>
            <a:r>
              <a:rPr lang="en-US" sz="1600" b="1" err="1">
                <a:solidFill>
                  <a:srgbClr val="000000"/>
                </a:solidFill>
                <a:latin typeface="Courier New" pitchFamily="49" charset="0"/>
              </a:rPr>
              <a:t>str</a:t>
            </a:r>
            <a:r>
              <a:rPr lang="en-US" sz="1600" b="1">
                <a:solidFill>
                  <a:srgbClr val="000000"/>
                </a:solidFill>
                <a:latin typeface="Courier New" pitchFamily="49" charset="0"/>
              </a:rPr>
              <a:t>[</a:t>
            </a:r>
            <a:r>
              <a:rPr lang="en-US" sz="1600" b="1" err="1">
                <a:solidFill>
                  <a:srgbClr val="000000"/>
                </a:solidFill>
                <a:latin typeface="Courier New" pitchFamily="49" charset="0"/>
              </a:rPr>
              <a:t>len</a:t>
            </a:r>
            <a:r>
              <a:rPr lang="en-US" sz="1600" b="1">
                <a:solidFill>
                  <a:srgbClr val="000000"/>
                </a:solidFill>
                <a:latin typeface="Courier New" pitchFamily="49" charset="0"/>
              </a:rPr>
              <a:t> – 1] == '\n')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str</a:t>
            </a:r>
            <a:r>
              <a:rPr lang="en-US" sz="1600" b="1">
                <a:solidFill>
                  <a:srgbClr val="000000"/>
                </a:solidFill>
                <a:latin typeface="Courier New" pitchFamily="49" charset="0"/>
              </a:rPr>
              <a:t>[</a:t>
            </a:r>
            <a:r>
              <a:rPr lang="en-US" sz="1600" b="1" err="1">
                <a:solidFill>
                  <a:srgbClr val="000000"/>
                </a:solidFill>
                <a:latin typeface="Courier New" pitchFamily="49" charset="0"/>
              </a:rPr>
              <a:t>len</a:t>
            </a:r>
            <a:r>
              <a:rPr lang="en-US" sz="1600" b="1">
                <a:solidFill>
                  <a:srgbClr val="000000"/>
                </a:solidFill>
                <a:latin typeface="Courier New" pitchFamily="49" charset="0"/>
              </a:rPr>
              <a:t> – 1] = '\0';</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len</a:t>
            </a:r>
            <a:r>
              <a:rPr lang="en-US" sz="1600" b="1">
                <a:solidFill>
                  <a:srgbClr val="000000"/>
                </a:solidFill>
                <a:latin typeface="Courier New" pitchFamily="49" charset="0"/>
              </a:rPr>
              <a:t> = </a:t>
            </a:r>
            <a:r>
              <a:rPr lang="en-US" sz="1600" b="1" err="1">
                <a:solidFill>
                  <a:srgbClr val="C00000"/>
                </a:solidFill>
                <a:latin typeface="Courier New" pitchFamily="49" charset="0"/>
              </a:rPr>
              <a:t>strlen</a:t>
            </a:r>
            <a:r>
              <a:rPr lang="en-US" sz="1600" b="1">
                <a:solidFill>
                  <a:srgbClr val="C00000"/>
                </a:solidFill>
                <a:latin typeface="Courier New" pitchFamily="49" charset="0"/>
              </a:rPr>
              <a:t>(</a:t>
            </a:r>
            <a:r>
              <a:rPr lang="en-US" sz="1600" b="1" err="1">
                <a:solidFill>
                  <a:srgbClr val="C00000"/>
                </a:solidFill>
                <a:latin typeface="Courier New" pitchFamily="49" charset="0"/>
              </a:rPr>
              <a:t>str</a:t>
            </a:r>
            <a:r>
              <a:rPr lang="en-US" sz="1600" b="1">
                <a:solidFill>
                  <a:srgbClr val="C00000"/>
                </a:solidFill>
                <a:latin typeface="Courier New" pitchFamily="49" charset="0"/>
              </a:rPr>
              <a:t>)</a:t>
            </a:r>
            <a:r>
              <a:rPr lang="en-US" sz="1600" b="1">
                <a:solidFill>
                  <a:srgbClr val="000000"/>
                </a:solidFill>
                <a:latin typeface="Courier New" pitchFamily="49" charset="0"/>
              </a:rPr>
              <a:t>; </a:t>
            </a:r>
            <a:r>
              <a:rPr lang="en-US" sz="1600" b="1">
                <a:solidFill>
                  <a:srgbClr val="0000FF"/>
                </a:solidFill>
                <a:latin typeface="Courier New" pitchFamily="49" charset="0"/>
              </a:rPr>
              <a:t>// check length again</a:t>
            </a:r>
          </a:p>
          <a:p>
            <a:pPr>
              <a:tabLst>
                <a:tab pos="354013" algn="l"/>
                <a:tab pos="719138" algn="l"/>
                <a:tab pos="1073150" algn="l"/>
                <a:tab pos="1438275" algn="l"/>
                <a:tab pos="1792288" algn="l"/>
                <a:tab pos="2157413" algn="l"/>
              </a:tabLst>
              <a:defRPr/>
            </a:pPr>
            <a:endParaRPr lang="en-US" sz="1000" b="1">
              <a:solidFill>
                <a:srgbClr val="000000"/>
              </a:solidFill>
              <a:latin typeface="Courier New" pitchFamily="49" charset="0"/>
            </a:endParaRP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for (</a:t>
            </a:r>
            <a:r>
              <a:rPr lang="en-US" sz="1600" b="1" err="1">
                <a:solidFill>
                  <a:srgbClr val="000000"/>
                </a:solidFill>
                <a:latin typeface="Courier New" pitchFamily="49" charset="0"/>
              </a:rPr>
              <a:t>i</a:t>
            </a:r>
            <a:r>
              <a:rPr lang="en-US" sz="1600" b="1">
                <a:solidFill>
                  <a:srgbClr val="000000"/>
                </a:solidFill>
                <a:latin typeface="Courier New" pitchFamily="49" charset="0"/>
              </a:rPr>
              <a:t>=0; </a:t>
            </a:r>
            <a:r>
              <a:rPr lang="en-US" sz="1600" b="1" err="1">
                <a:solidFill>
                  <a:srgbClr val="000000"/>
                </a:solidFill>
                <a:latin typeface="Courier New" pitchFamily="49" charset="0"/>
              </a:rPr>
              <a:t>i</a:t>
            </a:r>
            <a:r>
              <a:rPr lang="en-US" sz="1600" b="1">
                <a:solidFill>
                  <a:srgbClr val="000000"/>
                </a:solidFill>
                <a:latin typeface="Courier New" pitchFamily="49" charset="0"/>
              </a:rPr>
              <a:t>&lt;</a:t>
            </a:r>
            <a:r>
              <a:rPr lang="en-US" sz="1600" b="1" err="1">
                <a:solidFill>
                  <a:srgbClr val="000000"/>
                </a:solidFill>
                <a:latin typeface="Courier New" pitchFamily="49" charset="0"/>
              </a:rPr>
              <a:t>len</a:t>
            </a:r>
            <a:r>
              <a:rPr lang="en-US" sz="1600" b="1">
                <a:solidFill>
                  <a:srgbClr val="000000"/>
                </a:solidFill>
                <a:latin typeface="Courier New" pitchFamily="49" charset="0"/>
              </a:rPr>
              <a:t>; </a:t>
            </a:r>
            <a:r>
              <a:rPr lang="en-US" sz="1600" b="1" err="1">
                <a:solidFill>
                  <a:srgbClr val="000000"/>
                </a:solidFill>
                <a:latin typeface="Courier New" pitchFamily="49" charset="0"/>
              </a:rPr>
              <a:t>i</a:t>
            </a:r>
            <a:r>
              <a:rPr lang="en-US" sz="1600" b="1">
                <a:solidFill>
                  <a:srgbClr val="000000"/>
                </a:solidFill>
                <a:latin typeface="Courier New" pitchFamily="49" charset="0"/>
              </a:rPr>
              <a:t>++)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switch (</a:t>
            </a:r>
            <a:r>
              <a:rPr lang="en-US" sz="1600" b="1" err="1">
                <a:solidFill>
                  <a:srgbClr val="7030A0"/>
                </a:solidFill>
                <a:latin typeface="Courier New" pitchFamily="49" charset="0"/>
              </a:rPr>
              <a:t>toupper</a:t>
            </a:r>
            <a:r>
              <a:rPr lang="en-US" sz="1600" b="1">
                <a:solidFill>
                  <a:srgbClr val="7030A0"/>
                </a:solidFill>
                <a:latin typeface="Courier New" pitchFamily="49" charset="0"/>
              </a:rPr>
              <a:t>(</a:t>
            </a:r>
            <a:r>
              <a:rPr lang="en-US" sz="1600" b="1" err="1">
                <a:solidFill>
                  <a:srgbClr val="7030A0"/>
                </a:solidFill>
                <a:latin typeface="Courier New" pitchFamily="49" charset="0"/>
              </a:rPr>
              <a:t>str</a:t>
            </a:r>
            <a:r>
              <a:rPr lang="en-US" sz="1600" b="1">
                <a:solidFill>
                  <a:srgbClr val="7030A0"/>
                </a:solidFill>
                <a:latin typeface="Courier New" pitchFamily="49" charset="0"/>
              </a:rPr>
              <a:t>[</a:t>
            </a:r>
            <a:r>
              <a:rPr lang="en-US" sz="1600" b="1" err="1">
                <a:solidFill>
                  <a:srgbClr val="7030A0"/>
                </a:solidFill>
                <a:latin typeface="Courier New" pitchFamily="49" charset="0"/>
              </a:rPr>
              <a:t>i</a:t>
            </a:r>
            <a:r>
              <a:rPr lang="en-US" sz="1600" b="1">
                <a:solidFill>
                  <a:srgbClr val="7030A0"/>
                </a:solidFill>
                <a:latin typeface="Courier New" pitchFamily="49" charset="0"/>
              </a:rPr>
              <a:t>])</a:t>
            </a:r>
            <a:r>
              <a:rPr lang="en-US" sz="1600" b="1">
                <a:solidFill>
                  <a:srgbClr val="000000"/>
                </a:solidFill>
                <a:latin typeface="Courier New" pitchFamily="49" charset="0"/>
              </a:rPr>
              <a:t>)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case 'A': case 'E':</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case 'I': case 'O': case 'U': break;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default: </a:t>
            </a:r>
            <a:r>
              <a:rPr lang="en-US" sz="1600" b="1" err="1">
                <a:solidFill>
                  <a:srgbClr val="000000"/>
                </a:solidFill>
                <a:latin typeface="Courier New" pitchFamily="49" charset="0"/>
              </a:rPr>
              <a:t>newstr</a:t>
            </a:r>
            <a:r>
              <a:rPr lang="en-US" sz="1600" b="1">
                <a:solidFill>
                  <a:srgbClr val="000000"/>
                </a:solidFill>
                <a:latin typeface="Courier New" pitchFamily="49" charset="0"/>
              </a:rPr>
              <a:t>[count++] = </a:t>
            </a:r>
            <a:r>
              <a:rPr lang="en-US" sz="1600" b="1" err="1">
                <a:solidFill>
                  <a:srgbClr val="000000"/>
                </a:solidFill>
                <a:latin typeface="Courier New" pitchFamily="49" charset="0"/>
              </a:rPr>
              <a:t>str</a:t>
            </a:r>
            <a:r>
              <a:rPr lang="en-US" sz="1600" b="1">
                <a:solidFill>
                  <a:srgbClr val="000000"/>
                </a:solidFill>
                <a:latin typeface="Courier New" pitchFamily="49" charset="0"/>
              </a:rPr>
              <a:t>[</a:t>
            </a:r>
            <a:r>
              <a:rPr lang="en-US" sz="1600" b="1" err="1">
                <a:solidFill>
                  <a:srgbClr val="000000"/>
                </a:solidFill>
                <a:latin typeface="Courier New" pitchFamily="49" charset="0"/>
              </a:rPr>
              <a:t>i</a:t>
            </a:r>
            <a:r>
              <a:rPr lang="en-US" sz="1600" b="1">
                <a:solidFill>
                  <a:srgbClr val="000000"/>
                </a:solidFill>
                <a:latin typeface="Courier New" pitchFamily="49" charset="0"/>
              </a:rPr>
              <a:t>];</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newstr</a:t>
            </a:r>
            <a:r>
              <a:rPr lang="en-US" sz="1600" b="1">
                <a:solidFill>
                  <a:srgbClr val="000000"/>
                </a:solidFill>
                <a:latin typeface="Courier New" pitchFamily="49" charset="0"/>
              </a:rPr>
              <a:t>[count] = '\0';</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a:t>
            </a:r>
            <a:r>
              <a:rPr lang="en-US" sz="1600" b="1" err="1">
                <a:solidFill>
                  <a:srgbClr val="000000"/>
                </a:solidFill>
                <a:latin typeface="Courier New" pitchFamily="49" charset="0"/>
              </a:rPr>
              <a:t>printf</a:t>
            </a:r>
            <a:r>
              <a:rPr lang="en-US" sz="1600" b="1">
                <a:solidFill>
                  <a:srgbClr val="000000"/>
                </a:solidFill>
                <a:latin typeface="Courier New" pitchFamily="49" charset="0"/>
              </a:rPr>
              <a:t>("New string: %s\n", </a:t>
            </a:r>
            <a:r>
              <a:rPr lang="en-US" sz="1600" b="1" err="1">
                <a:solidFill>
                  <a:srgbClr val="000000"/>
                </a:solidFill>
                <a:latin typeface="Courier New" pitchFamily="49" charset="0"/>
              </a:rPr>
              <a:t>newstr</a:t>
            </a:r>
            <a:r>
              <a:rPr lang="en-US" sz="1600" b="1">
                <a:solidFill>
                  <a:srgbClr val="000000"/>
                </a:solidFill>
                <a:latin typeface="Courier New" pitchFamily="49" charset="0"/>
              </a:rPr>
              <a:t>);</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	return 0;</a:t>
            </a:r>
          </a:p>
          <a:p>
            <a:pPr>
              <a:tabLst>
                <a:tab pos="354013" algn="l"/>
                <a:tab pos="719138" algn="l"/>
                <a:tab pos="1073150" algn="l"/>
                <a:tab pos="1438275" algn="l"/>
                <a:tab pos="1792288" algn="l"/>
                <a:tab pos="2157413" algn="l"/>
              </a:tabLst>
              <a:defRPr/>
            </a:pPr>
            <a:r>
              <a:rPr lang="en-US" sz="1600" b="1">
                <a:solidFill>
                  <a:srgbClr val="000000"/>
                </a:solidFill>
                <a:latin typeface="Courier New" pitchFamily="49" charset="0"/>
              </a:rPr>
              <a:t>}</a:t>
            </a:r>
          </a:p>
        </p:txBody>
      </p:sp>
      <p:sp>
        <p:nvSpPr>
          <p:cNvPr id="10" name="TextBox 9">
            <a:extLst>
              <a:ext uri="{FF2B5EF4-FFF2-40B4-BE49-F238E27FC236}">
                <a16:creationId xmlns:a16="http://schemas.microsoft.com/office/drawing/2014/main" id="{593740F0-2141-4179-850D-DE4ECE675090}"/>
              </a:ext>
            </a:extLst>
          </p:cNvPr>
          <p:cNvSpPr txBox="1"/>
          <p:nvPr/>
        </p:nvSpPr>
        <p:spPr>
          <a:xfrm>
            <a:off x="6845644" y="619948"/>
            <a:ext cx="2081824" cy="369332"/>
          </a:xfrm>
          <a:prstGeom prst="rect">
            <a:avLst/>
          </a:prstGeom>
          <a:solidFill>
            <a:srgbClr val="FFFF00"/>
          </a:solidFill>
          <a:ln w="12700">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err="1"/>
              <a:t>RemoveVowels.c</a:t>
            </a:r>
            <a:endParaRPr lang="en-SG"/>
          </a:p>
        </p:txBody>
      </p:sp>
      <p:sp>
        <p:nvSpPr>
          <p:cNvPr id="12" name="Line Callout 2 (Border and Accent Bar) 12">
            <a:extLst>
              <a:ext uri="{FF2B5EF4-FFF2-40B4-BE49-F238E27FC236}">
                <a16:creationId xmlns:a16="http://schemas.microsoft.com/office/drawing/2014/main" id="{BD11011C-8AAA-47F0-A2A2-9F6E9F38AC01}"/>
              </a:ext>
            </a:extLst>
          </p:cNvPr>
          <p:cNvSpPr/>
          <p:nvPr/>
        </p:nvSpPr>
        <p:spPr bwMode="auto">
          <a:xfrm>
            <a:off x="3891620" y="900761"/>
            <a:ext cx="2776538" cy="815012"/>
          </a:xfrm>
          <a:prstGeom prst="accentBorderCallout2">
            <a:avLst>
              <a:gd name="adj1" fmla="val 18750"/>
              <a:gd name="adj2" fmla="val -3266"/>
              <a:gd name="adj3" fmla="val 18750"/>
              <a:gd name="adj4" fmla="val -16667"/>
              <a:gd name="adj5" fmla="val 31620"/>
              <a:gd name="adj6" fmla="val -36289"/>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t>Need to include </a:t>
            </a:r>
            <a:r>
              <a:rPr lang="en-US" sz="1600">
                <a:solidFill>
                  <a:srgbClr val="C00000"/>
                </a:solidFill>
              </a:rPr>
              <a:t>&lt;</a:t>
            </a:r>
            <a:r>
              <a:rPr lang="en-US" sz="1600" err="1">
                <a:solidFill>
                  <a:srgbClr val="C00000"/>
                </a:solidFill>
              </a:rPr>
              <a:t>string.h</a:t>
            </a:r>
            <a:r>
              <a:rPr lang="en-US" sz="1600">
                <a:solidFill>
                  <a:srgbClr val="C00000"/>
                </a:solidFill>
              </a:rPr>
              <a:t>&gt;</a:t>
            </a:r>
            <a:r>
              <a:rPr lang="en-SG" sz="1600">
                <a:solidFill>
                  <a:srgbClr val="C00000"/>
                </a:solidFill>
              </a:rPr>
              <a:t> </a:t>
            </a:r>
            <a:r>
              <a:rPr lang="en-SG" sz="1600"/>
              <a:t>to use string functions such as </a:t>
            </a:r>
            <a:r>
              <a:rPr lang="en-SG" sz="1600" err="1">
                <a:solidFill>
                  <a:srgbClr val="C00000"/>
                </a:solidFill>
              </a:rPr>
              <a:t>strlen</a:t>
            </a:r>
            <a:r>
              <a:rPr lang="en-SG" sz="1600">
                <a:solidFill>
                  <a:srgbClr val="C00000"/>
                </a:solidFill>
              </a:rPr>
              <a:t>()</a:t>
            </a:r>
            <a:r>
              <a:rPr lang="en-SG" sz="1600"/>
              <a:t>.</a:t>
            </a:r>
            <a:endParaRPr lang="en-US" sz="1600"/>
          </a:p>
        </p:txBody>
      </p:sp>
      <p:sp>
        <p:nvSpPr>
          <p:cNvPr id="13" name="Rectangle 12">
            <a:extLst>
              <a:ext uri="{FF2B5EF4-FFF2-40B4-BE49-F238E27FC236}">
                <a16:creationId xmlns:a16="http://schemas.microsoft.com/office/drawing/2014/main" id="{53F1AB8E-E876-4DD2-BB16-BC0DFA4806EF}"/>
              </a:ext>
            </a:extLst>
          </p:cNvPr>
          <p:cNvSpPr/>
          <p:nvPr/>
        </p:nvSpPr>
        <p:spPr bwMode="auto">
          <a:xfrm>
            <a:off x="2578532" y="4991031"/>
            <a:ext cx="3282845" cy="299804"/>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Line Callout 2 (Border and Accent Bar) 12">
            <a:extLst>
              <a:ext uri="{FF2B5EF4-FFF2-40B4-BE49-F238E27FC236}">
                <a16:creationId xmlns:a16="http://schemas.microsoft.com/office/drawing/2014/main" id="{416F44D6-718B-459F-B8BF-6F22C4605479}"/>
              </a:ext>
            </a:extLst>
          </p:cNvPr>
          <p:cNvSpPr/>
          <p:nvPr/>
        </p:nvSpPr>
        <p:spPr bwMode="auto">
          <a:xfrm>
            <a:off x="5486400" y="1459463"/>
            <a:ext cx="2776538" cy="815012"/>
          </a:xfrm>
          <a:prstGeom prst="accentBorderCallout2">
            <a:avLst>
              <a:gd name="adj1" fmla="val 73331"/>
              <a:gd name="adj2" fmla="val -1931"/>
              <a:gd name="adj3" fmla="val 73331"/>
              <a:gd name="adj4" fmla="val -34024"/>
              <a:gd name="adj5" fmla="val -219"/>
              <a:gd name="adj6" fmla="val -98595"/>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t>Need to include </a:t>
            </a:r>
            <a:r>
              <a:rPr lang="en-US" sz="1600">
                <a:solidFill>
                  <a:srgbClr val="7030A0"/>
                </a:solidFill>
              </a:rPr>
              <a:t>&lt;</a:t>
            </a:r>
            <a:r>
              <a:rPr lang="en-US" sz="1600" err="1">
                <a:solidFill>
                  <a:srgbClr val="7030A0"/>
                </a:solidFill>
              </a:rPr>
              <a:t>ctype.h</a:t>
            </a:r>
            <a:r>
              <a:rPr lang="en-US" sz="1600">
                <a:solidFill>
                  <a:srgbClr val="7030A0"/>
                </a:solidFill>
              </a:rPr>
              <a:t>&gt;</a:t>
            </a:r>
            <a:r>
              <a:rPr lang="en-SG" sz="1600">
                <a:solidFill>
                  <a:srgbClr val="7030A0"/>
                </a:solidFill>
              </a:rPr>
              <a:t> </a:t>
            </a:r>
            <a:r>
              <a:rPr lang="en-SG" sz="1600"/>
              <a:t>to use character functions such as </a:t>
            </a:r>
            <a:r>
              <a:rPr lang="en-SG" sz="1600" err="1">
                <a:solidFill>
                  <a:srgbClr val="7030A0"/>
                </a:solidFill>
              </a:rPr>
              <a:t>toupper</a:t>
            </a:r>
            <a:r>
              <a:rPr lang="en-SG" sz="1600">
                <a:solidFill>
                  <a:srgbClr val="7030A0"/>
                </a:solidFill>
              </a:rPr>
              <a:t>()</a:t>
            </a:r>
            <a:r>
              <a:rPr lang="en-SG" sz="1600"/>
              <a:t>.</a:t>
            </a:r>
            <a:endParaRPr lang="en-US" sz="1600"/>
          </a:p>
        </p:txBody>
      </p:sp>
      <p:sp>
        <p:nvSpPr>
          <p:cNvPr id="15" name="Slide Number Placeholder 6">
            <a:extLst>
              <a:ext uri="{FF2B5EF4-FFF2-40B4-BE49-F238E27FC236}">
                <a16:creationId xmlns:a16="http://schemas.microsoft.com/office/drawing/2014/main" id="{E3C6B435-2A75-44C3-8C66-0CE222EFE10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a:p>
        </p:txBody>
      </p:sp>
    </p:spTree>
    <p:extLst>
      <p:ext uri="{BB962C8B-B14F-4D97-AF65-F5344CB8AC3E}">
        <p14:creationId xmlns:p14="http://schemas.microsoft.com/office/powerpoint/2010/main" val="1175980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FA3F0E54-163C-4446-9681-D82DB44D6F94}"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latin typeface="+mn-lt"/>
              </a:rPr>
              <a:t>4. Structures (1/2)</a:t>
            </a:r>
            <a:endParaRPr lang="en-US" sz="3600">
              <a:solidFill>
                <a:srgbClr val="C00000"/>
              </a:solidFill>
              <a:latin typeface="+mn-lt"/>
            </a:endParaRPr>
          </a:p>
        </p:txBody>
      </p:sp>
      <p:sp>
        <p:nvSpPr>
          <p:cNvPr id="28" name="[Content Placeholder 5]">
            <a:extLst>
              <a:ext uri="{FF2B5EF4-FFF2-40B4-BE49-F238E27FC236}">
                <a16:creationId xmlns:a16="http://schemas.microsoft.com/office/drawing/2014/main" id="{68D33EF2-1264-4CB5-81D4-776C64D2D719}"/>
              </a:ext>
            </a:extLst>
          </p:cNvPr>
          <p:cNvSpPr>
            <a:spLocks noGrp="1"/>
          </p:cNvSpPr>
          <p:nvPr>
            <p:ph idx="1"/>
          </p:nvPr>
        </p:nvSpPr>
        <p:spPr>
          <a:xfrm>
            <a:off x="587375" y="1474515"/>
            <a:ext cx="8229600" cy="1824740"/>
          </a:xfrm>
        </p:spPr>
        <p:txBody>
          <a:bodyPr>
            <a:no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Arrays contain homogeneous data (i.e. data of the same type)</a:t>
            </a:r>
          </a:p>
          <a:p>
            <a:pPr marL="352425" indent="-352425">
              <a:spcBef>
                <a:spcPts val="1200"/>
              </a:spcBef>
              <a:buClr>
                <a:schemeClr val="tx1">
                  <a:lumMod val="90000"/>
                  <a:lumOff val="10000"/>
                </a:schemeClr>
              </a:buClr>
              <a:buSzPct val="100000"/>
              <a:buFont typeface="Wingdings" panose="05000000000000000000" pitchFamily="2" charset="2"/>
              <a:buChar char="§"/>
            </a:pPr>
            <a:r>
              <a:rPr lang="en-US">
                <a:solidFill>
                  <a:srgbClr val="0000FF"/>
                </a:solidFill>
              </a:rPr>
              <a:t>Structures </a:t>
            </a:r>
            <a:r>
              <a:rPr lang="en-US"/>
              <a:t>allow grouping of heterogeneous members (of different types)</a:t>
            </a:r>
          </a:p>
        </p:txBody>
      </p:sp>
      <p:sp>
        <p:nvSpPr>
          <p:cNvPr id="3" name="TextBox 2">
            <a:extLst>
              <a:ext uri="{FF2B5EF4-FFF2-40B4-BE49-F238E27FC236}">
                <a16:creationId xmlns:a16="http://schemas.microsoft.com/office/drawing/2014/main" id="{51E1F334-5756-420C-AB06-B876F74A8551}"/>
              </a:ext>
            </a:extLst>
          </p:cNvPr>
          <p:cNvSpPr txBox="1"/>
          <p:nvPr/>
        </p:nvSpPr>
        <p:spPr>
          <a:xfrm>
            <a:off x="852616" y="3429000"/>
            <a:ext cx="1804087" cy="461665"/>
          </a:xfrm>
          <a:prstGeom prst="rect">
            <a:avLst/>
          </a:prstGeom>
          <a:solidFill>
            <a:schemeClr val="tx2">
              <a:lumMod val="20000"/>
              <a:lumOff val="80000"/>
            </a:schemeClr>
          </a:solidFill>
        </p:spPr>
        <p:txBody>
          <a:bodyPr wrap="square" rtlCol="0">
            <a:spAutoFit/>
          </a:bodyPr>
          <a:lstStyle/>
          <a:p>
            <a:r>
              <a:rPr lang="en-SG" sz="2400"/>
              <a:t>Examples:</a:t>
            </a:r>
          </a:p>
        </p:txBody>
      </p:sp>
      <p:grpSp>
        <p:nvGrpSpPr>
          <p:cNvPr id="29" name="Group 91">
            <a:extLst>
              <a:ext uri="{FF2B5EF4-FFF2-40B4-BE49-F238E27FC236}">
                <a16:creationId xmlns:a16="http://schemas.microsoft.com/office/drawing/2014/main" id="{684AAA34-9ECA-4708-A4A7-87013C194AF3}"/>
              </a:ext>
            </a:extLst>
          </p:cNvPr>
          <p:cNvGrpSpPr>
            <a:grpSpLocks/>
          </p:cNvGrpSpPr>
          <p:nvPr/>
        </p:nvGrpSpPr>
        <p:grpSpPr bwMode="auto">
          <a:xfrm>
            <a:off x="1676227" y="3429000"/>
            <a:ext cx="6219441" cy="1385980"/>
            <a:chOff x="1713130" y="2525486"/>
            <a:chExt cx="6219206" cy="1386393"/>
          </a:xfrm>
        </p:grpSpPr>
        <p:sp>
          <p:nvSpPr>
            <p:cNvPr id="30" name="Rectangle 29">
              <a:extLst>
                <a:ext uri="{FF2B5EF4-FFF2-40B4-BE49-F238E27FC236}">
                  <a16:creationId xmlns:a16="http://schemas.microsoft.com/office/drawing/2014/main" id="{DFB8DA98-4BA5-4E73-A785-0E062268C316}"/>
                </a:ext>
              </a:extLst>
            </p:cNvPr>
            <p:cNvSpPr/>
            <p:nvPr/>
          </p:nvSpPr>
          <p:spPr bwMode="auto">
            <a:xfrm>
              <a:off x="3838328" y="3089217"/>
              <a:ext cx="893729" cy="333474"/>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1" name="Rectangle 30">
              <a:extLst>
                <a:ext uri="{FF2B5EF4-FFF2-40B4-BE49-F238E27FC236}">
                  <a16:creationId xmlns:a16="http://schemas.microsoft.com/office/drawing/2014/main" id="{D83F375E-AACF-416E-B794-0E69683D18D3}"/>
                </a:ext>
              </a:extLst>
            </p:cNvPr>
            <p:cNvSpPr/>
            <p:nvPr/>
          </p:nvSpPr>
          <p:spPr bwMode="auto">
            <a:xfrm>
              <a:off x="5184477" y="3089217"/>
              <a:ext cx="495281" cy="333474"/>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2" name="TextBox 46">
              <a:extLst>
                <a:ext uri="{FF2B5EF4-FFF2-40B4-BE49-F238E27FC236}">
                  <a16:creationId xmlns:a16="http://schemas.microsoft.com/office/drawing/2014/main" id="{9EC6945C-612A-4258-93A0-D803D8E2D072}"/>
                </a:ext>
              </a:extLst>
            </p:cNvPr>
            <p:cNvSpPr txBox="1">
              <a:spLocks noChangeArrowheads="1"/>
            </p:cNvSpPr>
            <p:nvPr/>
          </p:nvSpPr>
          <p:spPr bwMode="auto">
            <a:xfrm>
              <a:off x="3554613" y="2830286"/>
              <a:ext cx="1533774" cy="307869"/>
            </a:xfrm>
            <a:prstGeom prst="rect">
              <a:avLst/>
            </a:prstGeom>
            <a:noFill/>
            <a:ln w="9525">
              <a:noFill/>
              <a:miter lim="800000"/>
              <a:headEnd/>
              <a:tailEnd/>
            </a:ln>
          </p:spPr>
          <p:txBody>
            <a:bodyPr wrap="square">
              <a:spAutoFit/>
            </a:bodyPr>
            <a:lstStyle/>
            <a:p>
              <a:r>
                <a:rPr lang="en-US" sz="1400" err="1"/>
                <a:t>acctNum</a:t>
              </a:r>
              <a:endParaRPr lang="en-SG" sz="1400"/>
            </a:p>
          </p:txBody>
        </p:sp>
        <p:sp>
          <p:nvSpPr>
            <p:cNvPr id="33" name="TextBox 55">
              <a:extLst>
                <a:ext uri="{FF2B5EF4-FFF2-40B4-BE49-F238E27FC236}">
                  <a16:creationId xmlns:a16="http://schemas.microsoft.com/office/drawing/2014/main" id="{04697D3D-6F49-435E-8A70-BC3C2C45B02F}"/>
                </a:ext>
              </a:extLst>
            </p:cNvPr>
            <p:cNvSpPr txBox="1">
              <a:spLocks noChangeArrowheads="1"/>
            </p:cNvSpPr>
            <p:nvPr/>
          </p:nvSpPr>
          <p:spPr bwMode="auto">
            <a:xfrm>
              <a:off x="4876100" y="2830286"/>
              <a:ext cx="1079530" cy="307869"/>
            </a:xfrm>
            <a:prstGeom prst="rect">
              <a:avLst/>
            </a:prstGeom>
            <a:noFill/>
            <a:ln w="9525">
              <a:noFill/>
              <a:miter lim="800000"/>
              <a:headEnd/>
              <a:tailEnd/>
            </a:ln>
          </p:spPr>
          <p:txBody>
            <a:bodyPr wrap="square">
              <a:spAutoFit/>
            </a:bodyPr>
            <a:lstStyle/>
            <a:p>
              <a:r>
                <a:rPr lang="en-US" sz="1400"/>
                <a:t>balance</a:t>
              </a:r>
              <a:endParaRPr lang="en-SG" sz="1400"/>
            </a:p>
          </p:txBody>
        </p:sp>
        <p:sp>
          <p:nvSpPr>
            <p:cNvPr id="34" name="TextBox 57">
              <a:extLst>
                <a:ext uri="{FF2B5EF4-FFF2-40B4-BE49-F238E27FC236}">
                  <a16:creationId xmlns:a16="http://schemas.microsoft.com/office/drawing/2014/main" id="{67494F6C-2836-4563-95BF-10E58C6C05C9}"/>
                </a:ext>
              </a:extLst>
            </p:cNvPr>
            <p:cNvSpPr txBox="1">
              <a:spLocks noChangeArrowheads="1"/>
            </p:cNvSpPr>
            <p:nvPr/>
          </p:nvSpPr>
          <p:spPr bwMode="auto">
            <a:xfrm>
              <a:off x="3006970" y="2525486"/>
              <a:ext cx="1085222" cy="307777"/>
            </a:xfrm>
            <a:prstGeom prst="rect">
              <a:avLst/>
            </a:prstGeom>
            <a:noFill/>
            <a:ln w="9525">
              <a:noFill/>
              <a:miter lim="800000"/>
              <a:headEnd/>
              <a:tailEnd/>
            </a:ln>
          </p:spPr>
          <p:txBody>
            <a:bodyPr>
              <a:spAutoFit/>
            </a:bodyPr>
            <a:lstStyle/>
            <a:p>
              <a:r>
                <a:rPr lang="en-US" sz="1400"/>
                <a:t>account</a:t>
              </a:r>
              <a:endParaRPr lang="en-SG" sz="1400"/>
            </a:p>
          </p:txBody>
        </p:sp>
        <p:sp>
          <p:nvSpPr>
            <p:cNvPr id="35" name="Rectangle 58">
              <a:extLst>
                <a:ext uri="{FF2B5EF4-FFF2-40B4-BE49-F238E27FC236}">
                  <a16:creationId xmlns:a16="http://schemas.microsoft.com/office/drawing/2014/main" id="{3A2E8A50-C947-4F16-A72B-52410CEA9C62}"/>
                </a:ext>
              </a:extLst>
            </p:cNvPr>
            <p:cNvSpPr>
              <a:spLocks noChangeArrowheads="1"/>
            </p:cNvSpPr>
            <p:nvPr/>
          </p:nvSpPr>
          <p:spPr bwMode="auto">
            <a:xfrm>
              <a:off x="3456634" y="2789097"/>
              <a:ext cx="2723102" cy="741405"/>
            </a:xfrm>
            <a:prstGeom prst="rect">
              <a:avLst/>
            </a:prstGeom>
            <a:noFill/>
            <a:ln w="12700" cap="sq" algn="ctr">
              <a:solidFill>
                <a:schemeClr val="tx1"/>
              </a:solidFill>
              <a:round/>
              <a:headEnd type="none" w="sm" len="sm"/>
              <a:tailEnd type="none" w="sm" len="sm"/>
            </a:ln>
          </p:spPr>
          <p:txBody>
            <a:bodyPr/>
            <a:lstStyle/>
            <a:p>
              <a:endParaRPr lang="en-SG"/>
            </a:p>
          </p:txBody>
        </p:sp>
        <p:cxnSp>
          <p:nvCxnSpPr>
            <p:cNvPr id="36" name="Straight Arrow Connector 68">
              <a:extLst>
                <a:ext uri="{FF2B5EF4-FFF2-40B4-BE49-F238E27FC236}">
                  <a16:creationId xmlns:a16="http://schemas.microsoft.com/office/drawing/2014/main" id="{C4323CB2-781C-4026-8117-2F369C2874E4}"/>
                </a:ext>
              </a:extLst>
            </p:cNvPr>
            <p:cNvCxnSpPr>
              <a:cxnSpLocks noChangeShapeType="1"/>
              <a:stCxn id="37" idx="3"/>
            </p:cNvCxnSpPr>
            <p:nvPr/>
          </p:nvCxnSpPr>
          <p:spPr bwMode="auto">
            <a:xfrm flipV="1">
              <a:off x="3439050" y="3376250"/>
              <a:ext cx="894303" cy="381695"/>
            </a:xfrm>
            <a:prstGeom prst="straightConnector1">
              <a:avLst/>
            </a:prstGeom>
            <a:noFill/>
            <a:ln w="19050" cap="sq" algn="ctr">
              <a:solidFill>
                <a:srgbClr val="800000"/>
              </a:solidFill>
              <a:round/>
              <a:headEnd/>
              <a:tailEnd type="triangle" w="med" len="med"/>
            </a:ln>
          </p:spPr>
        </p:cxnSp>
        <p:sp>
          <p:nvSpPr>
            <p:cNvPr id="37" name="TextBox 69">
              <a:extLst>
                <a:ext uri="{FF2B5EF4-FFF2-40B4-BE49-F238E27FC236}">
                  <a16:creationId xmlns:a16="http://schemas.microsoft.com/office/drawing/2014/main" id="{A015C770-ABCE-468D-8F30-69DA01B2BB6E}"/>
                </a:ext>
              </a:extLst>
            </p:cNvPr>
            <p:cNvSpPr txBox="1">
              <a:spLocks noChangeArrowheads="1"/>
            </p:cNvSpPr>
            <p:nvPr/>
          </p:nvSpPr>
          <p:spPr bwMode="auto">
            <a:xfrm>
              <a:off x="1713130" y="3604010"/>
              <a:ext cx="1725920" cy="307869"/>
            </a:xfrm>
            <a:prstGeom prst="rect">
              <a:avLst/>
            </a:prstGeom>
            <a:noFill/>
            <a:ln w="9525">
              <a:noFill/>
              <a:miter lim="800000"/>
              <a:headEnd/>
              <a:tailEnd/>
            </a:ln>
          </p:spPr>
          <p:txBody>
            <a:bodyPr wrap="square">
              <a:spAutoFit/>
            </a:bodyPr>
            <a:lstStyle/>
            <a:p>
              <a:pPr algn="ctr"/>
              <a:r>
                <a:rPr lang="en-US" sz="1400" i="1">
                  <a:solidFill>
                    <a:srgbClr val="800000"/>
                  </a:solidFill>
                </a:rPr>
                <a:t>contains an integer</a:t>
              </a:r>
              <a:endParaRPr lang="en-SG" sz="1400" i="1">
                <a:solidFill>
                  <a:srgbClr val="800000"/>
                </a:solidFill>
              </a:endParaRPr>
            </a:p>
          </p:txBody>
        </p:sp>
        <p:cxnSp>
          <p:nvCxnSpPr>
            <p:cNvPr id="38" name="Straight Arrow Connector 71">
              <a:extLst>
                <a:ext uri="{FF2B5EF4-FFF2-40B4-BE49-F238E27FC236}">
                  <a16:creationId xmlns:a16="http://schemas.microsoft.com/office/drawing/2014/main" id="{F519D0F9-96D5-4273-8D3A-CD078141661C}"/>
                </a:ext>
              </a:extLst>
            </p:cNvPr>
            <p:cNvCxnSpPr>
              <a:cxnSpLocks noChangeShapeType="1"/>
            </p:cNvCxnSpPr>
            <p:nvPr/>
          </p:nvCxnSpPr>
          <p:spPr bwMode="auto">
            <a:xfrm rot="10800000">
              <a:off x="5560927" y="3367873"/>
              <a:ext cx="751951" cy="249534"/>
            </a:xfrm>
            <a:prstGeom prst="straightConnector1">
              <a:avLst/>
            </a:prstGeom>
            <a:noFill/>
            <a:ln w="19050" cap="sq" algn="ctr">
              <a:solidFill>
                <a:srgbClr val="800000"/>
              </a:solidFill>
              <a:round/>
              <a:headEnd/>
              <a:tailEnd type="triangle" w="med" len="med"/>
            </a:ln>
          </p:spPr>
        </p:cxnSp>
        <p:sp>
          <p:nvSpPr>
            <p:cNvPr id="39" name="TextBox 73">
              <a:extLst>
                <a:ext uri="{FF2B5EF4-FFF2-40B4-BE49-F238E27FC236}">
                  <a16:creationId xmlns:a16="http://schemas.microsoft.com/office/drawing/2014/main" id="{664054CD-8DC9-445C-85AE-3211A3F892EE}"/>
                </a:ext>
              </a:extLst>
            </p:cNvPr>
            <p:cNvSpPr txBox="1">
              <a:spLocks noChangeArrowheads="1"/>
            </p:cNvSpPr>
            <p:nvPr/>
          </p:nvSpPr>
          <p:spPr bwMode="auto">
            <a:xfrm>
              <a:off x="5679758" y="3604010"/>
              <a:ext cx="2252578" cy="307869"/>
            </a:xfrm>
            <a:prstGeom prst="rect">
              <a:avLst/>
            </a:prstGeom>
            <a:noFill/>
            <a:ln w="9525">
              <a:noFill/>
              <a:miter lim="800000"/>
              <a:headEnd/>
              <a:tailEnd/>
            </a:ln>
          </p:spPr>
          <p:txBody>
            <a:bodyPr wrap="square">
              <a:spAutoFit/>
            </a:bodyPr>
            <a:lstStyle/>
            <a:p>
              <a:pPr algn="ctr"/>
              <a:r>
                <a:rPr lang="en-US" sz="1400" i="1">
                  <a:solidFill>
                    <a:srgbClr val="800000"/>
                  </a:solidFill>
                </a:rPr>
                <a:t>contains a real number</a:t>
              </a:r>
              <a:endParaRPr lang="en-SG" sz="1400" i="1">
                <a:solidFill>
                  <a:srgbClr val="800000"/>
                </a:solidFill>
              </a:endParaRPr>
            </a:p>
          </p:txBody>
        </p:sp>
      </p:grpSp>
      <p:grpSp>
        <p:nvGrpSpPr>
          <p:cNvPr id="40" name="Group 31">
            <a:extLst>
              <a:ext uri="{FF2B5EF4-FFF2-40B4-BE49-F238E27FC236}">
                <a16:creationId xmlns:a16="http://schemas.microsoft.com/office/drawing/2014/main" id="{875A618B-771D-4B52-A653-732BDE5DAD6A}"/>
              </a:ext>
            </a:extLst>
          </p:cNvPr>
          <p:cNvGrpSpPr>
            <a:grpSpLocks/>
          </p:cNvGrpSpPr>
          <p:nvPr/>
        </p:nvGrpSpPr>
        <p:grpSpPr bwMode="auto">
          <a:xfrm>
            <a:off x="1542492" y="5052767"/>
            <a:ext cx="6916738" cy="1414411"/>
            <a:chOff x="1579562" y="4554381"/>
            <a:chExt cx="6916738" cy="1413929"/>
          </a:xfrm>
        </p:grpSpPr>
        <p:sp>
          <p:nvSpPr>
            <p:cNvPr id="41" name="TextBox 79">
              <a:extLst>
                <a:ext uri="{FF2B5EF4-FFF2-40B4-BE49-F238E27FC236}">
                  <a16:creationId xmlns:a16="http://schemas.microsoft.com/office/drawing/2014/main" id="{6A955919-4338-4935-9E70-B9B2C33914BD}"/>
                </a:ext>
              </a:extLst>
            </p:cNvPr>
            <p:cNvSpPr txBox="1">
              <a:spLocks noChangeArrowheads="1"/>
            </p:cNvSpPr>
            <p:nvPr/>
          </p:nvSpPr>
          <p:spPr bwMode="auto">
            <a:xfrm>
              <a:off x="4333619" y="5660638"/>
              <a:ext cx="2200531" cy="307672"/>
            </a:xfrm>
            <a:prstGeom prst="rect">
              <a:avLst/>
            </a:prstGeom>
            <a:noFill/>
            <a:ln w="9525">
              <a:noFill/>
              <a:miter lim="800000"/>
              <a:headEnd/>
              <a:tailEnd/>
            </a:ln>
          </p:spPr>
          <p:txBody>
            <a:bodyPr wrap="square">
              <a:spAutoFit/>
            </a:bodyPr>
            <a:lstStyle/>
            <a:p>
              <a:pPr algn="ctr"/>
              <a:r>
                <a:rPr lang="en-US" sz="1400" i="1">
                  <a:solidFill>
                    <a:srgbClr val="800000"/>
                  </a:solidFill>
                </a:rPr>
                <a:t>contains a real number</a:t>
              </a:r>
              <a:endParaRPr lang="en-SG" sz="1400" i="1">
                <a:solidFill>
                  <a:srgbClr val="800000"/>
                </a:solidFill>
              </a:endParaRPr>
            </a:p>
          </p:txBody>
        </p:sp>
        <p:sp>
          <p:nvSpPr>
            <p:cNvPr id="42" name="Rectangle 41">
              <a:extLst>
                <a:ext uri="{FF2B5EF4-FFF2-40B4-BE49-F238E27FC236}">
                  <a16:creationId xmlns:a16="http://schemas.microsoft.com/office/drawing/2014/main" id="{4AF4E74A-BA20-4EB1-8741-F943B5EB8FC0}"/>
                </a:ext>
              </a:extLst>
            </p:cNvPr>
            <p:cNvSpPr/>
            <p:nvPr/>
          </p:nvSpPr>
          <p:spPr bwMode="auto">
            <a:xfrm>
              <a:off x="3065463" y="5141807"/>
              <a:ext cx="1687512" cy="333262"/>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3" name="Rectangle 42">
              <a:extLst>
                <a:ext uri="{FF2B5EF4-FFF2-40B4-BE49-F238E27FC236}">
                  <a16:creationId xmlns:a16="http://schemas.microsoft.com/office/drawing/2014/main" id="{CBF27FDF-AAC0-4A02-B341-81539FA7C72A}"/>
                </a:ext>
              </a:extLst>
            </p:cNvPr>
            <p:cNvSpPr/>
            <p:nvPr/>
          </p:nvSpPr>
          <p:spPr bwMode="auto">
            <a:xfrm>
              <a:off x="5264150" y="5141807"/>
              <a:ext cx="495300" cy="333262"/>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4" name="Rectangle 43">
              <a:extLst>
                <a:ext uri="{FF2B5EF4-FFF2-40B4-BE49-F238E27FC236}">
                  <a16:creationId xmlns:a16="http://schemas.microsoft.com/office/drawing/2014/main" id="{60DCB525-F793-4444-874A-6967033FC002}"/>
                </a:ext>
              </a:extLst>
            </p:cNvPr>
            <p:cNvSpPr/>
            <p:nvPr/>
          </p:nvSpPr>
          <p:spPr bwMode="auto">
            <a:xfrm>
              <a:off x="6210300" y="5141807"/>
              <a:ext cx="311150" cy="333262"/>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5" name="TextBox 44">
              <a:extLst>
                <a:ext uri="{FF2B5EF4-FFF2-40B4-BE49-F238E27FC236}">
                  <a16:creationId xmlns:a16="http://schemas.microsoft.com/office/drawing/2014/main" id="{47B7ECA6-7BE0-421E-B2BA-B9A055B6B4CE}"/>
                </a:ext>
              </a:extLst>
            </p:cNvPr>
            <p:cNvSpPr txBox="1">
              <a:spLocks noChangeArrowheads="1"/>
            </p:cNvSpPr>
            <p:nvPr/>
          </p:nvSpPr>
          <p:spPr bwMode="auto">
            <a:xfrm>
              <a:off x="2839388" y="4882908"/>
              <a:ext cx="827916" cy="307447"/>
            </a:xfrm>
            <a:prstGeom prst="rect">
              <a:avLst/>
            </a:prstGeom>
            <a:noFill/>
            <a:ln w="9525">
              <a:noFill/>
              <a:miter lim="800000"/>
              <a:headEnd/>
              <a:tailEnd/>
            </a:ln>
          </p:spPr>
          <p:txBody>
            <a:bodyPr>
              <a:spAutoFit/>
            </a:bodyPr>
            <a:lstStyle/>
            <a:p>
              <a:r>
                <a:rPr lang="en-US" sz="1400" err="1"/>
                <a:t>stuNum</a:t>
              </a:r>
              <a:endParaRPr lang="en-SG" sz="1400"/>
            </a:p>
          </p:txBody>
        </p:sp>
        <p:sp>
          <p:nvSpPr>
            <p:cNvPr id="46" name="TextBox 45">
              <a:extLst>
                <a:ext uri="{FF2B5EF4-FFF2-40B4-BE49-F238E27FC236}">
                  <a16:creationId xmlns:a16="http://schemas.microsoft.com/office/drawing/2014/main" id="{4C09D5AD-B668-4766-9D8C-E3B7A7F71449}"/>
                </a:ext>
              </a:extLst>
            </p:cNvPr>
            <p:cNvSpPr txBox="1">
              <a:spLocks noChangeArrowheads="1"/>
            </p:cNvSpPr>
            <p:nvPr/>
          </p:nvSpPr>
          <p:spPr bwMode="auto">
            <a:xfrm>
              <a:off x="4956005" y="4882908"/>
              <a:ext cx="827916" cy="307447"/>
            </a:xfrm>
            <a:prstGeom prst="rect">
              <a:avLst/>
            </a:prstGeom>
            <a:noFill/>
            <a:ln w="9525">
              <a:noFill/>
              <a:miter lim="800000"/>
              <a:headEnd/>
              <a:tailEnd/>
            </a:ln>
          </p:spPr>
          <p:txBody>
            <a:bodyPr>
              <a:spAutoFit/>
            </a:bodyPr>
            <a:lstStyle/>
            <a:p>
              <a:r>
                <a:rPr lang="en-US" sz="1400"/>
                <a:t>score</a:t>
              </a:r>
              <a:endParaRPr lang="en-SG" sz="1400"/>
            </a:p>
          </p:txBody>
        </p:sp>
        <p:sp>
          <p:nvSpPr>
            <p:cNvPr id="47" name="TextBox 46">
              <a:extLst>
                <a:ext uri="{FF2B5EF4-FFF2-40B4-BE49-F238E27FC236}">
                  <a16:creationId xmlns:a16="http://schemas.microsoft.com/office/drawing/2014/main" id="{FE14C78F-2F5E-4DDC-A3AF-84B9D6665A0E}"/>
                </a:ext>
              </a:extLst>
            </p:cNvPr>
            <p:cNvSpPr txBox="1">
              <a:spLocks noChangeArrowheads="1"/>
            </p:cNvSpPr>
            <p:nvPr/>
          </p:nvSpPr>
          <p:spPr bwMode="auto">
            <a:xfrm>
              <a:off x="5803206" y="4882908"/>
              <a:ext cx="827916" cy="307447"/>
            </a:xfrm>
            <a:prstGeom prst="rect">
              <a:avLst/>
            </a:prstGeom>
            <a:noFill/>
            <a:ln w="9525">
              <a:noFill/>
              <a:miter lim="800000"/>
              <a:headEnd/>
              <a:tailEnd/>
            </a:ln>
          </p:spPr>
          <p:txBody>
            <a:bodyPr>
              <a:spAutoFit/>
            </a:bodyPr>
            <a:lstStyle/>
            <a:p>
              <a:r>
                <a:rPr lang="en-US" sz="1400"/>
                <a:t>grade</a:t>
              </a:r>
              <a:endParaRPr lang="en-SG" sz="1400"/>
            </a:p>
          </p:txBody>
        </p:sp>
        <p:sp>
          <p:nvSpPr>
            <p:cNvPr id="48" name="TextBox 47">
              <a:extLst>
                <a:ext uri="{FF2B5EF4-FFF2-40B4-BE49-F238E27FC236}">
                  <a16:creationId xmlns:a16="http://schemas.microsoft.com/office/drawing/2014/main" id="{A01BA666-71A1-482F-BDF0-9D36C307355D}"/>
                </a:ext>
              </a:extLst>
            </p:cNvPr>
            <p:cNvSpPr txBox="1">
              <a:spLocks noChangeArrowheads="1"/>
            </p:cNvSpPr>
            <p:nvPr/>
          </p:nvSpPr>
          <p:spPr bwMode="auto">
            <a:xfrm>
              <a:off x="2492304" y="4554381"/>
              <a:ext cx="1174999" cy="307672"/>
            </a:xfrm>
            <a:prstGeom prst="rect">
              <a:avLst/>
            </a:prstGeom>
            <a:noFill/>
            <a:ln w="9525">
              <a:noFill/>
              <a:miter lim="800000"/>
              <a:headEnd/>
              <a:tailEnd/>
            </a:ln>
          </p:spPr>
          <p:txBody>
            <a:bodyPr wrap="square">
              <a:spAutoFit/>
            </a:bodyPr>
            <a:lstStyle/>
            <a:p>
              <a:r>
                <a:rPr lang="en-US" sz="1400"/>
                <a:t>result</a:t>
              </a:r>
              <a:endParaRPr lang="en-SG" sz="1400"/>
            </a:p>
          </p:txBody>
        </p:sp>
        <p:sp>
          <p:nvSpPr>
            <p:cNvPr id="49" name="Rectangle 48">
              <a:extLst>
                <a:ext uri="{FF2B5EF4-FFF2-40B4-BE49-F238E27FC236}">
                  <a16:creationId xmlns:a16="http://schemas.microsoft.com/office/drawing/2014/main" id="{5DCE7E7F-CFAE-48E9-B3BB-96989BCA4100}"/>
                </a:ext>
              </a:extLst>
            </p:cNvPr>
            <p:cNvSpPr>
              <a:spLocks noChangeArrowheads="1"/>
            </p:cNvSpPr>
            <p:nvPr/>
          </p:nvSpPr>
          <p:spPr bwMode="auto">
            <a:xfrm>
              <a:off x="2733469" y="4841763"/>
              <a:ext cx="4330915" cy="740609"/>
            </a:xfrm>
            <a:prstGeom prst="rect">
              <a:avLst/>
            </a:prstGeom>
            <a:noFill/>
            <a:ln w="12700" cap="sq" algn="ctr">
              <a:solidFill>
                <a:schemeClr val="tx1"/>
              </a:solidFill>
              <a:round/>
              <a:headEnd type="none" w="sm" len="sm"/>
              <a:tailEnd type="none" w="sm" len="sm"/>
            </a:ln>
          </p:spPr>
          <p:txBody>
            <a:bodyPr/>
            <a:lstStyle/>
            <a:p>
              <a:endParaRPr lang="en-SG"/>
            </a:p>
          </p:txBody>
        </p:sp>
        <p:cxnSp>
          <p:nvCxnSpPr>
            <p:cNvPr id="50" name="Straight Arrow Connector 76">
              <a:extLst>
                <a:ext uri="{FF2B5EF4-FFF2-40B4-BE49-F238E27FC236}">
                  <a16:creationId xmlns:a16="http://schemas.microsoft.com/office/drawing/2014/main" id="{C5AE634B-99ED-41ED-8BC3-90A81AC6ECB4}"/>
                </a:ext>
              </a:extLst>
            </p:cNvPr>
            <p:cNvCxnSpPr>
              <a:cxnSpLocks noChangeShapeType="1"/>
            </p:cNvCxnSpPr>
            <p:nvPr/>
          </p:nvCxnSpPr>
          <p:spPr bwMode="auto">
            <a:xfrm flipV="1">
              <a:off x="2763615" y="5398172"/>
              <a:ext cx="654829" cy="259299"/>
            </a:xfrm>
            <a:prstGeom prst="straightConnector1">
              <a:avLst/>
            </a:prstGeom>
            <a:noFill/>
            <a:ln w="19050" cap="sq" algn="ctr">
              <a:solidFill>
                <a:srgbClr val="800000"/>
              </a:solidFill>
              <a:round/>
              <a:headEnd/>
              <a:tailEnd type="triangle" w="med" len="med"/>
            </a:ln>
          </p:spPr>
        </p:cxnSp>
        <p:sp>
          <p:nvSpPr>
            <p:cNvPr id="51" name="TextBox 77">
              <a:extLst>
                <a:ext uri="{FF2B5EF4-FFF2-40B4-BE49-F238E27FC236}">
                  <a16:creationId xmlns:a16="http://schemas.microsoft.com/office/drawing/2014/main" id="{B8E93CE7-AF72-43B6-9491-CEC9532B7A84}"/>
                </a:ext>
              </a:extLst>
            </p:cNvPr>
            <p:cNvSpPr txBox="1">
              <a:spLocks noChangeArrowheads="1"/>
            </p:cNvSpPr>
            <p:nvPr/>
          </p:nvSpPr>
          <p:spPr bwMode="auto">
            <a:xfrm>
              <a:off x="1579562" y="5645762"/>
              <a:ext cx="1975287" cy="307672"/>
            </a:xfrm>
            <a:prstGeom prst="rect">
              <a:avLst/>
            </a:prstGeom>
            <a:noFill/>
            <a:ln w="9525">
              <a:noFill/>
              <a:miter lim="800000"/>
              <a:headEnd/>
              <a:tailEnd/>
            </a:ln>
          </p:spPr>
          <p:txBody>
            <a:bodyPr wrap="square">
              <a:spAutoFit/>
            </a:bodyPr>
            <a:lstStyle/>
            <a:p>
              <a:pPr algn="ctr"/>
              <a:r>
                <a:rPr lang="en-US" sz="1400" i="1">
                  <a:solidFill>
                    <a:srgbClr val="800000"/>
                  </a:solidFill>
                </a:rPr>
                <a:t>contains an integer</a:t>
              </a:r>
              <a:endParaRPr lang="en-SG" sz="1400" i="1">
                <a:solidFill>
                  <a:srgbClr val="800000"/>
                </a:solidFill>
              </a:endParaRPr>
            </a:p>
          </p:txBody>
        </p:sp>
        <p:cxnSp>
          <p:nvCxnSpPr>
            <p:cNvPr id="52" name="Straight Arrow Connector 78">
              <a:extLst>
                <a:ext uri="{FF2B5EF4-FFF2-40B4-BE49-F238E27FC236}">
                  <a16:creationId xmlns:a16="http://schemas.microsoft.com/office/drawing/2014/main" id="{2C7464D7-2865-481A-A052-0B405D28089A}"/>
                </a:ext>
              </a:extLst>
            </p:cNvPr>
            <p:cNvCxnSpPr>
              <a:cxnSpLocks noChangeShapeType="1"/>
            </p:cNvCxnSpPr>
            <p:nvPr/>
          </p:nvCxnSpPr>
          <p:spPr bwMode="auto">
            <a:xfrm rot="5400000" flipH="1" flipV="1">
              <a:off x="5324494" y="5552077"/>
              <a:ext cx="327893" cy="3351"/>
            </a:xfrm>
            <a:prstGeom prst="straightConnector1">
              <a:avLst/>
            </a:prstGeom>
            <a:noFill/>
            <a:ln w="19050" cap="sq" algn="ctr">
              <a:solidFill>
                <a:srgbClr val="800000"/>
              </a:solidFill>
              <a:round/>
              <a:headEnd/>
              <a:tailEnd type="triangle" w="med" len="med"/>
            </a:ln>
          </p:spPr>
        </p:cxnSp>
        <p:sp>
          <p:nvSpPr>
            <p:cNvPr id="53" name="TextBox 84">
              <a:extLst>
                <a:ext uri="{FF2B5EF4-FFF2-40B4-BE49-F238E27FC236}">
                  <a16:creationId xmlns:a16="http://schemas.microsoft.com/office/drawing/2014/main" id="{8699F0E3-96E8-491E-9297-D3BEAC751A7E}"/>
                </a:ext>
              </a:extLst>
            </p:cNvPr>
            <p:cNvSpPr txBox="1">
              <a:spLocks noChangeArrowheads="1"/>
            </p:cNvSpPr>
            <p:nvPr/>
          </p:nvSpPr>
          <p:spPr bwMode="auto">
            <a:xfrm>
              <a:off x="6632297" y="5617324"/>
              <a:ext cx="1864003" cy="307447"/>
            </a:xfrm>
            <a:prstGeom prst="rect">
              <a:avLst/>
            </a:prstGeom>
            <a:noFill/>
            <a:ln w="9525">
              <a:noFill/>
              <a:miter lim="800000"/>
              <a:headEnd/>
              <a:tailEnd/>
            </a:ln>
          </p:spPr>
          <p:txBody>
            <a:bodyPr>
              <a:spAutoFit/>
            </a:bodyPr>
            <a:lstStyle/>
            <a:p>
              <a:pPr algn="ctr"/>
              <a:r>
                <a:rPr lang="en-US" sz="1400" i="1">
                  <a:solidFill>
                    <a:srgbClr val="800000"/>
                  </a:solidFill>
                </a:rPr>
                <a:t>contains a character</a:t>
              </a:r>
              <a:endParaRPr lang="en-SG" sz="1400" i="1">
                <a:solidFill>
                  <a:srgbClr val="800000"/>
                </a:solidFill>
              </a:endParaRPr>
            </a:p>
          </p:txBody>
        </p:sp>
        <p:cxnSp>
          <p:nvCxnSpPr>
            <p:cNvPr id="54" name="Straight Arrow Connector 85">
              <a:extLst>
                <a:ext uri="{FF2B5EF4-FFF2-40B4-BE49-F238E27FC236}">
                  <a16:creationId xmlns:a16="http://schemas.microsoft.com/office/drawing/2014/main" id="{D8C7E5EB-2D5C-4F0F-B7F4-0DEAFB92C1CF}"/>
                </a:ext>
              </a:extLst>
            </p:cNvPr>
            <p:cNvCxnSpPr>
              <a:cxnSpLocks noChangeShapeType="1"/>
            </p:cNvCxnSpPr>
            <p:nvPr/>
          </p:nvCxnSpPr>
          <p:spPr bwMode="auto">
            <a:xfrm rot="10800000">
              <a:off x="6434678" y="5389806"/>
              <a:ext cx="1001503" cy="267666"/>
            </a:xfrm>
            <a:prstGeom prst="straightConnector1">
              <a:avLst/>
            </a:prstGeom>
            <a:noFill/>
            <a:ln w="19050" cap="sq" algn="ctr">
              <a:solidFill>
                <a:srgbClr val="800000"/>
              </a:solidFill>
              <a:round/>
              <a:headEnd/>
              <a:tailEnd type="triangle" w="med" len="med"/>
            </a:ln>
          </p:spPr>
        </p:cxnSp>
      </p:grpSp>
      <p:sp>
        <p:nvSpPr>
          <p:cNvPr id="55" name="Slide Number Placeholder 6">
            <a:extLst>
              <a:ext uri="{FF2B5EF4-FFF2-40B4-BE49-F238E27FC236}">
                <a16:creationId xmlns:a16="http://schemas.microsoft.com/office/drawing/2014/main" id="{F549DAD6-A72B-418D-8622-68C0939D1A1F}"/>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43</a:t>
            </a:fld>
            <a:endParaRPr/>
          </a:p>
        </p:txBody>
      </p:sp>
    </p:spTree>
    <p:extLst>
      <p:ext uri="{BB962C8B-B14F-4D97-AF65-F5344CB8AC3E}">
        <p14:creationId xmlns:p14="http://schemas.microsoft.com/office/powerpoint/2010/main" val="2594250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C5CBA7B2-5733-E24B-8B2D-9E2847E7CC9C}"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latin typeface="+mn-lt"/>
              </a:rPr>
              <a:t>4. Structures (2/2)</a:t>
            </a:r>
            <a:endParaRPr lang="en-US" sz="3600">
              <a:solidFill>
                <a:srgbClr val="C00000"/>
              </a:solidFill>
              <a:latin typeface="+mn-lt"/>
            </a:endParaRPr>
          </a:p>
        </p:txBody>
      </p:sp>
      <p:sp>
        <p:nvSpPr>
          <p:cNvPr id="55" name="Rectangle 8">
            <a:extLst>
              <a:ext uri="{FF2B5EF4-FFF2-40B4-BE49-F238E27FC236}">
                <a16:creationId xmlns:a16="http://schemas.microsoft.com/office/drawing/2014/main" id="{840A1075-EF49-43DD-A662-1DC3FADCB131}"/>
              </a:ext>
            </a:extLst>
          </p:cNvPr>
          <p:cNvSpPr>
            <a:spLocks noChangeArrowheads="1"/>
          </p:cNvSpPr>
          <p:nvPr/>
        </p:nvSpPr>
        <p:spPr bwMode="auto">
          <a:xfrm>
            <a:off x="733425" y="1457324"/>
            <a:ext cx="7834313" cy="1358015"/>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A </a:t>
            </a:r>
            <a:r>
              <a:rPr lang="en-US" sz="2400" i="1"/>
              <a:t>group </a:t>
            </a:r>
            <a:r>
              <a:rPr lang="en-US" sz="2400"/>
              <a:t>can be a member of another </a:t>
            </a:r>
            <a:r>
              <a:rPr lang="en-US" sz="2400" i="1"/>
              <a:t>group</a:t>
            </a:r>
            <a:r>
              <a:rPr lang="en-US" sz="2400"/>
              <a:t>.</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Example: the expiry date of a membership card is of “date” group</a:t>
            </a:r>
          </a:p>
        </p:txBody>
      </p:sp>
      <p:grpSp>
        <p:nvGrpSpPr>
          <p:cNvPr id="56" name="Group 34">
            <a:extLst>
              <a:ext uri="{FF2B5EF4-FFF2-40B4-BE49-F238E27FC236}">
                <a16:creationId xmlns:a16="http://schemas.microsoft.com/office/drawing/2014/main" id="{7872B7A4-DE25-4D32-935F-C9635EDAE4A3}"/>
              </a:ext>
            </a:extLst>
          </p:cNvPr>
          <p:cNvGrpSpPr>
            <a:grpSpLocks/>
          </p:cNvGrpSpPr>
          <p:nvPr/>
        </p:nvGrpSpPr>
        <p:grpSpPr bwMode="auto">
          <a:xfrm>
            <a:off x="2995613" y="2780547"/>
            <a:ext cx="3171825" cy="966787"/>
            <a:chOff x="2994829" y="2547466"/>
            <a:chExt cx="3172886" cy="967645"/>
          </a:xfrm>
        </p:grpSpPr>
        <p:sp>
          <p:nvSpPr>
            <p:cNvPr id="57" name="Rectangle 56">
              <a:extLst>
                <a:ext uri="{FF2B5EF4-FFF2-40B4-BE49-F238E27FC236}">
                  <a16:creationId xmlns:a16="http://schemas.microsoft.com/office/drawing/2014/main" id="{481DECC3-AA58-4AED-8AAA-CEA3924AC756}"/>
                </a:ext>
              </a:extLst>
            </p:cNvPr>
            <p:cNvSpPr/>
            <p:nvPr/>
          </p:nvSpPr>
          <p:spPr bwMode="auto">
            <a:xfrm>
              <a:off x="5443573" y="3087695"/>
              <a:ext cx="495466" cy="333671"/>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58" name="TextBox 46">
              <a:extLst>
                <a:ext uri="{FF2B5EF4-FFF2-40B4-BE49-F238E27FC236}">
                  <a16:creationId xmlns:a16="http://schemas.microsoft.com/office/drawing/2014/main" id="{AA99D9E6-E5CA-4843-87A6-4BF6AB67319B}"/>
                </a:ext>
              </a:extLst>
            </p:cNvPr>
            <p:cNvSpPr txBox="1">
              <a:spLocks noChangeArrowheads="1"/>
            </p:cNvSpPr>
            <p:nvPr/>
          </p:nvSpPr>
          <p:spPr bwMode="auto">
            <a:xfrm>
              <a:off x="3571368" y="2815105"/>
              <a:ext cx="494006" cy="307685"/>
            </a:xfrm>
            <a:prstGeom prst="rect">
              <a:avLst/>
            </a:prstGeom>
            <a:noFill/>
            <a:ln w="9525">
              <a:noFill/>
              <a:miter lim="800000"/>
              <a:headEnd/>
              <a:tailEnd/>
            </a:ln>
          </p:spPr>
          <p:txBody>
            <a:bodyPr>
              <a:spAutoFit/>
            </a:bodyPr>
            <a:lstStyle/>
            <a:p>
              <a:r>
                <a:rPr lang="en-US" sz="1400"/>
                <a:t>day</a:t>
              </a:r>
              <a:endParaRPr lang="en-SG" sz="1400"/>
            </a:p>
          </p:txBody>
        </p:sp>
        <p:sp>
          <p:nvSpPr>
            <p:cNvPr id="59" name="TextBox 55">
              <a:extLst>
                <a:ext uri="{FF2B5EF4-FFF2-40B4-BE49-F238E27FC236}">
                  <a16:creationId xmlns:a16="http://schemas.microsoft.com/office/drawing/2014/main" id="{2AFE36B5-7EB1-44FE-9B22-CB4CB3BEB991}"/>
                </a:ext>
              </a:extLst>
            </p:cNvPr>
            <p:cNvSpPr txBox="1">
              <a:spLocks noChangeArrowheads="1"/>
            </p:cNvSpPr>
            <p:nvPr/>
          </p:nvSpPr>
          <p:spPr bwMode="auto">
            <a:xfrm>
              <a:off x="5308873" y="2815105"/>
              <a:ext cx="597658" cy="307685"/>
            </a:xfrm>
            <a:prstGeom prst="rect">
              <a:avLst/>
            </a:prstGeom>
            <a:noFill/>
            <a:ln w="9525">
              <a:noFill/>
              <a:miter lim="800000"/>
              <a:headEnd/>
              <a:tailEnd/>
            </a:ln>
          </p:spPr>
          <p:txBody>
            <a:bodyPr>
              <a:spAutoFit/>
            </a:bodyPr>
            <a:lstStyle/>
            <a:p>
              <a:r>
                <a:rPr lang="en-US" sz="1400"/>
                <a:t>year</a:t>
              </a:r>
              <a:endParaRPr lang="en-SG" sz="1400"/>
            </a:p>
          </p:txBody>
        </p:sp>
        <p:sp>
          <p:nvSpPr>
            <p:cNvPr id="60" name="TextBox 57">
              <a:extLst>
                <a:ext uri="{FF2B5EF4-FFF2-40B4-BE49-F238E27FC236}">
                  <a16:creationId xmlns:a16="http://schemas.microsoft.com/office/drawing/2014/main" id="{05B5D357-1496-43A1-AE8B-0719DC1E1A84}"/>
                </a:ext>
              </a:extLst>
            </p:cNvPr>
            <p:cNvSpPr txBox="1">
              <a:spLocks noChangeArrowheads="1"/>
            </p:cNvSpPr>
            <p:nvPr/>
          </p:nvSpPr>
          <p:spPr bwMode="auto">
            <a:xfrm>
              <a:off x="2994829" y="2547466"/>
              <a:ext cx="625701" cy="307685"/>
            </a:xfrm>
            <a:prstGeom prst="rect">
              <a:avLst/>
            </a:prstGeom>
            <a:noFill/>
            <a:ln w="9525">
              <a:noFill/>
              <a:miter lim="800000"/>
              <a:headEnd/>
              <a:tailEnd/>
            </a:ln>
          </p:spPr>
          <p:txBody>
            <a:bodyPr>
              <a:spAutoFit/>
            </a:bodyPr>
            <a:lstStyle/>
            <a:p>
              <a:r>
                <a:rPr lang="en-US" sz="1400"/>
                <a:t>date</a:t>
              </a:r>
              <a:endParaRPr lang="en-SG" sz="1400"/>
            </a:p>
          </p:txBody>
        </p:sp>
        <p:sp>
          <p:nvSpPr>
            <p:cNvPr id="61" name="Rectangle 58">
              <a:extLst>
                <a:ext uri="{FF2B5EF4-FFF2-40B4-BE49-F238E27FC236}">
                  <a16:creationId xmlns:a16="http://schemas.microsoft.com/office/drawing/2014/main" id="{84BF16B7-B416-49B0-8339-3E23C8C49E12}"/>
                </a:ext>
              </a:extLst>
            </p:cNvPr>
            <p:cNvSpPr>
              <a:spLocks noChangeArrowheads="1"/>
            </p:cNvSpPr>
            <p:nvPr/>
          </p:nvSpPr>
          <p:spPr bwMode="auto">
            <a:xfrm>
              <a:off x="3444510" y="2817340"/>
              <a:ext cx="2723205" cy="697771"/>
            </a:xfrm>
            <a:prstGeom prst="rect">
              <a:avLst/>
            </a:prstGeom>
            <a:noFill/>
            <a:ln w="12700" cap="sq" algn="ctr">
              <a:solidFill>
                <a:schemeClr val="tx1"/>
              </a:solidFill>
              <a:round/>
              <a:headEnd type="none" w="sm" len="sm"/>
              <a:tailEnd type="none" w="sm" len="sm"/>
            </a:ln>
          </p:spPr>
          <p:txBody>
            <a:bodyPr/>
            <a:lstStyle/>
            <a:p>
              <a:endParaRPr lang="en-SG"/>
            </a:p>
          </p:txBody>
        </p:sp>
        <p:sp>
          <p:nvSpPr>
            <p:cNvPr id="62" name="Rectangle 61">
              <a:extLst>
                <a:ext uri="{FF2B5EF4-FFF2-40B4-BE49-F238E27FC236}">
                  <a16:creationId xmlns:a16="http://schemas.microsoft.com/office/drawing/2014/main" id="{E8D1C8CA-FBDC-4652-A73B-8998F15C5392}"/>
                </a:ext>
              </a:extLst>
            </p:cNvPr>
            <p:cNvSpPr/>
            <p:nvPr/>
          </p:nvSpPr>
          <p:spPr bwMode="auto">
            <a:xfrm>
              <a:off x="3680858" y="3087695"/>
              <a:ext cx="495466" cy="333671"/>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63" name="Rectangle 62">
              <a:extLst>
                <a:ext uri="{FF2B5EF4-FFF2-40B4-BE49-F238E27FC236}">
                  <a16:creationId xmlns:a16="http://schemas.microsoft.com/office/drawing/2014/main" id="{CDBAD551-1CE1-4F47-99D2-FB3C538C9925}"/>
                </a:ext>
              </a:extLst>
            </p:cNvPr>
            <p:cNvSpPr/>
            <p:nvPr/>
          </p:nvSpPr>
          <p:spPr bwMode="auto">
            <a:xfrm>
              <a:off x="4595564" y="3087695"/>
              <a:ext cx="495466" cy="333671"/>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64" name="TextBox 46">
              <a:extLst>
                <a:ext uri="{FF2B5EF4-FFF2-40B4-BE49-F238E27FC236}">
                  <a16:creationId xmlns:a16="http://schemas.microsoft.com/office/drawing/2014/main" id="{206D57C6-D2E5-47CE-A0E2-ED953A6205AD}"/>
                </a:ext>
              </a:extLst>
            </p:cNvPr>
            <p:cNvSpPr txBox="1">
              <a:spLocks noChangeArrowheads="1"/>
            </p:cNvSpPr>
            <p:nvPr/>
          </p:nvSpPr>
          <p:spPr bwMode="auto">
            <a:xfrm>
              <a:off x="4353962" y="2815105"/>
              <a:ext cx="737021" cy="307685"/>
            </a:xfrm>
            <a:prstGeom prst="rect">
              <a:avLst/>
            </a:prstGeom>
            <a:noFill/>
            <a:ln w="9525">
              <a:noFill/>
              <a:miter lim="800000"/>
              <a:headEnd/>
              <a:tailEnd/>
            </a:ln>
          </p:spPr>
          <p:txBody>
            <a:bodyPr>
              <a:spAutoFit/>
            </a:bodyPr>
            <a:lstStyle/>
            <a:p>
              <a:r>
                <a:rPr lang="en-US" sz="1400"/>
                <a:t>month</a:t>
              </a:r>
              <a:endParaRPr lang="en-SG" sz="1400"/>
            </a:p>
          </p:txBody>
        </p:sp>
      </p:grpSp>
      <p:grpSp>
        <p:nvGrpSpPr>
          <p:cNvPr id="65" name="Group 48">
            <a:extLst>
              <a:ext uri="{FF2B5EF4-FFF2-40B4-BE49-F238E27FC236}">
                <a16:creationId xmlns:a16="http://schemas.microsoft.com/office/drawing/2014/main" id="{C9C8CC13-6C04-4F80-B17E-3A8F05FE45D0}"/>
              </a:ext>
            </a:extLst>
          </p:cNvPr>
          <p:cNvGrpSpPr>
            <a:grpSpLocks/>
          </p:cNvGrpSpPr>
          <p:nvPr/>
        </p:nvGrpSpPr>
        <p:grpSpPr bwMode="auto">
          <a:xfrm>
            <a:off x="1575469" y="3965245"/>
            <a:ext cx="5765131" cy="1446547"/>
            <a:chOff x="1576193" y="3965494"/>
            <a:chExt cx="5763721" cy="1446765"/>
          </a:xfrm>
        </p:grpSpPr>
        <p:grpSp>
          <p:nvGrpSpPr>
            <p:cNvPr id="66" name="Group 47">
              <a:extLst>
                <a:ext uri="{FF2B5EF4-FFF2-40B4-BE49-F238E27FC236}">
                  <a16:creationId xmlns:a16="http://schemas.microsoft.com/office/drawing/2014/main" id="{5D253413-BBC0-4083-9BA0-D8CB966A1664}"/>
                </a:ext>
              </a:extLst>
            </p:cNvPr>
            <p:cNvGrpSpPr>
              <a:grpSpLocks/>
            </p:cNvGrpSpPr>
            <p:nvPr/>
          </p:nvGrpSpPr>
          <p:grpSpPr bwMode="auto">
            <a:xfrm>
              <a:off x="2036198" y="4401660"/>
              <a:ext cx="1913645" cy="616840"/>
              <a:chOff x="1331863" y="4278092"/>
              <a:chExt cx="1913645" cy="616840"/>
            </a:xfrm>
          </p:grpSpPr>
          <p:sp>
            <p:nvSpPr>
              <p:cNvPr id="78" name="Rectangle 77">
                <a:extLst>
                  <a:ext uri="{FF2B5EF4-FFF2-40B4-BE49-F238E27FC236}">
                    <a16:creationId xmlns:a16="http://schemas.microsoft.com/office/drawing/2014/main" id="{AD107EB0-D98D-4270-97F5-2B71629D6790}"/>
                  </a:ext>
                </a:extLst>
              </p:cNvPr>
              <p:cNvSpPr/>
              <p:nvPr/>
            </p:nvSpPr>
            <p:spPr bwMode="auto">
              <a:xfrm>
                <a:off x="1556821" y="4561506"/>
                <a:ext cx="1688687" cy="333426"/>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9" name="TextBox 62">
                <a:extLst>
                  <a:ext uri="{FF2B5EF4-FFF2-40B4-BE49-F238E27FC236}">
                    <a16:creationId xmlns:a16="http://schemas.microsoft.com/office/drawing/2014/main" id="{7AD4BBF4-C73D-4BCF-B9BF-C52C82F773A3}"/>
                  </a:ext>
                </a:extLst>
              </p:cNvPr>
              <p:cNvSpPr txBox="1">
                <a:spLocks noChangeArrowheads="1"/>
              </p:cNvSpPr>
              <p:nvPr/>
            </p:nvSpPr>
            <p:spPr bwMode="auto">
              <a:xfrm>
                <a:off x="1331863" y="4278092"/>
                <a:ext cx="959790" cy="307824"/>
              </a:xfrm>
              <a:prstGeom prst="rect">
                <a:avLst/>
              </a:prstGeom>
              <a:noFill/>
              <a:ln w="9525">
                <a:noFill/>
                <a:miter lim="800000"/>
                <a:headEnd/>
                <a:tailEnd/>
              </a:ln>
            </p:spPr>
            <p:txBody>
              <a:bodyPr wrap="square">
                <a:spAutoFit/>
              </a:bodyPr>
              <a:lstStyle/>
              <a:p>
                <a:r>
                  <a:rPr lang="en-SG" sz="1400" err="1"/>
                  <a:t>cardNum</a:t>
                </a:r>
                <a:endParaRPr lang="en-SG" sz="1400"/>
              </a:p>
            </p:txBody>
          </p:sp>
        </p:grpSp>
        <p:sp>
          <p:nvSpPr>
            <p:cNvPr id="67" name="TextBox 65">
              <a:extLst>
                <a:ext uri="{FF2B5EF4-FFF2-40B4-BE49-F238E27FC236}">
                  <a16:creationId xmlns:a16="http://schemas.microsoft.com/office/drawing/2014/main" id="{498FF24F-6A0B-40C9-B0B7-BC2A81A13587}"/>
                </a:ext>
              </a:extLst>
            </p:cNvPr>
            <p:cNvSpPr txBox="1">
              <a:spLocks noChangeArrowheads="1"/>
            </p:cNvSpPr>
            <p:nvPr/>
          </p:nvSpPr>
          <p:spPr bwMode="auto">
            <a:xfrm>
              <a:off x="1576193" y="3965494"/>
              <a:ext cx="1781008" cy="307824"/>
            </a:xfrm>
            <a:prstGeom prst="rect">
              <a:avLst/>
            </a:prstGeom>
            <a:noFill/>
            <a:ln w="9525">
              <a:noFill/>
              <a:miter lim="800000"/>
              <a:headEnd/>
              <a:tailEnd/>
            </a:ln>
          </p:spPr>
          <p:txBody>
            <a:bodyPr wrap="square">
              <a:spAutoFit/>
            </a:bodyPr>
            <a:lstStyle/>
            <a:p>
              <a:r>
                <a:rPr lang="en-US" sz="1400"/>
                <a:t>card</a:t>
              </a:r>
              <a:endParaRPr lang="en-SG" sz="1400"/>
            </a:p>
          </p:txBody>
        </p:sp>
        <p:sp>
          <p:nvSpPr>
            <p:cNvPr id="68" name="Rectangle 66">
              <a:extLst>
                <a:ext uri="{FF2B5EF4-FFF2-40B4-BE49-F238E27FC236}">
                  <a16:creationId xmlns:a16="http://schemas.microsoft.com/office/drawing/2014/main" id="{89E16EFD-F143-4981-B6DF-2793EE4CB090}"/>
                </a:ext>
              </a:extLst>
            </p:cNvPr>
            <p:cNvSpPr>
              <a:spLocks noChangeArrowheads="1"/>
            </p:cNvSpPr>
            <p:nvPr/>
          </p:nvSpPr>
          <p:spPr bwMode="auto">
            <a:xfrm>
              <a:off x="1952367" y="4261000"/>
              <a:ext cx="5387547" cy="1151259"/>
            </a:xfrm>
            <a:prstGeom prst="rect">
              <a:avLst/>
            </a:prstGeom>
            <a:noFill/>
            <a:ln w="12700" cap="sq" algn="ctr">
              <a:solidFill>
                <a:schemeClr val="tx1"/>
              </a:solidFill>
              <a:round/>
              <a:headEnd type="none" w="sm" len="sm"/>
              <a:tailEnd type="none" w="sm" len="sm"/>
            </a:ln>
          </p:spPr>
          <p:txBody>
            <a:bodyPr/>
            <a:lstStyle/>
            <a:p>
              <a:endParaRPr lang="en-SG"/>
            </a:p>
          </p:txBody>
        </p:sp>
        <p:grpSp>
          <p:nvGrpSpPr>
            <p:cNvPr id="69" name="Group 46">
              <a:extLst>
                <a:ext uri="{FF2B5EF4-FFF2-40B4-BE49-F238E27FC236}">
                  <a16:creationId xmlns:a16="http://schemas.microsoft.com/office/drawing/2014/main" id="{8B323003-4646-48BD-81DE-7E79ECD5A12C}"/>
                </a:ext>
              </a:extLst>
            </p:cNvPr>
            <p:cNvGrpSpPr>
              <a:grpSpLocks/>
            </p:cNvGrpSpPr>
            <p:nvPr/>
          </p:nvGrpSpPr>
          <p:grpSpPr bwMode="auto">
            <a:xfrm>
              <a:off x="3900991" y="4314914"/>
              <a:ext cx="3172886" cy="983689"/>
              <a:chOff x="3653856" y="5575303"/>
              <a:chExt cx="3172886" cy="983689"/>
            </a:xfrm>
          </p:grpSpPr>
          <p:sp>
            <p:nvSpPr>
              <p:cNvPr id="70" name="Rectangle 69">
                <a:extLst>
                  <a:ext uri="{FF2B5EF4-FFF2-40B4-BE49-F238E27FC236}">
                    <a16:creationId xmlns:a16="http://schemas.microsoft.com/office/drawing/2014/main" id="{BCB5E1F9-4AC5-4FE5-90BF-09122A50DC45}"/>
                  </a:ext>
                </a:extLst>
              </p:cNvPr>
              <p:cNvSpPr/>
              <p:nvPr/>
            </p:nvSpPr>
            <p:spPr bwMode="auto">
              <a:xfrm>
                <a:off x="6102421" y="6131227"/>
                <a:ext cx="495179" cy="33342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1" name="TextBox 46">
                <a:extLst>
                  <a:ext uri="{FF2B5EF4-FFF2-40B4-BE49-F238E27FC236}">
                    <a16:creationId xmlns:a16="http://schemas.microsoft.com/office/drawing/2014/main" id="{A9B184B9-2097-4721-A8FC-F19EA7D2FCC1}"/>
                  </a:ext>
                </a:extLst>
              </p:cNvPr>
              <p:cNvSpPr txBox="1">
                <a:spLocks noChangeArrowheads="1"/>
              </p:cNvSpPr>
              <p:nvPr/>
            </p:nvSpPr>
            <p:spPr bwMode="auto">
              <a:xfrm>
                <a:off x="4230395" y="5858986"/>
                <a:ext cx="494006" cy="307685"/>
              </a:xfrm>
              <a:prstGeom prst="rect">
                <a:avLst/>
              </a:prstGeom>
              <a:noFill/>
              <a:ln w="9525">
                <a:noFill/>
                <a:miter lim="800000"/>
                <a:headEnd/>
                <a:tailEnd/>
              </a:ln>
            </p:spPr>
            <p:txBody>
              <a:bodyPr>
                <a:spAutoFit/>
              </a:bodyPr>
              <a:lstStyle/>
              <a:p>
                <a:r>
                  <a:rPr lang="en-US" sz="1400"/>
                  <a:t>day</a:t>
                </a:r>
                <a:endParaRPr lang="en-SG" sz="1400"/>
              </a:p>
            </p:txBody>
          </p:sp>
          <p:sp>
            <p:nvSpPr>
              <p:cNvPr id="72" name="TextBox 55">
                <a:extLst>
                  <a:ext uri="{FF2B5EF4-FFF2-40B4-BE49-F238E27FC236}">
                    <a16:creationId xmlns:a16="http://schemas.microsoft.com/office/drawing/2014/main" id="{B98EB749-534F-4A32-AA16-FB3E4B77E0F0}"/>
                  </a:ext>
                </a:extLst>
              </p:cNvPr>
              <p:cNvSpPr txBox="1">
                <a:spLocks noChangeArrowheads="1"/>
              </p:cNvSpPr>
              <p:nvPr/>
            </p:nvSpPr>
            <p:spPr bwMode="auto">
              <a:xfrm>
                <a:off x="5967900" y="5858986"/>
                <a:ext cx="597658" cy="307685"/>
              </a:xfrm>
              <a:prstGeom prst="rect">
                <a:avLst/>
              </a:prstGeom>
              <a:noFill/>
              <a:ln w="9525">
                <a:noFill/>
                <a:miter lim="800000"/>
                <a:headEnd/>
                <a:tailEnd/>
              </a:ln>
            </p:spPr>
            <p:txBody>
              <a:bodyPr>
                <a:spAutoFit/>
              </a:bodyPr>
              <a:lstStyle/>
              <a:p>
                <a:r>
                  <a:rPr lang="en-US" sz="1400"/>
                  <a:t>year</a:t>
                </a:r>
                <a:endParaRPr lang="en-SG" sz="1400"/>
              </a:p>
            </p:txBody>
          </p:sp>
          <p:sp>
            <p:nvSpPr>
              <p:cNvPr id="73" name="TextBox 57">
                <a:extLst>
                  <a:ext uri="{FF2B5EF4-FFF2-40B4-BE49-F238E27FC236}">
                    <a16:creationId xmlns:a16="http://schemas.microsoft.com/office/drawing/2014/main" id="{F49593AA-2B90-4F4A-889A-39029792B651}"/>
                  </a:ext>
                </a:extLst>
              </p:cNvPr>
              <p:cNvSpPr txBox="1">
                <a:spLocks noChangeArrowheads="1"/>
              </p:cNvSpPr>
              <p:nvPr/>
            </p:nvSpPr>
            <p:spPr bwMode="auto">
              <a:xfrm>
                <a:off x="3653856" y="5575303"/>
                <a:ext cx="1313560" cy="307777"/>
              </a:xfrm>
              <a:prstGeom prst="rect">
                <a:avLst/>
              </a:prstGeom>
              <a:noFill/>
              <a:ln w="9525">
                <a:noFill/>
                <a:miter lim="800000"/>
                <a:headEnd/>
                <a:tailEnd/>
              </a:ln>
            </p:spPr>
            <p:txBody>
              <a:bodyPr>
                <a:spAutoFit/>
              </a:bodyPr>
              <a:lstStyle/>
              <a:p>
                <a:r>
                  <a:rPr lang="en-US" sz="1400" err="1"/>
                  <a:t>expiryDate</a:t>
                </a:r>
                <a:endParaRPr lang="en-SG" sz="1400"/>
              </a:p>
            </p:txBody>
          </p:sp>
          <p:sp>
            <p:nvSpPr>
              <p:cNvPr id="74" name="Rectangle 58">
                <a:extLst>
                  <a:ext uri="{FF2B5EF4-FFF2-40B4-BE49-F238E27FC236}">
                    <a16:creationId xmlns:a16="http://schemas.microsoft.com/office/drawing/2014/main" id="{94849495-DA72-4DCD-B742-F140F15D7DDB}"/>
                  </a:ext>
                </a:extLst>
              </p:cNvPr>
              <p:cNvSpPr>
                <a:spLocks noChangeArrowheads="1"/>
              </p:cNvSpPr>
              <p:nvPr/>
            </p:nvSpPr>
            <p:spPr bwMode="auto">
              <a:xfrm>
                <a:off x="4103537" y="5861221"/>
                <a:ext cx="2723205" cy="697771"/>
              </a:xfrm>
              <a:prstGeom prst="rect">
                <a:avLst/>
              </a:prstGeom>
              <a:noFill/>
              <a:ln w="12700" cap="sq" algn="ctr">
                <a:solidFill>
                  <a:schemeClr val="tx1"/>
                </a:solidFill>
                <a:round/>
                <a:headEnd type="none" w="sm" len="sm"/>
                <a:tailEnd type="none" w="sm" len="sm"/>
              </a:ln>
            </p:spPr>
            <p:txBody>
              <a:bodyPr/>
              <a:lstStyle/>
              <a:p>
                <a:endParaRPr lang="en-SG"/>
              </a:p>
            </p:txBody>
          </p:sp>
          <p:sp>
            <p:nvSpPr>
              <p:cNvPr id="75" name="Rectangle 74">
                <a:extLst>
                  <a:ext uri="{FF2B5EF4-FFF2-40B4-BE49-F238E27FC236}">
                    <a16:creationId xmlns:a16="http://schemas.microsoft.com/office/drawing/2014/main" id="{AD8C5692-CC42-48B2-91C7-A6E16577B3B2}"/>
                  </a:ext>
                </a:extLst>
              </p:cNvPr>
              <p:cNvSpPr/>
              <p:nvPr/>
            </p:nvSpPr>
            <p:spPr bwMode="auto">
              <a:xfrm>
                <a:off x="4340727" y="6131227"/>
                <a:ext cx="495179" cy="33342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6" name="Rectangle 75">
                <a:extLst>
                  <a:ext uri="{FF2B5EF4-FFF2-40B4-BE49-F238E27FC236}">
                    <a16:creationId xmlns:a16="http://schemas.microsoft.com/office/drawing/2014/main" id="{AB366432-8936-459F-A3CB-1406CE0E2A76}"/>
                  </a:ext>
                </a:extLst>
              </p:cNvPr>
              <p:cNvSpPr/>
              <p:nvPr/>
            </p:nvSpPr>
            <p:spPr bwMode="auto">
              <a:xfrm>
                <a:off x="5254903" y="6131227"/>
                <a:ext cx="495179" cy="33342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77" name="TextBox 46">
                <a:extLst>
                  <a:ext uri="{FF2B5EF4-FFF2-40B4-BE49-F238E27FC236}">
                    <a16:creationId xmlns:a16="http://schemas.microsoft.com/office/drawing/2014/main" id="{C09EABDE-F670-449F-AA72-0C49307498EB}"/>
                  </a:ext>
                </a:extLst>
              </p:cNvPr>
              <p:cNvSpPr txBox="1">
                <a:spLocks noChangeArrowheads="1"/>
              </p:cNvSpPr>
              <p:nvPr/>
            </p:nvSpPr>
            <p:spPr bwMode="auto">
              <a:xfrm>
                <a:off x="5012989" y="5858986"/>
                <a:ext cx="737021" cy="307685"/>
              </a:xfrm>
              <a:prstGeom prst="rect">
                <a:avLst/>
              </a:prstGeom>
              <a:noFill/>
              <a:ln w="9525">
                <a:noFill/>
                <a:miter lim="800000"/>
                <a:headEnd/>
                <a:tailEnd/>
              </a:ln>
            </p:spPr>
            <p:txBody>
              <a:bodyPr>
                <a:spAutoFit/>
              </a:bodyPr>
              <a:lstStyle/>
              <a:p>
                <a:r>
                  <a:rPr lang="en-US" sz="1400"/>
                  <a:t>month</a:t>
                </a:r>
                <a:endParaRPr lang="en-SG" sz="1400"/>
              </a:p>
            </p:txBody>
          </p:sp>
        </p:grpSp>
      </p:grpSp>
      <p:sp>
        <p:nvSpPr>
          <p:cNvPr id="31" name="Slide Number Placeholder 6">
            <a:extLst>
              <a:ext uri="{FF2B5EF4-FFF2-40B4-BE49-F238E27FC236}">
                <a16:creationId xmlns:a16="http://schemas.microsoft.com/office/drawing/2014/main" id="{661E5CA1-33F9-4478-820E-AC338320E21B}"/>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44</a:t>
            </a:fld>
            <a:endParaRPr/>
          </a:p>
        </p:txBody>
      </p:sp>
    </p:spTree>
    <p:extLst>
      <p:ext uri="{BB962C8B-B14F-4D97-AF65-F5344CB8AC3E}">
        <p14:creationId xmlns:p14="http://schemas.microsoft.com/office/powerpoint/2010/main" val="3508413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dissolve">
                                      <p:cBhvr>
                                        <p:cTn id="7" dur="500"/>
                                        <p:tgtEl>
                                          <p:spTgt spid="5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dissolve">
                                      <p:cBhvr>
                                        <p:cTn id="1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6E22A515-1E20-314C-9181-BB870517920A}"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latin typeface="+mn-lt"/>
              </a:rPr>
              <a:t>4.1 Structure Types (1/2)</a:t>
            </a:r>
            <a:endParaRPr lang="en-US" sz="3600">
              <a:solidFill>
                <a:srgbClr val="C00000"/>
              </a:solidFill>
              <a:latin typeface="+mn-lt"/>
            </a:endParaRPr>
          </a:p>
        </p:txBody>
      </p:sp>
      <p:sp>
        <p:nvSpPr>
          <p:cNvPr id="31" name="Content Placeholder 5">
            <a:extLst>
              <a:ext uri="{FF2B5EF4-FFF2-40B4-BE49-F238E27FC236}">
                <a16:creationId xmlns:a16="http://schemas.microsoft.com/office/drawing/2014/main" id="{A59D94A1-44B1-445E-8A4D-E6A44FC0B52A}"/>
              </a:ext>
            </a:extLst>
          </p:cNvPr>
          <p:cNvSpPr>
            <a:spLocks noGrp="1"/>
          </p:cNvSpPr>
          <p:nvPr>
            <p:ph idx="1"/>
          </p:nvPr>
        </p:nvSpPr>
        <p:spPr>
          <a:xfrm>
            <a:off x="587375" y="1462722"/>
            <a:ext cx="8229600" cy="118903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t>Such a group is called </a:t>
            </a:r>
            <a:r>
              <a:rPr lang="en-US">
                <a:solidFill>
                  <a:srgbClr val="0000FF"/>
                </a:solidFill>
              </a:rPr>
              <a:t>structure type</a:t>
            </a:r>
            <a:endParaRPr lang="en-SG"/>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t>Examples of structure types:</a:t>
            </a:r>
          </a:p>
        </p:txBody>
      </p:sp>
      <p:sp>
        <p:nvSpPr>
          <p:cNvPr id="32" name="Rectangle 31">
            <a:extLst>
              <a:ext uri="{FF2B5EF4-FFF2-40B4-BE49-F238E27FC236}">
                <a16:creationId xmlns:a16="http://schemas.microsoft.com/office/drawing/2014/main" id="{790296A3-8411-467E-A4B1-AC3A2D6BEA5B}"/>
              </a:ext>
            </a:extLst>
          </p:cNvPr>
          <p:cNvSpPr>
            <a:spLocks noChangeArrowheads="1"/>
          </p:cNvSpPr>
          <p:nvPr/>
        </p:nvSpPr>
        <p:spPr bwMode="auto">
          <a:xfrm>
            <a:off x="996950" y="2619375"/>
            <a:ext cx="4773613" cy="105426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err="1">
                <a:solidFill>
                  <a:srgbClr val="C00000"/>
                </a:solidFill>
                <a:latin typeface="Courier New" pitchFamily="49" charset="0"/>
                <a:cs typeface="Arial" charset="0"/>
              </a:rPr>
              <a:t>typedef</a:t>
            </a:r>
            <a:r>
              <a:rPr lang="en-US" sz="2000" b="1">
                <a:solidFill>
                  <a:srgbClr val="C00000"/>
                </a:solidFill>
                <a:latin typeface="Courier New" pitchFamily="49" charset="0"/>
                <a:cs typeface="Arial" charset="0"/>
              </a:rPr>
              <a:t> </a:t>
            </a:r>
            <a:r>
              <a:rPr lang="en-US" sz="2000" b="1" err="1">
                <a:solidFill>
                  <a:srgbClr val="C00000"/>
                </a:solidFill>
                <a:latin typeface="Courier New" pitchFamily="49" charset="0"/>
                <a:cs typeface="Arial" charset="0"/>
              </a:rPr>
              <a:t>struct</a:t>
            </a:r>
            <a:r>
              <a:rPr lang="en-US" sz="2000" b="1">
                <a:solidFill>
                  <a:srgbClr val="C00000"/>
                </a:solidFill>
                <a:latin typeface="Courier New" pitchFamily="49" charset="0"/>
                <a:cs typeface="Arial" charset="0"/>
              </a:rPr>
              <a:t> </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int</a:t>
            </a:r>
            <a:r>
              <a:rPr lang="en-US" sz="2000" b="1">
                <a:solidFill>
                  <a:srgbClr val="000000"/>
                </a:solidFill>
                <a:latin typeface="Courier New" pitchFamily="49" charset="0"/>
                <a:cs typeface="Arial" charset="0"/>
              </a:rPr>
              <a:t> length, width, height;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box_t</a:t>
            </a:r>
            <a:r>
              <a:rPr lang="en-US" sz="2000" b="1">
                <a:solidFill>
                  <a:srgbClr val="C00000"/>
                </a:solidFill>
                <a:latin typeface="Courier New" pitchFamily="49" charset="0"/>
                <a:cs typeface="Arial" charset="0"/>
              </a:rPr>
              <a:t>;</a:t>
            </a:r>
          </a:p>
          <a:p>
            <a:pPr marL="342900" indent="-342900">
              <a:defRPr/>
            </a:pPr>
            <a:endParaRPr lang="en-US" sz="2400" b="1">
              <a:solidFill>
                <a:srgbClr val="000000"/>
              </a:solidFill>
              <a:latin typeface="Courier New" pitchFamily="49" charset="0"/>
              <a:cs typeface="Arial" charset="0"/>
            </a:endParaRPr>
          </a:p>
        </p:txBody>
      </p:sp>
      <p:sp>
        <p:nvSpPr>
          <p:cNvPr id="33" name="Rectangle 8">
            <a:extLst>
              <a:ext uri="{FF2B5EF4-FFF2-40B4-BE49-F238E27FC236}">
                <a16:creationId xmlns:a16="http://schemas.microsoft.com/office/drawing/2014/main" id="{C979C5D9-97BF-4565-ABDB-29361BB5E130}"/>
              </a:ext>
            </a:extLst>
          </p:cNvPr>
          <p:cNvSpPr>
            <a:spLocks noChangeArrowheads="1"/>
          </p:cNvSpPr>
          <p:nvPr/>
        </p:nvSpPr>
        <p:spPr bwMode="auto">
          <a:xfrm>
            <a:off x="985419" y="4383054"/>
            <a:ext cx="3378033" cy="1360020"/>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err="1">
                <a:solidFill>
                  <a:srgbClr val="C00000"/>
                </a:solidFill>
                <a:latin typeface="Courier New" pitchFamily="49" charset="0"/>
                <a:cs typeface="Arial" charset="0"/>
              </a:rPr>
              <a:t>typedef</a:t>
            </a:r>
            <a:r>
              <a:rPr lang="en-US" sz="2000" b="1">
                <a:solidFill>
                  <a:srgbClr val="C00000"/>
                </a:solidFill>
                <a:latin typeface="Courier New" pitchFamily="49" charset="0"/>
                <a:cs typeface="Arial" charset="0"/>
              </a:rPr>
              <a:t> </a:t>
            </a:r>
            <a:r>
              <a:rPr lang="en-US" sz="2000" b="1" err="1">
                <a:solidFill>
                  <a:srgbClr val="C00000"/>
                </a:solidFill>
                <a:latin typeface="Courier New" pitchFamily="49" charset="0"/>
                <a:cs typeface="Arial" charset="0"/>
              </a:rPr>
              <a:t>struct</a:t>
            </a:r>
            <a:r>
              <a:rPr lang="en-US" sz="2000" b="1">
                <a:solidFill>
                  <a:srgbClr val="C00000"/>
                </a:solidFill>
                <a:latin typeface="Courier New" pitchFamily="49" charset="0"/>
                <a:cs typeface="Arial" charset="0"/>
              </a:rPr>
              <a:t> </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int</a:t>
            </a: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acctNum</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a:solidFill>
                  <a:srgbClr val="000000"/>
                </a:solidFill>
                <a:latin typeface="Courier New" pitchFamily="49" charset="0"/>
              </a:rPr>
              <a:t>float</a:t>
            </a:r>
            <a:r>
              <a:rPr lang="en-US" sz="2000" b="1">
                <a:solidFill>
                  <a:srgbClr val="000000"/>
                </a:solidFill>
                <a:latin typeface="Courier New" pitchFamily="49" charset="0"/>
                <a:cs typeface="Arial" charset="0"/>
              </a:rPr>
              <a:t> balance;</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account_t</a:t>
            </a:r>
            <a:r>
              <a:rPr lang="en-US" sz="2000" b="1">
                <a:solidFill>
                  <a:srgbClr val="C00000"/>
                </a:solidFill>
                <a:latin typeface="Courier New" pitchFamily="49" charset="0"/>
                <a:cs typeface="Arial" charset="0"/>
              </a:rPr>
              <a:t>;</a:t>
            </a:r>
          </a:p>
          <a:p>
            <a:pPr marL="342900" indent="-342900">
              <a:defRPr/>
            </a:pPr>
            <a:endParaRPr lang="en-US" sz="2400" b="1">
              <a:solidFill>
                <a:srgbClr val="000000"/>
              </a:solidFill>
              <a:latin typeface="Courier New" pitchFamily="49" charset="0"/>
              <a:cs typeface="Arial" charset="0"/>
            </a:endParaRPr>
          </a:p>
        </p:txBody>
      </p:sp>
      <p:sp>
        <p:nvSpPr>
          <p:cNvPr id="34" name="Rectangle 8">
            <a:extLst>
              <a:ext uri="{FF2B5EF4-FFF2-40B4-BE49-F238E27FC236}">
                <a16:creationId xmlns:a16="http://schemas.microsoft.com/office/drawing/2014/main" id="{6021F230-80B5-4108-8F1E-4EECB415C246}"/>
              </a:ext>
            </a:extLst>
          </p:cNvPr>
          <p:cNvSpPr>
            <a:spLocks noChangeArrowheads="1"/>
          </p:cNvSpPr>
          <p:nvPr/>
        </p:nvSpPr>
        <p:spPr bwMode="auto">
          <a:xfrm>
            <a:off x="4768347" y="4382887"/>
            <a:ext cx="3252788" cy="1673009"/>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err="1">
                <a:solidFill>
                  <a:srgbClr val="C00000"/>
                </a:solidFill>
                <a:latin typeface="Courier New" pitchFamily="49" charset="0"/>
                <a:cs typeface="Arial" charset="0"/>
              </a:rPr>
              <a:t>typedef</a:t>
            </a:r>
            <a:r>
              <a:rPr lang="en-US" sz="2000" b="1">
                <a:solidFill>
                  <a:srgbClr val="C00000"/>
                </a:solidFill>
                <a:latin typeface="Courier New" pitchFamily="49" charset="0"/>
                <a:cs typeface="Arial" charset="0"/>
              </a:rPr>
              <a:t> </a:t>
            </a:r>
            <a:r>
              <a:rPr lang="en-US" sz="2000" b="1" err="1">
                <a:solidFill>
                  <a:srgbClr val="C00000"/>
                </a:solidFill>
                <a:latin typeface="Courier New" pitchFamily="49" charset="0"/>
                <a:cs typeface="Arial" charset="0"/>
              </a:rPr>
              <a:t>struct</a:t>
            </a:r>
            <a:r>
              <a:rPr lang="en-US" sz="2000" b="1">
                <a:solidFill>
                  <a:srgbClr val="C00000"/>
                </a:solidFill>
                <a:latin typeface="Courier New" pitchFamily="49" charset="0"/>
                <a:cs typeface="Arial" charset="0"/>
              </a:rPr>
              <a:t> </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int</a:t>
            </a: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stuNum</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a:solidFill>
                  <a:srgbClr val="000000"/>
                </a:solidFill>
                <a:latin typeface="Courier New" pitchFamily="49" charset="0"/>
              </a:rPr>
              <a:t>float score</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char </a:t>
            </a:r>
            <a:r>
              <a:rPr lang="en-US" sz="2000" b="1">
                <a:solidFill>
                  <a:srgbClr val="000000"/>
                </a:solidFill>
                <a:latin typeface="Courier New" pitchFamily="49" charset="0"/>
              </a:rPr>
              <a:t>grade</a:t>
            </a:r>
            <a:r>
              <a:rPr lang="en-US" sz="2000" b="1">
                <a:solidFill>
                  <a:srgbClr val="000000"/>
                </a:solidFill>
                <a:latin typeface="Courier New" pitchFamily="49" charset="0"/>
                <a:cs typeface="Arial" charset="0"/>
              </a:rPr>
              <a:t>;</a:t>
            </a:r>
          </a:p>
          <a:p>
            <a:pPr>
              <a:tabLst>
                <a:tab pos="358775" algn="l"/>
                <a:tab pos="715963" algn="l"/>
                <a:tab pos="1074738" algn="l"/>
              </a:tabLst>
              <a:defRPr/>
            </a:pPr>
            <a:r>
              <a:rPr lang="en-US" sz="2000" b="1">
                <a:solidFill>
                  <a:srgbClr val="000000"/>
                </a:solidFill>
                <a:latin typeface="Courier New" pitchFamily="49" charset="0"/>
                <a:cs typeface="Arial" charset="0"/>
              </a:rPr>
              <a:t>} </a:t>
            </a:r>
            <a:r>
              <a:rPr lang="en-US" sz="2000" b="1" err="1">
                <a:solidFill>
                  <a:srgbClr val="000000"/>
                </a:solidFill>
                <a:latin typeface="Courier New" pitchFamily="49" charset="0"/>
                <a:cs typeface="Arial" charset="0"/>
              </a:rPr>
              <a:t>result_t</a:t>
            </a:r>
            <a:r>
              <a:rPr lang="en-US" sz="2000" b="1">
                <a:solidFill>
                  <a:srgbClr val="C00000"/>
                </a:solidFill>
                <a:latin typeface="Courier New" pitchFamily="49" charset="0"/>
                <a:cs typeface="Arial" charset="0"/>
              </a:rPr>
              <a:t>;</a:t>
            </a:r>
          </a:p>
          <a:p>
            <a:pPr marL="342900" indent="-342900">
              <a:defRPr/>
            </a:pPr>
            <a:endParaRPr lang="en-US" sz="2400" b="1">
              <a:solidFill>
                <a:srgbClr val="000000"/>
              </a:solidFill>
              <a:latin typeface="Courier New" pitchFamily="49" charset="0"/>
              <a:cs typeface="Arial" charset="0"/>
            </a:endParaRPr>
          </a:p>
        </p:txBody>
      </p:sp>
      <p:sp>
        <p:nvSpPr>
          <p:cNvPr id="35" name="Line Callout 2 (Border and Accent Bar) 12">
            <a:extLst>
              <a:ext uri="{FF2B5EF4-FFF2-40B4-BE49-F238E27FC236}">
                <a16:creationId xmlns:a16="http://schemas.microsoft.com/office/drawing/2014/main" id="{9F6D728D-80F7-49E2-A13F-48B162793803}"/>
              </a:ext>
            </a:extLst>
          </p:cNvPr>
          <p:cNvSpPr/>
          <p:nvPr/>
        </p:nvSpPr>
        <p:spPr bwMode="auto">
          <a:xfrm>
            <a:off x="6235700" y="2288805"/>
            <a:ext cx="2193925" cy="828675"/>
          </a:xfrm>
          <a:prstGeom prst="accentBorderCallout2">
            <a:avLst>
              <a:gd name="adj1" fmla="val 18750"/>
              <a:gd name="adj2" fmla="val -8333"/>
              <a:gd name="adj3" fmla="val 18750"/>
              <a:gd name="adj4" fmla="val -96717"/>
              <a:gd name="adj5" fmla="val 140592"/>
              <a:gd name="adj6" fmla="val -173969"/>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latin typeface="Arial" charset="0"/>
                <a:cs typeface="Arial" charset="0"/>
              </a:rPr>
              <a:t>This semi-colon </a:t>
            </a:r>
            <a:r>
              <a:rPr lang="en-US" sz="1600" b="1">
                <a:solidFill>
                  <a:srgbClr val="C00000"/>
                </a:solidFill>
                <a:latin typeface="Arial" charset="0"/>
                <a:cs typeface="Arial" charset="0"/>
              </a:rPr>
              <a:t>;</a:t>
            </a:r>
            <a:r>
              <a:rPr lang="en-US" sz="1600">
                <a:latin typeface="Arial" charset="0"/>
                <a:cs typeface="Arial" charset="0"/>
              </a:rPr>
              <a:t> is very important and is often forgotten!</a:t>
            </a:r>
            <a:endParaRPr lang="en-SG" sz="1600">
              <a:latin typeface="Arial" charset="0"/>
              <a:cs typeface="Arial" charset="0"/>
            </a:endParaRPr>
          </a:p>
        </p:txBody>
      </p:sp>
      <p:sp>
        <p:nvSpPr>
          <p:cNvPr id="36" name="Oval 35">
            <a:extLst>
              <a:ext uri="{FF2B5EF4-FFF2-40B4-BE49-F238E27FC236}">
                <a16:creationId xmlns:a16="http://schemas.microsoft.com/office/drawing/2014/main" id="{3237F22D-42B6-49DF-9257-5CAEDD91A773}"/>
              </a:ext>
            </a:extLst>
          </p:cNvPr>
          <p:cNvSpPr/>
          <p:nvPr/>
        </p:nvSpPr>
        <p:spPr bwMode="auto">
          <a:xfrm>
            <a:off x="2777773" y="5376763"/>
            <a:ext cx="143665" cy="295093"/>
          </a:xfrm>
          <a:prstGeom prst="ellipse">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37" name="Oval 36">
            <a:extLst>
              <a:ext uri="{FF2B5EF4-FFF2-40B4-BE49-F238E27FC236}">
                <a16:creationId xmlns:a16="http://schemas.microsoft.com/office/drawing/2014/main" id="{34D3787F-212C-45DD-A73A-4B88250E21AB}"/>
              </a:ext>
            </a:extLst>
          </p:cNvPr>
          <p:cNvSpPr/>
          <p:nvPr/>
        </p:nvSpPr>
        <p:spPr bwMode="auto">
          <a:xfrm>
            <a:off x="2176194" y="3315355"/>
            <a:ext cx="143665" cy="295093"/>
          </a:xfrm>
          <a:prstGeom prst="ellipse">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38" name="Oval 37">
            <a:extLst>
              <a:ext uri="{FF2B5EF4-FFF2-40B4-BE49-F238E27FC236}">
                <a16:creationId xmlns:a16="http://schemas.microsoft.com/office/drawing/2014/main" id="{1D985D84-6DD7-47F4-A2ED-1748A25893DB}"/>
              </a:ext>
            </a:extLst>
          </p:cNvPr>
          <p:cNvSpPr/>
          <p:nvPr/>
        </p:nvSpPr>
        <p:spPr bwMode="auto">
          <a:xfrm>
            <a:off x="6402762" y="5682536"/>
            <a:ext cx="143665" cy="295093"/>
          </a:xfrm>
          <a:prstGeom prst="ellipse">
            <a:avLst/>
          </a:prstGeom>
          <a:noFill/>
          <a:ln w="28575"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39" name="TextBox 38">
            <a:extLst>
              <a:ext uri="{FF2B5EF4-FFF2-40B4-BE49-F238E27FC236}">
                <a16:creationId xmlns:a16="http://schemas.microsoft.com/office/drawing/2014/main" id="{4A7E558C-60FC-4D25-8649-D172DAA1459C}"/>
              </a:ext>
            </a:extLst>
          </p:cNvPr>
          <p:cNvSpPr txBox="1"/>
          <p:nvPr/>
        </p:nvSpPr>
        <p:spPr>
          <a:xfrm>
            <a:off x="988051" y="3783116"/>
            <a:ext cx="2982370" cy="338138"/>
          </a:xfrm>
          <a:prstGeom prst="rect">
            <a:avLst/>
          </a:prstGeom>
          <a:solidFill>
            <a:schemeClr val="bg1">
              <a:lumMod val="95000"/>
            </a:schemeClr>
          </a:solidFill>
          <a:ln>
            <a:solidFill>
              <a:srgbClr val="C00000"/>
            </a:solidFill>
          </a:ln>
        </p:spPr>
        <p:txBody>
          <a:bodyPr wrap="square">
            <a:spAutoFit/>
          </a:bodyPr>
          <a:lstStyle/>
          <a:p>
            <a:pPr>
              <a:defRPr/>
            </a:pPr>
            <a:r>
              <a:rPr lang="en-US" sz="1600"/>
              <a:t>Create a new type called </a:t>
            </a:r>
            <a:r>
              <a:rPr lang="en-US" sz="1600" err="1">
                <a:solidFill>
                  <a:srgbClr val="C00000"/>
                </a:solidFill>
              </a:rPr>
              <a:t>box_t</a:t>
            </a:r>
            <a:endParaRPr lang="en-US" sz="1600">
              <a:solidFill>
                <a:srgbClr val="C00000"/>
              </a:solidFill>
            </a:endParaRPr>
          </a:p>
        </p:txBody>
      </p:sp>
      <p:sp>
        <p:nvSpPr>
          <p:cNvPr id="40" name="TextBox 39">
            <a:extLst>
              <a:ext uri="{FF2B5EF4-FFF2-40B4-BE49-F238E27FC236}">
                <a16:creationId xmlns:a16="http://schemas.microsoft.com/office/drawing/2014/main" id="{6C6D2742-0C14-416E-9E93-2E6342F9DC55}"/>
              </a:ext>
            </a:extLst>
          </p:cNvPr>
          <p:cNvSpPr txBox="1"/>
          <p:nvPr/>
        </p:nvSpPr>
        <p:spPr>
          <a:xfrm>
            <a:off x="980030" y="5872505"/>
            <a:ext cx="3399464" cy="338138"/>
          </a:xfrm>
          <a:prstGeom prst="rect">
            <a:avLst/>
          </a:prstGeom>
          <a:solidFill>
            <a:schemeClr val="bg1">
              <a:lumMod val="95000"/>
            </a:schemeClr>
          </a:solidFill>
          <a:ln>
            <a:solidFill>
              <a:srgbClr val="C00000"/>
            </a:solidFill>
          </a:ln>
        </p:spPr>
        <p:txBody>
          <a:bodyPr wrap="square">
            <a:spAutoFit/>
          </a:bodyPr>
          <a:lstStyle/>
          <a:p>
            <a:pPr>
              <a:defRPr/>
            </a:pPr>
            <a:r>
              <a:rPr lang="en-US" sz="1600"/>
              <a:t>Create a new type called </a:t>
            </a:r>
            <a:r>
              <a:rPr lang="en-US" sz="1600" err="1">
                <a:solidFill>
                  <a:srgbClr val="C00000"/>
                </a:solidFill>
              </a:rPr>
              <a:t>account_t</a:t>
            </a:r>
            <a:endParaRPr lang="en-US" sz="1600">
              <a:solidFill>
                <a:srgbClr val="C00000"/>
              </a:solidFill>
            </a:endParaRPr>
          </a:p>
        </p:txBody>
      </p:sp>
      <p:sp>
        <p:nvSpPr>
          <p:cNvPr id="41" name="TextBox 40">
            <a:extLst>
              <a:ext uri="{FF2B5EF4-FFF2-40B4-BE49-F238E27FC236}">
                <a16:creationId xmlns:a16="http://schemas.microsoft.com/office/drawing/2014/main" id="{87F55181-EFFE-41FD-9E9E-1F93773076E8}"/>
              </a:ext>
            </a:extLst>
          </p:cNvPr>
          <p:cNvSpPr txBox="1"/>
          <p:nvPr/>
        </p:nvSpPr>
        <p:spPr>
          <a:xfrm>
            <a:off x="4768347" y="6172888"/>
            <a:ext cx="3399464" cy="338138"/>
          </a:xfrm>
          <a:prstGeom prst="rect">
            <a:avLst/>
          </a:prstGeom>
          <a:solidFill>
            <a:schemeClr val="bg1">
              <a:lumMod val="95000"/>
            </a:schemeClr>
          </a:solidFill>
          <a:ln>
            <a:solidFill>
              <a:srgbClr val="C00000"/>
            </a:solidFill>
          </a:ln>
        </p:spPr>
        <p:txBody>
          <a:bodyPr wrap="square">
            <a:spAutoFit/>
          </a:bodyPr>
          <a:lstStyle/>
          <a:p>
            <a:pPr>
              <a:defRPr/>
            </a:pPr>
            <a:r>
              <a:rPr lang="en-US" sz="1600"/>
              <a:t>Create a new type called </a:t>
            </a:r>
            <a:r>
              <a:rPr lang="en-US" sz="1600" err="1">
                <a:solidFill>
                  <a:srgbClr val="C00000"/>
                </a:solidFill>
              </a:rPr>
              <a:t>result_t</a:t>
            </a:r>
            <a:endParaRPr lang="en-US" sz="1600">
              <a:solidFill>
                <a:srgbClr val="C00000"/>
              </a:solidFill>
            </a:endParaRPr>
          </a:p>
        </p:txBody>
      </p:sp>
      <p:sp>
        <p:nvSpPr>
          <p:cNvPr id="17" name="Slide Number Placeholder 6">
            <a:extLst>
              <a:ext uri="{FF2B5EF4-FFF2-40B4-BE49-F238E27FC236}">
                <a16:creationId xmlns:a16="http://schemas.microsoft.com/office/drawing/2014/main" id="{0C5BE509-8704-4305-8D32-651163D1799F}"/>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45</a:t>
            </a:fld>
            <a:endParaRPr/>
          </a:p>
        </p:txBody>
      </p:sp>
    </p:spTree>
    <p:extLst>
      <p:ext uri="{BB962C8B-B14F-4D97-AF65-F5344CB8AC3E}">
        <p14:creationId xmlns:p14="http://schemas.microsoft.com/office/powerpoint/2010/main" val="3986870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par>
                          <p:cTn id="29" fill="hold">
                            <p:stCondLst>
                              <p:cond delay="1500"/>
                            </p:stCondLst>
                            <p:childTnLst>
                              <p:par>
                                <p:cTn id="30" presetID="9" presetClass="entr" presetSubtype="0"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dissolve">
                                      <p:cBhvr>
                                        <p:cTn id="32" dur="500"/>
                                        <p:tgtEl>
                                          <p:spTgt spid="38"/>
                                        </p:tgtEl>
                                      </p:cBhvr>
                                    </p:animEffect>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childTnLst>
                          </p:cTn>
                        </p:par>
                        <p:par>
                          <p:cTn id="37" fill="hold">
                            <p:stCondLst>
                              <p:cond delay="2500"/>
                            </p:stCondLst>
                            <p:childTnLst>
                              <p:par>
                                <p:cTn id="38" presetID="9"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dissolve">
                                      <p:cBhvr>
                                        <p:cTn id="40" dur="500"/>
                                        <p:tgtEl>
                                          <p:spTgt spid="40"/>
                                        </p:tgtEl>
                                      </p:cBhvr>
                                    </p:animEffect>
                                  </p:childTnLst>
                                </p:cTn>
                              </p:par>
                            </p:childTnLst>
                          </p:cTn>
                        </p:par>
                        <p:par>
                          <p:cTn id="41" fill="hold">
                            <p:stCondLst>
                              <p:cond delay="3000"/>
                            </p:stCondLst>
                            <p:childTnLst>
                              <p:par>
                                <p:cTn id="42" presetID="9"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dissolve">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3C5909E3-B49A-F74F-A2C9-2EA8ECE7CF75}"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a:solidFill>
                  <a:srgbClr val="0000FF"/>
                </a:solidFill>
                <a:latin typeface="+mn-lt"/>
              </a:rPr>
              <a:t>4.2 Structure Variables</a:t>
            </a:r>
            <a:endParaRPr lang="en-US" sz="3600">
              <a:solidFill>
                <a:srgbClr val="C00000"/>
              </a:solidFill>
              <a:latin typeface="+mn-lt"/>
            </a:endParaRPr>
          </a:p>
        </p:txBody>
      </p:sp>
      <p:sp>
        <p:nvSpPr>
          <p:cNvPr id="8" name="Rectangle 8">
            <a:extLst>
              <a:ext uri="{FF2B5EF4-FFF2-40B4-BE49-F238E27FC236}">
                <a16:creationId xmlns:a16="http://schemas.microsoft.com/office/drawing/2014/main" id="{4A71FDCE-292C-4A70-A185-D638EAE302B1}"/>
              </a:ext>
            </a:extLst>
          </p:cNvPr>
          <p:cNvSpPr>
            <a:spLocks noChangeArrowheads="1"/>
          </p:cNvSpPr>
          <p:nvPr/>
        </p:nvSpPr>
        <p:spPr bwMode="auto">
          <a:xfrm>
            <a:off x="733425" y="1460501"/>
            <a:ext cx="7834313" cy="1040606"/>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Declaration</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a:t>The syntax is similar to declaring ordinary variables.</a:t>
            </a:r>
          </a:p>
        </p:txBody>
      </p:sp>
      <p:sp>
        <p:nvSpPr>
          <p:cNvPr id="9" name="Rectangle 8">
            <a:extLst>
              <a:ext uri="{FF2B5EF4-FFF2-40B4-BE49-F238E27FC236}">
                <a16:creationId xmlns:a16="http://schemas.microsoft.com/office/drawing/2014/main" id="{6BE54C48-7A5E-49B5-8370-08B0D38A20A9}"/>
              </a:ext>
            </a:extLst>
          </p:cNvPr>
          <p:cNvSpPr>
            <a:spLocks noChangeArrowheads="1"/>
          </p:cNvSpPr>
          <p:nvPr/>
        </p:nvSpPr>
        <p:spPr bwMode="auto">
          <a:xfrm>
            <a:off x="1182689" y="2498644"/>
            <a:ext cx="5703887" cy="1706501"/>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defRPr/>
            </a:pPr>
            <a:r>
              <a:rPr lang="en-US" sz="2000" b="1" err="1">
                <a:solidFill>
                  <a:srgbClr val="C00000"/>
                </a:solidFill>
                <a:latin typeface="Courier New" pitchFamily="49" charset="0"/>
              </a:rPr>
              <a:t>typedef</a:t>
            </a:r>
            <a:r>
              <a:rPr lang="en-US" sz="2000" b="1">
                <a:solidFill>
                  <a:srgbClr val="C00000"/>
                </a:solidFill>
                <a:latin typeface="Courier New" pitchFamily="49" charset="0"/>
              </a:rPr>
              <a:t> </a:t>
            </a:r>
            <a:r>
              <a:rPr lang="en-US" sz="2000" b="1" err="1">
                <a:solidFill>
                  <a:srgbClr val="C00000"/>
                </a:solidFill>
                <a:latin typeface="Courier New" pitchFamily="49" charset="0"/>
              </a:rPr>
              <a:t>struct</a:t>
            </a:r>
            <a:r>
              <a:rPr lang="en-US" sz="2000" b="1">
                <a:solidFill>
                  <a:srgbClr val="C00000"/>
                </a:solidFill>
                <a:latin typeface="Courier New" pitchFamily="49" charset="0"/>
              </a:rPr>
              <a:t> </a:t>
            </a:r>
            <a:r>
              <a:rPr lang="en-US" sz="2000" b="1">
                <a:solidFill>
                  <a:srgbClr val="000000"/>
                </a:solidFill>
                <a:latin typeface="Courier New" pitchFamily="49" charset="0"/>
              </a:rPr>
              <a:t>{</a:t>
            </a:r>
          </a:p>
          <a:p>
            <a:pPr>
              <a:tabLst>
                <a:tab pos="358775" algn="l"/>
                <a:tab pos="715963" algn="l"/>
                <a:tab pos="1074738" algn="l"/>
              </a:tabLst>
              <a:defRPr/>
            </a:pPr>
            <a:r>
              <a:rPr lang="en-US" sz="2000" b="1">
                <a:solidFill>
                  <a:srgbClr val="000000"/>
                </a:solidFill>
                <a:latin typeface="Courier New" pitchFamily="49" charset="0"/>
              </a:rPr>
              <a:t>	</a:t>
            </a:r>
            <a:r>
              <a:rPr lang="en-US" sz="2000" b="1" err="1">
                <a:solidFill>
                  <a:srgbClr val="000000"/>
                </a:solidFill>
                <a:latin typeface="Courier New" pitchFamily="49" charset="0"/>
              </a:rPr>
              <a:t>int</a:t>
            </a:r>
            <a:r>
              <a:rPr lang="en-US" sz="2000" b="1">
                <a:solidFill>
                  <a:srgbClr val="000000"/>
                </a:solidFill>
                <a:latin typeface="Courier New" pitchFamily="49" charset="0"/>
              </a:rPr>
              <a:t> </a:t>
            </a:r>
            <a:r>
              <a:rPr lang="en-US" sz="2000" b="1" err="1">
                <a:solidFill>
                  <a:srgbClr val="000000"/>
                </a:solidFill>
                <a:latin typeface="Courier New" pitchFamily="49" charset="0"/>
              </a:rPr>
              <a:t>stuNum</a:t>
            </a:r>
            <a:r>
              <a:rPr lang="en-US" sz="2000" b="1">
                <a:solidFill>
                  <a:srgbClr val="000000"/>
                </a:solidFill>
                <a:latin typeface="Courier New" pitchFamily="49" charset="0"/>
              </a:rPr>
              <a:t>;</a:t>
            </a:r>
          </a:p>
          <a:p>
            <a:pPr>
              <a:tabLst>
                <a:tab pos="358775" algn="l"/>
                <a:tab pos="715963" algn="l"/>
                <a:tab pos="1074738" algn="l"/>
              </a:tabLst>
              <a:defRPr/>
            </a:pPr>
            <a:r>
              <a:rPr lang="en-US" sz="2000" b="1">
                <a:solidFill>
                  <a:srgbClr val="000000"/>
                </a:solidFill>
                <a:latin typeface="Courier New" pitchFamily="49" charset="0"/>
              </a:rPr>
              <a:t>	float score;</a:t>
            </a:r>
          </a:p>
          <a:p>
            <a:pPr>
              <a:tabLst>
                <a:tab pos="358775" algn="l"/>
                <a:tab pos="715963" algn="l"/>
                <a:tab pos="1074738" algn="l"/>
              </a:tabLst>
              <a:defRPr/>
            </a:pPr>
            <a:r>
              <a:rPr lang="en-US" sz="2000" b="1">
                <a:solidFill>
                  <a:srgbClr val="000000"/>
                </a:solidFill>
                <a:latin typeface="Courier New" pitchFamily="49" charset="0"/>
              </a:rPr>
              <a:t>	char grade;</a:t>
            </a:r>
          </a:p>
          <a:p>
            <a:pPr>
              <a:tabLst>
                <a:tab pos="358775" algn="l"/>
                <a:tab pos="715963" algn="l"/>
                <a:tab pos="1074738" algn="l"/>
              </a:tabLst>
              <a:defRPr/>
            </a:pPr>
            <a:r>
              <a:rPr lang="en-US" sz="2000" b="1">
                <a:solidFill>
                  <a:srgbClr val="000000"/>
                </a:solidFill>
                <a:latin typeface="Courier New" pitchFamily="49" charset="0"/>
              </a:rPr>
              <a:t>} </a:t>
            </a:r>
            <a:r>
              <a:rPr lang="en-US" sz="2000" b="1" err="1">
                <a:solidFill>
                  <a:srgbClr val="C00000"/>
                </a:solidFill>
                <a:latin typeface="Courier New" pitchFamily="49" charset="0"/>
              </a:rPr>
              <a:t>result_t</a:t>
            </a:r>
            <a:r>
              <a:rPr lang="en-US" sz="2000" b="1">
                <a:solidFill>
                  <a:srgbClr val="C00000"/>
                </a:solidFill>
                <a:latin typeface="Courier New" pitchFamily="49" charset="0"/>
              </a:rPr>
              <a:t>;</a:t>
            </a:r>
          </a:p>
        </p:txBody>
      </p:sp>
      <p:grpSp>
        <p:nvGrpSpPr>
          <p:cNvPr id="10" name="Group 12">
            <a:extLst>
              <a:ext uri="{FF2B5EF4-FFF2-40B4-BE49-F238E27FC236}">
                <a16:creationId xmlns:a16="http://schemas.microsoft.com/office/drawing/2014/main" id="{E0F67C92-68C0-40CD-BD64-59D60206D047}"/>
              </a:ext>
            </a:extLst>
          </p:cNvPr>
          <p:cNvGrpSpPr>
            <a:grpSpLocks/>
          </p:cNvGrpSpPr>
          <p:nvPr/>
        </p:nvGrpSpPr>
        <p:grpSpPr bwMode="auto">
          <a:xfrm>
            <a:off x="3883026" y="2605007"/>
            <a:ext cx="3720932" cy="1484054"/>
            <a:chOff x="4136571" y="3672116"/>
            <a:chExt cx="3721678" cy="1484438"/>
          </a:xfrm>
        </p:grpSpPr>
        <p:sp>
          <p:nvSpPr>
            <p:cNvPr id="12" name="Right Brace 9">
              <a:extLst>
                <a:ext uri="{FF2B5EF4-FFF2-40B4-BE49-F238E27FC236}">
                  <a16:creationId xmlns:a16="http://schemas.microsoft.com/office/drawing/2014/main" id="{0D930F28-EAFC-49AA-955A-179B2172947D}"/>
                </a:ext>
              </a:extLst>
            </p:cNvPr>
            <p:cNvSpPr>
              <a:spLocks/>
            </p:cNvSpPr>
            <p:nvPr/>
          </p:nvSpPr>
          <p:spPr bwMode="auto">
            <a:xfrm>
              <a:off x="4136571" y="3672116"/>
              <a:ext cx="362858" cy="1484438"/>
            </a:xfrm>
            <a:prstGeom prst="rightBrace">
              <a:avLst>
                <a:gd name="adj1" fmla="val 34713"/>
                <a:gd name="adj2" fmla="val 50000"/>
              </a:avLst>
            </a:prstGeom>
            <a:noFill/>
            <a:ln w="19050" cap="sq" algn="ctr">
              <a:solidFill>
                <a:schemeClr val="tx1"/>
              </a:solidFill>
              <a:round/>
              <a:headEnd type="none" w="sm" len="sm"/>
              <a:tailEnd type="none" w="sm" len="sm"/>
            </a:ln>
          </p:spPr>
          <p:txBody>
            <a:bodyPr/>
            <a:lstStyle/>
            <a:p>
              <a:endParaRPr lang="en-SG"/>
            </a:p>
          </p:txBody>
        </p:sp>
        <p:sp>
          <p:nvSpPr>
            <p:cNvPr id="13" name="TextBox 12">
              <a:extLst>
                <a:ext uri="{FF2B5EF4-FFF2-40B4-BE49-F238E27FC236}">
                  <a16:creationId xmlns:a16="http://schemas.microsoft.com/office/drawing/2014/main" id="{9E686307-AE18-40FE-89C0-CA83C33EA4D4}"/>
                </a:ext>
              </a:extLst>
            </p:cNvPr>
            <p:cNvSpPr txBox="1"/>
            <p:nvPr/>
          </p:nvSpPr>
          <p:spPr>
            <a:xfrm>
              <a:off x="4602466" y="4119106"/>
              <a:ext cx="3255783" cy="584926"/>
            </a:xfrm>
            <a:prstGeom prst="rect">
              <a:avLst/>
            </a:prstGeom>
            <a:solidFill>
              <a:schemeClr val="accent2">
                <a:lumMod val="20000"/>
                <a:lumOff val="80000"/>
              </a:schemeClr>
            </a:solidFill>
            <a:ln>
              <a:solidFill>
                <a:srgbClr val="C00000"/>
              </a:solidFill>
            </a:ln>
          </p:spPr>
          <p:txBody>
            <a:bodyPr wrap="square">
              <a:spAutoFit/>
            </a:bodyPr>
            <a:lstStyle/>
            <a:p>
              <a:pPr>
                <a:defRPr/>
              </a:pPr>
              <a:r>
                <a:rPr lang="en-US" sz="1600">
                  <a:latin typeface="Arial" charset="0"/>
                  <a:cs typeface="Arial" charset="0"/>
                </a:rPr>
                <a:t>Before function prototypes </a:t>
              </a:r>
              <a:br>
                <a:rPr lang="en-US" sz="1600">
                  <a:latin typeface="Arial" charset="0"/>
                  <a:cs typeface="Arial" charset="0"/>
                </a:rPr>
              </a:br>
              <a:r>
                <a:rPr lang="en-US" sz="1600">
                  <a:latin typeface="Arial" charset="0"/>
                  <a:cs typeface="Arial" charset="0"/>
                </a:rPr>
                <a:t>(but after preprocessor directives)</a:t>
              </a:r>
              <a:endParaRPr lang="en-SG" sz="1600">
                <a:latin typeface="Arial" charset="0"/>
                <a:cs typeface="Arial" charset="0"/>
              </a:endParaRPr>
            </a:p>
          </p:txBody>
        </p:sp>
      </p:grpSp>
      <p:sp>
        <p:nvSpPr>
          <p:cNvPr id="15" name="Slide Number Placeholder 6">
            <a:extLst>
              <a:ext uri="{FF2B5EF4-FFF2-40B4-BE49-F238E27FC236}">
                <a16:creationId xmlns:a16="http://schemas.microsoft.com/office/drawing/2014/main" id="{9C5517B5-25E7-4ECE-8544-C33525E291B2}"/>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46</a:t>
            </a:fld>
            <a:endParaRPr/>
          </a:p>
        </p:txBody>
      </p:sp>
      <p:sp>
        <p:nvSpPr>
          <p:cNvPr id="16" name="Rectangle 15">
            <a:extLst>
              <a:ext uri="{FF2B5EF4-FFF2-40B4-BE49-F238E27FC236}">
                <a16:creationId xmlns:a16="http://schemas.microsoft.com/office/drawing/2014/main" id="{A12CEE46-0042-4137-A966-9CBFC34BCC89}"/>
              </a:ext>
            </a:extLst>
          </p:cNvPr>
          <p:cNvSpPr>
            <a:spLocks noChangeArrowheads="1"/>
          </p:cNvSpPr>
          <p:nvPr/>
        </p:nvSpPr>
        <p:spPr bwMode="auto">
          <a:xfrm>
            <a:off x="1182689" y="4475500"/>
            <a:ext cx="5703887" cy="460070"/>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marL="342900" indent="-342900">
              <a:defRPr/>
            </a:pPr>
            <a:r>
              <a:rPr lang="en-US" sz="2000" b="1" err="1">
                <a:solidFill>
                  <a:srgbClr val="C00000"/>
                </a:solidFill>
                <a:latin typeface="Courier New" pitchFamily="49" charset="0"/>
              </a:rPr>
              <a:t>result_t</a:t>
            </a:r>
            <a:r>
              <a:rPr lang="en-US" sz="2000" b="1">
                <a:solidFill>
                  <a:srgbClr val="000000"/>
                </a:solidFill>
                <a:latin typeface="Courier New" pitchFamily="49" charset="0"/>
              </a:rPr>
              <a:t> result1, result2;</a:t>
            </a:r>
          </a:p>
        </p:txBody>
      </p:sp>
      <p:sp>
        <p:nvSpPr>
          <p:cNvPr id="17" name="TextBox 16">
            <a:extLst>
              <a:ext uri="{FF2B5EF4-FFF2-40B4-BE49-F238E27FC236}">
                <a16:creationId xmlns:a16="http://schemas.microsoft.com/office/drawing/2014/main" id="{7CDB05B8-3ABC-4A39-95CF-24783E4A18EA}"/>
              </a:ext>
            </a:extLst>
          </p:cNvPr>
          <p:cNvSpPr txBox="1"/>
          <p:nvPr/>
        </p:nvSpPr>
        <p:spPr bwMode="auto">
          <a:xfrm>
            <a:off x="5375523" y="4475500"/>
            <a:ext cx="1923635" cy="339725"/>
          </a:xfrm>
          <a:prstGeom prst="rect">
            <a:avLst/>
          </a:prstGeom>
          <a:solidFill>
            <a:schemeClr val="accent2">
              <a:lumMod val="20000"/>
              <a:lumOff val="80000"/>
            </a:schemeClr>
          </a:solidFill>
          <a:ln>
            <a:solidFill>
              <a:srgbClr val="C00000"/>
            </a:solidFill>
          </a:ln>
        </p:spPr>
        <p:txBody>
          <a:bodyPr wrap="square">
            <a:spAutoFit/>
          </a:bodyPr>
          <a:lstStyle/>
          <a:p>
            <a:pPr>
              <a:defRPr/>
            </a:pPr>
            <a:r>
              <a:rPr lang="en-US" sz="1600">
                <a:latin typeface="Arial" charset="0"/>
                <a:cs typeface="Arial" charset="0"/>
              </a:rPr>
              <a:t>Inside any function</a:t>
            </a:r>
            <a:endParaRPr lang="en-SG" sz="1600">
              <a:latin typeface="Arial" charset="0"/>
              <a:cs typeface="Arial" charset="0"/>
            </a:endParaRPr>
          </a:p>
        </p:txBody>
      </p:sp>
    </p:spTree>
    <p:extLst>
      <p:ext uri="{BB962C8B-B14F-4D97-AF65-F5344CB8AC3E}">
        <p14:creationId xmlns:p14="http://schemas.microsoft.com/office/powerpoint/2010/main" val="3210733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E4A96DCA-88BA-3E4E-BD87-BF330B44118F}"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4.8 Returning Structure from Function (1/3)</a:t>
            </a:r>
            <a:endParaRPr lang="en-US" sz="3200">
              <a:solidFill>
                <a:srgbClr val="C00000"/>
              </a:solidFill>
              <a:latin typeface="+mn-lt"/>
            </a:endParaRPr>
          </a:p>
        </p:txBody>
      </p:sp>
      <p:sp>
        <p:nvSpPr>
          <p:cNvPr id="7" name="Rectangle 8">
            <a:extLst>
              <a:ext uri="{FF2B5EF4-FFF2-40B4-BE49-F238E27FC236}">
                <a16:creationId xmlns:a16="http://schemas.microsoft.com/office/drawing/2014/main" id="{3919EDFB-B86A-4296-82C2-96B712E77CBD}"/>
              </a:ext>
            </a:extLst>
          </p:cNvPr>
          <p:cNvSpPr>
            <a:spLocks noChangeArrowheads="1"/>
          </p:cNvSpPr>
          <p:nvPr/>
        </p:nvSpPr>
        <p:spPr bwMode="auto">
          <a:xfrm>
            <a:off x="733424" y="1413164"/>
            <a:ext cx="7254129" cy="4345085"/>
          </a:xfrm>
          <a:prstGeom prst="rect">
            <a:avLst/>
          </a:prstGeom>
          <a:noFill/>
          <a:ln w="9525">
            <a:noFill/>
            <a:miter lim="800000"/>
            <a:headEnd/>
            <a:tailEnd/>
          </a:ln>
        </p:spPr>
        <p:txBody>
          <a:bodyPr/>
          <a:lstStyle/>
          <a:p>
            <a:pPr marL="342900" indent="-342900">
              <a:spcBef>
                <a:spcPts val="600"/>
              </a:spcBef>
              <a:buClr>
                <a:schemeClr val="bg1">
                  <a:lumMod val="50000"/>
                </a:schemeClr>
              </a:buClr>
              <a:buSzPct val="100000"/>
              <a:buFont typeface="Wingdings" panose="05000000000000000000" pitchFamily="2" charset="2"/>
              <a:buChar char="§"/>
            </a:pPr>
            <a:r>
              <a:rPr lang="en-US" sz="2400"/>
              <a:t>Example: </a:t>
            </a:r>
          </a:p>
          <a:p>
            <a:pPr marL="800100" lvl="1" indent="-342900">
              <a:spcBef>
                <a:spcPts val="600"/>
              </a:spcBef>
              <a:buClr>
                <a:schemeClr val="bg1">
                  <a:lumMod val="50000"/>
                </a:schemeClr>
              </a:buClr>
              <a:buSzPct val="100000"/>
              <a:buFont typeface="Wingdings" panose="05000000000000000000" pitchFamily="2" charset="2"/>
              <a:buChar char="§"/>
            </a:pPr>
            <a:r>
              <a:rPr lang="en-US" sz="2400"/>
              <a:t>Given this structure type </a:t>
            </a:r>
            <a:br>
              <a:rPr lang="en-US" sz="2400"/>
            </a:br>
            <a:r>
              <a:rPr lang="en-US" sz="2400" err="1">
                <a:solidFill>
                  <a:srgbClr val="C00000"/>
                </a:solidFill>
              </a:rPr>
              <a:t>result_t</a:t>
            </a:r>
            <a:r>
              <a:rPr lang="en-US" sz="2400"/>
              <a:t>,</a:t>
            </a:r>
          </a:p>
          <a:p>
            <a:pPr marL="800100" lvl="1" indent="-342900">
              <a:spcBef>
                <a:spcPts val="600"/>
              </a:spcBef>
              <a:buClr>
                <a:schemeClr val="bg1">
                  <a:lumMod val="50000"/>
                </a:schemeClr>
              </a:buClr>
              <a:buSzPct val="100000"/>
              <a:buFont typeface="Wingdings" panose="05000000000000000000" pitchFamily="2" charset="2"/>
              <a:buChar char="§"/>
            </a:pPr>
            <a:endParaRPr lang="en-US" sz="2400"/>
          </a:p>
          <a:p>
            <a:pPr marL="800100" lvl="1" indent="-342900">
              <a:spcBef>
                <a:spcPts val="600"/>
              </a:spcBef>
              <a:buClr>
                <a:schemeClr val="bg1">
                  <a:lumMod val="50000"/>
                </a:schemeClr>
              </a:buClr>
              <a:buSzPct val="100000"/>
              <a:buFont typeface="Wingdings" panose="05000000000000000000" pitchFamily="2" charset="2"/>
              <a:buChar char="§"/>
            </a:pPr>
            <a:r>
              <a:rPr lang="en-US" sz="2400"/>
              <a:t>Define a function </a:t>
            </a:r>
            <a:r>
              <a:rPr lang="en-US" sz="2400" err="1">
                <a:solidFill>
                  <a:srgbClr val="0000FF"/>
                </a:solidFill>
              </a:rPr>
              <a:t>func</a:t>
            </a:r>
            <a:r>
              <a:rPr lang="en-US" sz="2400">
                <a:solidFill>
                  <a:srgbClr val="0000FF"/>
                </a:solidFill>
              </a:rPr>
              <a:t>()</a:t>
            </a:r>
            <a:r>
              <a:rPr lang="en-US" sz="2400"/>
              <a:t> that returns a structure of this type:</a:t>
            </a:r>
          </a:p>
          <a:p>
            <a:pPr marL="800100" lvl="1" indent="-342900">
              <a:spcBef>
                <a:spcPts val="600"/>
              </a:spcBef>
              <a:buClr>
                <a:schemeClr val="bg1">
                  <a:lumMod val="50000"/>
                </a:schemeClr>
              </a:buClr>
              <a:buSzPct val="100000"/>
              <a:buFont typeface="Wingdings" panose="05000000000000000000" pitchFamily="2" charset="2"/>
              <a:buChar char="§"/>
            </a:pPr>
            <a:endParaRPr lang="en-US" sz="2400"/>
          </a:p>
          <a:p>
            <a:pPr marL="800100" lvl="1" indent="-342900">
              <a:spcBef>
                <a:spcPts val="600"/>
              </a:spcBef>
              <a:buClr>
                <a:schemeClr val="bg1">
                  <a:lumMod val="50000"/>
                </a:schemeClr>
              </a:buClr>
              <a:buSzPct val="100000"/>
              <a:buFont typeface="Wingdings" panose="05000000000000000000" pitchFamily="2" charset="2"/>
              <a:buChar char="§"/>
            </a:pPr>
            <a:endParaRPr lang="en-US" sz="2400"/>
          </a:p>
          <a:p>
            <a:pPr marL="800100" lvl="1" indent="-342900">
              <a:spcBef>
                <a:spcPts val="600"/>
              </a:spcBef>
              <a:buClr>
                <a:schemeClr val="bg1">
                  <a:lumMod val="50000"/>
                </a:schemeClr>
              </a:buClr>
              <a:buSzPct val="100000"/>
              <a:buFont typeface="Wingdings" panose="05000000000000000000" pitchFamily="2" charset="2"/>
              <a:buChar char="§"/>
            </a:pPr>
            <a:endParaRPr lang="en-US" sz="600"/>
          </a:p>
          <a:p>
            <a:pPr marL="800100" lvl="1" indent="-342900">
              <a:spcBef>
                <a:spcPts val="600"/>
              </a:spcBef>
              <a:buClr>
                <a:schemeClr val="bg1">
                  <a:lumMod val="50000"/>
                </a:schemeClr>
              </a:buClr>
              <a:buSzPct val="100000"/>
              <a:buFont typeface="Wingdings" panose="05000000000000000000" pitchFamily="2" charset="2"/>
              <a:buChar char="§"/>
            </a:pPr>
            <a:r>
              <a:rPr lang="en-US" sz="2400"/>
              <a:t>To call this function:</a:t>
            </a:r>
          </a:p>
        </p:txBody>
      </p:sp>
      <p:sp>
        <p:nvSpPr>
          <p:cNvPr id="8" name="Rectangle 8">
            <a:extLst>
              <a:ext uri="{FF2B5EF4-FFF2-40B4-BE49-F238E27FC236}">
                <a16:creationId xmlns:a16="http://schemas.microsoft.com/office/drawing/2014/main" id="{B9ECDC5C-F71F-4F20-8212-1E7710577C8E}"/>
              </a:ext>
            </a:extLst>
          </p:cNvPr>
          <p:cNvSpPr>
            <a:spLocks noChangeArrowheads="1"/>
          </p:cNvSpPr>
          <p:nvPr/>
        </p:nvSpPr>
        <p:spPr bwMode="auto">
          <a:xfrm>
            <a:off x="5041565" y="3646907"/>
            <a:ext cx="3579065" cy="1029073"/>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err="1">
                <a:latin typeface="Courier New" pitchFamily="49" charset="0"/>
              </a:rPr>
              <a:t>result_t</a:t>
            </a:r>
            <a:r>
              <a:rPr lang="en-US" sz="2000" b="1">
                <a:latin typeface="Courier New" pitchFamily="49" charset="0"/>
              </a:rPr>
              <a:t> </a:t>
            </a:r>
            <a:r>
              <a:rPr lang="en-US" sz="2000" b="1" err="1">
                <a:latin typeface="Courier New" pitchFamily="49" charset="0"/>
              </a:rPr>
              <a:t>func</a:t>
            </a:r>
            <a:r>
              <a:rPr lang="en-US" sz="2000" b="1">
                <a:latin typeface="Courier New" pitchFamily="49" charset="0"/>
              </a:rPr>
              <a:t>( ... ) { </a:t>
            </a:r>
          </a:p>
          <a:p>
            <a:pPr>
              <a:tabLst>
                <a:tab pos="358775" algn="l"/>
                <a:tab pos="715963" algn="l"/>
                <a:tab pos="1074738" algn="l"/>
              </a:tabLst>
            </a:pPr>
            <a:r>
              <a:rPr lang="en-US" sz="2000" b="1">
                <a:latin typeface="Courier New" pitchFamily="49" charset="0"/>
              </a:rPr>
              <a:t> 	...</a:t>
            </a:r>
          </a:p>
          <a:p>
            <a:pPr>
              <a:tabLst>
                <a:tab pos="358775" algn="l"/>
                <a:tab pos="715963" algn="l"/>
                <a:tab pos="1074738" algn="l"/>
              </a:tabLst>
            </a:pPr>
            <a:r>
              <a:rPr lang="en-US" sz="2000" b="1">
                <a:latin typeface="Courier New" pitchFamily="49" charset="0"/>
              </a:rPr>
              <a:t>} </a:t>
            </a:r>
          </a:p>
        </p:txBody>
      </p:sp>
      <p:sp>
        <p:nvSpPr>
          <p:cNvPr id="9" name="Rectangle 8">
            <a:extLst>
              <a:ext uri="{FF2B5EF4-FFF2-40B4-BE49-F238E27FC236}">
                <a16:creationId xmlns:a16="http://schemas.microsoft.com/office/drawing/2014/main" id="{A2915613-A008-4600-B21D-5DC7E57EF243}"/>
              </a:ext>
            </a:extLst>
          </p:cNvPr>
          <p:cNvSpPr>
            <a:spLocks noChangeArrowheads="1"/>
          </p:cNvSpPr>
          <p:nvPr/>
        </p:nvSpPr>
        <p:spPr bwMode="auto">
          <a:xfrm>
            <a:off x="5041565" y="5092839"/>
            <a:ext cx="3424255" cy="1062038"/>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err="1">
                <a:latin typeface="Courier New" pitchFamily="49" charset="0"/>
              </a:rPr>
              <a:t>result_t</a:t>
            </a:r>
            <a:r>
              <a:rPr lang="en-US" sz="2000" b="1">
                <a:latin typeface="Courier New" pitchFamily="49" charset="0"/>
              </a:rPr>
              <a:t> result;</a:t>
            </a:r>
          </a:p>
          <a:p>
            <a:pPr>
              <a:tabLst>
                <a:tab pos="358775" algn="l"/>
                <a:tab pos="715963" algn="l"/>
                <a:tab pos="1074738" algn="l"/>
              </a:tabLst>
            </a:pPr>
            <a:endParaRPr lang="en-US" sz="2000" b="1">
              <a:latin typeface="Courier New" pitchFamily="49" charset="0"/>
            </a:endParaRPr>
          </a:p>
          <a:p>
            <a:pPr>
              <a:tabLst>
                <a:tab pos="358775" algn="l"/>
                <a:tab pos="715963" algn="l"/>
                <a:tab pos="1074738" algn="l"/>
              </a:tabLst>
            </a:pPr>
            <a:r>
              <a:rPr lang="en-US" sz="2000" b="1">
                <a:latin typeface="Courier New" pitchFamily="49" charset="0"/>
              </a:rPr>
              <a:t>result = </a:t>
            </a:r>
            <a:r>
              <a:rPr lang="en-US" sz="2000" b="1" err="1">
                <a:latin typeface="Courier New" pitchFamily="49" charset="0"/>
              </a:rPr>
              <a:t>func</a:t>
            </a:r>
            <a:r>
              <a:rPr lang="en-US" sz="2000" b="1">
                <a:latin typeface="Courier New" pitchFamily="49" charset="0"/>
              </a:rPr>
              <a:t>( ... );</a:t>
            </a:r>
          </a:p>
        </p:txBody>
      </p:sp>
      <p:sp>
        <p:nvSpPr>
          <p:cNvPr id="10" name="Rectangle 8">
            <a:extLst>
              <a:ext uri="{FF2B5EF4-FFF2-40B4-BE49-F238E27FC236}">
                <a16:creationId xmlns:a16="http://schemas.microsoft.com/office/drawing/2014/main" id="{D5A87D6D-20E7-4738-A863-65FF014077EA}"/>
              </a:ext>
            </a:extLst>
          </p:cNvPr>
          <p:cNvSpPr>
            <a:spLocks noChangeArrowheads="1"/>
          </p:cNvSpPr>
          <p:nvPr/>
        </p:nvSpPr>
        <p:spPr bwMode="auto">
          <a:xfrm>
            <a:off x="5069541" y="1441510"/>
            <a:ext cx="2716306" cy="1344612"/>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7550" algn="l"/>
                <a:tab pos="1076325" algn="l"/>
                <a:tab pos="1435100" algn="l"/>
                <a:tab pos="1792288" algn="l"/>
              </a:tabLst>
              <a:defRPr/>
            </a:pPr>
            <a:r>
              <a:rPr lang="en-US" sz="2000" b="1" err="1">
                <a:latin typeface="Courier New" pitchFamily="49" charset="0"/>
                <a:cs typeface="Courier New" pitchFamily="49" charset="0"/>
              </a:rPr>
              <a:t>typedef</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struct</a:t>
            </a:r>
            <a:r>
              <a:rPr lang="en-US" sz="20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max;</a:t>
            </a:r>
          </a:p>
          <a:p>
            <a:pPr>
              <a:tabLst>
                <a:tab pos="358775" algn="l"/>
                <a:tab pos="717550" algn="l"/>
                <a:tab pos="1076325" algn="l"/>
                <a:tab pos="1435100" algn="l"/>
                <a:tab pos="1792288" algn="l"/>
              </a:tabLst>
              <a:defRPr/>
            </a:pPr>
            <a:r>
              <a:rPr lang="en-US" sz="2000" b="1">
                <a:latin typeface="Courier New" pitchFamily="49" charset="0"/>
                <a:cs typeface="Courier New" pitchFamily="49" charset="0"/>
              </a:rPr>
              <a:t>    float </a:t>
            </a:r>
            <a:r>
              <a:rPr lang="en-US" sz="2000" b="1" err="1">
                <a:latin typeface="Courier New" pitchFamily="49" charset="0"/>
                <a:cs typeface="Courier New" pitchFamily="49" charset="0"/>
              </a:rPr>
              <a:t>ave</a:t>
            </a:r>
            <a:r>
              <a:rPr lang="en-US" sz="2000" b="1">
                <a:latin typeface="Courier New" pitchFamily="49" charset="0"/>
                <a:cs typeface="Courier New" pitchFamily="49" charset="0"/>
              </a:rPr>
              <a:t>;</a:t>
            </a:r>
          </a:p>
          <a:p>
            <a:pPr>
              <a:tabLst>
                <a:tab pos="358775" algn="l"/>
                <a:tab pos="717550" algn="l"/>
                <a:tab pos="1076325" algn="l"/>
                <a:tab pos="1435100" algn="l"/>
                <a:tab pos="1792288" algn="l"/>
              </a:tabLst>
              <a:defRPr/>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result_t</a:t>
            </a:r>
            <a:r>
              <a:rPr lang="en-US" sz="2000" b="1">
                <a:latin typeface="Courier New" pitchFamily="49" charset="0"/>
                <a:cs typeface="Courier New" pitchFamily="49" charset="0"/>
              </a:rPr>
              <a:t>;</a:t>
            </a:r>
          </a:p>
        </p:txBody>
      </p:sp>
      <p:sp>
        <p:nvSpPr>
          <p:cNvPr id="12" name="Slide Number Placeholder 6">
            <a:extLst>
              <a:ext uri="{FF2B5EF4-FFF2-40B4-BE49-F238E27FC236}">
                <a16:creationId xmlns:a16="http://schemas.microsoft.com/office/drawing/2014/main" id="{0DB81919-4DF1-45AD-B392-AED8DC5F805B}"/>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47</a:t>
            </a:fld>
            <a:endParaRPr/>
          </a:p>
        </p:txBody>
      </p:sp>
    </p:spTree>
    <p:extLst>
      <p:ext uri="{BB962C8B-B14F-4D97-AF65-F5344CB8AC3E}">
        <p14:creationId xmlns:p14="http://schemas.microsoft.com/office/powerpoint/2010/main" val="3530455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C31E73F7-BD99-DA47-8B05-B4C250A6EDD7}"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4.8 Returning Structure from Function (2/3)</a:t>
            </a:r>
            <a:endParaRPr lang="en-US" sz="3200">
              <a:solidFill>
                <a:srgbClr val="C00000"/>
              </a:solidFill>
              <a:latin typeface="+mn-lt"/>
            </a:endParaRPr>
          </a:p>
        </p:txBody>
      </p:sp>
      <p:grpSp>
        <p:nvGrpSpPr>
          <p:cNvPr id="12" name="Group 5">
            <a:extLst>
              <a:ext uri="{FF2B5EF4-FFF2-40B4-BE49-F238E27FC236}">
                <a16:creationId xmlns:a16="http://schemas.microsoft.com/office/drawing/2014/main" id="{F4C67A3C-1079-4B3D-9697-E52BBFC3568F}"/>
              </a:ext>
            </a:extLst>
          </p:cNvPr>
          <p:cNvGrpSpPr>
            <a:grpSpLocks/>
          </p:cNvGrpSpPr>
          <p:nvPr/>
        </p:nvGrpSpPr>
        <p:grpSpPr bwMode="auto">
          <a:xfrm>
            <a:off x="711761" y="1053538"/>
            <a:ext cx="7967420" cy="5626107"/>
            <a:chOff x="867922" y="1112923"/>
            <a:chExt cx="7966221" cy="5880994"/>
          </a:xfrm>
        </p:grpSpPr>
        <p:sp>
          <p:nvSpPr>
            <p:cNvPr id="13" name="TextBox 12">
              <a:extLst>
                <a:ext uri="{FF2B5EF4-FFF2-40B4-BE49-F238E27FC236}">
                  <a16:creationId xmlns:a16="http://schemas.microsoft.com/office/drawing/2014/main" id="{39C993E6-1D6A-4BAA-8BCD-1D0048DB6F15}"/>
                </a:ext>
              </a:extLst>
            </p:cNvPr>
            <p:cNvSpPr txBox="1"/>
            <p:nvPr/>
          </p:nvSpPr>
          <p:spPr>
            <a:xfrm>
              <a:off x="867922" y="1235127"/>
              <a:ext cx="7966221" cy="575879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7550" algn="l"/>
                  <a:tab pos="1076325" algn="l"/>
                  <a:tab pos="1435100" algn="l"/>
                  <a:tab pos="1792288" algn="l"/>
                </a:tabLst>
                <a:defRPr/>
              </a:pPr>
              <a:r>
                <a:rPr lang="en-US" sz="1600" b="1">
                  <a:solidFill>
                    <a:srgbClr val="9900CC"/>
                  </a:solidFill>
                  <a:latin typeface="Courier New" pitchFamily="49" charset="0"/>
                  <a:cs typeface="Courier New" pitchFamily="49" charset="0"/>
                </a:rPr>
                <a:t>#include </a:t>
              </a:r>
              <a:r>
                <a:rPr lang="en-US" sz="1600" b="1">
                  <a:solidFill>
                    <a:srgbClr val="006600"/>
                  </a:solidFill>
                  <a:latin typeface="Courier New" pitchFamily="49" charset="0"/>
                  <a:cs typeface="Courier New" pitchFamily="49" charset="0"/>
                </a:rPr>
                <a:t>&lt;</a:t>
              </a:r>
              <a:r>
                <a:rPr lang="en-US" sz="1600" b="1" err="1">
                  <a:solidFill>
                    <a:srgbClr val="006600"/>
                  </a:solidFill>
                  <a:latin typeface="Courier New" pitchFamily="49" charset="0"/>
                  <a:cs typeface="Courier New" pitchFamily="49" charset="0"/>
                </a:rPr>
                <a:t>stdio.h</a:t>
              </a:r>
              <a:r>
                <a:rPr lang="en-US" sz="1600" b="1">
                  <a:solidFill>
                    <a:srgbClr val="006600"/>
                  </a:solidFill>
                  <a:latin typeface="Courier New" pitchFamily="49" charset="0"/>
                  <a:cs typeface="Courier New" pitchFamily="49" charset="0"/>
                </a:rPr>
                <a:t>&gt;</a:t>
              </a:r>
            </a:p>
            <a:p>
              <a:pPr>
                <a:tabLst>
                  <a:tab pos="358775" algn="l"/>
                  <a:tab pos="717550" algn="l"/>
                  <a:tab pos="1076325" algn="l"/>
                  <a:tab pos="1435100" algn="l"/>
                  <a:tab pos="1792288" algn="l"/>
                </a:tabLst>
                <a:defRPr/>
              </a:pPr>
              <a:endParaRPr lang="en-US" sz="1600" b="1">
                <a:latin typeface="Courier New" pitchFamily="49" charset="0"/>
                <a:cs typeface="Courier New" pitchFamily="49" charset="0"/>
              </a:endParaRPr>
            </a:p>
            <a:p>
              <a:pPr>
                <a:tabLst>
                  <a:tab pos="358775" algn="l"/>
                  <a:tab pos="717550" algn="l"/>
                  <a:tab pos="1076325" algn="l"/>
                  <a:tab pos="1435100" algn="l"/>
                  <a:tab pos="1792288" algn="l"/>
                </a:tabLst>
                <a:defRPr/>
              </a:pPr>
              <a:r>
                <a:rPr lang="en-US" sz="1600" b="1" err="1">
                  <a:solidFill>
                    <a:srgbClr val="0000FF"/>
                  </a:solidFill>
                  <a:latin typeface="Courier New" pitchFamily="49" charset="0"/>
                  <a:cs typeface="Courier New" pitchFamily="49" charset="0"/>
                </a:rPr>
                <a:t>typedef</a:t>
              </a:r>
              <a:r>
                <a:rPr lang="en-US" sz="1600" b="1">
                  <a:solidFill>
                    <a:srgbClr val="0000FF"/>
                  </a:solidFill>
                  <a:latin typeface="Courier New" pitchFamily="49" charset="0"/>
                  <a:cs typeface="Courier New" pitchFamily="49" charset="0"/>
                </a:rPr>
                <a:t> </a:t>
              </a:r>
              <a:r>
                <a:rPr lang="en-US" sz="1600" b="1" err="1">
                  <a:solidFill>
                    <a:srgbClr val="0000FF"/>
                  </a:solidFill>
                  <a:latin typeface="Courier New" pitchFamily="49" charset="0"/>
                  <a:cs typeface="Courier New" pitchFamily="49" charset="0"/>
                </a:rPr>
                <a:t>struct</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max;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float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ave</a:t>
              </a:r>
              <a:r>
                <a:rPr lang="en-US" sz="1600" b="1">
                  <a:latin typeface="Courier New" pitchFamily="49" charset="0"/>
                  <a:cs typeface="Courier New" pitchFamily="49" charset="0"/>
                </a:rPr>
                <a:t>;</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result_t</a:t>
              </a:r>
              <a:r>
                <a:rPr lang="en-US" sz="1600" b="1">
                  <a:latin typeface="Courier New" pitchFamily="49" charset="0"/>
                  <a:cs typeface="Courier New" pitchFamily="49" charset="0"/>
                </a:rPr>
                <a:t>;</a:t>
              </a:r>
            </a:p>
            <a:p>
              <a:pPr>
                <a:tabLst>
                  <a:tab pos="358775" algn="l"/>
                  <a:tab pos="717550" algn="l"/>
                  <a:tab pos="1076325" algn="l"/>
                  <a:tab pos="1435100" algn="l"/>
                  <a:tab pos="1792288" algn="l"/>
                </a:tabLst>
                <a:defRPr/>
              </a:pPr>
              <a:endParaRPr lang="en-US" sz="1600" b="1">
                <a:latin typeface="Courier New" pitchFamily="49" charset="0"/>
                <a:cs typeface="Courier New" pitchFamily="49" charset="0"/>
              </a:endParaRPr>
            </a:p>
            <a:p>
              <a:pPr>
                <a:tabLst>
                  <a:tab pos="358775" algn="l"/>
                  <a:tab pos="717550" algn="l"/>
                  <a:tab pos="1076325" algn="l"/>
                  <a:tab pos="1435100" algn="l"/>
                  <a:tab pos="1792288" algn="l"/>
                </a:tabLst>
                <a:defRPr/>
              </a:pPr>
              <a:r>
                <a:rPr lang="en-US" sz="1600" b="1" err="1">
                  <a:latin typeface="Courier New" pitchFamily="49" charset="0"/>
                  <a:cs typeface="Courier New" pitchFamily="49" charset="0"/>
                </a:rPr>
                <a:t>result_t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max_and_average</a:t>
              </a:r>
              <a:r>
                <a:rPr lang="en-US" sz="1600" b="1">
                  <a:latin typeface="Courier New" pitchFamily="49" charset="0"/>
                  <a:cs typeface="Courier New" pitchFamily="49" charset="0"/>
                </a:rPr>
                <a:t>(</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a:t>
              </a:r>
            </a:p>
            <a:p>
              <a:pPr>
                <a:tabLst>
                  <a:tab pos="358775" algn="l"/>
                  <a:tab pos="717550" algn="l"/>
                  <a:tab pos="1076325" algn="l"/>
                  <a:tab pos="1435100" algn="l"/>
                  <a:tab pos="1792288" algn="l"/>
                </a:tabLst>
                <a:defRPr/>
              </a:pPr>
              <a:endParaRPr lang="en-US" sz="1600" b="1">
                <a:latin typeface="Courier New" pitchFamily="49" charset="0"/>
                <a:cs typeface="Courier New" pitchFamily="49" charset="0"/>
              </a:endParaRPr>
            </a:p>
            <a:p>
              <a:pPr>
                <a:tabLst>
                  <a:tab pos="358775" algn="l"/>
                  <a:tab pos="717550" algn="l"/>
                  <a:tab pos="1076325" algn="l"/>
                  <a:tab pos="1435100" algn="l"/>
                  <a:tab pos="1792288" algn="l"/>
                </a:tabLst>
                <a:defRPr/>
              </a:pP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main(void)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 </a:t>
              </a:r>
              <a:r>
                <a:rPr lang="en-US" sz="1600" b="1" err="1">
                  <a:solidFill>
                    <a:srgbClr val="0000FF"/>
                  </a:solidFill>
                  <a:latin typeface="Courier New" pitchFamily="49" charset="0"/>
                  <a:cs typeface="Courier New" pitchFamily="49" charset="0"/>
                </a:rPr>
                <a:t>int</a:t>
              </a:r>
              <a:r>
                <a:rPr lang="en-US" sz="1600" b="1">
                  <a:solidFill>
                    <a:srgbClr val="0000FF"/>
                  </a:solidFill>
                  <a:latin typeface="Courier New" pitchFamily="49" charset="0"/>
                  <a:cs typeface="Courier New" pitchFamily="49" charset="0"/>
                </a:rPr>
                <a:t> </a:t>
              </a:r>
              <a:r>
                <a:rPr lang="en-US" sz="1600" b="1">
                  <a:latin typeface="Courier New" pitchFamily="49" charset="0"/>
                  <a:cs typeface="Courier New" pitchFamily="49" charset="0"/>
                </a:rPr>
                <a:t>num1, num2, num3;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result_t</a:t>
              </a:r>
              <a:r>
                <a:rPr lang="en-US" sz="1600" b="1">
                  <a:latin typeface="Courier New" pitchFamily="49" charset="0"/>
                  <a:cs typeface="Courier New" pitchFamily="49" charset="0"/>
                </a:rPr>
                <a:t> result;</a:t>
              </a:r>
            </a:p>
            <a:p>
              <a:pPr>
                <a:tabLst>
                  <a:tab pos="358775" algn="l"/>
                  <a:tab pos="717550" algn="l"/>
                  <a:tab pos="1076325" algn="l"/>
                  <a:tab pos="1435100" algn="l"/>
                  <a:tab pos="1792288" algn="l"/>
                </a:tabLst>
                <a:defRPr/>
              </a:pPr>
              <a:endParaRPr lang="en-US" sz="1600" b="1">
                <a:latin typeface="Courier New" pitchFamily="49" charset="0"/>
                <a:cs typeface="Courier New" pitchFamily="49" charset="0"/>
              </a:endParaRP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"Enter 3 integers: "</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scanf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a:t>
              </a:r>
              <a:r>
                <a:rPr lang="en-US" sz="1600" b="1">
                  <a:solidFill>
                    <a:srgbClr val="FF0000"/>
                  </a:solidFill>
                  <a:latin typeface="Courier New" pitchFamily="49" charset="0"/>
                  <a:cs typeface="Courier New" pitchFamily="49" charset="0"/>
                </a:rPr>
                <a:t>%d %d %d</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&amp;num1, &amp;num2, &amp;num3);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result = </a:t>
              </a:r>
              <a:r>
                <a:rPr lang="en-US" sz="1600" b="1" err="1">
                  <a:latin typeface="Courier New" pitchFamily="49" charset="0"/>
                  <a:cs typeface="Courier New" pitchFamily="49" charset="0"/>
                </a:rPr>
                <a:t>max_and_average</a:t>
              </a:r>
              <a:r>
                <a:rPr lang="en-US" sz="1600" b="1">
                  <a:latin typeface="Courier New" pitchFamily="49" charset="0"/>
                  <a:cs typeface="Courier New" pitchFamily="49" charset="0"/>
                </a:rPr>
                <a:t>(num1, num2, num3);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br>
                <a:rPr lang="en-US" sz="1600" b="1">
                  <a:latin typeface="Courier New" pitchFamily="49" charset="0"/>
                  <a:cs typeface="Courier New" pitchFamily="49" charset="0"/>
                </a:rPr>
              </a:b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"Maximum = </a:t>
              </a:r>
              <a:r>
                <a:rPr lang="en-US" sz="1600" b="1">
                  <a:solidFill>
                    <a:srgbClr val="FF0000"/>
                  </a:solidFill>
                  <a:latin typeface="Courier New" pitchFamily="49" charset="0"/>
                  <a:cs typeface="Courier New" pitchFamily="49" charset="0"/>
                </a:rPr>
                <a:t>%d\n</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"Average = </a:t>
              </a:r>
              <a:r>
                <a:rPr lang="en-US" sz="1600" b="1">
                  <a:solidFill>
                    <a:srgbClr val="FF0000"/>
                  </a:solidFill>
                  <a:latin typeface="Courier New" pitchFamily="49" charset="0"/>
                  <a:cs typeface="Courier New" pitchFamily="49" charset="0"/>
                </a:rPr>
                <a:t>%.2f\n</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result.ave</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a:t>
              </a:r>
            </a:p>
          </p:txBody>
        </p:sp>
        <p:sp>
          <p:nvSpPr>
            <p:cNvPr id="14" name="TextBox 13">
              <a:extLst>
                <a:ext uri="{FF2B5EF4-FFF2-40B4-BE49-F238E27FC236}">
                  <a16:creationId xmlns:a16="http://schemas.microsoft.com/office/drawing/2014/main" id="{67CC6C60-4DFC-44B0-97AB-12AACF457884}"/>
                </a:ext>
              </a:extLst>
            </p:cNvPr>
            <p:cNvSpPr txBox="1"/>
            <p:nvPr/>
          </p:nvSpPr>
          <p:spPr>
            <a:xfrm>
              <a:off x="6296651" y="1112923"/>
              <a:ext cx="1797113" cy="386064"/>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a:t>StructureEg2.c</a:t>
              </a:r>
              <a:endParaRPr lang="en-SG"/>
            </a:p>
          </p:txBody>
        </p:sp>
      </p:grpSp>
      <p:sp>
        <p:nvSpPr>
          <p:cNvPr id="15" name="Line Callout 2 (Border and Accent Bar) 18">
            <a:extLst>
              <a:ext uri="{FF2B5EF4-FFF2-40B4-BE49-F238E27FC236}">
                <a16:creationId xmlns:a16="http://schemas.microsoft.com/office/drawing/2014/main" id="{8E2AAA0A-754F-4D57-8B76-1190C3B0D6C4}"/>
              </a:ext>
            </a:extLst>
          </p:cNvPr>
          <p:cNvSpPr/>
          <p:nvPr/>
        </p:nvSpPr>
        <p:spPr bwMode="auto">
          <a:xfrm>
            <a:off x="6502969" y="4129163"/>
            <a:ext cx="2024062" cy="549275"/>
          </a:xfrm>
          <a:prstGeom prst="accentBorderCallout2">
            <a:avLst>
              <a:gd name="adj1" fmla="val 63558"/>
              <a:gd name="adj2" fmla="val -8333"/>
              <a:gd name="adj3" fmla="val 63558"/>
              <a:gd name="adj4" fmla="val -22475"/>
              <a:gd name="adj5" fmla="val 138923"/>
              <a:gd name="adj6" fmla="val -144302"/>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latin typeface="Arial" charset="0"/>
                <a:cs typeface="Arial" charset="0"/>
              </a:rPr>
              <a:t>returned structure is </a:t>
            </a:r>
            <a:r>
              <a:rPr lang="en-US" sz="1600" b="1">
                <a:solidFill>
                  <a:srgbClr val="C00000"/>
                </a:solidFill>
                <a:latin typeface="Arial" charset="0"/>
                <a:cs typeface="Arial" charset="0"/>
              </a:rPr>
              <a:t>copied</a:t>
            </a:r>
            <a:r>
              <a:rPr lang="en-US" sz="1600">
                <a:latin typeface="Arial" charset="0"/>
                <a:cs typeface="Arial" charset="0"/>
              </a:rPr>
              <a:t> to </a:t>
            </a:r>
            <a:r>
              <a:rPr lang="en-US" sz="1600" i="1"/>
              <a:t>result</a:t>
            </a:r>
            <a:endParaRPr lang="en-SG" sz="1600" i="1"/>
          </a:p>
        </p:txBody>
      </p:sp>
      <p:sp>
        <p:nvSpPr>
          <p:cNvPr id="16" name="Rectangle 15">
            <a:extLst>
              <a:ext uri="{FF2B5EF4-FFF2-40B4-BE49-F238E27FC236}">
                <a16:creationId xmlns:a16="http://schemas.microsoft.com/office/drawing/2014/main" id="{B581B43C-C2B2-41F0-ADF1-2725DB121305}"/>
              </a:ext>
            </a:extLst>
          </p:cNvPr>
          <p:cNvSpPr/>
          <p:nvPr/>
        </p:nvSpPr>
        <p:spPr bwMode="auto">
          <a:xfrm>
            <a:off x="998220" y="4898733"/>
            <a:ext cx="5577839" cy="268563"/>
          </a:xfrm>
          <a:prstGeom prst="rect">
            <a:avLst/>
          </a:prstGeom>
          <a:solidFill>
            <a:srgbClr val="FFC000">
              <a:alpha val="32157"/>
            </a:srgbClr>
          </a:solidFill>
          <a:ln w="12700" cap="sq" cmpd="sng" algn="ctr">
            <a:solidFill>
              <a:srgbClr val="CCCC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Line Callout 2 (Border and Accent Bar) 21">
            <a:extLst>
              <a:ext uri="{FF2B5EF4-FFF2-40B4-BE49-F238E27FC236}">
                <a16:creationId xmlns:a16="http://schemas.microsoft.com/office/drawing/2014/main" id="{414CC6E9-B059-4FC6-9CA9-7C4C8A9F1F73}"/>
              </a:ext>
            </a:extLst>
          </p:cNvPr>
          <p:cNvSpPr/>
          <p:nvPr/>
        </p:nvSpPr>
        <p:spPr bwMode="auto">
          <a:xfrm>
            <a:off x="5993804" y="5717038"/>
            <a:ext cx="2024062" cy="603079"/>
          </a:xfrm>
          <a:prstGeom prst="accentBorderCallout2">
            <a:avLst>
              <a:gd name="adj1" fmla="val 63558"/>
              <a:gd name="adj2" fmla="val -8333"/>
              <a:gd name="adj3" fmla="val 63558"/>
              <a:gd name="adj4" fmla="val -22475"/>
              <a:gd name="adj5" fmla="val -17840"/>
              <a:gd name="adj6" fmla="val -109667"/>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t>max and average are printed</a:t>
            </a:r>
            <a:endParaRPr lang="en-SG" sz="1600">
              <a:latin typeface="Arial" charset="0"/>
              <a:cs typeface="Arial" charset="0"/>
            </a:endParaRPr>
          </a:p>
        </p:txBody>
      </p:sp>
      <p:sp>
        <p:nvSpPr>
          <p:cNvPr id="18" name="Slide Number Placeholder 6">
            <a:extLst>
              <a:ext uri="{FF2B5EF4-FFF2-40B4-BE49-F238E27FC236}">
                <a16:creationId xmlns:a16="http://schemas.microsoft.com/office/drawing/2014/main" id="{81E50D0B-A928-4839-93F8-71A8A5D322E2}"/>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48</a:t>
            </a:fld>
            <a:endParaRPr/>
          </a:p>
        </p:txBody>
      </p:sp>
    </p:spTree>
    <p:extLst>
      <p:ext uri="{BB962C8B-B14F-4D97-AF65-F5344CB8AC3E}">
        <p14:creationId xmlns:p14="http://schemas.microsoft.com/office/powerpoint/2010/main" val="84762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B17C9AD8-76E8-D848-887A-2F403AB45A79}"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4.8 Returning Structure from Function (3/3)</a:t>
            </a:r>
            <a:endParaRPr lang="en-US" sz="3200">
              <a:solidFill>
                <a:srgbClr val="C00000"/>
              </a:solidFill>
              <a:latin typeface="+mn-lt"/>
            </a:endParaRPr>
          </a:p>
        </p:txBody>
      </p:sp>
      <p:grpSp>
        <p:nvGrpSpPr>
          <p:cNvPr id="18" name="Group 5">
            <a:extLst>
              <a:ext uri="{FF2B5EF4-FFF2-40B4-BE49-F238E27FC236}">
                <a16:creationId xmlns:a16="http://schemas.microsoft.com/office/drawing/2014/main" id="{ABB51BF4-9EC7-4AAC-8C2A-CE4E077D6269}"/>
              </a:ext>
            </a:extLst>
          </p:cNvPr>
          <p:cNvGrpSpPr>
            <a:grpSpLocks/>
          </p:cNvGrpSpPr>
          <p:nvPr/>
        </p:nvGrpSpPr>
        <p:grpSpPr bwMode="auto">
          <a:xfrm>
            <a:off x="400684" y="1208191"/>
            <a:ext cx="8404225" cy="3712195"/>
            <a:chOff x="503107" y="1316751"/>
            <a:chExt cx="8402960" cy="3880374"/>
          </a:xfrm>
        </p:grpSpPr>
        <p:sp>
          <p:nvSpPr>
            <p:cNvPr id="19" name="TextBox 18">
              <a:extLst>
                <a:ext uri="{FF2B5EF4-FFF2-40B4-BE49-F238E27FC236}">
                  <a16:creationId xmlns:a16="http://schemas.microsoft.com/office/drawing/2014/main" id="{829D1CFC-4A61-483A-B485-8C03861E9244}"/>
                </a:ext>
              </a:extLst>
            </p:cNvPr>
            <p:cNvSpPr txBox="1"/>
            <p:nvPr/>
          </p:nvSpPr>
          <p:spPr>
            <a:xfrm>
              <a:off x="503107" y="1497344"/>
              <a:ext cx="8402960" cy="3699781"/>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358775" algn="l"/>
                  <a:tab pos="717550" algn="l"/>
                  <a:tab pos="1076325" algn="l"/>
                  <a:tab pos="1435100" algn="l"/>
                  <a:tab pos="1792288" algn="l"/>
                </a:tabLst>
                <a:defRPr/>
              </a:pPr>
              <a:r>
                <a:rPr lang="en-US" sz="1600" b="1">
                  <a:solidFill>
                    <a:srgbClr val="C00000"/>
                  </a:solidFill>
                  <a:latin typeface="Courier New" pitchFamily="49" charset="0"/>
                  <a:cs typeface="Courier New" pitchFamily="49" charset="0"/>
                </a:rPr>
                <a:t>// Computes the maximum and average of 3 integers</a:t>
              </a:r>
            </a:p>
            <a:p>
              <a:pPr>
                <a:tabLst>
                  <a:tab pos="358775" algn="l"/>
                  <a:tab pos="717550" algn="l"/>
                  <a:tab pos="1076325" algn="l"/>
                  <a:tab pos="1435100" algn="l"/>
                  <a:tab pos="1792288" algn="l"/>
                </a:tabLst>
                <a:defRPr/>
              </a:pPr>
              <a:r>
                <a:rPr lang="en-US" sz="1600" b="1" err="1">
                  <a:latin typeface="Courier New" pitchFamily="49" charset="0"/>
                  <a:cs typeface="Courier New" pitchFamily="49" charset="0"/>
                </a:rPr>
                <a:t>result_t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max_and_average</a:t>
              </a:r>
              <a:r>
                <a:rPr lang="en-US" sz="1600" b="1">
                  <a:latin typeface="Courier New" pitchFamily="49" charset="0"/>
                  <a:cs typeface="Courier New" pitchFamily="49" charset="0"/>
                </a:rPr>
                <a:t>(</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n1, </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n2, </a:t>
              </a: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n3)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result_t</a:t>
              </a:r>
              <a:r>
                <a:rPr lang="en-US" sz="1600" b="1">
                  <a:latin typeface="Courier New" pitchFamily="49" charset="0"/>
                  <a:cs typeface="Courier New" pitchFamily="49" charset="0"/>
                </a:rPr>
                <a:t> result;</a:t>
              </a:r>
            </a:p>
            <a:p>
              <a:pPr>
                <a:tabLst>
                  <a:tab pos="358775" algn="l"/>
                  <a:tab pos="717550" algn="l"/>
                  <a:tab pos="1076325" algn="l"/>
                  <a:tab pos="1435100" algn="l"/>
                  <a:tab pos="1792288" algn="l"/>
                </a:tabLst>
                <a:defRPr/>
              </a:pPr>
              <a:endParaRPr lang="en-US" sz="1600" b="1">
                <a:latin typeface="Courier New" pitchFamily="49" charset="0"/>
                <a:cs typeface="Courier New" pitchFamily="49" charset="0"/>
              </a:endParaRP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 = n1;</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(n2 &gt;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 = n2;</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 if </a:t>
              </a:r>
              <a:r>
                <a:rPr lang="en-US" sz="1600" b="1">
                  <a:latin typeface="Courier New" pitchFamily="49" charset="0"/>
                  <a:cs typeface="Courier New" pitchFamily="49" charset="0"/>
                </a:rPr>
                <a:t>(n3 &gt;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result.max</a:t>
              </a:r>
              <a:r>
                <a:rPr lang="en-US" sz="1600" b="1">
                  <a:latin typeface="Courier New" pitchFamily="49" charset="0"/>
                  <a:cs typeface="Courier New" pitchFamily="49" charset="0"/>
                </a:rPr>
                <a:t> = n3;</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result.ave</a:t>
              </a:r>
              <a:r>
                <a:rPr lang="en-US" sz="1600" b="1">
                  <a:latin typeface="Courier New" pitchFamily="49" charset="0"/>
                  <a:cs typeface="Courier New" pitchFamily="49" charset="0"/>
                </a:rPr>
                <a:t> = (n1+n2+n3)/</a:t>
              </a:r>
              <a:r>
                <a:rPr lang="en-US" sz="1600" b="1">
                  <a:solidFill>
                    <a:srgbClr val="006600"/>
                  </a:solidFill>
                  <a:latin typeface="Courier New" pitchFamily="49" charset="0"/>
                  <a:cs typeface="Courier New" pitchFamily="49" charset="0"/>
                </a:rPr>
                <a:t>3.0</a:t>
              </a: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result;</a:t>
              </a:r>
            </a:p>
            <a:p>
              <a:pPr>
                <a:tabLst>
                  <a:tab pos="358775" algn="l"/>
                  <a:tab pos="717550" algn="l"/>
                  <a:tab pos="1076325" algn="l"/>
                  <a:tab pos="1435100" algn="l"/>
                  <a:tab pos="1792288" algn="l"/>
                </a:tabLst>
                <a:defRPr/>
              </a:pPr>
              <a:r>
                <a:rPr lang="en-US" sz="1600" b="1">
                  <a:latin typeface="Courier New" pitchFamily="49" charset="0"/>
                  <a:cs typeface="Courier New" pitchFamily="49" charset="0"/>
                </a:rPr>
                <a:t>}</a:t>
              </a:r>
            </a:p>
          </p:txBody>
        </p:sp>
        <p:sp>
          <p:nvSpPr>
            <p:cNvPr id="20" name="TextBox 19">
              <a:extLst>
                <a:ext uri="{FF2B5EF4-FFF2-40B4-BE49-F238E27FC236}">
                  <a16:creationId xmlns:a16="http://schemas.microsoft.com/office/drawing/2014/main" id="{5FF1DE43-0D49-4431-8223-C036027C3877}"/>
                </a:ext>
              </a:extLst>
            </p:cNvPr>
            <p:cNvSpPr txBox="1"/>
            <p:nvPr/>
          </p:nvSpPr>
          <p:spPr>
            <a:xfrm>
              <a:off x="6922387" y="1316751"/>
              <a:ext cx="1806332" cy="386064"/>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a:t>StructureEg2.c</a:t>
              </a:r>
              <a:endParaRPr lang="en-SG"/>
            </a:p>
          </p:txBody>
        </p:sp>
      </p:grpSp>
      <p:sp>
        <p:nvSpPr>
          <p:cNvPr id="22" name="Line Callout 2 (Border and Accent Bar) 16">
            <a:extLst>
              <a:ext uri="{FF2B5EF4-FFF2-40B4-BE49-F238E27FC236}">
                <a16:creationId xmlns:a16="http://schemas.microsoft.com/office/drawing/2014/main" id="{35C9BD25-70E9-48F4-AFD7-C1B15D4754B6}"/>
              </a:ext>
            </a:extLst>
          </p:cNvPr>
          <p:cNvSpPr/>
          <p:nvPr/>
        </p:nvSpPr>
        <p:spPr bwMode="auto">
          <a:xfrm>
            <a:off x="5193505" y="2658532"/>
            <a:ext cx="2830355" cy="552450"/>
          </a:xfrm>
          <a:prstGeom prst="accentBorderCallout2">
            <a:avLst>
              <a:gd name="adj1" fmla="val 18750"/>
              <a:gd name="adj2" fmla="val -8333"/>
              <a:gd name="adj3" fmla="val 18750"/>
              <a:gd name="adj4" fmla="val -25034"/>
              <a:gd name="adj5" fmla="val -93299"/>
              <a:gd name="adj6" fmla="val -79600"/>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t>the answers are stored in the structure variable </a:t>
            </a:r>
            <a:r>
              <a:rPr lang="en-US" sz="1600" i="1">
                <a:latin typeface="Consolas" panose="020B0609020204030204" pitchFamily="49" charset="0"/>
              </a:rPr>
              <a:t>result</a:t>
            </a:r>
            <a:r>
              <a:rPr lang="en-US" sz="1600"/>
              <a:t>.</a:t>
            </a:r>
            <a:endParaRPr lang="en-SG" sz="1600">
              <a:latin typeface="Arial" charset="0"/>
              <a:cs typeface="Arial" charset="0"/>
            </a:endParaRPr>
          </a:p>
        </p:txBody>
      </p:sp>
      <p:sp>
        <p:nvSpPr>
          <p:cNvPr id="23" name="Line Callout 2 (Border and Accent Bar) 17">
            <a:extLst>
              <a:ext uri="{FF2B5EF4-FFF2-40B4-BE49-F238E27FC236}">
                <a16:creationId xmlns:a16="http://schemas.microsoft.com/office/drawing/2014/main" id="{BE6E3F73-B113-4A53-98BE-8FC2024A869F}"/>
              </a:ext>
            </a:extLst>
          </p:cNvPr>
          <p:cNvSpPr/>
          <p:nvPr/>
        </p:nvSpPr>
        <p:spPr bwMode="auto">
          <a:xfrm>
            <a:off x="3240915" y="4458631"/>
            <a:ext cx="2525571" cy="376980"/>
          </a:xfrm>
          <a:prstGeom prst="accentBorderCallout2">
            <a:avLst>
              <a:gd name="adj1" fmla="val 63558"/>
              <a:gd name="adj2" fmla="val -8333"/>
              <a:gd name="adj3" fmla="val 63558"/>
              <a:gd name="adj4" fmla="val -22475"/>
              <a:gd name="adj5" fmla="val 21599"/>
              <a:gd name="adj6" fmla="val -36132"/>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i="1">
                <a:latin typeface="Consolas" panose="020B0609020204030204" pitchFamily="49" charset="0"/>
              </a:rPr>
              <a:t>result</a:t>
            </a:r>
            <a:r>
              <a:rPr lang="en-US" sz="1600" i="1">
                <a:latin typeface="Arial" charset="0"/>
                <a:cs typeface="Arial" charset="0"/>
              </a:rPr>
              <a:t> </a:t>
            </a:r>
            <a:r>
              <a:rPr lang="en-US" sz="1600">
                <a:latin typeface="Arial" charset="0"/>
                <a:cs typeface="Arial" charset="0"/>
              </a:rPr>
              <a:t>is returned here</a:t>
            </a:r>
            <a:endParaRPr lang="en-SG" sz="1600">
              <a:latin typeface="Arial" charset="0"/>
              <a:cs typeface="Arial" charset="0"/>
            </a:endParaRPr>
          </a:p>
        </p:txBody>
      </p:sp>
      <p:sp>
        <p:nvSpPr>
          <p:cNvPr id="12" name="Slide Number Placeholder 6">
            <a:extLst>
              <a:ext uri="{FF2B5EF4-FFF2-40B4-BE49-F238E27FC236}">
                <a16:creationId xmlns:a16="http://schemas.microsoft.com/office/drawing/2014/main" id="{8D36DA44-40DC-4CBE-BBDA-4FA89B0364A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49</a:t>
            </a:fld>
            <a:endParaRPr/>
          </a:p>
        </p:txBody>
      </p:sp>
    </p:spTree>
    <p:extLst>
      <p:ext uri="{BB962C8B-B14F-4D97-AF65-F5344CB8AC3E}">
        <p14:creationId xmlns:p14="http://schemas.microsoft.com/office/powerpoint/2010/main" val="1265140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3.3 IF statement (2/2)</a:t>
            </a:r>
            <a:endParaRPr lang="en-US" sz="3600" dirty="0">
              <a:solidFill>
                <a:srgbClr val="C00000"/>
              </a:solidFill>
            </a:endParaRPr>
          </a:p>
        </p:txBody>
      </p:sp>
      <p:sp>
        <p:nvSpPr>
          <p:cNvPr id="8" name="Content Placeholder 10">
            <a:extLst>
              <a:ext uri="{FF2B5EF4-FFF2-40B4-BE49-F238E27FC236}">
                <a16:creationId xmlns:a16="http://schemas.microsoft.com/office/drawing/2014/main" id="{CB50E088-7595-4650-98E4-23870138E98D}"/>
              </a:ext>
            </a:extLst>
          </p:cNvPr>
          <p:cNvSpPr>
            <a:spLocks noGrp="1"/>
          </p:cNvSpPr>
          <p:nvPr>
            <p:ph idx="1"/>
          </p:nvPr>
        </p:nvSpPr>
        <p:spPr>
          <a:xfrm>
            <a:off x="457199" y="5483481"/>
            <a:ext cx="4495791" cy="657824"/>
          </a:xfrm>
        </p:spPr>
        <p:txBody>
          <a:bodyPr>
            <a:normAutofit/>
          </a:bodyPr>
          <a:lstStyle/>
          <a:p>
            <a:pPr marL="358775" indent="-358775">
              <a:buSzPct val="100000"/>
              <a:buFont typeface="Wingdings" panose="05000000000000000000" pitchFamily="2" charset="2"/>
              <a:buChar char="§"/>
            </a:pPr>
            <a:r>
              <a:rPr lang="en-US" dirty="0"/>
              <a:t>Question: Rewrite with </a:t>
            </a:r>
            <a:r>
              <a:rPr lang="en-US" b="1" dirty="0" err="1">
                <a:solidFill>
                  <a:srgbClr val="660066"/>
                </a:solidFill>
                <a:latin typeface="Courier New" pitchFamily="49" charset="0"/>
                <a:cs typeface="Courier New" pitchFamily="49" charset="0"/>
              </a:rPr>
              <a:t>beq</a:t>
            </a:r>
            <a:r>
              <a:rPr lang="en-US" dirty="0"/>
              <a:t>?</a:t>
            </a:r>
          </a:p>
        </p:txBody>
      </p:sp>
      <p:graphicFrame>
        <p:nvGraphicFramePr>
          <p:cNvPr id="9" name="Table 8">
            <a:extLst>
              <a:ext uri="{FF2B5EF4-FFF2-40B4-BE49-F238E27FC236}">
                <a16:creationId xmlns:a16="http://schemas.microsoft.com/office/drawing/2014/main" id="{487925C6-DE83-4C7E-990B-4C36DBC45421}"/>
              </a:ext>
            </a:extLst>
          </p:cNvPr>
          <p:cNvGraphicFramePr>
            <a:graphicFrameLocks noGrp="1"/>
          </p:cNvGraphicFramePr>
          <p:nvPr/>
        </p:nvGraphicFramePr>
        <p:xfrm>
          <a:off x="457200" y="1234159"/>
          <a:ext cx="8229600" cy="1922878"/>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8362">
                <a:tc>
                  <a:txBody>
                    <a:bodyPr/>
                    <a:lstStyle/>
                    <a:p>
                      <a:pPr algn="ctr"/>
                      <a:r>
                        <a:rPr lang="en-US" sz="2000" dirty="0">
                          <a:solidFill>
                            <a:schemeClr val="tx1"/>
                          </a:solidFill>
                        </a:rPr>
                        <a:t>C Statement to translate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2000" dirty="0">
                          <a:solidFill>
                            <a:schemeClr val="tx1"/>
                          </a:solidFill>
                        </a:rPr>
                        <a:t>Variables</a:t>
                      </a:r>
                      <a:r>
                        <a:rPr lang="en-US" sz="2000" baseline="0" dirty="0">
                          <a:solidFill>
                            <a:schemeClr val="tx1"/>
                          </a:solidFill>
                        </a:rPr>
                        <a:t> Mapping</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1526638">
                <a:tc>
                  <a:txBody>
                    <a:bodyPr/>
                    <a:lstStyle/>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lang="en-US" sz="1800" b="1" dirty="0">
                          <a:solidFill>
                            <a:srgbClr val="660066"/>
                          </a:solidFill>
                          <a:latin typeface="Courier New" pitchFamily="49" charset="0"/>
                        </a:rPr>
                        <a:t>if </a:t>
                      </a:r>
                      <a:r>
                        <a:rPr lang="en-US" sz="1800" b="1" dirty="0">
                          <a:solidFill>
                            <a:schemeClr val="tx1"/>
                          </a:solidFill>
                          <a:latin typeface="Courier New" pitchFamily="49" charset="0"/>
                        </a:rPr>
                        <a:t>(</a:t>
                      </a:r>
                      <a:r>
                        <a:rPr lang="en-US" sz="1800" b="1" dirty="0" err="1">
                          <a:solidFill>
                            <a:schemeClr val="tx1"/>
                          </a:solidFill>
                          <a:latin typeface="Courier New" pitchFamily="49" charset="0"/>
                        </a:rPr>
                        <a:t>i</a:t>
                      </a:r>
                      <a:r>
                        <a:rPr lang="en-US" sz="1800" b="1" dirty="0">
                          <a:solidFill>
                            <a:schemeClr val="tx1"/>
                          </a:solidFill>
                          <a:latin typeface="Courier New" pitchFamily="49" charset="0"/>
                        </a:rPr>
                        <a:t> == j) </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lang="en-US" sz="1800" b="1" dirty="0">
                          <a:solidFill>
                            <a:schemeClr val="tx1"/>
                          </a:solidFill>
                          <a:latin typeface="Courier New" pitchFamily="49" charset="0"/>
                        </a:rPr>
                        <a:t>    f = g + h;</a:t>
                      </a:r>
                      <a:br>
                        <a:rPr lang="en-US" sz="1800" b="1" dirty="0">
                          <a:solidFill>
                            <a:schemeClr val="tx1"/>
                          </a:solidFill>
                          <a:latin typeface="Courier New" pitchFamily="49" charset="0"/>
                        </a:rPr>
                      </a:br>
                      <a:r>
                        <a:rPr lang="en-US" sz="1800" b="1" kern="1200" dirty="0">
                          <a:solidFill>
                            <a:srgbClr val="660066"/>
                          </a:solidFill>
                          <a:latin typeface="Courier New" pitchFamily="49" charset="0"/>
                          <a:ea typeface="+mn-ea"/>
                          <a:cs typeface="+mn-cs"/>
                        </a:rPr>
                        <a:t>else</a:t>
                      </a:r>
                      <a:r>
                        <a:rPr lang="en-US" sz="1800" b="1" dirty="0">
                          <a:solidFill>
                            <a:schemeClr val="tx1"/>
                          </a:solidFill>
                          <a:latin typeface="Courier New" pitchFamily="49" charset="0"/>
                        </a:rPr>
                        <a:t> </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lang="en-US" sz="1800" b="1" dirty="0">
                          <a:solidFill>
                            <a:schemeClr val="tx1"/>
                          </a:solidFill>
                          <a:latin typeface="Courier New" pitchFamily="49" charset="0"/>
                        </a:rPr>
                        <a:t>    f = g - h;</a:t>
                      </a:r>
                      <a:endParaRPr kumimoji="0" lang="en-US" sz="1800" b="1" i="0" u="none" strike="noStrike" kern="1200" cap="none" spc="0" normalizeH="0" baseline="0" noProof="0" dirty="0">
                        <a:ln>
                          <a:noFill/>
                        </a:ln>
                        <a:solidFill>
                          <a:schemeClr val="tx1"/>
                        </a:solidFill>
                        <a:effectLst/>
                        <a:uLnTx/>
                        <a:uFillTx/>
                        <a:latin typeface="Courier New" pitchFamily="49" charset="0"/>
                        <a:ea typeface="+mn-ea"/>
                        <a:cs typeface="Arial"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rPr>
                        <a:t>f </a:t>
                      </a:r>
                      <a:r>
                        <a:rPr lang="en-US" sz="1800" dirty="0">
                          <a:sym typeface="Wingdings" pitchFamily="2" charset="2"/>
                        </a:rPr>
                        <a:t> </a:t>
                      </a:r>
                      <a:r>
                        <a:rPr lang="en-US" sz="1800" b="1" dirty="0">
                          <a:latin typeface="Courier New" pitchFamily="49" charset="0"/>
                        </a:rPr>
                        <a:t>$s0</a:t>
                      </a:r>
                      <a:endParaRPr lang="en-US" sz="1800" b="1"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rPr>
                        <a:t>g </a:t>
                      </a:r>
                      <a:r>
                        <a:rPr lang="en-US" sz="1800" dirty="0">
                          <a:sym typeface="Wingdings" pitchFamily="2" charset="2"/>
                        </a:rPr>
                        <a:t> </a:t>
                      </a:r>
                      <a:r>
                        <a:rPr lang="en-US" sz="1800" b="1" dirty="0">
                          <a:latin typeface="Courier New" pitchFamily="49" charset="0"/>
                          <a:sym typeface="Wingdings" pitchFamily="2" charset="2"/>
                        </a:rPr>
                        <a:t>$s1</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sym typeface="Wingdings" pitchFamily="2" charset="2"/>
                        </a:rPr>
                        <a:t>h</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$s2</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latin typeface="Courier New" pitchFamily="49" charset="0"/>
                          <a:sym typeface="Wingdings" pitchFamily="2" charset="2"/>
                        </a:rPr>
                        <a:t>i</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$s3</a:t>
                      </a:r>
                      <a:endParaRPr lang="en-US" sz="1800" b="1" dirty="0">
                        <a:latin typeface="+mn-lt"/>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ourier New" pitchFamily="49" charset="0"/>
                          <a:sym typeface="Wingdings" pitchFamily="2" charset="2"/>
                        </a:rPr>
                        <a:t>j</a:t>
                      </a:r>
                      <a:r>
                        <a:rPr lang="en-US" sz="1800" b="1" baseline="0" dirty="0">
                          <a:latin typeface="Courier New" pitchFamily="49" charset="0"/>
                          <a:sym typeface="Wingdings" pitchFamily="2" charset="2"/>
                        </a:rPr>
                        <a:t>  </a:t>
                      </a:r>
                      <a:r>
                        <a:rPr lang="en-US" sz="1800" b="1" dirty="0">
                          <a:latin typeface="Courier New" pitchFamily="49" charset="0"/>
                          <a:sym typeface="Wingdings" pitchFamily="2" charset="2"/>
                        </a:rPr>
                        <a:t>$s4</a:t>
                      </a:r>
                      <a:endParaRPr lang="en-US" sz="2400" b="1" kern="1200" dirty="0">
                        <a:solidFill>
                          <a:srgbClr val="C00000"/>
                        </a:solidFill>
                        <a:latin typeface="Courier New" pitchFamily="49" charset="0"/>
                        <a:ea typeface="+mn-ea"/>
                        <a:cs typeface="Courier New" pitchFamily="49" charset="0"/>
                        <a:sym typeface="Wingdings"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10" name="Rectangle 9">
            <a:extLst>
              <a:ext uri="{FF2B5EF4-FFF2-40B4-BE49-F238E27FC236}">
                <a16:creationId xmlns:a16="http://schemas.microsoft.com/office/drawing/2014/main" id="{D346894A-AE9B-437A-8666-23FEAF64C4D6}"/>
              </a:ext>
            </a:extLst>
          </p:cNvPr>
          <p:cNvSpPr>
            <a:spLocks noChangeArrowheads="1"/>
          </p:cNvSpPr>
          <p:nvPr/>
        </p:nvSpPr>
        <p:spPr bwMode="auto">
          <a:xfrm>
            <a:off x="304800" y="3443959"/>
            <a:ext cx="4114800" cy="1752600"/>
          </a:xfrm>
          <a:prstGeom prst="rect">
            <a:avLst/>
          </a:prstGeom>
          <a:solidFill>
            <a:schemeClr val="accent1">
              <a:lumMod val="20000"/>
              <a:lumOff val="80000"/>
            </a:schemeClr>
          </a:solidFill>
          <a:ln w="9525">
            <a:solidFill>
              <a:schemeClr val="tx1"/>
            </a:solidFill>
            <a:miter lim="800000"/>
            <a:headEnd/>
            <a:tailEnd/>
          </a:ln>
        </p:spPr>
        <p:txBody>
          <a:bodyPr wrap="none" lIns="19050" tIns="26988" rIns="19050" bIns="26988"/>
          <a:lstStyle/>
          <a:p>
            <a:pPr>
              <a:spcBef>
                <a:spcPct val="50000"/>
              </a:spcBef>
              <a:buFont typeface="Wingdings" pitchFamily="2" charset="2"/>
              <a:buNone/>
            </a:pPr>
            <a:r>
              <a:rPr lang="en-US" sz="2000" b="1" dirty="0">
                <a:solidFill>
                  <a:srgbClr val="9900CC"/>
                </a:solidFill>
                <a:latin typeface="Courier New" pitchFamily="49" charset="0"/>
              </a:rPr>
              <a:t>	</a:t>
            </a:r>
            <a:r>
              <a:rPr lang="en-US" sz="2000" b="1" dirty="0">
                <a:solidFill>
                  <a:srgbClr val="660066"/>
                </a:solidFill>
                <a:latin typeface="Courier New" pitchFamily="49" charset="0"/>
              </a:rPr>
              <a:t> </a:t>
            </a:r>
            <a:r>
              <a:rPr lang="en-US" sz="2000" b="1" dirty="0" err="1">
                <a:solidFill>
                  <a:srgbClr val="660066"/>
                </a:solidFill>
                <a:latin typeface="Courier New" pitchFamily="49" charset="0"/>
                <a:sym typeface="Wingdings" pitchFamily="2" charset="2"/>
              </a:rPr>
              <a:t>bne</a:t>
            </a:r>
            <a:r>
              <a:rPr lang="en-US" sz="2000" b="1" dirty="0">
                <a:solidFill>
                  <a:srgbClr val="660066"/>
                </a:solidFill>
                <a:latin typeface="Courier New" pitchFamily="49" charset="0"/>
                <a:sym typeface="Wingdings" pitchFamily="2" charset="2"/>
              </a:rPr>
              <a:t> </a:t>
            </a:r>
            <a:r>
              <a:rPr lang="en-US" sz="2000" b="1" dirty="0">
                <a:solidFill>
                  <a:srgbClr val="006600"/>
                </a:solidFill>
                <a:latin typeface="Courier New" pitchFamily="49" charset="0"/>
                <a:sym typeface="Wingdings" pitchFamily="2" charset="2"/>
              </a:rPr>
              <a:t>$s3</a:t>
            </a:r>
            <a:r>
              <a:rPr lang="en-US" sz="2000" b="1" dirty="0">
                <a:latin typeface="Courier New" pitchFamily="49" charset="0"/>
                <a:sym typeface="Wingdings" pitchFamily="2" charset="2"/>
              </a:rPr>
              <a:t>, </a:t>
            </a:r>
            <a:r>
              <a:rPr lang="en-US" sz="2000" b="1" dirty="0">
                <a:solidFill>
                  <a:srgbClr val="006600"/>
                </a:solidFill>
                <a:latin typeface="Courier New" pitchFamily="49" charset="0"/>
                <a:sym typeface="Wingdings" pitchFamily="2" charset="2"/>
              </a:rPr>
              <a:t>$s4</a:t>
            </a:r>
            <a:r>
              <a:rPr lang="en-US" sz="2000" b="1" dirty="0">
                <a:latin typeface="Courier New" pitchFamily="49" charset="0"/>
                <a:sym typeface="Wingdings" pitchFamily="2" charset="2"/>
              </a:rPr>
              <a:t>, Else</a:t>
            </a:r>
          </a:p>
          <a:p>
            <a:pPr>
              <a:spcBef>
                <a:spcPct val="10000"/>
              </a:spcBef>
              <a:buFont typeface="Wingdings" pitchFamily="2" charset="2"/>
              <a:buNone/>
            </a:pPr>
            <a:r>
              <a:rPr lang="en-US" sz="2000" b="1" dirty="0">
                <a:latin typeface="Courier New" pitchFamily="49" charset="0"/>
                <a:sym typeface="Wingdings" pitchFamily="2" charset="2"/>
              </a:rPr>
              <a:t>       </a:t>
            </a:r>
            <a:r>
              <a:rPr lang="en-US" sz="2000" b="1" dirty="0">
                <a:solidFill>
                  <a:srgbClr val="660066"/>
                </a:solidFill>
                <a:latin typeface="Courier New" pitchFamily="49" charset="0"/>
              </a:rPr>
              <a:t>add</a:t>
            </a:r>
            <a:r>
              <a:rPr lang="en-US" sz="2000" b="1" dirty="0">
                <a:latin typeface="Courier New" pitchFamily="49" charset="0"/>
              </a:rPr>
              <a:t> </a:t>
            </a:r>
            <a:r>
              <a:rPr lang="en-US" sz="2000" b="1" dirty="0">
                <a:solidFill>
                  <a:srgbClr val="C00000"/>
                </a:solidFill>
                <a:latin typeface="Courier New" pitchFamily="49" charset="0"/>
              </a:rPr>
              <a:t>$s0</a:t>
            </a:r>
            <a:r>
              <a:rPr lang="en-US" sz="2000" b="1" dirty="0">
                <a:latin typeface="Courier New" pitchFamily="49" charset="0"/>
              </a:rPr>
              <a:t>, </a:t>
            </a:r>
            <a:r>
              <a:rPr lang="en-US" sz="2000" b="1" dirty="0">
                <a:solidFill>
                  <a:srgbClr val="006600"/>
                </a:solidFill>
                <a:latin typeface="Courier New" pitchFamily="49" charset="0"/>
                <a:sym typeface="Wingdings" pitchFamily="2" charset="2"/>
              </a:rPr>
              <a:t>$s1</a:t>
            </a:r>
            <a:r>
              <a:rPr lang="en-US" sz="2000" b="1" dirty="0">
                <a:latin typeface="Courier New" pitchFamily="49" charset="0"/>
              </a:rPr>
              <a:t>, </a:t>
            </a:r>
            <a:r>
              <a:rPr lang="en-US" sz="2000" b="1" dirty="0">
                <a:solidFill>
                  <a:srgbClr val="006600"/>
                </a:solidFill>
                <a:latin typeface="Courier New" pitchFamily="49" charset="0"/>
                <a:sym typeface="Wingdings" pitchFamily="2" charset="2"/>
              </a:rPr>
              <a:t>$s2</a:t>
            </a:r>
          </a:p>
          <a:p>
            <a:pPr>
              <a:spcBef>
                <a:spcPct val="10000"/>
              </a:spcBef>
              <a:buFont typeface="Wingdings" pitchFamily="2" charset="2"/>
              <a:buNone/>
            </a:pPr>
            <a:r>
              <a:rPr lang="en-US" sz="2000" b="1" dirty="0">
                <a:latin typeface="Courier New" pitchFamily="49" charset="0"/>
              </a:rPr>
              <a:t>       </a:t>
            </a:r>
            <a:r>
              <a:rPr lang="en-US" sz="2000" b="1" dirty="0">
                <a:solidFill>
                  <a:srgbClr val="660066"/>
                </a:solidFill>
                <a:latin typeface="Courier New" pitchFamily="49" charset="0"/>
              </a:rPr>
              <a:t>j</a:t>
            </a:r>
            <a:r>
              <a:rPr lang="en-US" sz="2000" b="1" dirty="0">
                <a:latin typeface="Courier New" pitchFamily="49" charset="0"/>
              </a:rPr>
              <a:t>   Exit</a:t>
            </a:r>
          </a:p>
          <a:p>
            <a:pPr>
              <a:spcBef>
                <a:spcPct val="10000"/>
              </a:spcBef>
              <a:buFont typeface="Wingdings" pitchFamily="2" charset="2"/>
              <a:buNone/>
            </a:pPr>
            <a:r>
              <a:rPr lang="en-US" sz="2000" b="1" dirty="0">
                <a:latin typeface="Courier New" pitchFamily="49" charset="0"/>
              </a:rPr>
              <a:t> Else: </a:t>
            </a:r>
            <a:r>
              <a:rPr lang="en-US" sz="2000" b="1" dirty="0">
                <a:solidFill>
                  <a:srgbClr val="660066"/>
                </a:solidFill>
                <a:latin typeface="Courier New" pitchFamily="49" charset="0"/>
              </a:rPr>
              <a:t>sub</a:t>
            </a:r>
            <a:r>
              <a:rPr lang="en-US" sz="2000" b="1" dirty="0">
                <a:latin typeface="Courier New" pitchFamily="49" charset="0"/>
              </a:rPr>
              <a:t> </a:t>
            </a:r>
            <a:r>
              <a:rPr lang="en-US" sz="2000" b="1" dirty="0">
                <a:solidFill>
                  <a:srgbClr val="C00000"/>
                </a:solidFill>
                <a:latin typeface="Courier New" pitchFamily="49" charset="0"/>
              </a:rPr>
              <a:t>$s0</a:t>
            </a:r>
            <a:r>
              <a:rPr lang="en-US" sz="2000" b="1" dirty="0">
                <a:latin typeface="Courier New" pitchFamily="49" charset="0"/>
              </a:rPr>
              <a:t>, </a:t>
            </a:r>
            <a:r>
              <a:rPr lang="en-US" sz="2000" b="1" dirty="0">
                <a:solidFill>
                  <a:srgbClr val="006600"/>
                </a:solidFill>
                <a:latin typeface="Courier New" pitchFamily="49" charset="0"/>
                <a:sym typeface="Wingdings" pitchFamily="2" charset="2"/>
              </a:rPr>
              <a:t>$s1</a:t>
            </a:r>
            <a:r>
              <a:rPr lang="en-US" sz="2000" b="1" dirty="0">
                <a:latin typeface="Courier New" pitchFamily="49" charset="0"/>
              </a:rPr>
              <a:t>, </a:t>
            </a:r>
            <a:r>
              <a:rPr lang="en-US" sz="2000" b="1" dirty="0">
                <a:solidFill>
                  <a:srgbClr val="006600"/>
                </a:solidFill>
                <a:latin typeface="Courier New" pitchFamily="49" charset="0"/>
                <a:sym typeface="Wingdings" pitchFamily="2" charset="2"/>
              </a:rPr>
              <a:t>$s2</a:t>
            </a:r>
          </a:p>
          <a:p>
            <a:pPr>
              <a:spcBef>
                <a:spcPct val="10000"/>
              </a:spcBef>
              <a:buFont typeface="Wingdings" pitchFamily="2" charset="2"/>
              <a:buNone/>
            </a:pPr>
            <a:r>
              <a:rPr lang="en-US" sz="2000" b="1" dirty="0">
                <a:latin typeface="Courier New" pitchFamily="49" charset="0"/>
              </a:rPr>
              <a:t> Exit:</a:t>
            </a:r>
          </a:p>
        </p:txBody>
      </p:sp>
      <p:sp>
        <p:nvSpPr>
          <p:cNvPr id="12" name="Down Arrow 11">
            <a:extLst>
              <a:ext uri="{FF2B5EF4-FFF2-40B4-BE49-F238E27FC236}">
                <a16:creationId xmlns:a16="http://schemas.microsoft.com/office/drawing/2014/main" id="{E04772E5-4FAD-4579-B33E-C48C989A65B8}"/>
              </a:ext>
            </a:extLst>
          </p:cNvPr>
          <p:cNvSpPr/>
          <p:nvPr/>
        </p:nvSpPr>
        <p:spPr>
          <a:xfrm>
            <a:off x="533400" y="2910559"/>
            <a:ext cx="381000" cy="6858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4">
            <a:extLst>
              <a:ext uri="{FF2B5EF4-FFF2-40B4-BE49-F238E27FC236}">
                <a16:creationId xmlns:a16="http://schemas.microsoft.com/office/drawing/2014/main" id="{FE66E055-DC9E-4A82-88DF-3C921052B2E4}"/>
              </a:ext>
            </a:extLst>
          </p:cNvPr>
          <p:cNvGrpSpPr>
            <a:grpSpLocks/>
          </p:cNvGrpSpPr>
          <p:nvPr/>
        </p:nvGrpSpPr>
        <p:grpSpPr bwMode="auto">
          <a:xfrm>
            <a:off x="5105400" y="3443959"/>
            <a:ext cx="3810000" cy="2805113"/>
            <a:chOff x="3216" y="2016"/>
            <a:chExt cx="2400" cy="1767"/>
          </a:xfrm>
        </p:grpSpPr>
        <p:sp>
          <p:nvSpPr>
            <p:cNvPr id="14" name="AutoShape 4">
              <a:extLst>
                <a:ext uri="{FF2B5EF4-FFF2-40B4-BE49-F238E27FC236}">
                  <a16:creationId xmlns:a16="http://schemas.microsoft.com/office/drawing/2014/main" id="{A813E335-4A52-41F5-9DB9-D43274C2F42D}"/>
                </a:ext>
              </a:extLst>
            </p:cNvPr>
            <p:cNvSpPr>
              <a:spLocks noChangeArrowheads="1"/>
            </p:cNvSpPr>
            <p:nvPr/>
          </p:nvSpPr>
          <p:spPr bwMode="auto">
            <a:xfrm>
              <a:off x="3936" y="2016"/>
              <a:ext cx="1008" cy="448"/>
            </a:xfrm>
            <a:prstGeom prst="flowChartDecision">
              <a:avLst/>
            </a:prstGeom>
            <a:solidFill>
              <a:srgbClr val="CC99FF"/>
            </a:solidFill>
            <a:ln w="9525" algn="ctr">
              <a:solidFill>
                <a:schemeClr val="tx1"/>
              </a:solidFill>
              <a:miter lim="800000"/>
              <a:headEnd/>
              <a:tailEnd/>
            </a:ln>
          </p:spPr>
          <p:txBody>
            <a:bodyPr anchor="ctr">
              <a:spAutoFit/>
            </a:bodyPr>
            <a:lstStyle/>
            <a:p>
              <a:pPr algn="ctr"/>
              <a:endParaRPr lang="en-US" sz="2000">
                <a:latin typeface="Verdana" pitchFamily="34" charset="0"/>
              </a:endParaRPr>
            </a:p>
          </p:txBody>
        </p:sp>
        <p:sp>
          <p:nvSpPr>
            <p:cNvPr id="15" name="Line 5">
              <a:extLst>
                <a:ext uri="{FF2B5EF4-FFF2-40B4-BE49-F238E27FC236}">
                  <a16:creationId xmlns:a16="http://schemas.microsoft.com/office/drawing/2014/main" id="{D5D2466E-6485-472B-A3CA-CED7347E60F3}"/>
                </a:ext>
              </a:extLst>
            </p:cNvPr>
            <p:cNvSpPr>
              <a:spLocks noChangeShapeType="1"/>
            </p:cNvSpPr>
            <p:nvPr/>
          </p:nvSpPr>
          <p:spPr bwMode="auto">
            <a:xfrm flipH="1">
              <a:off x="3600" y="2240"/>
              <a:ext cx="336" cy="0"/>
            </a:xfrm>
            <a:prstGeom prst="line">
              <a:avLst/>
            </a:prstGeom>
            <a:noFill/>
            <a:ln w="9525">
              <a:solidFill>
                <a:schemeClr val="tx1"/>
              </a:solidFill>
              <a:round/>
              <a:headEnd/>
              <a:tailEnd/>
            </a:ln>
          </p:spPr>
          <p:txBody>
            <a:bodyPr wrap="none">
              <a:spAutoFit/>
            </a:bodyPr>
            <a:lstStyle/>
            <a:p>
              <a:endParaRPr lang="en-US"/>
            </a:p>
          </p:txBody>
        </p:sp>
        <p:sp>
          <p:nvSpPr>
            <p:cNvPr id="16" name="Line 6">
              <a:extLst>
                <a:ext uri="{FF2B5EF4-FFF2-40B4-BE49-F238E27FC236}">
                  <a16:creationId xmlns:a16="http://schemas.microsoft.com/office/drawing/2014/main" id="{27808AB9-842A-42EA-A6BA-3D39E829CAD6}"/>
                </a:ext>
              </a:extLst>
            </p:cNvPr>
            <p:cNvSpPr>
              <a:spLocks noChangeShapeType="1"/>
            </p:cNvSpPr>
            <p:nvPr/>
          </p:nvSpPr>
          <p:spPr bwMode="auto">
            <a:xfrm>
              <a:off x="3600" y="2240"/>
              <a:ext cx="0" cy="624"/>
            </a:xfrm>
            <a:prstGeom prst="line">
              <a:avLst/>
            </a:prstGeom>
            <a:noFill/>
            <a:ln w="9525">
              <a:solidFill>
                <a:schemeClr val="tx1"/>
              </a:solidFill>
              <a:round/>
              <a:headEnd/>
              <a:tailEnd type="triangle" w="med" len="med"/>
            </a:ln>
          </p:spPr>
          <p:txBody>
            <a:bodyPr wrap="none">
              <a:spAutoFit/>
            </a:bodyPr>
            <a:lstStyle/>
            <a:p>
              <a:endParaRPr lang="en-US"/>
            </a:p>
          </p:txBody>
        </p:sp>
        <p:sp>
          <p:nvSpPr>
            <p:cNvPr id="17" name="Line 7">
              <a:extLst>
                <a:ext uri="{FF2B5EF4-FFF2-40B4-BE49-F238E27FC236}">
                  <a16:creationId xmlns:a16="http://schemas.microsoft.com/office/drawing/2014/main" id="{ADF3DBCD-FA76-4AD8-B85B-77059E4EE998}"/>
                </a:ext>
              </a:extLst>
            </p:cNvPr>
            <p:cNvSpPr>
              <a:spLocks noChangeShapeType="1"/>
            </p:cNvSpPr>
            <p:nvPr/>
          </p:nvSpPr>
          <p:spPr bwMode="auto">
            <a:xfrm flipH="1">
              <a:off x="4944" y="2240"/>
              <a:ext cx="336" cy="0"/>
            </a:xfrm>
            <a:prstGeom prst="line">
              <a:avLst/>
            </a:prstGeom>
            <a:noFill/>
            <a:ln w="9525">
              <a:solidFill>
                <a:schemeClr val="tx1"/>
              </a:solidFill>
              <a:round/>
              <a:headEnd/>
              <a:tailEnd/>
            </a:ln>
          </p:spPr>
          <p:txBody>
            <a:bodyPr wrap="none">
              <a:spAutoFit/>
            </a:bodyPr>
            <a:lstStyle/>
            <a:p>
              <a:endParaRPr lang="en-US"/>
            </a:p>
          </p:txBody>
        </p:sp>
        <p:sp>
          <p:nvSpPr>
            <p:cNvPr id="18" name="Line 8">
              <a:extLst>
                <a:ext uri="{FF2B5EF4-FFF2-40B4-BE49-F238E27FC236}">
                  <a16:creationId xmlns:a16="http://schemas.microsoft.com/office/drawing/2014/main" id="{F946B9E2-CFAB-4BB1-BAFF-D41398182D0E}"/>
                </a:ext>
              </a:extLst>
            </p:cNvPr>
            <p:cNvSpPr>
              <a:spLocks noChangeShapeType="1"/>
            </p:cNvSpPr>
            <p:nvPr/>
          </p:nvSpPr>
          <p:spPr bwMode="auto">
            <a:xfrm>
              <a:off x="5280" y="2240"/>
              <a:ext cx="0" cy="624"/>
            </a:xfrm>
            <a:prstGeom prst="line">
              <a:avLst/>
            </a:prstGeom>
            <a:noFill/>
            <a:ln w="9525">
              <a:solidFill>
                <a:schemeClr val="tx1"/>
              </a:solidFill>
              <a:round/>
              <a:headEnd/>
              <a:tailEnd type="triangle" w="med" len="med"/>
            </a:ln>
          </p:spPr>
          <p:txBody>
            <a:bodyPr wrap="none">
              <a:spAutoFit/>
            </a:bodyPr>
            <a:lstStyle/>
            <a:p>
              <a:endParaRPr lang="en-US"/>
            </a:p>
          </p:txBody>
        </p:sp>
        <p:sp>
          <p:nvSpPr>
            <p:cNvPr id="19" name="Rectangle 9">
              <a:extLst>
                <a:ext uri="{FF2B5EF4-FFF2-40B4-BE49-F238E27FC236}">
                  <a16:creationId xmlns:a16="http://schemas.microsoft.com/office/drawing/2014/main" id="{BC730E20-56DA-46CD-9C56-A2C76FD7CEB2}"/>
                </a:ext>
              </a:extLst>
            </p:cNvPr>
            <p:cNvSpPr>
              <a:spLocks noChangeArrowheads="1"/>
            </p:cNvSpPr>
            <p:nvPr/>
          </p:nvSpPr>
          <p:spPr bwMode="auto">
            <a:xfrm>
              <a:off x="3216" y="2864"/>
              <a:ext cx="864" cy="336"/>
            </a:xfrm>
            <a:prstGeom prst="rect">
              <a:avLst/>
            </a:prstGeom>
            <a:solidFill>
              <a:srgbClr val="CCFFCC"/>
            </a:solidFill>
            <a:ln w="9525" algn="ctr">
              <a:solidFill>
                <a:schemeClr val="tx1"/>
              </a:solidFill>
              <a:miter lim="800000"/>
              <a:headEnd/>
              <a:tailEnd/>
            </a:ln>
          </p:spPr>
          <p:txBody>
            <a:bodyPr wrap="none" anchor="ctr">
              <a:spAutoFit/>
            </a:bodyPr>
            <a:lstStyle/>
            <a:p>
              <a:endParaRPr lang="en-US"/>
            </a:p>
          </p:txBody>
        </p:sp>
        <p:sp>
          <p:nvSpPr>
            <p:cNvPr id="20" name="Rectangle 10">
              <a:extLst>
                <a:ext uri="{FF2B5EF4-FFF2-40B4-BE49-F238E27FC236}">
                  <a16:creationId xmlns:a16="http://schemas.microsoft.com/office/drawing/2014/main" id="{2097039F-AAF2-420F-83F8-55C2ED0FFA89}"/>
                </a:ext>
              </a:extLst>
            </p:cNvPr>
            <p:cNvSpPr>
              <a:spLocks noChangeArrowheads="1"/>
            </p:cNvSpPr>
            <p:nvPr/>
          </p:nvSpPr>
          <p:spPr bwMode="auto">
            <a:xfrm>
              <a:off x="4752" y="2864"/>
              <a:ext cx="864" cy="336"/>
            </a:xfrm>
            <a:prstGeom prst="rect">
              <a:avLst/>
            </a:prstGeom>
            <a:solidFill>
              <a:srgbClr val="CCFFCC"/>
            </a:solidFill>
            <a:ln w="9525" algn="ctr">
              <a:solidFill>
                <a:schemeClr val="tx1"/>
              </a:solidFill>
              <a:miter lim="800000"/>
              <a:headEnd/>
              <a:tailEnd/>
            </a:ln>
          </p:spPr>
          <p:txBody>
            <a:bodyPr wrap="none" anchor="ctr">
              <a:spAutoFit/>
            </a:bodyPr>
            <a:lstStyle/>
            <a:p>
              <a:endParaRPr lang="en-US"/>
            </a:p>
          </p:txBody>
        </p:sp>
        <p:sp>
          <p:nvSpPr>
            <p:cNvPr id="22" name="Line 11">
              <a:extLst>
                <a:ext uri="{FF2B5EF4-FFF2-40B4-BE49-F238E27FC236}">
                  <a16:creationId xmlns:a16="http://schemas.microsoft.com/office/drawing/2014/main" id="{702793EA-A173-47BC-9C70-A8F1B7F971DB}"/>
                </a:ext>
              </a:extLst>
            </p:cNvPr>
            <p:cNvSpPr>
              <a:spLocks noChangeShapeType="1"/>
            </p:cNvSpPr>
            <p:nvPr/>
          </p:nvSpPr>
          <p:spPr bwMode="auto">
            <a:xfrm>
              <a:off x="3600" y="3200"/>
              <a:ext cx="0" cy="288"/>
            </a:xfrm>
            <a:prstGeom prst="line">
              <a:avLst/>
            </a:prstGeom>
            <a:noFill/>
            <a:ln w="9525">
              <a:solidFill>
                <a:schemeClr val="tx1"/>
              </a:solidFill>
              <a:round/>
              <a:headEnd/>
              <a:tailEnd/>
            </a:ln>
          </p:spPr>
          <p:txBody>
            <a:bodyPr wrap="none">
              <a:spAutoFit/>
            </a:bodyPr>
            <a:lstStyle/>
            <a:p>
              <a:endParaRPr lang="en-US"/>
            </a:p>
          </p:txBody>
        </p:sp>
        <p:sp>
          <p:nvSpPr>
            <p:cNvPr id="23" name="Line 12">
              <a:extLst>
                <a:ext uri="{FF2B5EF4-FFF2-40B4-BE49-F238E27FC236}">
                  <a16:creationId xmlns:a16="http://schemas.microsoft.com/office/drawing/2014/main" id="{AB381B01-8731-4E47-9E92-4D27BFE071BC}"/>
                </a:ext>
              </a:extLst>
            </p:cNvPr>
            <p:cNvSpPr>
              <a:spLocks noChangeShapeType="1"/>
            </p:cNvSpPr>
            <p:nvPr/>
          </p:nvSpPr>
          <p:spPr bwMode="auto">
            <a:xfrm>
              <a:off x="3600" y="3488"/>
              <a:ext cx="1632" cy="0"/>
            </a:xfrm>
            <a:prstGeom prst="line">
              <a:avLst/>
            </a:prstGeom>
            <a:noFill/>
            <a:ln w="9525">
              <a:solidFill>
                <a:schemeClr val="tx1"/>
              </a:solidFill>
              <a:round/>
              <a:headEnd/>
              <a:tailEnd/>
            </a:ln>
          </p:spPr>
          <p:txBody>
            <a:bodyPr wrap="none">
              <a:spAutoFit/>
            </a:bodyPr>
            <a:lstStyle/>
            <a:p>
              <a:endParaRPr lang="en-US"/>
            </a:p>
          </p:txBody>
        </p:sp>
        <p:sp>
          <p:nvSpPr>
            <p:cNvPr id="24" name="Line 13">
              <a:extLst>
                <a:ext uri="{FF2B5EF4-FFF2-40B4-BE49-F238E27FC236}">
                  <a16:creationId xmlns:a16="http://schemas.microsoft.com/office/drawing/2014/main" id="{B58CC248-4B93-4770-A45A-D7A2266091B2}"/>
                </a:ext>
              </a:extLst>
            </p:cNvPr>
            <p:cNvSpPr>
              <a:spLocks noChangeShapeType="1"/>
            </p:cNvSpPr>
            <p:nvPr/>
          </p:nvSpPr>
          <p:spPr bwMode="auto">
            <a:xfrm>
              <a:off x="5280" y="3200"/>
              <a:ext cx="0" cy="288"/>
            </a:xfrm>
            <a:prstGeom prst="line">
              <a:avLst/>
            </a:prstGeom>
            <a:noFill/>
            <a:ln w="9525">
              <a:solidFill>
                <a:schemeClr val="tx1"/>
              </a:solidFill>
              <a:round/>
              <a:headEnd/>
              <a:tailEnd/>
            </a:ln>
          </p:spPr>
          <p:txBody>
            <a:bodyPr wrap="none">
              <a:spAutoFit/>
            </a:bodyPr>
            <a:lstStyle/>
            <a:p>
              <a:endParaRPr lang="en-US"/>
            </a:p>
          </p:txBody>
        </p:sp>
        <p:sp>
          <p:nvSpPr>
            <p:cNvPr id="25" name="Line 14">
              <a:extLst>
                <a:ext uri="{FF2B5EF4-FFF2-40B4-BE49-F238E27FC236}">
                  <a16:creationId xmlns:a16="http://schemas.microsoft.com/office/drawing/2014/main" id="{B8B28705-B062-4383-BE29-6038DB7EA58C}"/>
                </a:ext>
              </a:extLst>
            </p:cNvPr>
            <p:cNvSpPr>
              <a:spLocks noChangeShapeType="1"/>
            </p:cNvSpPr>
            <p:nvPr/>
          </p:nvSpPr>
          <p:spPr bwMode="auto">
            <a:xfrm>
              <a:off x="5232" y="3488"/>
              <a:ext cx="48" cy="0"/>
            </a:xfrm>
            <a:prstGeom prst="line">
              <a:avLst/>
            </a:prstGeom>
            <a:noFill/>
            <a:ln w="9525">
              <a:solidFill>
                <a:schemeClr val="tx1"/>
              </a:solidFill>
              <a:round/>
              <a:headEnd/>
              <a:tailEnd/>
            </a:ln>
          </p:spPr>
          <p:txBody>
            <a:bodyPr wrap="none">
              <a:spAutoFit/>
            </a:bodyPr>
            <a:lstStyle/>
            <a:p>
              <a:endParaRPr lang="en-US"/>
            </a:p>
          </p:txBody>
        </p:sp>
        <p:sp>
          <p:nvSpPr>
            <p:cNvPr id="26" name="Line 15">
              <a:extLst>
                <a:ext uri="{FF2B5EF4-FFF2-40B4-BE49-F238E27FC236}">
                  <a16:creationId xmlns:a16="http://schemas.microsoft.com/office/drawing/2014/main" id="{BAC12C57-7515-4D5F-9DEA-C9B9463637DF}"/>
                </a:ext>
              </a:extLst>
            </p:cNvPr>
            <p:cNvSpPr>
              <a:spLocks noChangeShapeType="1"/>
            </p:cNvSpPr>
            <p:nvPr/>
          </p:nvSpPr>
          <p:spPr bwMode="auto">
            <a:xfrm>
              <a:off x="4416" y="3488"/>
              <a:ext cx="0" cy="288"/>
            </a:xfrm>
            <a:prstGeom prst="line">
              <a:avLst/>
            </a:prstGeom>
            <a:noFill/>
            <a:ln w="9525">
              <a:solidFill>
                <a:schemeClr val="tx1"/>
              </a:solidFill>
              <a:round/>
              <a:headEnd/>
              <a:tailEnd type="triangle" w="med" len="med"/>
            </a:ln>
          </p:spPr>
          <p:txBody>
            <a:bodyPr wrap="none">
              <a:spAutoFit/>
            </a:bodyPr>
            <a:lstStyle/>
            <a:p>
              <a:endParaRPr lang="en-US"/>
            </a:p>
          </p:txBody>
        </p:sp>
        <p:sp>
          <p:nvSpPr>
            <p:cNvPr id="29" name="Text Box 16">
              <a:extLst>
                <a:ext uri="{FF2B5EF4-FFF2-40B4-BE49-F238E27FC236}">
                  <a16:creationId xmlns:a16="http://schemas.microsoft.com/office/drawing/2014/main" id="{0687C91C-1AE6-463F-A4EE-5A73F03FE72B}"/>
                </a:ext>
              </a:extLst>
            </p:cNvPr>
            <p:cNvSpPr txBox="1">
              <a:spLocks noChangeArrowheads="1"/>
            </p:cNvSpPr>
            <p:nvPr/>
          </p:nvSpPr>
          <p:spPr bwMode="auto">
            <a:xfrm>
              <a:off x="4177" y="2112"/>
              <a:ext cx="562" cy="231"/>
            </a:xfrm>
            <a:prstGeom prst="rect">
              <a:avLst/>
            </a:prstGeom>
            <a:noFill/>
            <a:ln w="9525" algn="ctr">
              <a:noFill/>
              <a:miter lim="800000"/>
              <a:headEnd/>
              <a:tailEnd/>
            </a:ln>
          </p:spPr>
          <p:txBody>
            <a:bodyPr wrap="none">
              <a:spAutoFit/>
            </a:bodyPr>
            <a:lstStyle/>
            <a:p>
              <a:pPr algn="ctr"/>
              <a:r>
                <a:rPr lang="en-US" b="1">
                  <a:latin typeface="Verdana" pitchFamily="34" charset="0"/>
                </a:rPr>
                <a:t>i==j?</a:t>
              </a:r>
            </a:p>
          </p:txBody>
        </p:sp>
        <p:sp>
          <p:nvSpPr>
            <p:cNvPr id="30" name="Text Box 17">
              <a:extLst>
                <a:ext uri="{FF2B5EF4-FFF2-40B4-BE49-F238E27FC236}">
                  <a16:creationId xmlns:a16="http://schemas.microsoft.com/office/drawing/2014/main" id="{164CA889-4E2C-4C97-A6C2-56AF6992ED47}"/>
                </a:ext>
              </a:extLst>
            </p:cNvPr>
            <p:cNvSpPr txBox="1">
              <a:spLocks noChangeArrowheads="1"/>
            </p:cNvSpPr>
            <p:nvPr/>
          </p:nvSpPr>
          <p:spPr bwMode="auto">
            <a:xfrm>
              <a:off x="3264" y="2912"/>
              <a:ext cx="729" cy="231"/>
            </a:xfrm>
            <a:prstGeom prst="rect">
              <a:avLst/>
            </a:prstGeom>
            <a:noFill/>
            <a:ln w="9525" algn="ctr">
              <a:noFill/>
              <a:miter lim="800000"/>
              <a:headEnd/>
              <a:tailEnd/>
            </a:ln>
          </p:spPr>
          <p:txBody>
            <a:bodyPr wrap="none">
              <a:spAutoFit/>
            </a:bodyPr>
            <a:lstStyle/>
            <a:p>
              <a:pPr algn="ctr"/>
              <a:r>
                <a:rPr lang="en-US" b="1">
                  <a:latin typeface="Verdana" pitchFamily="34" charset="0"/>
                </a:rPr>
                <a:t>f = g+h</a:t>
              </a:r>
            </a:p>
          </p:txBody>
        </p:sp>
        <p:sp>
          <p:nvSpPr>
            <p:cNvPr id="31" name="Text Box 18">
              <a:extLst>
                <a:ext uri="{FF2B5EF4-FFF2-40B4-BE49-F238E27FC236}">
                  <a16:creationId xmlns:a16="http://schemas.microsoft.com/office/drawing/2014/main" id="{ADFB09D7-49F6-43CA-9CD7-3C5CF5324E0E}"/>
                </a:ext>
              </a:extLst>
            </p:cNvPr>
            <p:cNvSpPr txBox="1">
              <a:spLocks noChangeArrowheads="1"/>
            </p:cNvSpPr>
            <p:nvPr/>
          </p:nvSpPr>
          <p:spPr bwMode="auto">
            <a:xfrm>
              <a:off x="4848" y="2912"/>
              <a:ext cx="673" cy="231"/>
            </a:xfrm>
            <a:prstGeom prst="rect">
              <a:avLst/>
            </a:prstGeom>
            <a:noFill/>
            <a:ln w="9525" algn="ctr">
              <a:noFill/>
              <a:miter lim="800000"/>
              <a:headEnd/>
              <a:tailEnd/>
            </a:ln>
          </p:spPr>
          <p:txBody>
            <a:bodyPr wrap="none">
              <a:spAutoFit/>
            </a:bodyPr>
            <a:lstStyle/>
            <a:p>
              <a:pPr algn="ctr"/>
              <a:r>
                <a:rPr lang="en-US" b="1">
                  <a:latin typeface="Verdana" pitchFamily="34" charset="0"/>
                </a:rPr>
                <a:t>f = g-h</a:t>
              </a:r>
            </a:p>
          </p:txBody>
        </p:sp>
        <p:sp>
          <p:nvSpPr>
            <p:cNvPr id="32" name="Text Box 19">
              <a:extLst>
                <a:ext uri="{FF2B5EF4-FFF2-40B4-BE49-F238E27FC236}">
                  <a16:creationId xmlns:a16="http://schemas.microsoft.com/office/drawing/2014/main" id="{E9C4BBAC-7048-4E6B-9E45-39A66E58E239}"/>
                </a:ext>
              </a:extLst>
            </p:cNvPr>
            <p:cNvSpPr txBox="1">
              <a:spLocks noChangeArrowheads="1"/>
            </p:cNvSpPr>
            <p:nvPr/>
          </p:nvSpPr>
          <p:spPr bwMode="auto">
            <a:xfrm>
              <a:off x="3892" y="3552"/>
              <a:ext cx="483" cy="231"/>
            </a:xfrm>
            <a:prstGeom prst="rect">
              <a:avLst/>
            </a:prstGeom>
            <a:noFill/>
            <a:ln w="9525" algn="ctr">
              <a:noFill/>
              <a:miter lim="800000"/>
              <a:headEnd/>
              <a:tailEnd/>
            </a:ln>
          </p:spPr>
          <p:txBody>
            <a:bodyPr wrap="none">
              <a:spAutoFit/>
            </a:bodyPr>
            <a:lstStyle/>
            <a:p>
              <a:pPr algn="ctr"/>
              <a:r>
                <a:rPr lang="en-US" b="1">
                  <a:latin typeface="Verdana" pitchFamily="34" charset="0"/>
                </a:rPr>
                <a:t>Exit:</a:t>
              </a:r>
            </a:p>
          </p:txBody>
        </p:sp>
        <p:sp>
          <p:nvSpPr>
            <p:cNvPr id="33" name="Text Box 20">
              <a:extLst>
                <a:ext uri="{FF2B5EF4-FFF2-40B4-BE49-F238E27FC236}">
                  <a16:creationId xmlns:a16="http://schemas.microsoft.com/office/drawing/2014/main" id="{BEE45BDF-378C-4DFF-B6DE-2F584E798C43}"/>
                </a:ext>
              </a:extLst>
            </p:cNvPr>
            <p:cNvSpPr txBox="1">
              <a:spLocks noChangeArrowheads="1"/>
            </p:cNvSpPr>
            <p:nvPr/>
          </p:nvSpPr>
          <p:spPr bwMode="auto">
            <a:xfrm>
              <a:off x="4704" y="2544"/>
              <a:ext cx="502" cy="231"/>
            </a:xfrm>
            <a:prstGeom prst="rect">
              <a:avLst/>
            </a:prstGeom>
            <a:noFill/>
            <a:ln w="9525" algn="ctr">
              <a:noFill/>
              <a:miter lim="800000"/>
              <a:headEnd/>
              <a:tailEnd/>
            </a:ln>
          </p:spPr>
          <p:txBody>
            <a:bodyPr wrap="none">
              <a:spAutoFit/>
            </a:bodyPr>
            <a:lstStyle/>
            <a:p>
              <a:pPr algn="ctr"/>
              <a:r>
                <a:rPr lang="en-US" b="1">
                  <a:latin typeface="Verdana" pitchFamily="34" charset="0"/>
                </a:rPr>
                <a:t>Else:</a:t>
              </a:r>
            </a:p>
          </p:txBody>
        </p:sp>
        <p:sp>
          <p:nvSpPr>
            <p:cNvPr id="34" name="Text Box 21">
              <a:extLst>
                <a:ext uri="{FF2B5EF4-FFF2-40B4-BE49-F238E27FC236}">
                  <a16:creationId xmlns:a16="http://schemas.microsoft.com/office/drawing/2014/main" id="{1D3F4E5F-C218-47DB-ABE1-C91CCC37FFEE}"/>
                </a:ext>
              </a:extLst>
            </p:cNvPr>
            <p:cNvSpPr txBox="1">
              <a:spLocks noChangeArrowheads="1"/>
            </p:cNvSpPr>
            <p:nvPr/>
          </p:nvSpPr>
          <p:spPr bwMode="auto">
            <a:xfrm>
              <a:off x="3452" y="2016"/>
              <a:ext cx="453" cy="231"/>
            </a:xfrm>
            <a:prstGeom prst="rect">
              <a:avLst/>
            </a:prstGeom>
            <a:noFill/>
            <a:ln w="9525" algn="ctr">
              <a:noFill/>
              <a:miter lim="800000"/>
              <a:headEnd/>
              <a:tailEnd/>
            </a:ln>
          </p:spPr>
          <p:txBody>
            <a:bodyPr wrap="none">
              <a:spAutoFit/>
            </a:bodyPr>
            <a:lstStyle/>
            <a:p>
              <a:pPr algn="ctr"/>
              <a:r>
                <a:rPr lang="en-US" b="1">
                  <a:latin typeface="Verdana" pitchFamily="34" charset="0"/>
                </a:rPr>
                <a:t>true</a:t>
              </a:r>
            </a:p>
          </p:txBody>
        </p:sp>
        <p:sp>
          <p:nvSpPr>
            <p:cNvPr id="35" name="Text Box 22">
              <a:extLst>
                <a:ext uri="{FF2B5EF4-FFF2-40B4-BE49-F238E27FC236}">
                  <a16:creationId xmlns:a16="http://schemas.microsoft.com/office/drawing/2014/main" id="{516E5CE3-DCE6-4F1E-A5DA-41D3AC90CCB4}"/>
                </a:ext>
              </a:extLst>
            </p:cNvPr>
            <p:cNvSpPr txBox="1">
              <a:spLocks noChangeArrowheads="1"/>
            </p:cNvSpPr>
            <p:nvPr/>
          </p:nvSpPr>
          <p:spPr bwMode="auto">
            <a:xfrm>
              <a:off x="4853" y="2016"/>
              <a:ext cx="503" cy="231"/>
            </a:xfrm>
            <a:prstGeom prst="rect">
              <a:avLst/>
            </a:prstGeom>
            <a:noFill/>
            <a:ln w="9525" algn="ctr">
              <a:noFill/>
              <a:miter lim="800000"/>
              <a:headEnd/>
              <a:tailEnd/>
            </a:ln>
          </p:spPr>
          <p:txBody>
            <a:bodyPr wrap="none">
              <a:spAutoFit/>
            </a:bodyPr>
            <a:lstStyle/>
            <a:p>
              <a:pPr algn="ctr"/>
              <a:r>
                <a:rPr lang="en-US" b="1">
                  <a:latin typeface="Verdana" pitchFamily="34" charset="0"/>
                </a:rPr>
                <a:t>false</a:t>
              </a:r>
            </a:p>
          </p:txBody>
        </p:sp>
      </p:grpSp>
      <p:sp>
        <p:nvSpPr>
          <p:cNvPr id="36" name="Slide Number Placeholder 6">
            <a:extLst>
              <a:ext uri="{FF2B5EF4-FFF2-40B4-BE49-F238E27FC236}">
                <a16:creationId xmlns:a16="http://schemas.microsoft.com/office/drawing/2014/main" id="{F2092D54-FCF4-43AA-BC8B-C1789FE8BD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Tree>
    <p:extLst>
      <p:ext uri="{BB962C8B-B14F-4D97-AF65-F5344CB8AC3E}">
        <p14:creationId xmlns:p14="http://schemas.microsoft.com/office/powerpoint/2010/main" val="3779081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252FC78C-EB9C-634B-BCBC-8AEDA3C9A1F2}"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4.9 Passing Structure to Function (1/2)</a:t>
            </a:r>
            <a:endParaRPr lang="en-US" sz="3200">
              <a:solidFill>
                <a:srgbClr val="C00000"/>
              </a:solidFill>
              <a:latin typeface="+mn-lt"/>
            </a:endParaRPr>
          </a:p>
        </p:txBody>
      </p:sp>
      <p:sp>
        <p:nvSpPr>
          <p:cNvPr id="69" name="Rectangle 8">
            <a:extLst>
              <a:ext uri="{FF2B5EF4-FFF2-40B4-BE49-F238E27FC236}">
                <a16:creationId xmlns:a16="http://schemas.microsoft.com/office/drawing/2014/main" id="{48A3AE43-F131-4FC4-847E-CD10D42196FF}"/>
              </a:ext>
            </a:extLst>
          </p:cNvPr>
          <p:cNvSpPr>
            <a:spLocks noChangeArrowheads="1"/>
          </p:cNvSpPr>
          <p:nvPr/>
        </p:nvSpPr>
        <p:spPr bwMode="auto">
          <a:xfrm>
            <a:off x="546539" y="1413164"/>
            <a:ext cx="8021200" cy="4225635"/>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Passing a structure to a parameter in a function is akin to assigning the structure to the parameter.</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The entire structure is </a:t>
            </a:r>
            <a:r>
              <a:rPr lang="en-US" sz="2400" b="1"/>
              <a:t>copied</a:t>
            </a:r>
            <a:r>
              <a:rPr lang="en-US" sz="2400"/>
              <a:t>, i.e.,  members of the actual parameter are copied into the corresponding members of the formal parameter. </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400" i="1"/>
              <a:t>Pass-by-value</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We use </a:t>
            </a:r>
            <a:r>
              <a:rPr lang="en-US" sz="2400" err="1">
                <a:solidFill>
                  <a:srgbClr val="0000FF"/>
                </a:solidFill>
              </a:rPr>
              <a:t>PassStructureToFn.c</a:t>
            </a:r>
            <a:r>
              <a:rPr lang="en-US" sz="2400"/>
              <a:t> to illustrate this.</a:t>
            </a: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50</a:t>
            </a:fld>
            <a:endParaRPr/>
          </a:p>
        </p:txBody>
      </p:sp>
    </p:spTree>
    <p:extLst>
      <p:ext uri="{BB962C8B-B14F-4D97-AF65-F5344CB8AC3E}">
        <p14:creationId xmlns:p14="http://schemas.microsoft.com/office/powerpoint/2010/main" val="236868939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AF420075-E78D-D842-855B-7E0363E83DA6}"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919742"/>
            <a:ext cx="8382000" cy="461665"/>
          </a:xfrm>
          <a:prstGeom prst="rect">
            <a:avLst/>
          </a:prstGeom>
          <a:noFill/>
        </p:spPr>
        <p:txBody>
          <a:bodyPr wrap="square" rtlCol="0">
            <a:spAutoFit/>
          </a:bodyPr>
          <a:lstStyle/>
          <a:p>
            <a:r>
              <a:rPr lang="en-SG" sz="2400">
                <a:solidFill>
                  <a:srgbClr val="0000FF"/>
                </a:solidFill>
                <a:latin typeface="+mn-lt"/>
              </a:rPr>
              <a:t>4.9 Passing Structure to Function (2/2)</a:t>
            </a:r>
            <a:endParaRPr lang="en-US" sz="24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51</a:t>
            </a:fld>
            <a:endParaRPr/>
          </a:p>
        </p:txBody>
      </p:sp>
      <p:grpSp>
        <p:nvGrpSpPr>
          <p:cNvPr id="8" name="Group 5"/>
          <p:cNvGrpSpPr>
            <a:grpSpLocks/>
          </p:cNvGrpSpPr>
          <p:nvPr/>
        </p:nvGrpSpPr>
        <p:grpSpPr bwMode="auto">
          <a:xfrm>
            <a:off x="790575" y="1259169"/>
            <a:ext cx="7525522" cy="5139682"/>
            <a:chOff x="790833" y="1112923"/>
            <a:chExt cx="7525875" cy="5139058"/>
          </a:xfrm>
        </p:grpSpPr>
        <p:sp>
          <p:nvSpPr>
            <p:cNvPr id="9" name="TextBox 8"/>
            <p:cNvSpPr txBox="1"/>
            <p:nvPr/>
          </p:nvSpPr>
          <p:spPr>
            <a:xfrm>
              <a:off x="790833" y="1235146"/>
              <a:ext cx="7525875" cy="5016835"/>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444500" algn="l"/>
                  <a:tab pos="901700" algn="l"/>
                  <a:tab pos="1346200" algn="l"/>
                  <a:tab pos="1792288" algn="l"/>
                </a:tabLst>
                <a:defRPr/>
              </a:pPr>
              <a:r>
                <a:rPr lang="en-US" sz="1400" b="1">
                  <a:solidFill>
                    <a:srgbClr val="800000"/>
                  </a:solidFill>
                  <a:latin typeface="Courier New" pitchFamily="49" charset="0"/>
                  <a:cs typeface="Courier New" pitchFamily="49" charset="0"/>
                </a:rPr>
                <a:t>// #include statements and definition</a:t>
              </a:r>
            </a:p>
            <a:p>
              <a:pPr>
                <a:tabLst>
                  <a:tab pos="444500" algn="l"/>
                  <a:tab pos="901700" algn="l"/>
                  <a:tab pos="1346200" algn="l"/>
                  <a:tab pos="1792288" algn="l"/>
                </a:tabLst>
                <a:defRPr/>
              </a:pPr>
              <a:r>
                <a:rPr lang="en-US" sz="1400" b="1">
                  <a:solidFill>
                    <a:srgbClr val="800000"/>
                  </a:solidFill>
                  <a:latin typeface="Courier New" pitchFamily="49" charset="0"/>
                  <a:cs typeface="Courier New" pitchFamily="49" charset="0"/>
                </a:rPr>
                <a:t>// of </a:t>
              </a:r>
              <a:r>
                <a:rPr lang="en-US" sz="1400" b="1" err="1">
                  <a:solidFill>
                    <a:srgbClr val="800000"/>
                  </a:solidFill>
                  <a:latin typeface="Courier New" pitchFamily="49" charset="0"/>
                  <a:cs typeface="Courier New" pitchFamily="49" charset="0"/>
                </a:rPr>
                <a:t>player_t</a:t>
              </a:r>
              <a:r>
                <a:rPr lang="en-US" sz="1400" b="1">
                  <a:solidFill>
                    <a:srgbClr val="800000"/>
                  </a:solidFill>
                  <a:latin typeface="Courier New" pitchFamily="49" charset="0"/>
                  <a:cs typeface="Courier New" pitchFamily="49" charset="0"/>
                </a:rPr>
                <a:t> are omitted here for brevity</a:t>
              </a:r>
              <a:endParaRPr lang="en-US" sz="1400" b="1">
                <a:latin typeface="Courier New" pitchFamily="49" charset="0"/>
                <a:cs typeface="Courier New" pitchFamily="49" charset="0"/>
              </a:endParaRPr>
            </a:p>
            <a:p>
              <a:pPr>
                <a:tabLst>
                  <a:tab pos="444500" algn="l"/>
                  <a:tab pos="901700" algn="l"/>
                  <a:tab pos="1346200" algn="l"/>
                  <a:tab pos="1792288" algn="l"/>
                </a:tabLst>
                <a:defRPr/>
              </a:pPr>
              <a:r>
                <a:rPr lang="en-US" sz="1400" b="1">
                  <a:solidFill>
                    <a:srgbClr val="0000FF"/>
                  </a:solidFill>
                  <a:latin typeface="Courier New" pitchFamily="49" charset="0"/>
                  <a:cs typeface="Courier New" pitchFamily="49" charset="0"/>
                </a:rPr>
                <a:t>void </a:t>
              </a:r>
              <a:r>
                <a:rPr lang="en-US" sz="1400" b="1" err="1">
                  <a:latin typeface="Courier New" pitchFamily="49" charset="0"/>
                  <a:cs typeface="Courier New" pitchFamily="49" charset="0"/>
                </a:rPr>
                <a:t>print_player</a:t>
              </a:r>
              <a:r>
                <a:rPr lang="en-US" sz="1400" b="1">
                  <a:latin typeface="Courier New" pitchFamily="49" charset="0"/>
                  <a:cs typeface="Courier New" pitchFamily="49" charset="0"/>
                </a:rPr>
                <a:t>(</a:t>
              </a:r>
              <a:r>
                <a:rPr lang="en-US" sz="1400" b="1">
                  <a:solidFill>
                    <a:srgbClr val="0000FF"/>
                  </a:solidFill>
                  <a:latin typeface="Courier New" pitchFamily="49" charset="0"/>
                  <a:cs typeface="Courier New" pitchFamily="49" charset="0"/>
                </a:rPr>
                <a:t>char</a:t>
              </a:r>
              <a:r>
                <a:rPr lang="en-US" sz="1400" b="1">
                  <a:latin typeface="Courier New" pitchFamily="49" charset="0"/>
                  <a:cs typeface="Courier New" pitchFamily="49" charset="0"/>
                </a:rPr>
                <a:t> [], </a:t>
              </a:r>
              <a:r>
                <a:rPr lang="en-US" sz="1400" b="1" err="1">
                  <a:latin typeface="Courier New" pitchFamily="49" charset="0"/>
                  <a:cs typeface="Courier New" pitchFamily="49" charset="0"/>
                </a:rPr>
                <a:t>player_t</a:t>
              </a:r>
              <a:r>
                <a:rPr lang="en-US" sz="1400" b="1">
                  <a:latin typeface="Courier New" pitchFamily="49" charset="0"/>
                  <a:cs typeface="Courier New" pitchFamily="49" charset="0"/>
                </a:rPr>
                <a:t>);</a:t>
              </a:r>
            </a:p>
            <a:p>
              <a:pPr>
                <a:tabLst>
                  <a:tab pos="444500" algn="l"/>
                  <a:tab pos="901700" algn="l"/>
                  <a:tab pos="1346200" algn="l"/>
                  <a:tab pos="1792288" algn="l"/>
                </a:tabLst>
                <a:defRPr/>
              </a:pPr>
              <a:endParaRPr lang="en-US" sz="1000" b="1">
                <a:latin typeface="Courier New" pitchFamily="49" charset="0"/>
                <a:cs typeface="Courier New" pitchFamily="49" charset="0"/>
              </a:endParaRPr>
            </a:p>
            <a:p>
              <a:pPr>
                <a:tabLst>
                  <a:tab pos="444500" algn="l"/>
                  <a:tab pos="901700" algn="l"/>
                  <a:tab pos="1346200" algn="l"/>
                  <a:tab pos="1792288" algn="l"/>
                </a:tabLst>
                <a:defRPr/>
              </a:pP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player1 = { </a:t>
              </a:r>
              <a:r>
                <a:rPr lang="en-US" sz="1600" b="1">
                  <a:solidFill>
                    <a:srgbClr val="006600"/>
                  </a:solidFill>
                  <a:latin typeface="Courier New" pitchFamily="49" charset="0"/>
                  <a:cs typeface="Courier New" pitchFamily="49" charset="0"/>
                </a:rPr>
                <a:t>"</a:t>
              </a:r>
              <a:r>
                <a:rPr lang="en-US" sz="1600" b="1" err="1">
                  <a:solidFill>
                    <a:srgbClr val="006600"/>
                  </a:solidFill>
                  <a:latin typeface="Courier New" pitchFamily="49" charset="0"/>
                  <a:cs typeface="Courier New" pitchFamily="49" charset="0"/>
                </a:rPr>
                <a:t>Brusco</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23</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'M'</a:t>
              </a:r>
              <a:r>
                <a:rPr lang="en-US" sz="1600" b="1">
                  <a:latin typeface="Courier New" pitchFamily="49" charset="0"/>
                  <a:cs typeface="Courier New" pitchFamily="49" charset="0"/>
                </a:rPr>
                <a:t> }, player2;</a:t>
              </a:r>
            </a:p>
            <a:p>
              <a:pPr>
                <a:tabLst>
                  <a:tab pos="444500" algn="l"/>
                  <a:tab pos="901700" algn="l"/>
                  <a:tab pos="1346200" algn="l"/>
                  <a:tab pos="1792288" algn="l"/>
                </a:tabLst>
                <a:defRPr/>
              </a:pPr>
              <a:endParaRPr lang="en-US" sz="1000" b="1">
                <a:latin typeface="Courier New" pitchFamily="49" charset="0"/>
                <a:cs typeface="Courier New" pitchFamily="49" charset="0"/>
              </a:endParaRP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strcpy</a:t>
              </a:r>
              <a:r>
                <a:rPr lang="en-US" sz="1600" b="1">
                  <a:latin typeface="Courier New" pitchFamily="49" charset="0"/>
                  <a:cs typeface="Courier New" pitchFamily="49" charset="0"/>
                </a:rPr>
                <a:t>(player2.name, </a:t>
              </a:r>
              <a:r>
                <a:rPr lang="en-US" sz="1600" b="1">
                  <a:solidFill>
                    <a:srgbClr val="006600"/>
                  </a:solidFill>
                  <a:latin typeface="Courier New" pitchFamily="49" charset="0"/>
                  <a:cs typeface="Courier New" pitchFamily="49" charset="0"/>
                </a:rPr>
                <a:t>"July"</a:t>
              </a:r>
              <a:r>
                <a:rPr lang="en-US" sz="1600" b="1">
                  <a:latin typeface="Courier New" pitchFamily="49" charset="0"/>
                  <a:cs typeface="Courier New" pitchFamily="49" charset="0"/>
                </a:rPr>
                <a:t>);</a:t>
              </a:r>
            </a:p>
            <a:p>
              <a:pPr>
                <a:tabLst>
                  <a:tab pos="444500" algn="l"/>
                  <a:tab pos="901700" algn="l"/>
                  <a:tab pos="1346200" algn="l"/>
                  <a:tab pos="1792288" algn="l"/>
                </a:tabLst>
                <a:defRPr/>
              </a:pPr>
              <a:r>
                <a:rPr lang="en-US" sz="1600" b="1">
                  <a:latin typeface="Courier New" pitchFamily="49" charset="0"/>
                  <a:cs typeface="Courier New" pitchFamily="49" charset="0"/>
                </a:rPr>
                <a:t>	player2.age = </a:t>
              </a:r>
              <a:r>
                <a:rPr lang="en-US" sz="1600" b="1">
                  <a:solidFill>
                    <a:srgbClr val="006600"/>
                  </a:solidFill>
                  <a:latin typeface="Courier New" pitchFamily="49" charset="0"/>
                  <a:cs typeface="Courier New" pitchFamily="49" charset="0"/>
                </a:rPr>
                <a:t>21</a:t>
              </a:r>
              <a:r>
                <a:rPr lang="en-US" sz="1600" b="1">
                  <a:latin typeface="Courier New" pitchFamily="49" charset="0"/>
                  <a:cs typeface="Courier New" pitchFamily="49" charset="0"/>
                </a:rPr>
                <a:t>;</a:t>
              </a:r>
            </a:p>
            <a:p>
              <a:pPr>
                <a:tabLst>
                  <a:tab pos="444500" algn="l"/>
                  <a:tab pos="901700" algn="l"/>
                  <a:tab pos="1346200" algn="l"/>
                  <a:tab pos="1792288" algn="l"/>
                </a:tabLst>
                <a:defRPr/>
              </a:pPr>
              <a:r>
                <a:rPr lang="en-US" sz="1600" b="1">
                  <a:latin typeface="Courier New" pitchFamily="49" charset="0"/>
                  <a:cs typeface="Courier New" pitchFamily="49" charset="0"/>
                </a:rPr>
                <a:t>	player2.gender = </a:t>
              </a:r>
              <a:r>
                <a:rPr lang="en-US" sz="1600" b="1">
                  <a:solidFill>
                    <a:srgbClr val="006600"/>
                  </a:solidFill>
                  <a:latin typeface="Courier New" pitchFamily="49" charset="0"/>
                  <a:cs typeface="Courier New" pitchFamily="49" charset="0"/>
                </a:rPr>
                <a:t>'F'</a:t>
              </a:r>
              <a:r>
                <a:rPr lang="en-US" sz="1600" b="1">
                  <a:latin typeface="Courier New" pitchFamily="49" charset="0"/>
                  <a:cs typeface="Courier New" pitchFamily="49" charset="0"/>
                </a:rPr>
                <a:t>;</a:t>
              </a:r>
            </a:p>
            <a:p>
              <a:pPr>
                <a:tabLst>
                  <a:tab pos="444500" algn="l"/>
                  <a:tab pos="901700" algn="l"/>
                  <a:tab pos="1346200" algn="l"/>
                  <a:tab pos="1792288" algn="l"/>
                </a:tabLst>
                <a:defRPr/>
              </a:pPr>
              <a:endParaRPr lang="en-US" sz="1000" b="1">
                <a:latin typeface="Courier New" pitchFamily="49" charset="0"/>
                <a:cs typeface="Courier New" pitchFamily="49" charset="0"/>
              </a:endParaRP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"player1"</a:t>
              </a:r>
              <a:r>
                <a:rPr lang="en-US" sz="1600" b="1">
                  <a:latin typeface="Courier New" pitchFamily="49" charset="0"/>
                  <a:cs typeface="Courier New" pitchFamily="49" charset="0"/>
                </a:rPr>
                <a:t>, player1);</a:t>
              </a: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"player2"</a:t>
              </a:r>
              <a:r>
                <a:rPr lang="en-US" sz="1600" b="1">
                  <a:latin typeface="Courier New" pitchFamily="49" charset="0"/>
                  <a:cs typeface="Courier New" pitchFamily="49" charset="0"/>
                </a:rPr>
                <a:t>, player2);</a:t>
              </a:r>
            </a:p>
            <a:p>
              <a:pPr>
                <a:tabLst>
                  <a:tab pos="444500" algn="l"/>
                  <a:tab pos="901700" algn="l"/>
                  <a:tab pos="1346200" algn="l"/>
                  <a:tab pos="1792288" algn="l"/>
                </a:tabLst>
                <a:defRPr/>
              </a:pPr>
              <a:endParaRPr lang="en-US" sz="1000" b="1">
                <a:latin typeface="Courier New" pitchFamily="49" charset="0"/>
                <a:cs typeface="Courier New" pitchFamily="49" charset="0"/>
              </a:endParaRP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a:t>
              </a:r>
            </a:p>
            <a:p>
              <a:pPr>
                <a:tabLst>
                  <a:tab pos="444500" algn="l"/>
                  <a:tab pos="901700" algn="l"/>
                  <a:tab pos="1346200" algn="l"/>
                  <a:tab pos="1792288" algn="l"/>
                </a:tabLst>
                <a:defRPr/>
              </a:pPr>
              <a:r>
                <a:rPr lang="en-US" sz="1600" b="1">
                  <a:latin typeface="Courier New" pitchFamily="49" charset="0"/>
                  <a:cs typeface="Courier New" pitchFamily="49" charset="0"/>
                </a:rPr>
                <a:t>}</a:t>
              </a:r>
            </a:p>
            <a:p>
              <a:pPr>
                <a:tabLst>
                  <a:tab pos="444500" algn="l"/>
                  <a:tab pos="901700" algn="l"/>
                  <a:tab pos="1346200" algn="l"/>
                  <a:tab pos="1792288" algn="l"/>
                </a:tabLst>
                <a:defRPr/>
              </a:pPr>
              <a:endParaRPr lang="en-US" sz="1600" b="1">
                <a:solidFill>
                  <a:srgbClr val="800000"/>
                </a:solidFill>
                <a:latin typeface="Courier New" pitchFamily="49" charset="0"/>
                <a:cs typeface="Courier New" pitchFamily="49" charset="0"/>
              </a:endParaRPr>
            </a:p>
            <a:p>
              <a:pPr>
                <a:tabLst>
                  <a:tab pos="444500" algn="l"/>
                  <a:tab pos="901700" algn="l"/>
                  <a:tab pos="1346200" algn="l"/>
                  <a:tab pos="1792288" algn="l"/>
                </a:tabLst>
                <a:defRPr/>
              </a:pPr>
              <a:r>
                <a:rPr lang="en-US" sz="1600" b="1">
                  <a:solidFill>
                    <a:srgbClr val="800000"/>
                  </a:solidFill>
                  <a:latin typeface="Courier New" pitchFamily="49" charset="0"/>
                  <a:cs typeface="Courier New" pitchFamily="49" charset="0"/>
                </a:rPr>
                <a:t>// Print player’s information</a:t>
              </a:r>
            </a:p>
            <a:p>
              <a:pPr>
                <a:tabLst>
                  <a:tab pos="444500" algn="l"/>
                  <a:tab pos="901700" algn="l"/>
                  <a:tab pos="1346200" algn="l"/>
                  <a:tab pos="1792288" algn="l"/>
                </a:tabLst>
                <a:defRPr/>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00FF"/>
                  </a:solidFill>
                  <a:latin typeface="Courier New" pitchFamily="49" charset="0"/>
                  <a:cs typeface="Courier New" pitchFamily="49" charset="0"/>
                </a:rPr>
                <a:t>char</a:t>
              </a:r>
              <a:r>
                <a:rPr lang="en-US" sz="1600" b="1">
                  <a:latin typeface="Courier New" pitchFamily="49" charset="0"/>
                  <a:cs typeface="Courier New" pitchFamily="49" charset="0"/>
                </a:rPr>
                <a:t> header[],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 {</a:t>
              </a:r>
            </a:p>
            <a:p>
              <a:pPr>
                <a:tabLst>
                  <a:tab pos="444500" algn="l"/>
                  <a:tab pos="901700" algn="l"/>
                  <a:tab pos="1346200" algn="l"/>
                  <a:tab pos="1792288"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name = </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age = </a:t>
              </a:r>
              <a:r>
                <a:rPr lang="en-US" sz="1600" b="1">
                  <a:solidFill>
                    <a:srgbClr val="FF0000"/>
                  </a:solidFill>
                  <a:latin typeface="Courier New" pitchFamily="49" charset="0"/>
                  <a:cs typeface="Courier New" pitchFamily="49" charset="0"/>
                </a:rPr>
                <a:t>%d</a:t>
              </a:r>
              <a:r>
                <a:rPr lang="en-US" sz="1600" b="1">
                  <a:solidFill>
                    <a:srgbClr val="006600"/>
                  </a:solidFill>
                  <a:latin typeface="Courier New" pitchFamily="49" charset="0"/>
                  <a:cs typeface="Courier New" pitchFamily="49" charset="0"/>
                </a:rPr>
                <a:t>; gender = </a:t>
              </a:r>
              <a:r>
                <a:rPr lang="en-US" sz="1600" b="1">
                  <a:solidFill>
                    <a:srgbClr val="FF0000"/>
                  </a:solidFill>
                  <a:latin typeface="Courier New" pitchFamily="49" charset="0"/>
                  <a:cs typeface="Courier New" pitchFamily="49" charset="0"/>
                </a:rPr>
                <a:t>%c\n</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header,</a:t>
              </a:r>
            </a:p>
            <a:p>
              <a:pPr>
                <a:tabLst>
                  <a:tab pos="444500" algn="l"/>
                  <a:tab pos="901700" algn="l"/>
                  <a:tab pos="1346200" algn="l"/>
                  <a:tab pos="1792288" algn="l"/>
                </a:tabLst>
                <a:defRPr/>
              </a:pPr>
              <a:r>
                <a:rPr lang="en-US" sz="1600" b="1">
                  <a:latin typeface="Courier New" pitchFamily="49" charset="0"/>
                  <a:cs typeface="Courier New" pitchFamily="49" charset="0"/>
                </a:rPr>
                <a:t>	       player.name, </a:t>
              </a:r>
              <a:r>
                <a:rPr lang="en-US" sz="1600" b="1" err="1">
                  <a:latin typeface="Courier New" pitchFamily="49" charset="0"/>
                  <a:cs typeface="Courier New" pitchFamily="49" charset="0"/>
                </a:rPr>
                <a:t>player.age</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player.gender</a:t>
              </a:r>
              <a:r>
                <a:rPr lang="en-US" sz="1600" b="1">
                  <a:latin typeface="Courier New" pitchFamily="49" charset="0"/>
                  <a:cs typeface="Courier New" pitchFamily="49" charset="0"/>
                </a:rPr>
                <a:t>);</a:t>
              </a:r>
            </a:p>
            <a:p>
              <a:pPr>
                <a:tabLst>
                  <a:tab pos="444500" algn="l"/>
                  <a:tab pos="901700" algn="l"/>
                  <a:tab pos="1346200" algn="l"/>
                  <a:tab pos="1792288" algn="l"/>
                </a:tabLst>
                <a:defRPr/>
              </a:pPr>
              <a:r>
                <a:rPr lang="en-US" sz="1600" b="1">
                  <a:latin typeface="Courier New" pitchFamily="49" charset="0"/>
                  <a:cs typeface="Courier New" pitchFamily="49" charset="0"/>
                </a:rPr>
                <a:t>}</a:t>
              </a:r>
            </a:p>
          </p:txBody>
        </p:sp>
        <p:sp>
          <p:nvSpPr>
            <p:cNvPr id="10" name="TextBox 9"/>
            <p:cNvSpPr txBox="1"/>
            <p:nvPr/>
          </p:nvSpPr>
          <p:spPr>
            <a:xfrm>
              <a:off x="5781182" y="1112923"/>
              <a:ext cx="2312494" cy="369287"/>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err="1"/>
                <a:t>PassStructureToFn.c</a:t>
              </a:r>
              <a:endParaRPr lang="en-SG"/>
            </a:p>
          </p:txBody>
        </p:sp>
      </p:grpSp>
      <p:sp>
        <p:nvSpPr>
          <p:cNvPr id="12" name="TextBox 11"/>
          <p:cNvSpPr txBox="1"/>
          <p:nvPr/>
        </p:nvSpPr>
        <p:spPr>
          <a:xfrm>
            <a:off x="3352800" y="347663"/>
            <a:ext cx="5616575" cy="585787"/>
          </a:xfrm>
          <a:prstGeom prst="rect">
            <a:avLst/>
          </a:prstGeom>
          <a:solidFill>
            <a:srgbClr val="CCFFCC"/>
          </a:solidFill>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1600" b="1">
                <a:latin typeface="Courier New" pitchFamily="49" charset="0"/>
                <a:cs typeface="Courier New" pitchFamily="49" charset="0"/>
              </a:rPr>
              <a:t>player1: name = </a:t>
            </a:r>
            <a:r>
              <a:rPr lang="en-US" sz="1600" b="1" err="1">
                <a:latin typeface="Courier New" pitchFamily="49" charset="0"/>
                <a:cs typeface="Courier New" pitchFamily="49" charset="0"/>
              </a:rPr>
              <a:t>Brusco</a:t>
            </a:r>
            <a:r>
              <a:rPr lang="en-US" sz="1600" b="1">
                <a:latin typeface="Courier New" pitchFamily="49" charset="0"/>
                <a:cs typeface="Courier New" pitchFamily="49" charset="0"/>
              </a:rPr>
              <a:t>; age = 23; gender = M</a:t>
            </a:r>
          </a:p>
          <a:p>
            <a:pPr>
              <a:defRPr/>
            </a:pPr>
            <a:r>
              <a:rPr lang="en-US" sz="1600" b="1">
                <a:latin typeface="Courier New" pitchFamily="49" charset="0"/>
                <a:cs typeface="Courier New" pitchFamily="49" charset="0"/>
              </a:rPr>
              <a:t>player2: name = July; age = 21; gender = F</a:t>
            </a:r>
            <a:endParaRPr lang="en-SG" sz="1600" b="1">
              <a:latin typeface="Courier New" pitchFamily="49" charset="0"/>
              <a:cs typeface="Courier New" pitchFamily="49" charset="0"/>
            </a:endParaRPr>
          </a:p>
        </p:txBody>
      </p:sp>
      <p:grpSp>
        <p:nvGrpSpPr>
          <p:cNvPr id="13" name="Group 17"/>
          <p:cNvGrpSpPr>
            <a:grpSpLocks/>
          </p:cNvGrpSpPr>
          <p:nvPr/>
        </p:nvGrpSpPr>
        <p:grpSpPr bwMode="auto">
          <a:xfrm>
            <a:off x="4213033" y="2997393"/>
            <a:ext cx="3135313" cy="987424"/>
            <a:chOff x="4064000" y="3265713"/>
            <a:chExt cx="3135086" cy="986972"/>
          </a:xfrm>
        </p:grpSpPr>
        <p:sp>
          <p:nvSpPr>
            <p:cNvPr id="14" name="Line Callout 2 (Border and Accent Bar) 13"/>
            <p:cNvSpPr/>
            <p:nvPr/>
          </p:nvSpPr>
          <p:spPr bwMode="auto">
            <a:xfrm>
              <a:off x="5713294" y="3265713"/>
              <a:ext cx="1485792" cy="812428"/>
            </a:xfrm>
            <a:prstGeom prst="accentBorderCallout2">
              <a:avLst>
                <a:gd name="adj1" fmla="val 18750"/>
                <a:gd name="adj2" fmla="val -8333"/>
                <a:gd name="adj3" fmla="val 20565"/>
                <a:gd name="adj4" fmla="val -25442"/>
                <a:gd name="adj5" fmla="val 101352"/>
                <a:gd name="adj6" fmla="val -65735"/>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latin typeface="Arial" charset="0"/>
                  <a:cs typeface="Arial" charset="0"/>
                </a:rPr>
                <a:t>Passing a structure to a function</a:t>
              </a:r>
              <a:endParaRPr lang="en-SG" sz="1600">
                <a:latin typeface="Arial" charset="0"/>
                <a:cs typeface="Arial" charset="0"/>
              </a:endParaRPr>
            </a:p>
          </p:txBody>
        </p:sp>
        <p:cxnSp>
          <p:nvCxnSpPr>
            <p:cNvPr id="15" name="Straight Connector 12"/>
            <p:cNvCxnSpPr>
              <a:cxnSpLocks noChangeShapeType="1"/>
            </p:cNvCxnSpPr>
            <p:nvPr/>
          </p:nvCxnSpPr>
          <p:spPr bwMode="auto">
            <a:xfrm>
              <a:off x="4064000" y="4252685"/>
              <a:ext cx="905158" cy="0"/>
            </a:xfrm>
            <a:prstGeom prst="line">
              <a:avLst/>
            </a:prstGeom>
            <a:noFill/>
            <a:ln w="19050" cap="sq" algn="ctr">
              <a:solidFill>
                <a:srgbClr val="C00000"/>
              </a:solidFill>
              <a:round/>
              <a:headEnd type="none" w="sm" len="sm"/>
              <a:tailEnd type="none" w="sm" len="sm"/>
            </a:ln>
          </p:spPr>
        </p:cxnSp>
      </p:grpSp>
      <p:grpSp>
        <p:nvGrpSpPr>
          <p:cNvPr id="16" name="Group 18"/>
          <p:cNvGrpSpPr>
            <a:grpSpLocks/>
          </p:cNvGrpSpPr>
          <p:nvPr/>
        </p:nvGrpSpPr>
        <p:grpSpPr bwMode="auto">
          <a:xfrm>
            <a:off x="4936873" y="4589378"/>
            <a:ext cx="3640775" cy="1030287"/>
            <a:chOff x="4230915" y="4506684"/>
            <a:chExt cx="3640306" cy="1030515"/>
          </a:xfrm>
        </p:grpSpPr>
        <p:sp>
          <p:nvSpPr>
            <p:cNvPr id="17" name="Line Callout 2 (Border and Accent Bar) 16"/>
            <p:cNvSpPr/>
            <p:nvPr/>
          </p:nvSpPr>
          <p:spPr bwMode="auto">
            <a:xfrm>
              <a:off x="6272177" y="4506684"/>
              <a:ext cx="1599044" cy="819331"/>
            </a:xfrm>
            <a:prstGeom prst="accentBorderCallout2">
              <a:avLst>
                <a:gd name="adj1" fmla="val 18750"/>
                <a:gd name="adj2" fmla="val -8333"/>
                <a:gd name="adj3" fmla="val 20565"/>
                <a:gd name="adj4" fmla="val -25442"/>
                <a:gd name="adj5" fmla="val 101352"/>
                <a:gd name="adj6" fmla="val -65735"/>
              </a:avLst>
            </a:prstGeom>
            <a:solidFill>
              <a:schemeClr val="accent2">
                <a:lumMod val="20000"/>
                <a:lumOff val="80000"/>
              </a:schemeClr>
            </a:solidFill>
            <a:ln w="12700" cap="sq" cmpd="sng" algn="ctr">
              <a:solidFill>
                <a:srgbClr val="800000"/>
              </a:solidFill>
              <a:prstDash val="solid"/>
              <a:round/>
              <a:headEnd type="none" w="sm" len="sm"/>
              <a:tailEnd type="none" w="sm" len="sm"/>
            </a:ln>
            <a:effectLst/>
          </p:spPr>
          <p:txBody>
            <a:bodyPr/>
            <a:lstStyle/>
            <a:p>
              <a:pPr>
                <a:defRPr/>
              </a:pPr>
              <a:r>
                <a:rPr lang="en-US" sz="1600">
                  <a:latin typeface="Arial" charset="0"/>
                  <a:cs typeface="Arial" charset="0"/>
                </a:rPr>
                <a:t>Receiving a structure from the caller</a:t>
              </a:r>
              <a:endParaRPr lang="en-SG" sz="1600">
                <a:latin typeface="Arial" charset="0"/>
                <a:cs typeface="Arial" charset="0"/>
              </a:endParaRPr>
            </a:p>
          </p:txBody>
        </p:sp>
        <p:cxnSp>
          <p:nvCxnSpPr>
            <p:cNvPr id="18" name="Straight Connector 15"/>
            <p:cNvCxnSpPr>
              <a:cxnSpLocks noChangeShapeType="1"/>
            </p:cNvCxnSpPr>
            <p:nvPr/>
          </p:nvCxnSpPr>
          <p:spPr bwMode="auto">
            <a:xfrm>
              <a:off x="4230915" y="5537199"/>
              <a:ext cx="1890181" cy="0"/>
            </a:xfrm>
            <a:prstGeom prst="line">
              <a:avLst/>
            </a:prstGeom>
            <a:noFill/>
            <a:ln w="19050" cap="sq" algn="ctr">
              <a:solidFill>
                <a:srgbClr val="C00000"/>
              </a:solidFill>
              <a:round/>
              <a:headEnd type="none" w="sm" len="sm"/>
              <a:tailEnd type="none" w="sm" len="sm"/>
            </a:ln>
          </p:spPr>
        </p:cxnSp>
      </p:grpSp>
    </p:spTree>
    <p:extLst>
      <p:ext uri="{BB962C8B-B14F-4D97-AF65-F5344CB8AC3E}">
        <p14:creationId xmlns:p14="http://schemas.microsoft.com/office/powerpoint/2010/main" val="3433803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966BD208-A29D-F849-8ABB-E5D06A4C0D52}"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23220"/>
          </a:xfrm>
          <a:prstGeom prst="rect">
            <a:avLst/>
          </a:prstGeom>
          <a:noFill/>
        </p:spPr>
        <p:txBody>
          <a:bodyPr wrap="square" rtlCol="0">
            <a:spAutoFit/>
          </a:bodyPr>
          <a:lstStyle/>
          <a:p>
            <a:r>
              <a:rPr lang="en-SG" sz="2800">
                <a:solidFill>
                  <a:srgbClr val="0000FF"/>
                </a:solidFill>
                <a:latin typeface="+mn-lt"/>
              </a:rPr>
              <a:t>4.11 Passing Address of Structure to Function (1/5)</a:t>
            </a:r>
            <a:endParaRPr lang="en-US" sz="28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52</a:t>
            </a:fld>
            <a:endParaRPr/>
          </a:p>
        </p:txBody>
      </p:sp>
      <p:sp>
        <p:nvSpPr>
          <p:cNvPr id="8" name="Rectangle 3"/>
          <p:cNvSpPr>
            <a:spLocks noGrp="1" noChangeArrowheads="1"/>
          </p:cNvSpPr>
          <p:nvPr>
            <p:ph idx="1"/>
          </p:nvPr>
        </p:nvSpPr>
        <p:spPr>
          <a:xfrm>
            <a:off x="334963" y="1108710"/>
            <a:ext cx="8351837" cy="422910"/>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z="2000"/>
              <a:t>Given this code, what is the output?</a:t>
            </a:r>
            <a:endParaRPr lang="en-US" sz="2000">
              <a:solidFill>
                <a:srgbClr val="0000FF"/>
              </a:solidFill>
            </a:endParaRPr>
          </a:p>
        </p:txBody>
      </p:sp>
      <p:grpSp>
        <p:nvGrpSpPr>
          <p:cNvPr id="9" name="Group 5"/>
          <p:cNvGrpSpPr>
            <a:grpSpLocks/>
          </p:cNvGrpSpPr>
          <p:nvPr/>
        </p:nvGrpSpPr>
        <p:grpSpPr bwMode="auto">
          <a:xfrm>
            <a:off x="860913" y="1355673"/>
            <a:ext cx="7694509" cy="5175616"/>
            <a:chOff x="790833" y="983985"/>
            <a:chExt cx="7694870" cy="5174987"/>
          </a:xfrm>
          <a:solidFill>
            <a:srgbClr val="FFFFCC"/>
          </a:solidFill>
        </p:grpSpPr>
        <p:sp>
          <p:nvSpPr>
            <p:cNvPr id="10" name="TextBox 9"/>
            <p:cNvSpPr txBox="1"/>
            <p:nvPr/>
          </p:nvSpPr>
          <p:spPr>
            <a:xfrm>
              <a:off x="790833" y="1235146"/>
              <a:ext cx="7556611" cy="4923826"/>
            </a:xfrm>
            <a:prstGeom prst="rect">
              <a:avLst/>
            </a:prstGeom>
            <a:grp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363538" algn="l"/>
                  <a:tab pos="714375" algn="l"/>
                  <a:tab pos="1077913" algn="l"/>
                  <a:tab pos="1430338" algn="l"/>
                  <a:tab pos="1793875" algn="l"/>
                </a:tabLst>
                <a:defRPr/>
              </a:pPr>
              <a:r>
                <a:rPr lang="en-US" sz="1400" b="1">
                  <a:solidFill>
                    <a:srgbClr val="800000"/>
                  </a:solidFill>
                  <a:latin typeface="Courier New" pitchFamily="49" charset="0"/>
                  <a:cs typeface="Courier New" pitchFamily="49" charset="0"/>
                </a:rPr>
                <a:t>// #include statements, definition of </a:t>
              </a:r>
              <a:r>
                <a:rPr lang="en-US" sz="1400" b="1" err="1">
                  <a:solidFill>
                    <a:srgbClr val="800000"/>
                  </a:solidFill>
                  <a:latin typeface="Courier New" pitchFamily="49" charset="0"/>
                  <a:cs typeface="Courier New" pitchFamily="49" charset="0"/>
                </a:rPr>
                <a:t>player_t</a:t>
              </a:r>
              <a:r>
                <a:rPr lang="en-US" sz="1400" b="1">
                  <a:solidFill>
                    <a:srgbClr val="800000"/>
                  </a:solidFill>
                  <a:latin typeface="Courier New" pitchFamily="49" charset="0"/>
                  <a:cs typeface="Courier New" pitchFamily="49" charset="0"/>
                </a:rPr>
                <a:t>, </a:t>
              </a:r>
            </a:p>
            <a:p>
              <a:pPr>
                <a:tabLst>
                  <a:tab pos="363538" algn="l"/>
                  <a:tab pos="714375" algn="l"/>
                  <a:tab pos="1077913" algn="l"/>
                  <a:tab pos="1430338" algn="l"/>
                  <a:tab pos="1793875" algn="l"/>
                </a:tabLst>
                <a:defRPr/>
              </a:pPr>
              <a:r>
                <a:rPr lang="en-US" sz="1400" b="1">
                  <a:solidFill>
                    <a:srgbClr val="800000"/>
                  </a:solidFill>
                  <a:latin typeface="Courier New" pitchFamily="49" charset="0"/>
                  <a:cs typeface="Courier New" pitchFamily="49" charset="0"/>
                </a:rPr>
                <a:t>// and function prototypes are omitted here for brevity</a:t>
              </a:r>
              <a:endParaRPr lang="en-US" sz="1000" b="1">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player1 = { </a:t>
              </a:r>
              <a:r>
                <a:rPr lang="en-US" sz="1600" b="1">
                  <a:solidFill>
                    <a:srgbClr val="006600"/>
                  </a:solidFill>
                  <a:latin typeface="Courier New" pitchFamily="49" charset="0"/>
                  <a:cs typeface="Courier New" pitchFamily="49" charset="0"/>
                </a:rPr>
                <a:t>"</a:t>
              </a:r>
              <a:r>
                <a:rPr lang="en-US" sz="1600" b="1" err="1">
                  <a:solidFill>
                    <a:srgbClr val="006600"/>
                  </a:solidFill>
                  <a:latin typeface="Courier New" pitchFamily="49" charset="0"/>
                  <a:cs typeface="Courier New" pitchFamily="49" charset="0"/>
                </a:rPr>
                <a:t>Brusco</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23</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'M'</a:t>
              </a:r>
              <a:r>
                <a:rPr lang="en-US" sz="1600" b="1">
                  <a:latin typeface="Courier New" pitchFamily="49" charset="0"/>
                  <a:cs typeface="Courier New" pitchFamily="49" charset="0"/>
                </a:rPr>
                <a:t> };</a:t>
              </a:r>
            </a:p>
            <a:p>
              <a:pPr>
                <a:tabLst>
                  <a:tab pos="363538" algn="l"/>
                  <a:tab pos="714375" algn="l"/>
                  <a:tab pos="1077913" algn="l"/>
                  <a:tab pos="1430338" algn="l"/>
                  <a:tab pos="1793875" algn="l"/>
                </a:tabLst>
                <a:defRPr/>
              </a:pPr>
              <a:endParaRPr lang="en-US" sz="1000" b="1">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change_name_and_age</a:t>
              </a:r>
              <a:r>
                <a:rPr lang="en-US" sz="1600" b="1">
                  <a:latin typeface="Courier New" pitchFamily="49" charset="0"/>
                  <a:cs typeface="Courier New" pitchFamily="49" charset="0"/>
                </a:rPr>
                <a:t>(player1);</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"player1"</a:t>
              </a:r>
              <a:r>
                <a:rPr lang="en-US" sz="1600" b="1">
                  <a:latin typeface="Courier New" pitchFamily="49" charset="0"/>
                  <a:cs typeface="Courier New" pitchFamily="49" charset="0"/>
                </a:rPr>
                <a:t>, player1);</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endParaRPr lang="en-US" sz="1000" b="1">
                <a:solidFill>
                  <a:srgbClr val="800000"/>
                </a:solidFill>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solidFill>
                    <a:srgbClr val="800000"/>
                  </a:solidFill>
                  <a:latin typeface="Courier New" pitchFamily="49" charset="0"/>
                  <a:cs typeface="Courier New" pitchFamily="49" charset="0"/>
                </a:rPr>
                <a:t>// To change a player’s name and age</a:t>
              </a:r>
            </a:p>
            <a:p>
              <a:pPr>
                <a:tabLst>
                  <a:tab pos="363538" algn="l"/>
                  <a:tab pos="714375" algn="l"/>
                  <a:tab pos="1077913" algn="l"/>
                  <a:tab pos="1430338" algn="l"/>
                  <a:tab pos="1793875" algn="l"/>
                </a:tabLst>
                <a:defRPr/>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change_name_and_age</a:t>
              </a:r>
              <a:r>
                <a:rPr lang="en-US" sz="1600" b="1">
                  <a:latin typeface="Courier New" pitchFamily="49" charset="0"/>
                  <a:cs typeface="Courier New" pitchFamily="49" charset="0"/>
                </a:rPr>
                <a:t>(</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strcpy</a:t>
              </a:r>
              <a:r>
                <a:rPr lang="en-US" sz="1600" b="1">
                  <a:latin typeface="Courier New" pitchFamily="49" charset="0"/>
                  <a:cs typeface="Courier New" pitchFamily="49" charset="0"/>
                </a:rPr>
                <a:t>(player.name, </a:t>
              </a:r>
              <a:r>
                <a:rPr lang="en-US" sz="1600" b="1">
                  <a:solidFill>
                    <a:srgbClr val="006600"/>
                  </a:solidFill>
                  <a:latin typeface="Courier New" pitchFamily="49" charset="0"/>
                  <a:cs typeface="Courier New" pitchFamily="49" charset="0"/>
                </a:rPr>
                <a:t>"Alexandra"</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player.age</a:t>
              </a:r>
              <a:r>
                <a:rPr lang="en-US" sz="1600" b="1">
                  <a:latin typeface="Courier New" pitchFamily="49" charset="0"/>
                  <a:cs typeface="Courier New" pitchFamily="49" charset="0"/>
                </a:rPr>
                <a:t> = </a:t>
              </a:r>
              <a:r>
                <a:rPr lang="en-US" sz="1600" b="1">
                  <a:solidFill>
                    <a:srgbClr val="006600"/>
                  </a:solidFill>
                  <a:latin typeface="Courier New" pitchFamily="49" charset="0"/>
                  <a:cs typeface="Courier New" pitchFamily="49" charset="0"/>
                </a:rPr>
                <a:t>25</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endParaRPr lang="en-US" sz="1000" b="1">
                <a:solidFill>
                  <a:srgbClr val="800000"/>
                </a:solidFill>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solidFill>
                    <a:srgbClr val="800000"/>
                  </a:solidFill>
                  <a:latin typeface="Courier New" pitchFamily="49" charset="0"/>
                  <a:cs typeface="Courier New" pitchFamily="49" charset="0"/>
                </a:rPr>
                <a:t>// Print player’s information</a:t>
              </a:r>
            </a:p>
            <a:p>
              <a:pPr>
                <a:tabLst>
                  <a:tab pos="363538" algn="l"/>
                  <a:tab pos="714375" algn="l"/>
                  <a:tab pos="1077913" algn="l"/>
                  <a:tab pos="1430338" algn="l"/>
                  <a:tab pos="1793875" algn="l"/>
                </a:tabLst>
                <a:defRPr/>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00FF"/>
                  </a:solidFill>
                  <a:latin typeface="Courier New" pitchFamily="49" charset="0"/>
                  <a:cs typeface="Courier New" pitchFamily="49" charset="0"/>
                </a:rPr>
                <a:t>char</a:t>
              </a:r>
              <a:r>
                <a:rPr lang="en-US" sz="1600" b="1">
                  <a:latin typeface="Courier New" pitchFamily="49" charset="0"/>
                  <a:cs typeface="Courier New" pitchFamily="49" charset="0"/>
                </a:rPr>
                <a:t> header[],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name = </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age = </a:t>
              </a:r>
              <a:r>
                <a:rPr lang="en-US" sz="1600" b="1">
                  <a:solidFill>
                    <a:srgbClr val="FF0000"/>
                  </a:solidFill>
                  <a:latin typeface="Courier New" pitchFamily="49" charset="0"/>
                  <a:cs typeface="Courier New" pitchFamily="49" charset="0"/>
                </a:rPr>
                <a:t>%d</a:t>
              </a:r>
              <a:r>
                <a:rPr lang="en-US" sz="1600" b="1">
                  <a:solidFill>
                    <a:srgbClr val="006600"/>
                  </a:solidFill>
                  <a:latin typeface="Courier New" pitchFamily="49" charset="0"/>
                  <a:cs typeface="Courier New" pitchFamily="49" charset="0"/>
                </a:rPr>
                <a:t>; gender = </a:t>
              </a:r>
              <a:r>
                <a:rPr lang="en-US" sz="1600" b="1">
                  <a:solidFill>
                    <a:srgbClr val="FF0000"/>
                  </a:solidFill>
                  <a:latin typeface="Courier New" pitchFamily="49" charset="0"/>
                  <a:cs typeface="Courier New" pitchFamily="49" charset="0"/>
                </a:rPr>
                <a:t>%c\n</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header,</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player.name, </a:t>
              </a:r>
              <a:r>
                <a:rPr lang="en-US" sz="1600" b="1" err="1">
                  <a:latin typeface="Courier New" pitchFamily="49" charset="0"/>
                  <a:cs typeface="Courier New" pitchFamily="49" charset="0"/>
                </a:rPr>
                <a:t>player.age</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player.gender</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p>
          </p:txBody>
        </p:sp>
        <p:sp>
          <p:nvSpPr>
            <p:cNvPr id="12" name="TextBox 11"/>
            <p:cNvSpPr txBox="1"/>
            <p:nvPr/>
          </p:nvSpPr>
          <p:spPr>
            <a:xfrm>
              <a:off x="6026167" y="983985"/>
              <a:ext cx="2459536" cy="369287"/>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a:t>PassStructureToFn2.c</a:t>
              </a:r>
              <a:endParaRPr lang="en-SG"/>
            </a:p>
          </p:txBody>
        </p:sp>
      </p:grpSp>
      <p:sp>
        <p:nvSpPr>
          <p:cNvPr id="13" name="TextBox 12"/>
          <p:cNvSpPr txBox="1"/>
          <p:nvPr/>
        </p:nvSpPr>
        <p:spPr>
          <a:xfrm>
            <a:off x="3140805" y="3291016"/>
            <a:ext cx="5616575" cy="338554"/>
          </a:xfrm>
          <a:prstGeom prst="rect">
            <a:avLst/>
          </a:prstGeom>
          <a:solidFill>
            <a:srgbClr val="CCFFCC"/>
          </a:solidFill>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1600" b="1">
                <a:latin typeface="Courier New" pitchFamily="49" charset="0"/>
                <a:cs typeface="Courier New" pitchFamily="49" charset="0"/>
              </a:rPr>
              <a:t>player1: name = </a:t>
            </a:r>
            <a:r>
              <a:rPr lang="en-US" sz="1600" b="1" err="1">
                <a:latin typeface="Courier New" pitchFamily="49" charset="0"/>
                <a:cs typeface="Courier New" pitchFamily="49" charset="0"/>
              </a:rPr>
              <a:t>Brusco</a:t>
            </a:r>
            <a:r>
              <a:rPr lang="en-US" sz="1600" b="1">
                <a:latin typeface="Courier New" pitchFamily="49" charset="0"/>
                <a:cs typeface="Courier New" pitchFamily="49" charset="0"/>
              </a:rPr>
              <a:t>; age = 23; gender = M</a:t>
            </a:r>
          </a:p>
        </p:txBody>
      </p:sp>
    </p:spTree>
    <p:extLst>
      <p:ext uri="{BB962C8B-B14F-4D97-AF65-F5344CB8AC3E}">
        <p14:creationId xmlns:p14="http://schemas.microsoft.com/office/powerpoint/2010/main" val="4003271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FFDCBEBD-7B65-2440-AF75-909683D22F2D}"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23220"/>
          </a:xfrm>
          <a:prstGeom prst="rect">
            <a:avLst/>
          </a:prstGeom>
          <a:noFill/>
        </p:spPr>
        <p:txBody>
          <a:bodyPr wrap="square" rtlCol="0">
            <a:spAutoFit/>
          </a:bodyPr>
          <a:lstStyle/>
          <a:p>
            <a:r>
              <a:rPr lang="en-SG" sz="2800">
                <a:solidFill>
                  <a:srgbClr val="0000FF"/>
                </a:solidFill>
                <a:latin typeface="+mn-lt"/>
              </a:rPr>
              <a:t>4.11 Passing Address of Structure to Function (2/5)</a:t>
            </a:r>
            <a:endParaRPr lang="en-US" sz="28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53</a:t>
            </a:fld>
            <a:endParaRPr/>
          </a:p>
        </p:txBody>
      </p:sp>
      <p:grpSp>
        <p:nvGrpSpPr>
          <p:cNvPr id="14" name="Group 13"/>
          <p:cNvGrpSpPr/>
          <p:nvPr/>
        </p:nvGrpSpPr>
        <p:grpSpPr>
          <a:xfrm>
            <a:off x="4061613" y="3853420"/>
            <a:ext cx="4572079" cy="1004279"/>
            <a:chOff x="4061613" y="3853420"/>
            <a:chExt cx="4572079" cy="1004279"/>
          </a:xfrm>
        </p:grpSpPr>
        <p:sp>
          <p:nvSpPr>
            <p:cNvPr id="15" name="Rectangle 14"/>
            <p:cNvSpPr/>
            <p:nvPr/>
          </p:nvSpPr>
          <p:spPr bwMode="auto">
            <a:xfrm>
              <a:off x="4634771" y="4416983"/>
              <a:ext cx="1687512"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6" name="Rectangle 15"/>
            <p:cNvSpPr/>
            <p:nvPr/>
          </p:nvSpPr>
          <p:spPr bwMode="auto">
            <a:xfrm>
              <a:off x="6833458" y="4416983"/>
              <a:ext cx="49530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7" name="Rectangle 16"/>
            <p:cNvSpPr/>
            <p:nvPr/>
          </p:nvSpPr>
          <p:spPr bwMode="auto">
            <a:xfrm>
              <a:off x="7779608" y="4416983"/>
              <a:ext cx="31115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8" name="TextBox 62"/>
            <p:cNvSpPr txBox="1">
              <a:spLocks noChangeArrowheads="1"/>
            </p:cNvSpPr>
            <p:nvPr/>
          </p:nvSpPr>
          <p:spPr bwMode="auto">
            <a:xfrm>
              <a:off x="4408696" y="4157996"/>
              <a:ext cx="827916" cy="307552"/>
            </a:xfrm>
            <a:prstGeom prst="rect">
              <a:avLst/>
            </a:prstGeom>
            <a:noFill/>
            <a:ln w="9525">
              <a:noFill/>
              <a:miter lim="800000"/>
              <a:headEnd/>
              <a:tailEnd/>
            </a:ln>
          </p:spPr>
          <p:txBody>
            <a:bodyPr>
              <a:spAutoFit/>
            </a:bodyPr>
            <a:lstStyle/>
            <a:p>
              <a:r>
                <a:rPr lang="en-US" sz="1400"/>
                <a:t>name</a:t>
              </a:r>
              <a:endParaRPr lang="en-SG" sz="1400"/>
            </a:p>
          </p:txBody>
        </p:sp>
        <p:sp>
          <p:nvSpPr>
            <p:cNvPr id="19" name="TextBox 63"/>
            <p:cNvSpPr txBox="1">
              <a:spLocks noChangeArrowheads="1"/>
            </p:cNvSpPr>
            <p:nvPr/>
          </p:nvSpPr>
          <p:spPr bwMode="auto">
            <a:xfrm>
              <a:off x="6525313" y="4157996"/>
              <a:ext cx="827916" cy="307552"/>
            </a:xfrm>
            <a:prstGeom prst="rect">
              <a:avLst/>
            </a:prstGeom>
            <a:noFill/>
            <a:ln w="9525">
              <a:noFill/>
              <a:miter lim="800000"/>
              <a:headEnd/>
              <a:tailEnd/>
            </a:ln>
          </p:spPr>
          <p:txBody>
            <a:bodyPr>
              <a:spAutoFit/>
            </a:bodyPr>
            <a:lstStyle/>
            <a:p>
              <a:r>
                <a:rPr lang="en-US" sz="1400"/>
                <a:t>age</a:t>
              </a:r>
              <a:endParaRPr lang="en-SG" sz="1400"/>
            </a:p>
          </p:txBody>
        </p:sp>
        <p:sp>
          <p:nvSpPr>
            <p:cNvPr id="20" name="TextBox 64"/>
            <p:cNvSpPr txBox="1">
              <a:spLocks noChangeArrowheads="1"/>
            </p:cNvSpPr>
            <p:nvPr/>
          </p:nvSpPr>
          <p:spPr bwMode="auto">
            <a:xfrm>
              <a:off x="7372514" y="4157996"/>
              <a:ext cx="827916" cy="307552"/>
            </a:xfrm>
            <a:prstGeom prst="rect">
              <a:avLst/>
            </a:prstGeom>
            <a:noFill/>
            <a:ln w="9525">
              <a:noFill/>
              <a:miter lim="800000"/>
              <a:headEnd/>
              <a:tailEnd/>
            </a:ln>
          </p:spPr>
          <p:txBody>
            <a:bodyPr>
              <a:spAutoFit/>
            </a:bodyPr>
            <a:lstStyle/>
            <a:p>
              <a:r>
                <a:rPr lang="en-US" sz="1400"/>
                <a:t>gender</a:t>
              </a:r>
              <a:endParaRPr lang="en-SG" sz="1400"/>
            </a:p>
          </p:txBody>
        </p:sp>
        <p:sp>
          <p:nvSpPr>
            <p:cNvPr id="22" name="TextBox 65"/>
            <p:cNvSpPr txBox="1">
              <a:spLocks noChangeArrowheads="1"/>
            </p:cNvSpPr>
            <p:nvPr/>
          </p:nvSpPr>
          <p:spPr bwMode="auto">
            <a:xfrm>
              <a:off x="4061613" y="3853420"/>
              <a:ext cx="803882" cy="307552"/>
            </a:xfrm>
            <a:prstGeom prst="rect">
              <a:avLst/>
            </a:prstGeom>
            <a:noFill/>
            <a:ln w="9525">
              <a:noFill/>
              <a:miter lim="800000"/>
              <a:headEnd/>
              <a:tailEnd/>
            </a:ln>
          </p:spPr>
          <p:txBody>
            <a:bodyPr>
              <a:spAutoFit/>
            </a:bodyPr>
            <a:lstStyle/>
            <a:p>
              <a:r>
                <a:rPr lang="en-US" sz="1400"/>
                <a:t>player</a:t>
              </a:r>
              <a:endParaRPr lang="en-SG" sz="1400"/>
            </a:p>
          </p:txBody>
        </p:sp>
        <p:sp>
          <p:nvSpPr>
            <p:cNvPr id="23" name="Rectangle 66"/>
            <p:cNvSpPr>
              <a:spLocks noChangeArrowheads="1"/>
            </p:cNvSpPr>
            <p:nvPr/>
          </p:nvSpPr>
          <p:spPr bwMode="auto">
            <a:xfrm>
              <a:off x="4302777" y="4116838"/>
              <a:ext cx="4330915" cy="740861"/>
            </a:xfrm>
            <a:prstGeom prst="rect">
              <a:avLst/>
            </a:prstGeom>
            <a:noFill/>
            <a:ln w="12700" cap="sq" algn="ctr">
              <a:solidFill>
                <a:schemeClr val="tx1"/>
              </a:solidFill>
              <a:round/>
              <a:headEnd type="none" w="sm" len="sm"/>
              <a:tailEnd type="none" w="sm" len="sm"/>
            </a:ln>
          </p:spPr>
          <p:txBody>
            <a:bodyPr/>
            <a:lstStyle/>
            <a:p>
              <a:endParaRPr lang="en-SG"/>
            </a:p>
          </p:txBody>
        </p:sp>
      </p:grpSp>
      <p:sp>
        <p:nvSpPr>
          <p:cNvPr id="24" name="TextBox 77"/>
          <p:cNvSpPr txBox="1">
            <a:spLocks noChangeArrowheads="1"/>
          </p:cNvSpPr>
          <p:nvPr/>
        </p:nvSpPr>
        <p:spPr bwMode="auto">
          <a:xfrm>
            <a:off x="533358" y="1667167"/>
            <a:ext cx="3779150" cy="923330"/>
          </a:xfrm>
          <a:prstGeom prst="rect">
            <a:avLst/>
          </a:prstGeom>
          <a:noFill/>
          <a:ln w="9525">
            <a:noFill/>
            <a:miter lim="800000"/>
            <a:headEnd/>
            <a:tailEnd/>
          </a:ln>
        </p:spPr>
        <p:txBody>
          <a:bodyPr wrap="square">
            <a:spAutoFit/>
          </a:bodyPr>
          <a:lstStyle/>
          <a:p>
            <a:r>
              <a:rPr lang="en-US">
                <a:solidFill>
                  <a:srgbClr val="0000FF"/>
                </a:solidFill>
                <a:latin typeface="Lucida Console" pitchFamily="49" charset="0"/>
              </a:rPr>
              <a:t>main()</a:t>
            </a:r>
          </a:p>
          <a:p>
            <a:endParaRPr lang="en-US" sz="2000">
              <a:solidFill>
                <a:srgbClr val="0000FF"/>
              </a:solidFill>
            </a:endParaRPr>
          </a:p>
          <a:p>
            <a:r>
              <a:rPr lang="en-US" sz="1600" err="1">
                <a:latin typeface="Lucida Console" pitchFamily="49" charset="0"/>
              </a:rPr>
              <a:t>change_name_and_age</a:t>
            </a:r>
            <a:r>
              <a:rPr lang="en-US" sz="1600">
                <a:latin typeface="Lucida Console" pitchFamily="49" charset="0"/>
              </a:rPr>
              <a:t>(player1);</a:t>
            </a:r>
            <a:endParaRPr lang="en-SG" sz="1600">
              <a:latin typeface="Lucida Console" pitchFamily="49" charset="0"/>
            </a:endParaRPr>
          </a:p>
        </p:txBody>
      </p:sp>
      <p:grpSp>
        <p:nvGrpSpPr>
          <p:cNvPr id="25" name="Group 24"/>
          <p:cNvGrpSpPr/>
          <p:nvPr/>
        </p:nvGrpSpPr>
        <p:grpSpPr>
          <a:xfrm>
            <a:off x="4061613" y="1588015"/>
            <a:ext cx="4572079" cy="1004279"/>
            <a:chOff x="4407602" y="1711582"/>
            <a:chExt cx="4572079" cy="1004279"/>
          </a:xfrm>
        </p:grpSpPr>
        <p:sp>
          <p:nvSpPr>
            <p:cNvPr id="26" name="Rectangle 25"/>
            <p:cNvSpPr/>
            <p:nvPr/>
          </p:nvSpPr>
          <p:spPr bwMode="auto">
            <a:xfrm>
              <a:off x="4980760" y="2275145"/>
              <a:ext cx="1687512"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7" name="Rectangle 26"/>
            <p:cNvSpPr/>
            <p:nvPr/>
          </p:nvSpPr>
          <p:spPr bwMode="auto">
            <a:xfrm>
              <a:off x="7179447" y="2275145"/>
              <a:ext cx="49530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8" name="Rectangle 27"/>
            <p:cNvSpPr/>
            <p:nvPr/>
          </p:nvSpPr>
          <p:spPr bwMode="auto">
            <a:xfrm>
              <a:off x="8125597" y="2275145"/>
              <a:ext cx="31115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9" name="TextBox 62"/>
            <p:cNvSpPr txBox="1">
              <a:spLocks noChangeArrowheads="1"/>
            </p:cNvSpPr>
            <p:nvPr/>
          </p:nvSpPr>
          <p:spPr bwMode="auto">
            <a:xfrm>
              <a:off x="4754685" y="2016158"/>
              <a:ext cx="827916" cy="307552"/>
            </a:xfrm>
            <a:prstGeom prst="rect">
              <a:avLst/>
            </a:prstGeom>
            <a:noFill/>
            <a:ln w="9525">
              <a:noFill/>
              <a:miter lim="800000"/>
              <a:headEnd/>
              <a:tailEnd/>
            </a:ln>
          </p:spPr>
          <p:txBody>
            <a:bodyPr>
              <a:spAutoFit/>
            </a:bodyPr>
            <a:lstStyle/>
            <a:p>
              <a:r>
                <a:rPr lang="en-US" sz="1400"/>
                <a:t>name</a:t>
              </a:r>
              <a:endParaRPr lang="en-SG" sz="1400"/>
            </a:p>
          </p:txBody>
        </p:sp>
        <p:sp>
          <p:nvSpPr>
            <p:cNvPr id="30" name="TextBox 63"/>
            <p:cNvSpPr txBox="1">
              <a:spLocks noChangeArrowheads="1"/>
            </p:cNvSpPr>
            <p:nvPr/>
          </p:nvSpPr>
          <p:spPr bwMode="auto">
            <a:xfrm>
              <a:off x="6871302" y="2016158"/>
              <a:ext cx="827916" cy="307552"/>
            </a:xfrm>
            <a:prstGeom prst="rect">
              <a:avLst/>
            </a:prstGeom>
            <a:noFill/>
            <a:ln w="9525">
              <a:noFill/>
              <a:miter lim="800000"/>
              <a:headEnd/>
              <a:tailEnd/>
            </a:ln>
          </p:spPr>
          <p:txBody>
            <a:bodyPr>
              <a:spAutoFit/>
            </a:bodyPr>
            <a:lstStyle/>
            <a:p>
              <a:r>
                <a:rPr lang="en-US" sz="1400"/>
                <a:t>age</a:t>
              </a:r>
              <a:endParaRPr lang="en-SG" sz="1400"/>
            </a:p>
          </p:txBody>
        </p:sp>
        <p:sp>
          <p:nvSpPr>
            <p:cNvPr id="31" name="TextBox 64"/>
            <p:cNvSpPr txBox="1">
              <a:spLocks noChangeArrowheads="1"/>
            </p:cNvSpPr>
            <p:nvPr/>
          </p:nvSpPr>
          <p:spPr bwMode="auto">
            <a:xfrm>
              <a:off x="7718503" y="2016158"/>
              <a:ext cx="827916" cy="307552"/>
            </a:xfrm>
            <a:prstGeom prst="rect">
              <a:avLst/>
            </a:prstGeom>
            <a:noFill/>
            <a:ln w="9525">
              <a:noFill/>
              <a:miter lim="800000"/>
              <a:headEnd/>
              <a:tailEnd/>
            </a:ln>
          </p:spPr>
          <p:txBody>
            <a:bodyPr>
              <a:spAutoFit/>
            </a:bodyPr>
            <a:lstStyle/>
            <a:p>
              <a:r>
                <a:rPr lang="en-US" sz="1400"/>
                <a:t>gender</a:t>
              </a:r>
              <a:endParaRPr lang="en-SG" sz="1400"/>
            </a:p>
          </p:txBody>
        </p:sp>
        <p:sp>
          <p:nvSpPr>
            <p:cNvPr id="32" name="TextBox 65"/>
            <p:cNvSpPr txBox="1">
              <a:spLocks noChangeArrowheads="1"/>
            </p:cNvSpPr>
            <p:nvPr/>
          </p:nvSpPr>
          <p:spPr bwMode="auto">
            <a:xfrm>
              <a:off x="4407602" y="1711582"/>
              <a:ext cx="803882" cy="307552"/>
            </a:xfrm>
            <a:prstGeom prst="rect">
              <a:avLst/>
            </a:prstGeom>
            <a:noFill/>
            <a:ln w="9525">
              <a:noFill/>
              <a:miter lim="800000"/>
              <a:headEnd/>
              <a:tailEnd/>
            </a:ln>
          </p:spPr>
          <p:txBody>
            <a:bodyPr>
              <a:spAutoFit/>
            </a:bodyPr>
            <a:lstStyle/>
            <a:p>
              <a:r>
                <a:rPr lang="en-US" sz="1400"/>
                <a:t>player1</a:t>
              </a:r>
              <a:endParaRPr lang="en-SG" sz="1400"/>
            </a:p>
          </p:txBody>
        </p:sp>
        <p:sp>
          <p:nvSpPr>
            <p:cNvPr id="33" name="Rectangle 66"/>
            <p:cNvSpPr>
              <a:spLocks noChangeArrowheads="1"/>
            </p:cNvSpPr>
            <p:nvPr/>
          </p:nvSpPr>
          <p:spPr bwMode="auto">
            <a:xfrm>
              <a:off x="4648766" y="1975000"/>
              <a:ext cx="4330915" cy="740861"/>
            </a:xfrm>
            <a:prstGeom prst="rect">
              <a:avLst/>
            </a:prstGeom>
            <a:noFill/>
            <a:ln w="12700" cap="sq" algn="ctr">
              <a:solidFill>
                <a:schemeClr val="tx1"/>
              </a:solidFill>
              <a:round/>
              <a:headEnd type="none" w="sm" len="sm"/>
              <a:tailEnd type="none" w="sm" len="sm"/>
            </a:ln>
          </p:spPr>
          <p:txBody>
            <a:bodyPr/>
            <a:lstStyle/>
            <a:p>
              <a:endParaRPr lang="en-SG"/>
            </a:p>
          </p:txBody>
        </p:sp>
        <p:sp>
          <p:nvSpPr>
            <p:cNvPr id="34" name="TextBox 33"/>
            <p:cNvSpPr txBox="1"/>
            <p:nvPr/>
          </p:nvSpPr>
          <p:spPr>
            <a:xfrm>
              <a:off x="5004487" y="2261287"/>
              <a:ext cx="1285102" cy="338554"/>
            </a:xfrm>
            <a:prstGeom prst="rect">
              <a:avLst/>
            </a:prstGeom>
            <a:noFill/>
          </p:spPr>
          <p:txBody>
            <a:bodyPr wrap="square" rtlCol="0">
              <a:spAutoFit/>
            </a:bodyPr>
            <a:lstStyle/>
            <a:p>
              <a:r>
                <a:rPr lang="en-US" sz="1600">
                  <a:solidFill>
                    <a:srgbClr val="006600"/>
                  </a:solidFill>
                </a:rPr>
                <a:t>"</a:t>
              </a:r>
              <a:r>
                <a:rPr lang="en-US" sz="1600" err="1">
                  <a:solidFill>
                    <a:srgbClr val="006600"/>
                  </a:solidFill>
                  <a:latin typeface="Lucida Console" pitchFamily="49" charset="0"/>
                </a:rPr>
                <a:t>Brusco</a:t>
              </a:r>
              <a:r>
                <a:rPr lang="en-US" sz="1600">
                  <a:solidFill>
                    <a:srgbClr val="006600"/>
                  </a:solidFill>
                  <a:latin typeface="Lucida Console" pitchFamily="49" charset="0"/>
                </a:rPr>
                <a:t>"</a:t>
              </a:r>
              <a:endParaRPr lang="en-SG" sz="1600">
                <a:solidFill>
                  <a:srgbClr val="006600"/>
                </a:solidFill>
                <a:latin typeface="Lucida Console" pitchFamily="49" charset="0"/>
              </a:endParaRPr>
            </a:p>
          </p:txBody>
        </p:sp>
        <p:sp>
          <p:nvSpPr>
            <p:cNvPr id="35" name="TextBox 34"/>
            <p:cNvSpPr txBox="1"/>
            <p:nvPr/>
          </p:nvSpPr>
          <p:spPr>
            <a:xfrm>
              <a:off x="7215865" y="2287195"/>
              <a:ext cx="551935" cy="338554"/>
            </a:xfrm>
            <a:prstGeom prst="rect">
              <a:avLst/>
            </a:prstGeom>
            <a:noFill/>
          </p:spPr>
          <p:txBody>
            <a:bodyPr wrap="square" rtlCol="0">
              <a:spAutoFit/>
            </a:bodyPr>
            <a:lstStyle/>
            <a:p>
              <a:r>
                <a:rPr lang="en-US" sz="1600">
                  <a:solidFill>
                    <a:srgbClr val="006600"/>
                  </a:solidFill>
                </a:rPr>
                <a:t>23</a:t>
              </a:r>
              <a:endParaRPr lang="en-SG" sz="1600">
                <a:solidFill>
                  <a:srgbClr val="006600"/>
                </a:solidFill>
                <a:latin typeface="Lucida Console" pitchFamily="49" charset="0"/>
              </a:endParaRPr>
            </a:p>
          </p:txBody>
        </p:sp>
        <p:sp>
          <p:nvSpPr>
            <p:cNvPr id="36" name="TextBox 35"/>
            <p:cNvSpPr txBox="1"/>
            <p:nvPr/>
          </p:nvSpPr>
          <p:spPr>
            <a:xfrm>
              <a:off x="8081320" y="2286259"/>
              <a:ext cx="543696" cy="338554"/>
            </a:xfrm>
            <a:prstGeom prst="rect">
              <a:avLst/>
            </a:prstGeom>
            <a:noFill/>
          </p:spPr>
          <p:txBody>
            <a:bodyPr wrap="square" rtlCol="0">
              <a:spAutoFit/>
            </a:bodyPr>
            <a:lstStyle/>
            <a:p>
              <a:r>
                <a:rPr lang="en-US" sz="1600">
                  <a:solidFill>
                    <a:srgbClr val="006600"/>
                  </a:solidFill>
                </a:rPr>
                <a:t>'M'</a:t>
              </a:r>
              <a:endParaRPr lang="en-SG" sz="1600">
                <a:solidFill>
                  <a:srgbClr val="006600"/>
                </a:solidFill>
                <a:latin typeface="Lucida Console" pitchFamily="49" charset="0"/>
              </a:endParaRPr>
            </a:p>
          </p:txBody>
        </p:sp>
      </p:grpSp>
      <p:sp>
        <p:nvSpPr>
          <p:cNvPr id="37" name="TextBox 77"/>
          <p:cNvSpPr txBox="1">
            <a:spLocks noChangeArrowheads="1"/>
          </p:cNvSpPr>
          <p:nvPr/>
        </p:nvSpPr>
        <p:spPr bwMode="auto">
          <a:xfrm>
            <a:off x="533358" y="3351806"/>
            <a:ext cx="5249604" cy="369332"/>
          </a:xfrm>
          <a:prstGeom prst="rect">
            <a:avLst/>
          </a:prstGeom>
          <a:noFill/>
          <a:ln w="9525">
            <a:noFill/>
            <a:miter lim="800000"/>
            <a:headEnd/>
            <a:tailEnd/>
          </a:ln>
        </p:spPr>
        <p:txBody>
          <a:bodyPr wrap="square">
            <a:spAutoFit/>
          </a:bodyPr>
          <a:lstStyle/>
          <a:p>
            <a:r>
              <a:rPr lang="en-US" err="1">
                <a:solidFill>
                  <a:srgbClr val="0000FF"/>
                </a:solidFill>
                <a:latin typeface="Lucida Console" pitchFamily="49" charset="0"/>
              </a:rPr>
              <a:t>change_name_and_age</a:t>
            </a:r>
            <a:r>
              <a:rPr lang="en-US">
                <a:solidFill>
                  <a:srgbClr val="0000FF"/>
                </a:solidFill>
                <a:latin typeface="Lucida Console" pitchFamily="49" charset="0"/>
              </a:rPr>
              <a:t>(</a:t>
            </a:r>
            <a:r>
              <a:rPr lang="en-US" err="1">
                <a:solidFill>
                  <a:srgbClr val="0000FF"/>
                </a:solidFill>
                <a:latin typeface="Lucida Console" pitchFamily="49" charset="0"/>
              </a:rPr>
              <a:t>player_t</a:t>
            </a:r>
            <a:r>
              <a:rPr lang="en-US">
                <a:solidFill>
                  <a:srgbClr val="0000FF"/>
                </a:solidFill>
                <a:latin typeface="Lucida Console" pitchFamily="49" charset="0"/>
              </a:rPr>
              <a:t> player)</a:t>
            </a:r>
            <a:endParaRPr lang="en-SG">
              <a:solidFill>
                <a:srgbClr val="0000FF"/>
              </a:solidFill>
              <a:latin typeface="Lucida Console" pitchFamily="49" charset="0"/>
            </a:endParaRPr>
          </a:p>
        </p:txBody>
      </p:sp>
      <p:cxnSp>
        <p:nvCxnSpPr>
          <p:cNvPr id="38" name="Straight Connector 37"/>
          <p:cNvCxnSpPr/>
          <p:nvPr/>
        </p:nvCxnSpPr>
        <p:spPr bwMode="auto">
          <a:xfrm>
            <a:off x="420130" y="3225114"/>
            <a:ext cx="8563232" cy="0"/>
          </a:xfrm>
          <a:prstGeom prst="line">
            <a:avLst/>
          </a:prstGeom>
          <a:solidFill>
            <a:schemeClr val="accent1"/>
          </a:solidFill>
          <a:ln w="28575" cap="sq" cmpd="sng" algn="ctr">
            <a:solidFill>
              <a:srgbClr val="800000"/>
            </a:solidFill>
            <a:prstDash val="solid"/>
            <a:round/>
            <a:headEnd type="none" w="sm" len="sm"/>
            <a:tailEnd type="none" w="sm" len="sm"/>
          </a:ln>
          <a:effectLst/>
        </p:spPr>
      </p:cxnSp>
      <p:sp>
        <p:nvSpPr>
          <p:cNvPr id="39" name="TextBox 38"/>
          <p:cNvSpPr txBox="1"/>
          <p:nvPr/>
        </p:nvSpPr>
        <p:spPr>
          <a:xfrm>
            <a:off x="4658498" y="4415481"/>
            <a:ext cx="1285102" cy="338554"/>
          </a:xfrm>
          <a:prstGeom prst="rect">
            <a:avLst/>
          </a:prstGeom>
          <a:noFill/>
        </p:spPr>
        <p:txBody>
          <a:bodyPr wrap="square" rtlCol="0">
            <a:spAutoFit/>
          </a:bodyPr>
          <a:lstStyle/>
          <a:p>
            <a:r>
              <a:rPr lang="en-US" sz="1600">
                <a:solidFill>
                  <a:srgbClr val="006600"/>
                </a:solidFill>
              </a:rPr>
              <a:t>"</a:t>
            </a:r>
            <a:r>
              <a:rPr lang="en-US" sz="1600" err="1">
                <a:solidFill>
                  <a:srgbClr val="006600"/>
                </a:solidFill>
                <a:latin typeface="Lucida Console" pitchFamily="49" charset="0"/>
              </a:rPr>
              <a:t>Brusco</a:t>
            </a:r>
            <a:r>
              <a:rPr lang="en-US" sz="1600">
                <a:solidFill>
                  <a:srgbClr val="006600"/>
                </a:solidFill>
                <a:latin typeface="Lucida Console" pitchFamily="49" charset="0"/>
              </a:rPr>
              <a:t>"</a:t>
            </a:r>
            <a:endParaRPr lang="en-SG" sz="1600">
              <a:solidFill>
                <a:srgbClr val="006600"/>
              </a:solidFill>
              <a:latin typeface="Lucida Console" pitchFamily="49" charset="0"/>
            </a:endParaRPr>
          </a:p>
        </p:txBody>
      </p:sp>
      <p:sp>
        <p:nvSpPr>
          <p:cNvPr id="40" name="TextBox 39"/>
          <p:cNvSpPr txBox="1"/>
          <p:nvPr/>
        </p:nvSpPr>
        <p:spPr>
          <a:xfrm>
            <a:off x="6805140" y="4405587"/>
            <a:ext cx="551935" cy="338554"/>
          </a:xfrm>
          <a:prstGeom prst="rect">
            <a:avLst/>
          </a:prstGeom>
          <a:noFill/>
        </p:spPr>
        <p:txBody>
          <a:bodyPr wrap="square" rtlCol="0">
            <a:spAutoFit/>
          </a:bodyPr>
          <a:lstStyle/>
          <a:p>
            <a:r>
              <a:rPr lang="en-US" sz="1600">
                <a:solidFill>
                  <a:srgbClr val="006600"/>
                </a:solidFill>
              </a:rPr>
              <a:t>23</a:t>
            </a:r>
            <a:endParaRPr lang="en-SG" sz="1600">
              <a:solidFill>
                <a:srgbClr val="006600"/>
              </a:solidFill>
              <a:latin typeface="Lucida Console" pitchFamily="49" charset="0"/>
            </a:endParaRPr>
          </a:p>
        </p:txBody>
      </p:sp>
      <p:sp>
        <p:nvSpPr>
          <p:cNvPr id="41" name="TextBox 40"/>
          <p:cNvSpPr txBox="1"/>
          <p:nvPr/>
        </p:nvSpPr>
        <p:spPr>
          <a:xfrm>
            <a:off x="7724192" y="4405587"/>
            <a:ext cx="543696" cy="338554"/>
          </a:xfrm>
          <a:prstGeom prst="rect">
            <a:avLst/>
          </a:prstGeom>
          <a:noFill/>
        </p:spPr>
        <p:txBody>
          <a:bodyPr wrap="square" rtlCol="0">
            <a:spAutoFit/>
          </a:bodyPr>
          <a:lstStyle/>
          <a:p>
            <a:r>
              <a:rPr lang="en-US" sz="1600">
                <a:solidFill>
                  <a:srgbClr val="006600"/>
                </a:solidFill>
              </a:rPr>
              <a:t>'M'</a:t>
            </a:r>
            <a:endParaRPr lang="en-SG" sz="1600">
              <a:solidFill>
                <a:srgbClr val="006600"/>
              </a:solidFill>
              <a:latin typeface="Lucida Console" pitchFamily="49" charset="0"/>
            </a:endParaRPr>
          </a:p>
        </p:txBody>
      </p:sp>
      <p:sp>
        <p:nvSpPr>
          <p:cNvPr id="42" name="Down Arrow 41"/>
          <p:cNvSpPr/>
          <p:nvPr/>
        </p:nvSpPr>
        <p:spPr bwMode="auto">
          <a:xfrm>
            <a:off x="6217906" y="3015049"/>
            <a:ext cx="259492" cy="531341"/>
          </a:xfrm>
          <a:prstGeom prst="downArrow">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43" name="TextBox 77"/>
          <p:cNvSpPr txBox="1">
            <a:spLocks noChangeArrowheads="1"/>
          </p:cNvSpPr>
          <p:nvPr/>
        </p:nvSpPr>
        <p:spPr bwMode="auto">
          <a:xfrm>
            <a:off x="533358" y="4970539"/>
            <a:ext cx="4261064" cy="584775"/>
          </a:xfrm>
          <a:prstGeom prst="rect">
            <a:avLst/>
          </a:prstGeom>
          <a:noFill/>
          <a:ln w="9525">
            <a:noFill/>
            <a:miter lim="800000"/>
            <a:headEnd/>
            <a:tailEnd/>
          </a:ln>
        </p:spPr>
        <p:txBody>
          <a:bodyPr wrap="square">
            <a:spAutoFit/>
          </a:bodyPr>
          <a:lstStyle/>
          <a:p>
            <a:r>
              <a:rPr lang="en-US" sz="1600" err="1">
                <a:latin typeface="Lucida Console" pitchFamily="49" charset="0"/>
              </a:rPr>
              <a:t>strcpy</a:t>
            </a:r>
            <a:r>
              <a:rPr lang="en-US" sz="1600">
                <a:latin typeface="Lucida Console" pitchFamily="49" charset="0"/>
              </a:rPr>
              <a:t>(player.name, "Alexandra");</a:t>
            </a:r>
          </a:p>
          <a:p>
            <a:r>
              <a:rPr lang="en-US" sz="1600" err="1">
                <a:latin typeface="Lucida Console" pitchFamily="49" charset="0"/>
              </a:rPr>
              <a:t>player.age</a:t>
            </a:r>
            <a:r>
              <a:rPr lang="en-US" sz="1600">
                <a:latin typeface="Lucida Console" pitchFamily="49" charset="0"/>
              </a:rPr>
              <a:t> = 25;</a:t>
            </a:r>
            <a:endParaRPr lang="en-SG" sz="1600">
              <a:latin typeface="Lucida Console" pitchFamily="49" charset="0"/>
            </a:endParaRPr>
          </a:p>
        </p:txBody>
      </p:sp>
      <p:sp>
        <p:nvSpPr>
          <p:cNvPr id="44" name="TextBox 43"/>
          <p:cNvSpPr txBox="1"/>
          <p:nvPr/>
        </p:nvSpPr>
        <p:spPr>
          <a:xfrm>
            <a:off x="4650261" y="4407244"/>
            <a:ext cx="1528118" cy="338554"/>
          </a:xfrm>
          <a:prstGeom prst="rect">
            <a:avLst/>
          </a:prstGeom>
          <a:noFill/>
        </p:spPr>
        <p:txBody>
          <a:bodyPr wrap="square" rtlCol="0">
            <a:spAutoFit/>
          </a:bodyPr>
          <a:lstStyle/>
          <a:p>
            <a:r>
              <a:rPr lang="en-US" sz="1600">
                <a:solidFill>
                  <a:srgbClr val="006600"/>
                </a:solidFill>
              </a:rPr>
              <a:t>"</a:t>
            </a:r>
            <a:r>
              <a:rPr lang="en-US" sz="1600">
                <a:solidFill>
                  <a:srgbClr val="006600"/>
                </a:solidFill>
                <a:latin typeface="Lucida Console" pitchFamily="49" charset="0"/>
              </a:rPr>
              <a:t>Alexandra"</a:t>
            </a:r>
            <a:endParaRPr lang="en-SG" sz="1600">
              <a:solidFill>
                <a:srgbClr val="006600"/>
              </a:solidFill>
              <a:latin typeface="Lucida Console" pitchFamily="49" charset="0"/>
            </a:endParaRPr>
          </a:p>
        </p:txBody>
      </p:sp>
      <p:sp>
        <p:nvSpPr>
          <p:cNvPr id="45" name="TextBox 44"/>
          <p:cNvSpPr txBox="1"/>
          <p:nvPr/>
        </p:nvSpPr>
        <p:spPr>
          <a:xfrm>
            <a:off x="6785474" y="4416983"/>
            <a:ext cx="551935" cy="338554"/>
          </a:xfrm>
          <a:prstGeom prst="rect">
            <a:avLst/>
          </a:prstGeom>
          <a:noFill/>
        </p:spPr>
        <p:txBody>
          <a:bodyPr wrap="square" rtlCol="0">
            <a:spAutoFit/>
          </a:bodyPr>
          <a:lstStyle/>
          <a:p>
            <a:r>
              <a:rPr lang="en-US" sz="1600">
                <a:solidFill>
                  <a:srgbClr val="006600"/>
                </a:solidFill>
              </a:rPr>
              <a:t>25</a:t>
            </a:r>
            <a:endParaRPr lang="en-SG" sz="1600">
              <a:solidFill>
                <a:srgbClr val="006600"/>
              </a:solidFill>
              <a:latin typeface="Lucida Console" pitchFamily="49" charset="0"/>
            </a:endParaRPr>
          </a:p>
        </p:txBody>
      </p:sp>
    </p:spTree>
    <p:extLst>
      <p:ext uri="{BB962C8B-B14F-4D97-AF65-F5344CB8AC3E}">
        <p14:creationId xmlns:p14="http://schemas.microsoft.com/office/powerpoint/2010/main" val="1413789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dissolve">
                                      <p:cBhvr>
                                        <p:cTn id="23" dur="500"/>
                                        <p:tgtEl>
                                          <p:spTgt spid="3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dissolv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dissolve">
                                      <p:cBhvr>
                                        <p:cTn id="34" dur="500"/>
                                        <p:tgtEl>
                                          <p:spTgt spid="43"/>
                                        </p:tgtEl>
                                      </p:cBhvr>
                                    </p:animEffect>
                                  </p:childTnLst>
                                </p:cTn>
                              </p:par>
                            </p:childTnLst>
                          </p:cTn>
                        </p:par>
                        <p:par>
                          <p:cTn id="35" fill="hold">
                            <p:stCondLst>
                              <p:cond delay="500"/>
                            </p:stCondLst>
                            <p:childTnLst>
                              <p:par>
                                <p:cTn id="36" presetID="9" presetClass="exit" presetSubtype="0" fill="hold" grpId="1" nodeType="afterEffect">
                                  <p:stCondLst>
                                    <p:cond delay="0"/>
                                  </p:stCondLst>
                                  <p:childTnLst>
                                    <p:animEffect transition="out" filter="dissolve">
                                      <p:cBhvr>
                                        <p:cTn id="37" dur="500"/>
                                        <p:tgtEl>
                                          <p:spTgt spid="39"/>
                                        </p:tgtEl>
                                      </p:cBhvr>
                                    </p:animEffect>
                                    <p:set>
                                      <p:cBhvr>
                                        <p:cTn id="38" dur="1" fill="hold">
                                          <p:stCondLst>
                                            <p:cond delay="499"/>
                                          </p:stCondLst>
                                        </p:cTn>
                                        <p:tgtEl>
                                          <p:spTgt spid="39"/>
                                        </p:tgtEl>
                                        <p:attrNameLst>
                                          <p:attrName>style.visibility</p:attrName>
                                        </p:attrNameLst>
                                      </p:cBhvr>
                                      <p:to>
                                        <p:strVal val="hidden"/>
                                      </p:to>
                                    </p:se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par>
                          <p:cTn id="43" fill="hold">
                            <p:stCondLst>
                              <p:cond delay="1500"/>
                            </p:stCondLst>
                            <p:childTnLst>
                              <p:par>
                                <p:cTn id="44" presetID="9" presetClass="exit" presetSubtype="0" fill="hold" grpId="1" nodeType="afterEffect">
                                  <p:stCondLst>
                                    <p:cond delay="0"/>
                                  </p:stCondLst>
                                  <p:childTnLst>
                                    <p:animEffect transition="out" filter="dissolve">
                                      <p:cBhvr>
                                        <p:cTn id="45" dur="500"/>
                                        <p:tgtEl>
                                          <p:spTgt spid="40"/>
                                        </p:tgtEl>
                                      </p:cBhvr>
                                    </p:animEffect>
                                    <p:set>
                                      <p:cBhvr>
                                        <p:cTn id="46" dur="1" fill="hold">
                                          <p:stCondLst>
                                            <p:cond delay="499"/>
                                          </p:stCondLst>
                                        </p:cTn>
                                        <p:tgtEl>
                                          <p:spTgt spid="40"/>
                                        </p:tgtEl>
                                        <p:attrNameLst>
                                          <p:attrName>style.visibility</p:attrName>
                                        </p:attrNameLst>
                                      </p:cBhvr>
                                      <p:to>
                                        <p:strVal val="hidden"/>
                                      </p:to>
                                    </p:set>
                                  </p:childTnLst>
                                </p:cTn>
                              </p:par>
                            </p:childTnLst>
                          </p:cTn>
                        </p:par>
                        <p:par>
                          <p:cTn id="47" fill="hold">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dissolve">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39" grpId="1"/>
      <p:bldP spid="40" grpId="0"/>
      <p:bldP spid="40" grpId="1"/>
      <p:bldP spid="41" grpId="0"/>
      <p:bldP spid="42" grpId="0" animBg="1"/>
      <p:bldP spid="43" grpId="0"/>
      <p:bldP spid="44" grpId="0"/>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C38FBE85-8514-B040-82FA-89A383C0DA94}"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23220"/>
          </a:xfrm>
          <a:prstGeom prst="rect">
            <a:avLst/>
          </a:prstGeom>
          <a:noFill/>
        </p:spPr>
        <p:txBody>
          <a:bodyPr wrap="square" rtlCol="0">
            <a:spAutoFit/>
          </a:bodyPr>
          <a:lstStyle/>
          <a:p>
            <a:r>
              <a:rPr lang="en-SG" sz="2800">
                <a:solidFill>
                  <a:srgbClr val="0000FF"/>
                </a:solidFill>
                <a:latin typeface="+mn-lt"/>
              </a:rPr>
              <a:t>4.11 Passing Address of Structure to Function (3/5)</a:t>
            </a:r>
            <a:endParaRPr lang="en-US" sz="28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54</a:t>
            </a:fld>
            <a:endParaRPr/>
          </a:p>
        </p:txBody>
      </p:sp>
      <p:sp>
        <p:nvSpPr>
          <p:cNvPr id="46" name="Rectangle 3"/>
          <p:cNvSpPr>
            <a:spLocks noGrp="1" noChangeArrowheads="1"/>
          </p:cNvSpPr>
          <p:nvPr>
            <p:ph idx="1"/>
          </p:nvPr>
        </p:nvSpPr>
        <p:spPr>
          <a:xfrm>
            <a:off x="334963" y="1314450"/>
            <a:ext cx="8351837" cy="5033596"/>
          </a:xfrm>
        </p:spPr>
        <p:txBody>
          <a:bodyPr>
            <a:normAutofit/>
          </a:bodyPr>
          <a:lstStyle/>
          <a:p>
            <a:pPr marL="285750" indent="-285750">
              <a:spcBef>
                <a:spcPts val="1200"/>
              </a:spcBef>
              <a:buClr>
                <a:schemeClr val="tx1">
                  <a:lumMod val="90000"/>
                  <a:lumOff val="10000"/>
                </a:schemeClr>
              </a:buClr>
              <a:buSzPct val="100000"/>
              <a:buFont typeface="Wingdings" panose="05000000000000000000" pitchFamily="2" charset="2"/>
              <a:buChar char="§"/>
            </a:pPr>
            <a:r>
              <a:rPr lang="en-US"/>
              <a:t>Like an ordinary variable (</a:t>
            </a:r>
            <a:r>
              <a:rPr lang="en-US" err="1"/>
              <a:t>eg</a:t>
            </a:r>
            <a:r>
              <a:rPr lang="en-US"/>
              <a:t>: of type </a:t>
            </a:r>
            <a:r>
              <a:rPr lang="en-US" err="1"/>
              <a:t>int</a:t>
            </a:r>
            <a:r>
              <a:rPr lang="en-US"/>
              <a:t>, char), when a structure variable is passed to a function, a </a:t>
            </a:r>
            <a:r>
              <a:rPr lang="en-US" u="sng">
                <a:solidFill>
                  <a:srgbClr val="0000FF"/>
                </a:solidFill>
              </a:rPr>
              <a:t>separate copy of it is made </a:t>
            </a:r>
            <a:r>
              <a:rPr lang="en-US"/>
              <a:t>in the called function. </a:t>
            </a:r>
          </a:p>
          <a:p>
            <a:pPr marL="285750" indent="-285750">
              <a:spcBef>
                <a:spcPts val="1200"/>
              </a:spcBef>
              <a:buClr>
                <a:schemeClr val="tx1">
                  <a:lumMod val="90000"/>
                  <a:lumOff val="10000"/>
                </a:schemeClr>
              </a:buClr>
              <a:buSzPct val="100000"/>
              <a:buFont typeface="Wingdings" panose="05000000000000000000" pitchFamily="2" charset="2"/>
              <a:buChar char="§"/>
            </a:pPr>
            <a:r>
              <a:rPr lang="en-US"/>
              <a:t>Hence, the original structure variable </a:t>
            </a:r>
            <a:r>
              <a:rPr lang="en-US" u="sng">
                <a:solidFill>
                  <a:srgbClr val="0000FF"/>
                </a:solidFill>
              </a:rPr>
              <a:t>will not be modified by the function</a:t>
            </a:r>
            <a:r>
              <a:rPr lang="en-US"/>
              <a:t>.</a:t>
            </a:r>
          </a:p>
          <a:p>
            <a:pPr marL="285750" indent="-285750">
              <a:spcBef>
                <a:spcPts val="1200"/>
              </a:spcBef>
              <a:buClr>
                <a:schemeClr val="tx1">
                  <a:lumMod val="90000"/>
                  <a:lumOff val="10000"/>
                </a:schemeClr>
              </a:buClr>
              <a:buSzPct val="100000"/>
              <a:buFont typeface="Wingdings" panose="05000000000000000000" pitchFamily="2" charset="2"/>
              <a:buChar char="§"/>
            </a:pPr>
            <a:r>
              <a:rPr lang="en-US"/>
              <a:t>To allow the function to modify the content of the original structure variable, you need to pass in the </a:t>
            </a:r>
            <a:r>
              <a:rPr lang="en-US">
                <a:solidFill>
                  <a:srgbClr val="0000FF"/>
                </a:solidFill>
              </a:rPr>
              <a:t>address (pointer) of the structure variable</a:t>
            </a:r>
            <a:r>
              <a:rPr lang="en-US"/>
              <a:t> to the function.</a:t>
            </a:r>
          </a:p>
          <a:p>
            <a:pPr marL="285750" indent="-285750">
              <a:spcBef>
                <a:spcPts val="1200"/>
              </a:spcBef>
              <a:buClr>
                <a:schemeClr val="tx1">
                  <a:lumMod val="90000"/>
                  <a:lumOff val="10000"/>
                </a:schemeClr>
              </a:buClr>
              <a:buSzPct val="100000"/>
              <a:buFont typeface="Wingdings" panose="05000000000000000000" pitchFamily="2" charset="2"/>
              <a:buChar char="§"/>
            </a:pPr>
            <a:r>
              <a:rPr lang="en-US"/>
              <a:t>(Note that passing an </a:t>
            </a:r>
            <a:r>
              <a:rPr lang="en-US" u="sng"/>
              <a:t>array</a:t>
            </a:r>
            <a:r>
              <a:rPr lang="en-US"/>
              <a:t> of structures to a function is a different matter. As the array name is a pointer, the function is able to modify the array elements.)</a:t>
            </a:r>
          </a:p>
        </p:txBody>
      </p:sp>
    </p:spTree>
    <p:extLst>
      <p:ext uri="{BB962C8B-B14F-4D97-AF65-F5344CB8AC3E}">
        <p14:creationId xmlns:p14="http://schemas.microsoft.com/office/powerpoint/2010/main" val="300375919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58ACDCC7-9F6C-E544-9B26-326FC03734BF}"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23220"/>
          </a:xfrm>
          <a:prstGeom prst="rect">
            <a:avLst/>
          </a:prstGeom>
          <a:noFill/>
        </p:spPr>
        <p:txBody>
          <a:bodyPr wrap="square" rtlCol="0">
            <a:spAutoFit/>
          </a:bodyPr>
          <a:lstStyle/>
          <a:p>
            <a:r>
              <a:rPr lang="en-SG" sz="2800">
                <a:solidFill>
                  <a:srgbClr val="0000FF"/>
                </a:solidFill>
                <a:latin typeface="+mn-lt"/>
              </a:rPr>
              <a:t>4.11 Passing Address of Structure to Function (4/5)</a:t>
            </a:r>
            <a:endParaRPr lang="en-US" sz="28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55</a:t>
            </a:fld>
            <a:endParaRPr/>
          </a:p>
        </p:txBody>
      </p:sp>
      <p:sp>
        <p:nvSpPr>
          <p:cNvPr id="8" name="Rectangle 8"/>
          <p:cNvSpPr>
            <a:spLocks noChangeArrowheads="1"/>
          </p:cNvSpPr>
          <p:nvPr/>
        </p:nvSpPr>
        <p:spPr bwMode="auto">
          <a:xfrm>
            <a:off x="733425" y="1087395"/>
            <a:ext cx="7834313" cy="48191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000"/>
              <a:t>Need to pass address of the structure variable</a:t>
            </a:r>
          </a:p>
        </p:txBody>
      </p:sp>
      <p:grpSp>
        <p:nvGrpSpPr>
          <p:cNvPr id="9" name="Group 5"/>
          <p:cNvGrpSpPr>
            <a:grpSpLocks/>
          </p:cNvGrpSpPr>
          <p:nvPr/>
        </p:nvGrpSpPr>
        <p:grpSpPr bwMode="auto">
          <a:xfrm>
            <a:off x="860913" y="1355673"/>
            <a:ext cx="7706826" cy="5175616"/>
            <a:chOff x="790833" y="983985"/>
            <a:chExt cx="7707188" cy="5174987"/>
          </a:xfrm>
        </p:grpSpPr>
        <p:sp>
          <p:nvSpPr>
            <p:cNvPr id="10" name="TextBox 9"/>
            <p:cNvSpPr txBox="1"/>
            <p:nvPr/>
          </p:nvSpPr>
          <p:spPr>
            <a:xfrm>
              <a:off x="790833" y="1235146"/>
              <a:ext cx="7556611" cy="4923826"/>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363538" algn="l"/>
                  <a:tab pos="714375" algn="l"/>
                  <a:tab pos="1077913" algn="l"/>
                  <a:tab pos="1430338" algn="l"/>
                  <a:tab pos="1793875" algn="l"/>
                </a:tabLst>
                <a:defRPr/>
              </a:pPr>
              <a:r>
                <a:rPr lang="en-US" sz="1400" b="1">
                  <a:solidFill>
                    <a:srgbClr val="800000"/>
                  </a:solidFill>
                  <a:latin typeface="Courier New" pitchFamily="49" charset="0"/>
                  <a:cs typeface="Courier New" pitchFamily="49" charset="0"/>
                </a:rPr>
                <a:t>// #include statements, definition of </a:t>
              </a:r>
              <a:r>
                <a:rPr lang="en-US" sz="1400" b="1" err="1">
                  <a:solidFill>
                    <a:srgbClr val="800000"/>
                  </a:solidFill>
                  <a:latin typeface="Courier New" pitchFamily="49" charset="0"/>
                  <a:cs typeface="Courier New" pitchFamily="49" charset="0"/>
                </a:rPr>
                <a:t>player_t</a:t>
              </a:r>
              <a:r>
                <a:rPr lang="en-US" sz="1400" b="1">
                  <a:solidFill>
                    <a:srgbClr val="800000"/>
                  </a:solidFill>
                  <a:latin typeface="Courier New" pitchFamily="49" charset="0"/>
                  <a:cs typeface="Courier New" pitchFamily="49" charset="0"/>
                </a:rPr>
                <a:t>, </a:t>
              </a:r>
            </a:p>
            <a:p>
              <a:pPr>
                <a:tabLst>
                  <a:tab pos="363538" algn="l"/>
                  <a:tab pos="714375" algn="l"/>
                  <a:tab pos="1077913" algn="l"/>
                  <a:tab pos="1430338" algn="l"/>
                  <a:tab pos="1793875" algn="l"/>
                </a:tabLst>
                <a:defRPr/>
              </a:pPr>
              <a:r>
                <a:rPr lang="en-US" sz="1400" b="1">
                  <a:solidFill>
                    <a:srgbClr val="800000"/>
                  </a:solidFill>
                  <a:latin typeface="Courier New" pitchFamily="49" charset="0"/>
                  <a:cs typeface="Courier New" pitchFamily="49" charset="0"/>
                </a:rPr>
                <a:t>// and function prototypes are omitted here for brevity</a:t>
              </a:r>
              <a:endParaRPr lang="en-US" sz="1000" b="1">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err="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main(</a:t>
              </a: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player1 = { </a:t>
              </a:r>
              <a:r>
                <a:rPr lang="en-US" sz="1600" b="1">
                  <a:solidFill>
                    <a:srgbClr val="006600"/>
                  </a:solidFill>
                  <a:latin typeface="Courier New" pitchFamily="49" charset="0"/>
                  <a:cs typeface="Courier New" pitchFamily="49" charset="0"/>
                </a:rPr>
                <a:t>"</a:t>
              </a:r>
              <a:r>
                <a:rPr lang="en-US" sz="1600" b="1" err="1">
                  <a:solidFill>
                    <a:srgbClr val="006600"/>
                  </a:solidFill>
                  <a:latin typeface="Courier New" pitchFamily="49" charset="0"/>
                  <a:cs typeface="Courier New" pitchFamily="49" charset="0"/>
                </a:rPr>
                <a:t>Brusco</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23</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'M'</a:t>
              </a:r>
              <a:r>
                <a:rPr lang="en-US" sz="1600" b="1">
                  <a:latin typeface="Courier New" pitchFamily="49" charset="0"/>
                  <a:cs typeface="Courier New" pitchFamily="49" charset="0"/>
                </a:rPr>
                <a:t> };</a:t>
              </a:r>
            </a:p>
            <a:p>
              <a:pPr>
                <a:tabLst>
                  <a:tab pos="363538" algn="l"/>
                  <a:tab pos="714375" algn="l"/>
                  <a:tab pos="1077913" algn="l"/>
                  <a:tab pos="1430338" algn="l"/>
                  <a:tab pos="1793875" algn="l"/>
                </a:tabLst>
                <a:defRPr/>
              </a:pPr>
              <a:endParaRPr lang="en-US" sz="1000" b="1">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change_name_and_age</a:t>
              </a:r>
              <a:r>
                <a:rPr lang="en-US" sz="1600" b="1">
                  <a:latin typeface="Courier New" pitchFamily="49" charset="0"/>
                  <a:cs typeface="Courier New" pitchFamily="49" charset="0"/>
                </a:rPr>
                <a:t>(&amp;player1);</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"player1"</a:t>
              </a:r>
              <a:r>
                <a:rPr lang="en-US" sz="1600" b="1">
                  <a:latin typeface="Courier New" pitchFamily="49" charset="0"/>
                  <a:cs typeface="Courier New" pitchFamily="49" charset="0"/>
                </a:rPr>
                <a:t>, player1);</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endParaRPr lang="en-US" sz="1000" b="1">
                <a:solidFill>
                  <a:srgbClr val="800000"/>
                </a:solidFill>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solidFill>
                    <a:srgbClr val="800000"/>
                  </a:solidFill>
                  <a:latin typeface="Courier New" pitchFamily="49" charset="0"/>
                  <a:cs typeface="Courier New" pitchFamily="49" charset="0"/>
                </a:rPr>
                <a:t>// To change a player’s name and age</a:t>
              </a:r>
            </a:p>
            <a:p>
              <a:pPr>
                <a:tabLst>
                  <a:tab pos="363538" algn="l"/>
                  <a:tab pos="714375" algn="l"/>
                  <a:tab pos="1077913" algn="l"/>
                  <a:tab pos="1430338" algn="l"/>
                  <a:tab pos="1793875" algn="l"/>
                </a:tabLst>
                <a:defRPr/>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change_name_and_age</a:t>
              </a:r>
              <a:r>
                <a:rPr lang="en-US" sz="1600" b="1">
                  <a:latin typeface="Courier New" pitchFamily="49" charset="0"/>
                  <a:cs typeface="Courier New" pitchFamily="49" charset="0"/>
                </a:rPr>
                <a:t>(</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player_ptr</a:t>
              </a:r>
              <a:r>
                <a:rPr lang="en-US" sz="1600" b="1">
                  <a:latin typeface="Courier New" pitchFamily="49" charset="0"/>
                  <a:cs typeface="Courier New" pitchFamily="49" charset="0"/>
                </a:rPr>
                <a:t>)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strcpy</a:t>
              </a:r>
              <a:r>
                <a:rPr lang="en-US" sz="1600" b="1">
                  <a:latin typeface="Courier New" pitchFamily="49" charset="0"/>
                  <a:cs typeface="Courier New" pitchFamily="49" charset="0"/>
                </a:rPr>
                <a:t>((*</a:t>
              </a:r>
              <a:r>
                <a:rPr lang="en-US" sz="1600" b="1" err="1">
                  <a:latin typeface="Courier New" pitchFamily="49" charset="0"/>
                  <a:cs typeface="Courier New" pitchFamily="49" charset="0"/>
                </a:rPr>
                <a:t>player_ptr</a:t>
              </a:r>
              <a:r>
                <a:rPr lang="en-US" sz="1600" b="1">
                  <a:latin typeface="Courier New" pitchFamily="49" charset="0"/>
                  <a:cs typeface="Courier New" pitchFamily="49" charset="0"/>
                </a:rPr>
                <a:t>).name, </a:t>
              </a:r>
              <a:r>
                <a:rPr lang="en-US" sz="1600" b="1">
                  <a:solidFill>
                    <a:srgbClr val="006600"/>
                  </a:solidFill>
                  <a:latin typeface="Courier New" pitchFamily="49" charset="0"/>
                  <a:cs typeface="Courier New" pitchFamily="49" charset="0"/>
                </a:rPr>
                <a:t>"Alexandra"</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player_ptr</a:t>
              </a:r>
              <a:r>
                <a:rPr lang="en-US" sz="1600" b="1">
                  <a:latin typeface="Courier New" pitchFamily="49" charset="0"/>
                  <a:cs typeface="Courier New" pitchFamily="49" charset="0"/>
                </a:rPr>
                <a:t>).age = </a:t>
              </a:r>
              <a:r>
                <a:rPr lang="en-US" sz="1600" b="1">
                  <a:solidFill>
                    <a:srgbClr val="006600"/>
                  </a:solidFill>
                  <a:latin typeface="Courier New" pitchFamily="49" charset="0"/>
                  <a:cs typeface="Courier New" pitchFamily="49" charset="0"/>
                </a:rPr>
                <a:t>25</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endParaRPr lang="en-US" sz="1000" b="1">
                <a:solidFill>
                  <a:srgbClr val="800000"/>
                </a:solidFill>
                <a:latin typeface="Courier New" pitchFamily="49" charset="0"/>
                <a:cs typeface="Courier New" pitchFamily="49" charset="0"/>
              </a:endParaRPr>
            </a:p>
            <a:p>
              <a:pPr>
                <a:tabLst>
                  <a:tab pos="363538" algn="l"/>
                  <a:tab pos="714375" algn="l"/>
                  <a:tab pos="1077913" algn="l"/>
                  <a:tab pos="1430338" algn="l"/>
                  <a:tab pos="1793875" algn="l"/>
                </a:tabLst>
                <a:defRPr/>
              </a:pPr>
              <a:r>
                <a:rPr lang="en-US" sz="1600" b="1">
                  <a:solidFill>
                    <a:srgbClr val="800000"/>
                  </a:solidFill>
                  <a:latin typeface="Courier New" pitchFamily="49" charset="0"/>
                  <a:cs typeface="Courier New" pitchFamily="49" charset="0"/>
                </a:rPr>
                <a:t>// Print player’s information</a:t>
              </a:r>
            </a:p>
            <a:p>
              <a:pPr>
                <a:tabLst>
                  <a:tab pos="363538" algn="l"/>
                  <a:tab pos="714375" algn="l"/>
                  <a:tab pos="1077913" algn="l"/>
                  <a:tab pos="1430338" algn="l"/>
                  <a:tab pos="1793875" algn="l"/>
                </a:tabLst>
                <a:defRPr/>
              </a:pPr>
              <a:r>
                <a:rPr lang="en-US" sz="1600" b="1">
                  <a:solidFill>
                    <a:srgbClr val="0000FF"/>
                  </a:solidFill>
                  <a:latin typeface="Courier New" pitchFamily="49" charset="0"/>
                  <a:cs typeface="Courier New" pitchFamily="49" charset="0"/>
                </a:rPr>
                <a:t>void</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print_player</a:t>
              </a:r>
              <a:r>
                <a:rPr lang="en-US" sz="1600" b="1">
                  <a:latin typeface="Courier New" pitchFamily="49" charset="0"/>
                  <a:cs typeface="Courier New" pitchFamily="49" charset="0"/>
                </a:rPr>
                <a:t>(</a:t>
              </a:r>
              <a:r>
                <a:rPr lang="en-US" sz="1600" b="1">
                  <a:solidFill>
                    <a:srgbClr val="0000FF"/>
                  </a:solidFill>
                  <a:latin typeface="Courier New" pitchFamily="49" charset="0"/>
                  <a:cs typeface="Courier New" pitchFamily="49" charset="0"/>
                </a:rPr>
                <a:t>char</a:t>
              </a:r>
              <a:r>
                <a:rPr lang="en-US" sz="1600" b="1">
                  <a:latin typeface="Courier New" pitchFamily="49" charset="0"/>
                  <a:cs typeface="Courier New" pitchFamily="49" charset="0"/>
                </a:rPr>
                <a:t> header[], </a:t>
              </a:r>
              <a:r>
                <a:rPr lang="en-US" sz="1600" b="1" err="1">
                  <a:latin typeface="Courier New" pitchFamily="49" charset="0"/>
                  <a:cs typeface="Courier New" pitchFamily="49" charset="0"/>
                </a:rPr>
                <a:t>player_t</a:t>
              </a:r>
              <a:r>
                <a:rPr lang="en-US" sz="1600" b="1">
                  <a:latin typeface="Courier New" pitchFamily="49" charset="0"/>
                  <a:cs typeface="Courier New" pitchFamily="49" charset="0"/>
                </a:rPr>
                <a:t> player) {</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r>
                <a:rPr lang="en-US" sz="1600" b="1" err="1">
                  <a:latin typeface="Courier New" pitchFamily="49" charset="0"/>
                  <a:cs typeface="Courier New" pitchFamily="49" charset="0"/>
                </a:rPr>
                <a:t>printf</a:t>
              </a:r>
              <a:r>
                <a:rPr lang="en-US" sz="1600" b="1">
                  <a:latin typeface="Courier New" pitchFamily="49" charset="0"/>
                  <a:cs typeface="Courier New" pitchFamily="49" charset="0"/>
                </a:rPr>
                <a:t>(</a:t>
              </a:r>
              <a:r>
                <a:rPr lang="en-US" sz="1600" b="1">
                  <a:solidFill>
                    <a:srgbClr val="006600"/>
                  </a:solidFill>
                  <a:latin typeface="Courier New" pitchFamily="49" charset="0"/>
                  <a:cs typeface="Courier New" pitchFamily="49" charset="0"/>
                </a:rPr>
                <a:t>"</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name = </a:t>
              </a:r>
              <a:r>
                <a:rPr lang="en-US" sz="1600" b="1">
                  <a:solidFill>
                    <a:srgbClr val="FF0000"/>
                  </a:solidFill>
                  <a:latin typeface="Courier New" pitchFamily="49" charset="0"/>
                  <a:cs typeface="Courier New" pitchFamily="49" charset="0"/>
                </a:rPr>
                <a:t>%s</a:t>
              </a:r>
              <a:r>
                <a:rPr lang="en-US" sz="1600" b="1">
                  <a:solidFill>
                    <a:srgbClr val="006600"/>
                  </a:solidFill>
                  <a:latin typeface="Courier New" pitchFamily="49" charset="0"/>
                  <a:cs typeface="Courier New" pitchFamily="49" charset="0"/>
                </a:rPr>
                <a:t>; age = </a:t>
              </a:r>
              <a:r>
                <a:rPr lang="en-US" sz="1600" b="1">
                  <a:solidFill>
                    <a:srgbClr val="FF0000"/>
                  </a:solidFill>
                  <a:latin typeface="Courier New" pitchFamily="49" charset="0"/>
                  <a:cs typeface="Courier New" pitchFamily="49" charset="0"/>
                </a:rPr>
                <a:t>%d</a:t>
              </a:r>
              <a:r>
                <a:rPr lang="en-US" sz="1600" b="1">
                  <a:solidFill>
                    <a:srgbClr val="006600"/>
                  </a:solidFill>
                  <a:latin typeface="Courier New" pitchFamily="49" charset="0"/>
                  <a:cs typeface="Courier New" pitchFamily="49" charset="0"/>
                </a:rPr>
                <a:t>; gender = </a:t>
              </a:r>
              <a:r>
                <a:rPr lang="en-US" sz="1600" b="1">
                  <a:solidFill>
                    <a:srgbClr val="FF0000"/>
                  </a:solidFill>
                  <a:latin typeface="Courier New" pitchFamily="49" charset="0"/>
                  <a:cs typeface="Courier New" pitchFamily="49" charset="0"/>
                </a:rPr>
                <a:t>%c\n</a:t>
              </a:r>
              <a:r>
                <a:rPr lang="en-US" sz="1600" b="1">
                  <a:solidFill>
                    <a:srgbClr val="006600"/>
                  </a:solidFill>
                  <a:latin typeface="Courier New" pitchFamily="49" charset="0"/>
                  <a:cs typeface="Courier New" pitchFamily="49" charset="0"/>
                </a:rPr>
                <a:t>"</a:t>
              </a:r>
              <a:r>
                <a:rPr lang="en-US" sz="1600" b="1">
                  <a:latin typeface="Courier New" pitchFamily="49" charset="0"/>
                  <a:cs typeface="Courier New" pitchFamily="49" charset="0"/>
                </a:rPr>
                <a:t>, header,</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player.name, </a:t>
              </a:r>
              <a:r>
                <a:rPr lang="en-US" sz="1600" b="1" err="1">
                  <a:latin typeface="Courier New" pitchFamily="49" charset="0"/>
                  <a:cs typeface="Courier New" pitchFamily="49" charset="0"/>
                </a:rPr>
                <a:t>player.age</a:t>
              </a:r>
              <a:r>
                <a:rPr lang="en-US" sz="1600" b="1">
                  <a:latin typeface="Courier New" pitchFamily="49" charset="0"/>
                  <a:cs typeface="Courier New" pitchFamily="49" charset="0"/>
                </a:rPr>
                <a:t>, </a:t>
              </a:r>
              <a:r>
                <a:rPr lang="en-US" sz="1600" b="1" err="1">
                  <a:latin typeface="Courier New" pitchFamily="49" charset="0"/>
                  <a:cs typeface="Courier New" pitchFamily="49" charset="0"/>
                </a:rPr>
                <a:t>player.gender</a:t>
              </a:r>
              <a:r>
                <a:rPr lang="en-US" sz="1600" b="1">
                  <a:latin typeface="Courier New" pitchFamily="49" charset="0"/>
                  <a:cs typeface="Courier New" pitchFamily="49" charset="0"/>
                </a:rPr>
                <a:t>);</a:t>
              </a:r>
            </a:p>
            <a:p>
              <a:pPr>
                <a:tabLst>
                  <a:tab pos="363538" algn="l"/>
                  <a:tab pos="714375" algn="l"/>
                  <a:tab pos="1077913" algn="l"/>
                  <a:tab pos="1430338" algn="l"/>
                  <a:tab pos="1793875" algn="l"/>
                </a:tabLst>
                <a:defRPr/>
              </a:pPr>
              <a:r>
                <a:rPr lang="en-US" sz="1600" b="1">
                  <a:latin typeface="Courier New" pitchFamily="49" charset="0"/>
                  <a:cs typeface="Courier New" pitchFamily="49" charset="0"/>
                </a:rPr>
                <a:t>}  </a:t>
              </a:r>
            </a:p>
          </p:txBody>
        </p:sp>
        <p:sp>
          <p:nvSpPr>
            <p:cNvPr id="12" name="TextBox 11"/>
            <p:cNvSpPr txBox="1"/>
            <p:nvPr/>
          </p:nvSpPr>
          <p:spPr>
            <a:xfrm>
              <a:off x="6036677" y="983985"/>
              <a:ext cx="2461344" cy="369287"/>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err="1"/>
                <a:t>PassAddrStructToFn.c</a:t>
              </a:r>
              <a:endParaRPr lang="en-SG"/>
            </a:p>
          </p:txBody>
        </p:sp>
      </p:grpSp>
      <p:sp>
        <p:nvSpPr>
          <p:cNvPr id="13" name="Rectangle 12"/>
          <p:cNvSpPr/>
          <p:nvPr/>
        </p:nvSpPr>
        <p:spPr bwMode="auto">
          <a:xfrm>
            <a:off x="3666064" y="2706131"/>
            <a:ext cx="1153072" cy="271847"/>
          </a:xfrm>
          <a:prstGeom prst="rect">
            <a:avLst/>
          </a:prstGeom>
          <a:solidFill>
            <a:srgbClr val="FFC000">
              <a:alpha val="32157"/>
            </a:srgbClr>
          </a:solidFill>
          <a:ln w="12700" cap="sq" cmpd="sng" algn="ctr">
            <a:solidFill>
              <a:srgbClr val="CCCC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5066496" y="4077730"/>
            <a:ext cx="1519655" cy="271848"/>
          </a:xfrm>
          <a:prstGeom prst="rect">
            <a:avLst/>
          </a:prstGeom>
          <a:solidFill>
            <a:srgbClr val="FFC000">
              <a:alpha val="32157"/>
            </a:srgbClr>
          </a:solidFill>
          <a:ln w="12700" cap="sq" cmpd="sng" algn="ctr">
            <a:solidFill>
              <a:srgbClr val="CCCC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5" name="Rectangle 14"/>
          <p:cNvSpPr/>
          <p:nvPr/>
        </p:nvSpPr>
        <p:spPr bwMode="auto">
          <a:xfrm>
            <a:off x="2240917" y="4345461"/>
            <a:ext cx="1519655" cy="251253"/>
          </a:xfrm>
          <a:prstGeom prst="rect">
            <a:avLst/>
          </a:prstGeom>
          <a:solidFill>
            <a:srgbClr val="FFC000">
              <a:alpha val="32157"/>
            </a:srgbClr>
          </a:solidFill>
          <a:ln w="12700" cap="sq" cmpd="sng" algn="ctr">
            <a:solidFill>
              <a:srgbClr val="CCCC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6" name="Rectangle 15"/>
          <p:cNvSpPr/>
          <p:nvPr/>
        </p:nvSpPr>
        <p:spPr bwMode="auto">
          <a:xfrm>
            <a:off x="1342993" y="4572001"/>
            <a:ext cx="1519655" cy="288323"/>
          </a:xfrm>
          <a:prstGeom prst="rect">
            <a:avLst/>
          </a:prstGeom>
          <a:solidFill>
            <a:srgbClr val="FFC000">
              <a:alpha val="32157"/>
            </a:srgbClr>
          </a:solidFill>
          <a:ln w="12700" cap="sq" cmpd="sng" algn="ctr">
            <a:solidFill>
              <a:srgbClr val="CCCC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2804985" y="3291016"/>
            <a:ext cx="5952396" cy="338554"/>
          </a:xfrm>
          <a:prstGeom prst="rect">
            <a:avLst/>
          </a:prstGeom>
          <a:solidFill>
            <a:srgbClr val="CCFFCC"/>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sz="1600" b="1">
                <a:latin typeface="Courier New" pitchFamily="49" charset="0"/>
                <a:cs typeface="Courier New" pitchFamily="49" charset="0"/>
              </a:rPr>
              <a:t>player1: name = Alexandra; age = 25; gender = M</a:t>
            </a:r>
          </a:p>
        </p:txBody>
      </p:sp>
    </p:spTree>
    <p:extLst>
      <p:ext uri="{BB962C8B-B14F-4D97-AF65-F5344CB8AC3E}">
        <p14:creationId xmlns:p14="http://schemas.microsoft.com/office/powerpoint/2010/main" val="1941416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C51CCC68-3DC9-5948-AF8A-9C41DCA0A125}"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23220"/>
          </a:xfrm>
          <a:prstGeom prst="rect">
            <a:avLst/>
          </a:prstGeom>
          <a:noFill/>
        </p:spPr>
        <p:txBody>
          <a:bodyPr wrap="square" rtlCol="0">
            <a:spAutoFit/>
          </a:bodyPr>
          <a:lstStyle/>
          <a:p>
            <a:r>
              <a:rPr lang="en-SG" sz="2800">
                <a:solidFill>
                  <a:srgbClr val="0000FF"/>
                </a:solidFill>
                <a:latin typeface="+mn-lt"/>
              </a:rPr>
              <a:t>4.11 Passing Address of Structure to Function (5/5)</a:t>
            </a:r>
            <a:endParaRPr lang="en-US" sz="28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56</a:t>
            </a:fld>
            <a:endParaRPr/>
          </a:p>
        </p:txBody>
      </p:sp>
      <p:grpSp>
        <p:nvGrpSpPr>
          <p:cNvPr id="18" name="Group 17"/>
          <p:cNvGrpSpPr/>
          <p:nvPr/>
        </p:nvGrpSpPr>
        <p:grpSpPr>
          <a:xfrm>
            <a:off x="4061613" y="1588015"/>
            <a:ext cx="4572079" cy="1004279"/>
            <a:chOff x="4061613" y="1588015"/>
            <a:chExt cx="4572079" cy="1004279"/>
          </a:xfrm>
        </p:grpSpPr>
        <p:sp>
          <p:nvSpPr>
            <p:cNvPr id="19" name="Rectangle 18"/>
            <p:cNvSpPr/>
            <p:nvPr/>
          </p:nvSpPr>
          <p:spPr bwMode="auto">
            <a:xfrm>
              <a:off x="4634771" y="2151578"/>
              <a:ext cx="1687512"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0" name="Rectangle 19"/>
            <p:cNvSpPr/>
            <p:nvPr/>
          </p:nvSpPr>
          <p:spPr bwMode="auto">
            <a:xfrm>
              <a:off x="6833458" y="2151578"/>
              <a:ext cx="49530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2" name="Rectangle 21"/>
            <p:cNvSpPr/>
            <p:nvPr/>
          </p:nvSpPr>
          <p:spPr bwMode="auto">
            <a:xfrm>
              <a:off x="7779608" y="2151578"/>
              <a:ext cx="311150" cy="33337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3" name="TextBox 62"/>
            <p:cNvSpPr txBox="1">
              <a:spLocks noChangeArrowheads="1"/>
            </p:cNvSpPr>
            <p:nvPr/>
          </p:nvSpPr>
          <p:spPr bwMode="auto">
            <a:xfrm>
              <a:off x="4408696" y="1892591"/>
              <a:ext cx="827916" cy="307552"/>
            </a:xfrm>
            <a:prstGeom prst="rect">
              <a:avLst/>
            </a:prstGeom>
            <a:noFill/>
            <a:ln w="9525">
              <a:noFill/>
              <a:miter lim="800000"/>
              <a:headEnd/>
              <a:tailEnd/>
            </a:ln>
          </p:spPr>
          <p:txBody>
            <a:bodyPr>
              <a:spAutoFit/>
            </a:bodyPr>
            <a:lstStyle/>
            <a:p>
              <a:r>
                <a:rPr lang="en-US" sz="1400"/>
                <a:t>name</a:t>
              </a:r>
              <a:endParaRPr lang="en-SG" sz="1400"/>
            </a:p>
          </p:txBody>
        </p:sp>
        <p:sp>
          <p:nvSpPr>
            <p:cNvPr id="24" name="TextBox 63"/>
            <p:cNvSpPr txBox="1">
              <a:spLocks noChangeArrowheads="1"/>
            </p:cNvSpPr>
            <p:nvPr/>
          </p:nvSpPr>
          <p:spPr bwMode="auto">
            <a:xfrm>
              <a:off x="6525313" y="1892591"/>
              <a:ext cx="827916" cy="307552"/>
            </a:xfrm>
            <a:prstGeom prst="rect">
              <a:avLst/>
            </a:prstGeom>
            <a:noFill/>
            <a:ln w="9525">
              <a:noFill/>
              <a:miter lim="800000"/>
              <a:headEnd/>
              <a:tailEnd/>
            </a:ln>
          </p:spPr>
          <p:txBody>
            <a:bodyPr>
              <a:spAutoFit/>
            </a:bodyPr>
            <a:lstStyle/>
            <a:p>
              <a:r>
                <a:rPr lang="en-US" sz="1400"/>
                <a:t>age</a:t>
              </a:r>
              <a:endParaRPr lang="en-SG" sz="1400"/>
            </a:p>
          </p:txBody>
        </p:sp>
        <p:sp>
          <p:nvSpPr>
            <p:cNvPr id="25" name="TextBox 64"/>
            <p:cNvSpPr txBox="1">
              <a:spLocks noChangeArrowheads="1"/>
            </p:cNvSpPr>
            <p:nvPr/>
          </p:nvSpPr>
          <p:spPr bwMode="auto">
            <a:xfrm>
              <a:off x="7372514" y="1892591"/>
              <a:ext cx="827916" cy="307552"/>
            </a:xfrm>
            <a:prstGeom prst="rect">
              <a:avLst/>
            </a:prstGeom>
            <a:noFill/>
            <a:ln w="9525">
              <a:noFill/>
              <a:miter lim="800000"/>
              <a:headEnd/>
              <a:tailEnd/>
            </a:ln>
          </p:spPr>
          <p:txBody>
            <a:bodyPr>
              <a:spAutoFit/>
            </a:bodyPr>
            <a:lstStyle/>
            <a:p>
              <a:r>
                <a:rPr lang="en-US" sz="1400"/>
                <a:t>gender</a:t>
              </a:r>
              <a:endParaRPr lang="en-SG" sz="1400"/>
            </a:p>
          </p:txBody>
        </p:sp>
        <p:sp>
          <p:nvSpPr>
            <p:cNvPr id="26" name="TextBox 65"/>
            <p:cNvSpPr txBox="1">
              <a:spLocks noChangeArrowheads="1"/>
            </p:cNvSpPr>
            <p:nvPr/>
          </p:nvSpPr>
          <p:spPr bwMode="auto">
            <a:xfrm>
              <a:off x="4061613" y="1588015"/>
              <a:ext cx="803882" cy="307552"/>
            </a:xfrm>
            <a:prstGeom prst="rect">
              <a:avLst/>
            </a:prstGeom>
            <a:noFill/>
            <a:ln w="9525">
              <a:noFill/>
              <a:miter lim="800000"/>
              <a:headEnd/>
              <a:tailEnd/>
            </a:ln>
          </p:spPr>
          <p:txBody>
            <a:bodyPr>
              <a:spAutoFit/>
            </a:bodyPr>
            <a:lstStyle/>
            <a:p>
              <a:r>
                <a:rPr lang="en-US" sz="1400"/>
                <a:t>player1</a:t>
              </a:r>
              <a:endParaRPr lang="en-SG" sz="1400"/>
            </a:p>
          </p:txBody>
        </p:sp>
        <p:sp>
          <p:nvSpPr>
            <p:cNvPr id="27" name="Rectangle 66"/>
            <p:cNvSpPr>
              <a:spLocks noChangeArrowheads="1"/>
            </p:cNvSpPr>
            <p:nvPr/>
          </p:nvSpPr>
          <p:spPr bwMode="auto">
            <a:xfrm>
              <a:off x="4302777" y="1851433"/>
              <a:ext cx="4330915" cy="740861"/>
            </a:xfrm>
            <a:prstGeom prst="rect">
              <a:avLst/>
            </a:prstGeom>
            <a:noFill/>
            <a:ln w="12700" cap="sq" algn="ctr">
              <a:solidFill>
                <a:schemeClr val="tx1"/>
              </a:solidFill>
              <a:round/>
              <a:headEnd type="none" w="sm" len="sm"/>
              <a:tailEnd type="none" w="sm" len="sm"/>
            </a:ln>
          </p:spPr>
          <p:txBody>
            <a:bodyPr/>
            <a:lstStyle/>
            <a:p>
              <a:endParaRPr lang="en-SG"/>
            </a:p>
          </p:txBody>
        </p:sp>
      </p:grpSp>
      <p:sp>
        <p:nvSpPr>
          <p:cNvPr id="28" name="TextBox 77"/>
          <p:cNvSpPr txBox="1">
            <a:spLocks noChangeArrowheads="1"/>
          </p:cNvSpPr>
          <p:nvPr/>
        </p:nvSpPr>
        <p:spPr bwMode="auto">
          <a:xfrm>
            <a:off x="533358" y="1667167"/>
            <a:ext cx="3902718" cy="923330"/>
          </a:xfrm>
          <a:prstGeom prst="rect">
            <a:avLst/>
          </a:prstGeom>
          <a:noFill/>
          <a:ln w="9525">
            <a:noFill/>
            <a:miter lim="800000"/>
            <a:headEnd/>
            <a:tailEnd/>
          </a:ln>
        </p:spPr>
        <p:txBody>
          <a:bodyPr wrap="square">
            <a:spAutoFit/>
          </a:bodyPr>
          <a:lstStyle/>
          <a:p>
            <a:r>
              <a:rPr lang="en-US">
                <a:solidFill>
                  <a:srgbClr val="0000FF"/>
                </a:solidFill>
                <a:latin typeface="Lucida Console" pitchFamily="49" charset="0"/>
              </a:rPr>
              <a:t>main()</a:t>
            </a:r>
          </a:p>
          <a:p>
            <a:endParaRPr lang="en-US" sz="2000">
              <a:solidFill>
                <a:srgbClr val="0000FF"/>
              </a:solidFill>
            </a:endParaRPr>
          </a:p>
          <a:p>
            <a:r>
              <a:rPr lang="en-US" sz="1600" err="1">
                <a:latin typeface="Lucida Console" pitchFamily="49" charset="0"/>
              </a:rPr>
              <a:t>change_name_and_age</a:t>
            </a:r>
            <a:r>
              <a:rPr lang="en-US" sz="1600">
                <a:latin typeface="Lucida Console" pitchFamily="49" charset="0"/>
              </a:rPr>
              <a:t>(</a:t>
            </a:r>
            <a:r>
              <a:rPr lang="en-US" sz="1600">
                <a:solidFill>
                  <a:srgbClr val="C00000"/>
                </a:solidFill>
                <a:latin typeface="Lucida Console" pitchFamily="49" charset="0"/>
              </a:rPr>
              <a:t>&amp;player1</a:t>
            </a:r>
            <a:r>
              <a:rPr lang="en-US" sz="1600">
                <a:latin typeface="Lucida Console" pitchFamily="49" charset="0"/>
              </a:rPr>
              <a:t>);</a:t>
            </a:r>
            <a:endParaRPr lang="en-SG" sz="1600">
              <a:latin typeface="Lucida Console" pitchFamily="49" charset="0"/>
            </a:endParaRPr>
          </a:p>
        </p:txBody>
      </p:sp>
      <p:sp>
        <p:nvSpPr>
          <p:cNvPr id="29" name="TextBox 77"/>
          <p:cNvSpPr txBox="1">
            <a:spLocks noChangeArrowheads="1"/>
          </p:cNvSpPr>
          <p:nvPr/>
        </p:nvSpPr>
        <p:spPr bwMode="auto">
          <a:xfrm>
            <a:off x="533357" y="3351806"/>
            <a:ext cx="6040437" cy="369332"/>
          </a:xfrm>
          <a:prstGeom prst="rect">
            <a:avLst/>
          </a:prstGeom>
          <a:noFill/>
          <a:ln w="9525">
            <a:noFill/>
            <a:miter lim="800000"/>
            <a:headEnd/>
            <a:tailEnd/>
          </a:ln>
        </p:spPr>
        <p:txBody>
          <a:bodyPr wrap="square">
            <a:spAutoFit/>
          </a:bodyPr>
          <a:lstStyle/>
          <a:p>
            <a:r>
              <a:rPr lang="en-US" err="1">
                <a:solidFill>
                  <a:srgbClr val="0000FF"/>
                </a:solidFill>
                <a:latin typeface="Lucida Console" pitchFamily="49" charset="0"/>
              </a:rPr>
              <a:t>change_name_and_age</a:t>
            </a:r>
            <a:r>
              <a:rPr lang="en-US">
                <a:solidFill>
                  <a:srgbClr val="0000FF"/>
                </a:solidFill>
                <a:latin typeface="Lucida Console" pitchFamily="49" charset="0"/>
              </a:rPr>
              <a:t>(</a:t>
            </a:r>
            <a:r>
              <a:rPr lang="en-US" err="1">
                <a:solidFill>
                  <a:srgbClr val="0000FF"/>
                </a:solidFill>
                <a:latin typeface="Lucida Console" pitchFamily="49" charset="0"/>
              </a:rPr>
              <a:t>player_t</a:t>
            </a:r>
            <a:r>
              <a:rPr lang="en-US">
                <a:solidFill>
                  <a:srgbClr val="0000FF"/>
                </a:solidFill>
                <a:latin typeface="Lucida Console" pitchFamily="49" charset="0"/>
              </a:rPr>
              <a:t> *</a:t>
            </a:r>
            <a:r>
              <a:rPr lang="en-US" err="1">
                <a:solidFill>
                  <a:srgbClr val="0000FF"/>
                </a:solidFill>
                <a:latin typeface="Lucida Console" pitchFamily="49" charset="0"/>
              </a:rPr>
              <a:t>player_ptr</a:t>
            </a:r>
            <a:r>
              <a:rPr lang="en-US">
                <a:solidFill>
                  <a:srgbClr val="0000FF"/>
                </a:solidFill>
                <a:latin typeface="Lucida Console" pitchFamily="49" charset="0"/>
              </a:rPr>
              <a:t>)</a:t>
            </a:r>
            <a:endParaRPr lang="en-SG">
              <a:solidFill>
                <a:srgbClr val="0000FF"/>
              </a:solidFill>
              <a:latin typeface="Lucida Console" pitchFamily="49" charset="0"/>
            </a:endParaRPr>
          </a:p>
        </p:txBody>
      </p:sp>
      <p:cxnSp>
        <p:nvCxnSpPr>
          <p:cNvPr id="30" name="Straight Connector 29"/>
          <p:cNvCxnSpPr/>
          <p:nvPr/>
        </p:nvCxnSpPr>
        <p:spPr bwMode="auto">
          <a:xfrm>
            <a:off x="420130" y="3225114"/>
            <a:ext cx="8563232" cy="0"/>
          </a:xfrm>
          <a:prstGeom prst="line">
            <a:avLst/>
          </a:prstGeom>
          <a:solidFill>
            <a:schemeClr val="accent1"/>
          </a:solidFill>
          <a:ln w="28575" cap="sq" cmpd="sng" algn="ctr">
            <a:solidFill>
              <a:srgbClr val="800000"/>
            </a:solidFill>
            <a:prstDash val="solid"/>
            <a:round/>
            <a:headEnd type="none" w="sm" len="sm"/>
            <a:tailEnd type="none" w="sm" len="sm"/>
          </a:ln>
          <a:effectLst/>
        </p:spPr>
      </p:cxnSp>
      <p:sp>
        <p:nvSpPr>
          <p:cNvPr id="31" name="TextBox 30"/>
          <p:cNvSpPr txBox="1"/>
          <p:nvPr/>
        </p:nvSpPr>
        <p:spPr>
          <a:xfrm>
            <a:off x="4658498" y="2141839"/>
            <a:ext cx="1285102" cy="338554"/>
          </a:xfrm>
          <a:prstGeom prst="rect">
            <a:avLst/>
          </a:prstGeom>
          <a:noFill/>
        </p:spPr>
        <p:txBody>
          <a:bodyPr wrap="square" rtlCol="0">
            <a:spAutoFit/>
          </a:bodyPr>
          <a:lstStyle/>
          <a:p>
            <a:r>
              <a:rPr lang="en-US" sz="1600">
                <a:solidFill>
                  <a:srgbClr val="006600"/>
                </a:solidFill>
              </a:rPr>
              <a:t>"</a:t>
            </a:r>
            <a:r>
              <a:rPr lang="en-US" sz="1600" err="1">
                <a:solidFill>
                  <a:srgbClr val="006600"/>
                </a:solidFill>
                <a:latin typeface="Lucida Console" pitchFamily="49" charset="0"/>
              </a:rPr>
              <a:t>Brusco</a:t>
            </a:r>
            <a:r>
              <a:rPr lang="en-US" sz="1600">
                <a:solidFill>
                  <a:srgbClr val="006600"/>
                </a:solidFill>
                <a:latin typeface="Lucida Console" pitchFamily="49" charset="0"/>
              </a:rPr>
              <a:t>"</a:t>
            </a:r>
            <a:endParaRPr lang="en-SG" sz="1600">
              <a:solidFill>
                <a:srgbClr val="006600"/>
              </a:solidFill>
              <a:latin typeface="Lucida Console" pitchFamily="49" charset="0"/>
            </a:endParaRPr>
          </a:p>
        </p:txBody>
      </p:sp>
      <p:sp>
        <p:nvSpPr>
          <p:cNvPr id="32" name="TextBox 31"/>
          <p:cNvSpPr txBox="1"/>
          <p:nvPr/>
        </p:nvSpPr>
        <p:spPr>
          <a:xfrm>
            <a:off x="6817601" y="2146399"/>
            <a:ext cx="551935" cy="338554"/>
          </a:xfrm>
          <a:prstGeom prst="rect">
            <a:avLst/>
          </a:prstGeom>
          <a:noFill/>
        </p:spPr>
        <p:txBody>
          <a:bodyPr wrap="square" rtlCol="0">
            <a:spAutoFit/>
          </a:bodyPr>
          <a:lstStyle/>
          <a:p>
            <a:r>
              <a:rPr lang="en-US" sz="1600">
                <a:solidFill>
                  <a:srgbClr val="006600"/>
                </a:solidFill>
              </a:rPr>
              <a:t>23</a:t>
            </a:r>
            <a:endParaRPr lang="en-SG" sz="1600">
              <a:solidFill>
                <a:srgbClr val="006600"/>
              </a:solidFill>
              <a:latin typeface="Lucida Console" pitchFamily="49" charset="0"/>
            </a:endParaRPr>
          </a:p>
        </p:txBody>
      </p:sp>
      <p:sp>
        <p:nvSpPr>
          <p:cNvPr id="33" name="TextBox 32"/>
          <p:cNvSpPr txBox="1"/>
          <p:nvPr/>
        </p:nvSpPr>
        <p:spPr>
          <a:xfrm>
            <a:off x="7736997" y="2163790"/>
            <a:ext cx="543696" cy="338554"/>
          </a:xfrm>
          <a:prstGeom prst="rect">
            <a:avLst/>
          </a:prstGeom>
          <a:noFill/>
        </p:spPr>
        <p:txBody>
          <a:bodyPr wrap="square" rtlCol="0">
            <a:spAutoFit/>
          </a:bodyPr>
          <a:lstStyle/>
          <a:p>
            <a:r>
              <a:rPr lang="en-US" sz="1600">
                <a:solidFill>
                  <a:srgbClr val="006600"/>
                </a:solidFill>
              </a:rPr>
              <a:t>'M'</a:t>
            </a:r>
            <a:endParaRPr lang="en-SG" sz="1600">
              <a:solidFill>
                <a:srgbClr val="006600"/>
              </a:solidFill>
              <a:latin typeface="Lucida Console" pitchFamily="49" charset="0"/>
            </a:endParaRPr>
          </a:p>
        </p:txBody>
      </p:sp>
      <p:sp>
        <p:nvSpPr>
          <p:cNvPr id="34" name="TextBox 77"/>
          <p:cNvSpPr txBox="1">
            <a:spLocks noChangeArrowheads="1"/>
          </p:cNvSpPr>
          <p:nvPr/>
        </p:nvSpPr>
        <p:spPr bwMode="auto">
          <a:xfrm>
            <a:off x="533358" y="4970539"/>
            <a:ext cx="5434956" cy="584775"/>
          </a:xfrm>
          <a:prstGeom prst="rect">
            <a:avLst/>
          </a:prstGeom>
          <a:noFill/>
          <a:ln w="9525">
            <a:noFill/>
            <a:miter lim="800000"/>
            <a:headEnd/>
            <a:tailEnd/>
          </a:ln>
        </p:spPr>
        <p:txBody>
          <a:bodyPr wrap="square">
            <a:spAutoFit/>
          </a:bodyPr>
          <a:lstStyle/>
          <a:p>
            <a:r>
              <a:rPr lang="en-US" sz="1600" err="1">
                <a:latin typeface="Lucida Console" pitchFamily="49" charset="0"/>
              </a:rPr>
              <a:t>strcpy</a:t>
            </a:r>
            <a:r>
              <a:rPr lang="en-US" sz="1600">
                <a:latin typeface="Lucida Console" pitchFamily="49" charset="0"/>
              </a:rPr>
              <a:t>((</a:t>
            </a:r>
            <a:r>
              <a:rPr lang="en-US" sz="1600">
                <a:solidFill>
                  <a:srgbClr val="C00000"/>
                </a:solidFill>
                <a:latin typeface="Lucida Console" pitchFamily="49" charset="0"/>
              </a:rPr>
              <a:t>*</a:t>
            </a:r>
            <a:r>
              <a:rPr lang="en-US" sz="1600" err="1">
                <a:solidFill>
                  <a:srgbClr val="C00000"/>
                </a:solidFill>
                <a:latin typeface="Lucida Console" pitchFamily="49" charset="0"/>
              </a:rPr>
              <a:t>player_ptr</a:t>
            </a:r>
            <a:r>
              <a:rPr lang="en-US" sz="1600">
                <a:latin typeface="Lucida Console" pitchFamily="49" charset="0"/>
              </a:rPr>
              <a:t>).name, "Alexandra");</a:t>
            </a:r>
          </a:p>
          <a:p>
            <a:r>
              <a:rPr lang="en-US" sz="1600">
                <a:latin typeface="Lucida Console" pitchFamily="49" charset="0"/>
              </a:rPr>
              <a:t>(</a:t>
            </a:r>
            <a:r>
              <a:rPr lang="en-US" sz="1600">
                <a:solidFill>
                  <a:srgbClr val="C00000"/>
                </a:solidFill>
                <a:latin typeface="Lucida Console" pitchFamily="49" charset="0"/>
              </a:rPr>
              <a:t>*</a:t>
            </a:r>
            <a:r>
              <a:rPr lang="en-US" sz="1600" err="1">
                <a:solidFill>
                  <a:srgbClr val="C00000"/>
                </a:solidFill>
                <a:latin typeface="Lucida Console" pitchFamily="49" charset="0"/>
              </a:rPr>
              <a:t>player_ptr</a:t>
            </a:r>
            <a:r>
              <a:rPr lang="en-US" sz="1600">
                <a:latin typeface="Lucida Console" pitchFamily="49" charset="0"/>
              </a:rPr>
              <a:t>).age = 25;</a:t>
            </a:r>
            <a:endParaRPr lang="en-SG" sz="1600">
              <a:latin typeface="Lucida Console" pitchFamily="49" charset="0"/>
            </a:endParaRPr>
          </a:p>
        </p:txBody>
      </p:sp>
      <p:sp>
        <p:nvSpPr>
          <p:cNvPr id="35" name="TextBox 34"/>
          <p:cNvSpPr txBox="1"/>
          <p:nvPr/>
        </p:nvSpPr>
        <p:spPr>
          <a:xfrm>
            <a:off x="4662618" y="2145957"/>
            <a:ext cx="1528118" cy="338554"/>
          </a:xfrm>
          <a:prstGeom prst="rect">
            <a:avLst/>
          </a:prstGeom>
          <a:noFill/>
        </p:spPr>
        <p:txBody>
          <a:bodyPr wrap="square" rtlCol="0">
            <a:spAutoFit/>
          </a:bodyPr>
          <a:lstStyle/>
          <a:p>
            <a:r>
              <a:rPr lang="en-US" sz="1600">
                <a:solidFill>
                  <a:srgbClr val="006600"/>
                </a:solidFill>
              </a:rPr>
              <a:t>"</a:t>
            </a:r>
            <a:r>
              <a:rPr lang="en-US" sz="1600">
                <a:solidFill>
                  <a:srgbClr val="006600"/>
                </a:solidFill>
                <a:latin typeface="Lucida Console" pitchFamily="49" charset="0"/>
              </a:rPr>
              <a:t>Alexandra"</a:t>
            </a:r>
            <a:endParaRPr lang="en-SG" sz="1600">
              <a:solidFill>
                <a:srgbClr val="006600"/>
              </a:solidFill>
              <a:latin typeface="Lucida Console" pitchFamily="49" charset="0"/>
            </a:endParaRPr>
          </a:p>
        </p:txBody>
      </p:sp>
      <p:sp>
        <p:nvSpPr>
          <p:cNvPr id="36" name="TextBox 35"/>
          <p:cNvSpPr txBox="1"/>
          <p:nvPr/>
        </p:nvSpPr>
        <p:spPr>
          <a:xfrm>
            <a:off x="6793916" y="2163790"/>
            <a:ext cx="551935" cy="338554"/>
          </a:xfrm>
          <a:prstGeom prst="rect">
            <a:avLst/>
          </a:prstGeom>
          <a:noFill/>
        </p:spPr>
        <p:txBody>
          <a:bodyPr wrap="square" rtlCol="0">
            <a:spAutoFit/>
          </a:bodyPr>
          <a:lstStyle/>
          <a:p>
            <a:r>
              <a:rPr lang="en-US" sz="1600">
                <a:solidFill>
                  <a:srgbClr val="006600"/>
                </a:solidFill>
              </a:rPr>
              <a:t>25</a:t>
            </a:r>
            <a:endParaRPr lang="en-SG" sz="1600">
              <a:solidFill>
                <a:srgbClr val="006600"/>
              </a:solidFill>
              <a:latin typeface="Lucida Console" pitchFamily="49" charset="0"/>
            </a:endParaRPr>
          </a:p>
        </p:txBody>
      </p:sp>
      <p:grpSp>
        <p:nvGrpSpPr>
          <p:cNvPr id="37" name="Group 36"/>
          <p:cNvGrpSpPr/>
          <p:nvPr/>
        </p:nvGrpSpPr>
        <p:grpSpPr>
          <a:xfrm>
            <a:off x="6031550" y="4108569"/>
            <a:ext cx="1518428" cy="685853"/>
            <a:chOff x="6031550" y="4108569"/>
            <a:chExt cx="1518428" cy="685853"/>
          </a:xfrm>
        </p:grpSpPr>
        <p:sp>
          <p:nvSpPr>
            <p:cNvPr id="38" name="Rectangle 37"/>
            <p:cNvSpPr/>
            <p:nvPr/>
          </p:nvSpPr>
          <p:spPr bwMode="auto">
            <a:xfrm>
              <a:off x="6672649" y="4399005"/>
              <a:ext cx="877329" cy="395417"/>
            </a:xfrm>
            <a:prstGeom prst="rect">
              <a:avLst/>
            </a:prstGeom>
            <a:solidFill>
              <a:srgbClr val="CCEC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39" name="TextBox 62"/>
            <p:cNvSpPr txBox="1">
              <a:spLocks noChangeArrowheads="1"/>
            </p:cNvSpPr>
            <p:nvPr/>
          </p:nvSpPr>
          <p:spPr bwMode="auto">
            <a:xfrm>
              <a:off x="6031550" y="4108569"/>
              <a:ext cx="1085941" cy="307777"/>
            </a:xfrm>
            <a:prstGeom prst="rect">
              <a:avLst/>
            </a:prstGeom>
            <a:noFill/>
            <a:ln w="9525">
              <a:noFill/>
              <a:miter lim="800000"/>
              <a:headEnd/>
              <a:tailEnd/>
            </a:ln>
          </p:spPr>
          <p:txBody>
            <a:bodyPr wrap="square">
              <a:spAutoFit/>
            </a:bodyPr>
            <a:lstStyle/>
            <a:p>
              <a:r>
                <a:rPr lang="en-US" sz="1400" err="1"/>
                <a:t>player_ptr</a:t>
              </a:r>
              <a:endParaRPr lang="en-SG" sz="1400"/>
            </a:p>
          </p:txBody>
        </p:sp>
      </p:grpSp>
      <p:cxnSp>
        <p:nvCxnSpPr>
          <p:cNvPr id="40" name="Straight Arrow Connector 39"/>
          <p:cNvCxnSpPr/>
          <p:nvPr/>
        </p:nvCxnSpPr>
        <p:spPr bwMode="auto">
          <a:xfrm flipH="1" flipV="1">
            <a:off x="6820930" y="2743200"/>
            <a:ext cx="383059" cy="1828800"/>
          </a:xfrm>
          <a:prstGeom prst="straightConnector1">
            <a:avLst/>
          </a:prstGeom>
          <a:solidFill>
            <a:schemeClr val="accent1"/>
          </a:solidFill>
          <a:ln w="28575" cap="sq" cmpd="sng" algn="ctr">
            <a:solidFill>
              <a:srgbClr val="C00000"/>
            </a:solidFill>
            <a:prstDash val="solid"/>
            <a:round/>
            <a:headEnd type="none" w="med" len="med"/>
            <a:tailEnd type="triangle" w="lg" len="med"/>
          </a:ln>
          <a:effectLst/>
        </p:spPr>
      </p:cxnSp>
    </p:spTree>
    <p:extLst>
      <p:ext uri="{BB962C8B-B14F-4D97-AF65-F5344CB8AC3E}">
        <p14:creationId xmlns:p14="http://schemas.microsoft.com/office/powerpoint/2010/main" val="813773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dissolve">
                                      <p:cBhvr>
                                        <p:cTn id="25" dur="500"/>
                                        <p:tgtEl>
                                          <p:spTgt spid="37"/>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dissolve">
                                      <p:cBhvr>
                                        <p:cTn id="34" dur="500"/>
                                        <p:tgtEl>
                                          <p:spTgt spid="34"/>
                                        </p:tgtEl>
                                      </p:cBhvr>
                                    </p:animEffect>
                                  </p:childTnLst>
                                </p:cTn>
                              </p:par>
                            </p:childTnLst>
                          </p:cTn>
                        </p:par>
                        <p:par>
                          <p:cTn id="35" fill="hold">
                            <p:stCondLst>
                              <p:cond delay="500"/>
                            </p:stCondLst>
                            <p:childTnLst>
                              <p:par>
                                <p:cTn id="36" presetID="9" presetClass="exit" presetSubtype="0" fill="hold" grpId="1" nodeType="afterEffect">
                                  <p:stCondLst>
                                    <p:cond delay="0"/>
                                  </p:stCondLst>
                                  <p:childTnLst>
                                    <p:animEffect transition="out" filter="dissolve">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par>
                          <p:cTn id="43" fill="hold">
                            <p:stCondLst>
                              <p:cond delay="1500"/>
                            </p:stCondLst>
                            <p:childTnLst>
                              <p:par>
                                <p:cTn id="44" presetID="9" presetClass="exit" presetSubtype="0" fill="hold" grpId="1" nodeType="afterEffect">
                                  <p:stCondLst>
                                    <p:cond delay="0"/>
                                  </p:stCondLst>
                                  <p:childTnLst>
                                    <p:animEffect transition="out" filter="dissolv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childTnLst>
                          </p:cTn>
                        </p:par>
                        <p:par>
                          <p:cTn id="47" fill="hold">
                            <p:stCondLst>
                              <p:cond delay="2000"/>
                            </p:stCondLst>
                            <p:childTnLst>
                              <p:par>
                                <p:cTn id="48" presetID="9"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1" grpId="1"/>
      <p:bldP spid="32" grpId="0"/>
      <p:bldP spid="32" grpId="1"/>
      <p:bldP spid="33" grpId="0"/>
      <p:bldP spid="34" grpId="0"/>
      <p:bldP spid="35" grpId="0"/>
      <p:bldP spid="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F3E37F2E-CA60-9642-9AAE-3835052C608D}"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4.12 The Arrow Operator </a:t>
            </a:r>
            <a:r>
              <a:rPr lang="en-GB" sz="3200">
                <a:solidFill>
                  <a:srgbClr val="0000FF"/>
                </a:solidFill>
              </a:rPr>
              <a:t>(</a:t>
            </a:r>
            <a:r>
              <a:rPr lang="en-GB" sz="3200">
                <a:solidFill>
                  <a:srgbClr val="C00000"/>
                </a:solidFill>
              </a:rPr>
              <a:t>-&gt;</a:t>
            </a:r>
            <a:r>
              <a:rPr lang="en-GB" sz="3200">
                <a:solidFill>
                  <a:srgbClr val="0000FF"/>
                </a:solidFill>
              </a:rPr>
              <a:t>) (1/2)</a:t>
            </a:r>
            <a:endParaRPr lang="en-US" sz="32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57</a:t>
            </a:fld>
            <a:endParaRPr/>
          </a:p>
        </p:txBody>
      </p:sp>
      <p:sp>
        <p:nvSpPr>
          <p:cNvPr id="8" name="Rectangle 8"/>
          <p:cNvSpPr>
            <a:spLocks noChangeArrowheads="1"/>
          </p:cNvSpPr>
          <p:nvPr/>
        </p:nvSpPr>
        <p:spPr bwMode="auto">
          <a:xfrm>
            <a:off x="508000" y="1296092"/>
            <a:ext cx="7834313" cy="1812758"/>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Expressions like </a:t>
            </a:r>
            <a:r>
              <a:rPr lang="en-US" sz="2400">
                <a:solidFill>
                  <a:srgbClr val="C00000"/>
                </a:solidFill>
                <a:latin typeface="Lucida Console" pitchFamily="49" charset="0"/>
                <a:cs typeface="Courier New" pitchFamily="49" charset="0"/>
              </a:rPr>
              <a:t>(*</a:t>
            </a:r>
            <a:r>
              <a:rPr lang="en-US" sz="2400" err="1">
                <a:solidFill>
                  <a:srgbClr val="C00000"/>
                </a:solidFill>
                <a:latin typeface="Lucida Console" pitchFamily="49" charset="0"/>
                <a:cs typeface="Courier New" pitchFamily="49" charset="0"/>
              </a:rPr>
              <a:t>player_ptr</a:t>
            </a:r>
            <a:r>
              <a:rPr lang="en-US" sz="2400">
                <a:solidFill>
                  <a:srgbClr val="C00000"/>
                </a:solidFill>
                <a:latin typeface="Lucida Console" pitchFamily="49" charset="0"/>
                <a:cs typeface="Courier New" pitchFamily="49" charset="0"/>
              </a:rPr>
              <a:t>).name</a:t>
            </a:r>
            <a:r>
              <a:rPr lang="en-US" sz="2400">
                <a:solidFill>
                  <a:srgbClr val="C00000"/>
                </a:solidFill>
                <a:latin typeface="+mn-lt"/>
                <a:cs typeface="Courier New" pitchFamily="49" charset="0"/>
              </a:rPr>
              <a:t> </a:t>
            </a:r>
            <a:r>
              <a:rPr lang="en-US" sz="2400"/>
              <a:t>appear very often. Hence an alternative “shortcut” syntax is created for it.</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The arrow operator (</a:t>
            </a:r>
            <a:r>
              <a:rPr lang="en-US" sz="2400" b="1">
                <a:solidFill>
                  <a:srgbClr val="FF0000"/>
                </a:solidFill>
                <a:latin typeface="Calibri" pitchFamily="34" charset="0"/>
              </a:rPr>
              <a:t>-&gt;</a:t>
            </a:r>
            <a:r>
              <a:rPr lang="en-US" sz="2400"/>
              <a:t>)</a:t>
            </a:r>
          </a:p>
        </p:txBody>
      </p:sp>
      <p:grpSp>
        <p:nvGrpSpPr>
          <p:cNvPr id="9" name="Group 46"/>
          <p:cNvGrpSpPr>
            <a:grpSpLocks/>
          </p:cNvGrpSpPr>
          <p:nvPr/>
        </p:nvGrpSpPr>
        <p:grpSpPr bwMode="auto">
          <a:xfrm>
            <a:off x="457200" y="3095732"/>
            <a:ext cx="7961313" cy="463550"/>
            <a:chOff x="682174" y="3981904"/>
            <a:chExt cx="7961083" cy="463097"/>
          </a:xfrm>
        </p:grpSpPr>
        <p:sp>
          <p:nvSpPr>
            <p:cNvPr id="10" name="Rectangle 8"/>
            <p:cNvSpPr>
              <a:spLocks noChangeArrowheads="1"/>
            </p:cNvSpPr>
            <p:nvPr/>
          </p:nvSpPr>
          <p:spPr bwMode="auto">
            <a:xfrm>
              <a:off x="682174" y="3981904"/>
              <a:ext cx="2990931" cy="46309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a:latin typeface="Courier New" pitchFamily="49" charset="0"/>
                </a:rPr>
                <a:t>(*</a:t>
              </a:r>
              <a:r>
                <a:rPr lang="en-US" sz="2000" b="1" err="1">
                  <a:latin typeface="Courier New" pitchFamily="49" charset="0"/>
                </a:rPr>
                <a:t>player_ptr</a:t>
              </a:r>
              <a:r>
                <a:rPr lang="en-US" sz="2000" b="1">
                  <a:latin typeface="Courier New" pitchFamily="49" charset="0"/>
                </a:rPr>
                <a:t>).name</a:t>
              </a:r>
            </a:p>
          </p:txBody>
        </p:sp>
        <p:sp>
          <p:nvSpPr>
            <p:cNvPr id="12" name="Rectangle 8"/>
            <p:cNvSpPr>
              <a:spLocks noChangeArrowheads="1"/>
            </p:cNvSpPr>
            <p:nvPr/>
          </p:nvSpPr>
          <p:spPr bwMode="auto">
            <a:xfrm>
              <a:off x="5812826" y="3981904"/>
              <a:ext cx="2830431" cy="46309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err="1">
                  <a:latin typeface="Courier New" pitchFamily="49" charset="0"/>
                </a:rPr>
                <a:t>player_ptr</a:t>
              </a:r>
              <a:r>
                <a:rPr lang="en-US" sz="2000" b="1">
                  <a:latin typeface="Courier New" pitchFamily="49" charset="0"/>
                </a:rPr>
                <a:t>-&gt;name</a:t>
              </a:r>
            </a:p>
          </p:txBody>
        </p:sp>
        <p:sp>
          <p:nvSpPr>
            <p:cNvPr id="13" name="TextBox 41"/>
            <p:cNvSpPr txBox="1">
              <a:spLocks noChangeArrowheads="1"/>
            </p:cNvSpPr>
            <p:nvPr/>
          </p:nvSpPr>
          <p:spPr bwMode="auto">
            <a:xfrm>
              <a:off x="3646714" y="4028786"/>
              <a:ext cx="2046514" cy="369332"/>
            </a:xfrm>
            <a:prstGeom prst="rect">
              <a:avLst/>
            </a:prstGeom>
            <a:noFill/>
            <a:ln w="9525">
              <a:noFill/>
              <a:miter lim="800000"/>
              <a:headEnd/>
              <a:tailEnd/>
            </a:ln>
          </p:spPr>
          <p:txBody>
            <a:bodyPr>
              <a:spAutoFit/>
            </a:bodyPr>
            <a:lstStyle/>
            <a:p>
              <a:pPr algn="ctr"/>
              <a:r>
                <a:rPr lang="en-US" i="1">
                  <a:solidFill>
                    <a:srgbClr val="006600"/>
                  </a:solidFill>
                </a:rPr>
                <a:t>is equivalent to</a:t>
              </a:r>
              <a:endParaRPr lang="en-SG" i="1">
                <a:solidFill>
                  <a:srgbClr val="006600"/>
                </a:solidFill>
              </a:endParaRPr>
            </a:p>
          </p:txBody>
        </p:sp>
      </p:grpSp>
      <p:grpSp>
        <p:nvGrpSpPr>
          <p:cNvPr id="14" name="Group 47"/>
          <p:cNvGrpSpPr>
            <a:grpSpLocks/>
          </p:cNvGrpSpPr>
          <p:nvPr/>
        </p:nvGrpSpPr>
        <p:grpSpPr bwMode="auto">
          <a:xfrm>
            <a:off x="457200" y="3779275"/>
            <a:ext cx="7961313" cy="461963"/>
            <a:chOff x="682174" y="4729390"/>
            <a:chExt cx="7961083" cy="463097"/>
          </a:xfrm>
        </p:grpSpPr>
        <p:sp>
          <p:nvSpPr>
            <p:cNvPr id="15" name="Rectangle 8"/>
            <p:cNvSpPr>
              <a:spLocks noChangeArrowheads="1"/>
            </p:cNvSpPr>
            <p:nvPr/>
          </p:nvSpPr>
          <p:spPr bwMode="auto">
            <a:xfrm>
              <a:off x="682174" y="4729390"/>
              <a:ext cx="3023014" cy="46309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a:latin typeface="Courier New" pitchFamily="49" charset="0"/>
                </a:rPr>
                <a:t>(*</a:t>
              </a:r>
              <a:r>
                <a:rPr lang="en-US" sz="2000" b="1" err="1">
                  <a:latin typeface="Courier New" pitchFamily="49" charset="0"/>
                </a:rPr>
                <a:t>player_ptr</a:t>
              </a:r>
              <a:r>
                <a:rPr lang="en-US" sz="2000" b="1">
                  <a:latin typeface="Courier New" pitchFamily="49" charset="0"/>
                </a:rPr>
                <a:t>).age</a:t>
              </a:r>
            </a:p>
          </p:txBody>
        </p:sp>
        <p:sp>
          <p:nvSpPr>
            <p:cNvPr id="16" name="Rectangle 8"/>
            <p:cNvSpPr>
              <a:spLocks noChangeArrowheads="1"/>
            </p:cNvSpPr>
            <p:nvPr/>
          </p:nvSpPr>
          <p:spPr bwMode="auto">
            <a:xfrm>
              <a:off x="5812826" y="4729390"/>
              <a:ext cx="2830431" cy="46309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a:tabLst>
                  <a:tab pos="358775" algn="l"/>
                  <a:tab pos="715963" algn="l"/>
                  <a:tab pos="1074738" algn="l"/>
                </a:tabLst>
              </a:pPr>
              <a:r>
                <a:rPr lang="en-US" sz="2000" b="1" err="1">
                  <a:latin typeface="Courier New" pitchFamily="49" charset="0"/>
                </a:rPr>
                <a:t>player_ptr</a:t>
              </a:r>
              <a:r>
                <a:rPr lang="en-US" sz="2000" b="1">
                  <a:latin typeface="Courier New" pitchFamily="49" charset="0"/>
                </a:rPr>
                <a:t>-&gt;age</a:t>
              </a:r>
            </a:p>
          </p:txBody>
        </p:sp>
        <p:sp>
          <p:nvSpPr>
            <p:cNvPr id="17" name="TextBox 45"/>
            <p:cNvSpPr txBox="1">
              <a:spLocks noChangeArrowheads="1"/>
            </p:cNvSpPr>
            <p:nvPr/>
          </p:nvSpPr>
          <p:spPr bwMode="auto">
            <a:xfrm>
              <a:off x="3646714" y="4776272"/>
              <a:ext cx="2046514" cy="369332"/>
            </a:xfrm>
            <a:prstGeom prst="rect">
              <a:avLst/>
            </a:prstGeom>
            <a:noFill/>
            <a:ln w="9525">
              <a:noFill/>
              <a:miter lim="800000"/>
              <a:headEnd/>
              <a:tailEnd/>
            </a:ln>
          </p:spPr>
          <p:txBody>
            <a:bodyPr>
              <a:spAutoFit/>
            </a:bodyPr>
            <a:lstStyle/>
            <a:p>
              <a:pPr algn="ctr"/>
              <a:r>
                <a:rPr lang="en-US" i="1">
                  <a:solidFill>
                    <a:srgbClr val="006600"/>
                  </a:solidFill>
                </a:rPr>
                <a:t>is equivalent to</a:t>
              </a:r>
              <a:endParaRPr lang="en-SG" i="1">
                <a:solidFill>
                  <a:srgbClr val="006600"/>
                </a:solidFill>
              </a:endParaRPr>
            </a:p>
          </p:txBody>
        </p:sp>
      </p:grpSp>
      <p:sp>
        <p:nvSpPr>
          <p:cNvPr id="18" name="Rectangle 8"/>
          <p:cNvSpPr>
            <a:spLocks noChangeArrowheads="1"/>
          </p:cNvSpPr>
          <p:nvPr/>
        </p:nvSpPr>
        <p:spPr bwMode="auto">
          <a:xfrm>
            <a:off x="508000" y="4600765"/>
            <a:ext cx="7834313" cy="1796715"/>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Can we write </a:t>
            </a:r>
            <a:r>
              <a:rPr lang="en-US" sz="2400">
                <a:solidFill>
                  <a:srgbClr val="0000FF"/>
                </a:solidFill>
              </a:rPr>
              <a:t>*</a:t>
            </a:r>
            <a:r>
              <a:rPr lang="en-US" sz="2400" err="1">
                <a:solidFill>
                  <a:srgbClr val="0000FF"/>
                </a:solidFill>
              </a:rPr>
              <a:t>player_ptr.name</a:t>
            </a:r>
            <a:r>
              <a:rPr lang="en-US" sz="2400">
                <a:solidFill>
                  <a:srgbClr val="0000FF"/>
                </a:solidFill>
              </a:rPr>
              <a:t> </a:t>
            </a:r>
            <a:r>
              <a:rPr lang="en-US" sz="2400"/>
              <a:t>instead of </a:t>
            </a:r>
            <a:r>
              <a:rPr lang="en-US" sz="2400">
                <a:solidFill>
                  <a:srgbClr val="0000FF"/>
                </a:solidFill>
              </a:rPr>
              <a:t>(*</a:t>
            </a:r>
            <a:r>
              <a:rPr lang="en-US" sz="2400" err="1">
                <a:solidFill>
                  <a:srgbClr val="0000FF"/>
                </a:solidFill>
              </a:rPr>
              <a:t>player_ptr</a:t>
            </a:r>
            <a:r>
              <a:rPr lang="en-US" sz="2400">
                <a:solidFill>
                  <a:srgbClr val="0000FF"/>
                </a:solidFill>
              </a:rPr>
              <a:t>).name</a:t>
            </a:r>
            <a:r>
              <a:rPr lang="en-US" sz="2400"/>
              <a:t>? </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i="1">
                <a:solidFill>
                  <a:srgbClr val="0000FF"/>
                </a:solidFill>
              </a:rPr>
              <a:t>No</a:t>
            </a:r>
            <a:r>
              <a:rPr lang="en-US" sz="2400"/>
              <a:t>, because </a:t>
            </a:r>
            <a:r>
              <a:rPr lang="en-US" sz="2400" b="1">
                <a:solidFill>
                  <a:srgbClr val="FF0000"/>
                </a:solidFill>
              </a:rPr>
              <a:t>. </a:t>
            </a:r>
            <a:r>
              <a:rPr lang="en-US" sz="2400"/>
              <a:t>(dot) has higher precedence than </a:t>
            </a:r>
            <a:r>
              <a:rPr lang="en-US" sz="2400" b="1">
                <a:solidFill>
                  <a:srgbClr val="FF0000"/>
                </a:solidFill>
              </a:rPr>
              <a:t>*</a:t>
            </a:r>
            <a:r>
              <a:rPr lang="en-US" sz="2400"/>
              <a:t>, so </a:t>
            </a:r>
            <a:r>
              <a:rPr lang="en-US" sz="2400">
                <a:solidFill>
                  <a:srgbClr val="0000FF"/>
                </a:solidFill>
              </a:rPr>
              <a:t>*</a:t>
            </a:r>
            <a:r>
              <a:rPr lang="en-US" sz="2400" err="1">
                <a:solidFill>
                  <a:srgbClr val="0000FF"/>
                </a:solidFill>
              </a:rPr>
              <a:t>player_ptr.name</a:t>
            </a:r>
            <a:r>
              <a:rPr lang="en-US" sz="2400">
                <a:solidFill>
                  <a:srgbClr val="0000FF"/>
                </a:solidFill>
              </a:rPr>
              <a:t> </a:t>
            </a:r>
            <a:r>
              <a:rPr lang="en-US" sz="2400"/>
              <a:t>means </a:t>
            </a:r>
            <a:r>
              <a:rPr lang="en-US" sz="2400">
                <a:solidFill>
                  <a:srgbClr val="0000FF"/>
                </a:solidFill>
              </a:rPr>
              <a:t>*(player_ptr.name)</a:t>
            </a:r>
            <a:r>
              <a:rPr lang="en-US" sz="2400"/>
              <a:t>!</a:t>
            </a:r>
          </a:p>
        </p:txBody>
      </p:sp>
    </p:spTree>
    <p:extLst>
      <p:ext uri="{BB962C8B-B14F-4D97-AF65-F5344CB8AC3E}">
        <p14:creationId xmlns:p14="http://schemas.microsoft.com/office/powerpoint/2010/main" val="2067004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fld id="{46B91F76-052E-D34B-B012-098FDD0128C8}" type="datetime1">
              <a:rPr lang="en-SG" smtClean="0"/>
              <a:t>13/9/21</a:t>
            </a:fld>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584775"/>
          </a:xfrm>
          <a:prstGeom prst="rect">
            <a:avLst/>
          </a:prstGeom>
          <a:noFill/>
        </p:spPr>
        <p:txBody>
          <a:bodyPr wrap="square" rtlCol="0">
            <a:spAutoFit/>
          </a:bodyPr>
          <a:lstStyle/>
          <a:p>
            <a:r>
              <a:rPr lang="en-SG" sz="3200">
                <a:solidFill>
                  <a:srgbClr val="0000FF"/>
                </a:solidFill>
                <a:latin typeface="+mn-lt"/>
              </a:rPr>
              <a:t>4.12 The Arrow Operator </a:t>
            </a:r>
            <a:r>
              <a:rPr lang="en-GB" sz="3200">
                <a:solidFill>
                  <a:srgbClr val="0000FF"/>
                </a:solidFill>
              </a:rPr>
              <a:t>(</a:t>
            </a:r>
            <a:r>
              <a:rPr lang="en-GB" sz="3200">
                <a:solidFill>
                  <a:srgbClr val="C00000"/>
                </a:solidFill>
              </a:rPr>
              <a:t>-&gt;</a:t>
            </a:r>
            <a:r>
              <a:rPr lang="en-GB" sz="3200">
                <a:solidFill>
                  <a:srgbClr val="0000FF"/>
                </a:solidFill>
              </a:rPr>
              <a:t>) (2/2)</a:t>
            </a:r>
            <a:endParaRPr lang="en-US" sz="3200">
              <a:solidFill>
                <a:srgbClr val="C00000"/>
              </a:solidFill>
              <a:latin typeface="+mn-lt"/>
            </a:endParaRPr>
          </a:p>
        </p:txBody>
      </p:sp>
      <p:sp>
        <p:nvSpPr>
          <p:cNvPr id="7" name="Slide Number Placeholder 6">
            <a:extLst>
              <a:ext uri="{FF2B5EF4-FFF2-40B4-BE49-F238E27FC236}">
                <a16:creationId xmlns:a16="http://schemas.microsoft.com/office/drawing/2014/main" id="{3E404BF8-47D4-4C7D-A21B-7E5CA710484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58</a:t>
            </a:fld>
            <a:endParaRPr/>
          </a:p>
        </p:txBody>
      </p:sp>
      <p:sp>
        <p:nvSpPr>
          <p:cNvPr id="19" name="Rectangle 8"/>
          <p:cNvSpPr>
            <a:spLocks noChangeArrowheads="1"/>
          </p:cNvSpPr>
          <p:nvPr/>
        </p:nvSpPr>
        <p:spPr bwMode="auto">
          <a:xfrm>
            <a:off x="733425" y="1411706"/>
            <a:ext cx="7834313" cy="1000024"/>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Function </a:t>
            </a:r>
            <a:r>
              <a:rPr lang="en-US" sz="2400" err="1">
                <a:solidFill>
                  <a:srgbClr val="0000FF"/>
                </a:solidFill>
              </a:rPr>
              <a:t>change_name_and_age</a:t>
            </a:r>
            <a:r>
              <a:rPr lang="en-US" sz="2400">
                <a:solidFill>
                  <a:srgbClr val="0000FF"/>
                </a:solidFill>
              </a:rPr>
              <a:t>() </a:t>
            </a:r>
            <a:r>
              <a:rPr lang="en-US" sz="2400"/>
              <a:t>in</a:t>
            </a:r>
            <a:r>
              <a:rPr lang="en-US" sz="2400">
                <a:solidFill>
                  <a:srgbClr val="0000FF"/>
                </a:solidFill>
              </a:rPr>
              <a:t> PassAddrStructToFn2.c</a:t>
            </a:r>
            <a:r>
              <a:rPr lang="en-US" sz="2400"/>
              <a:t> modified to use the </a:t>
            </a:r>
            <a:r>
              <a:rPr lang="en-US" sz="2400" b="1">
                <a:solidFill>
                  <a:srgbClr val="FF0000"/>
                </a:solidFill>
                <a:latin typeface="Courier New" pitchFamily="49" charset="0"/>
                <a:cs typeface="Courier New" pitchFamily="49" charset="0"/>
              </a:rPr>
              <a:t>-&gt;</a:t>
            </a:r>
            <a:r>
              <a:rPr lang="en-US" sz="2400"/>
              <a:t> operator.</a:t>
            </a:r>
          </a:p>
        </p:txBody>
      </p:sp>
      <p:grpSp>
        <p:nvGrpSpPr>
          <p:cNvPr id="20" name="Group 5"/>
          <p:cNvGrpSpPr>
            <a:grpSpLocks/>
          </p:cNvGrpSpPr>
          <p:nvPr/>
        </p:nvGrpSpPr>
        <p:grpSpPr bwMode="auto">
          <a:xfrm>
            <a:off x="860913" y="2767401"/>
            <a:ext cx="7368687" cy="1871908"/>
            <a:chOff x="790833" y="873162"/>
            <a:chExt cx="7369034" cy="1871681"/>
          </a:xfrm>
        </p:grpSpPr>
        <p:sp>
          <p:nvSpPr>
            <p:cNvPr id="22" name="TextBox 21"/>
            <p:cNvSpPr txBox="1"/>
            <p:nvPr/>
          </p:nvSpPr>
          <p:spPr>
            <a:xfrm>
              <a:off x="790833" y="1152292"/>
              <a:ext cx="7258192" cy="1592551"/>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a:spAutoFit/>
            </a:bodyPr>
            <a:lstStyle/>
            <a:p>
              <a:pPr>
                <a:tabLst>
                  <a:tab pos="363538" algn="l"/>
                  <a:tab pos="714375" algn="l"/>
                  <a:tab pos="1077913" algn="l"/>
                  <a:tab pos="1430338" algn="l"/>
                  <a:tab pos="1793875" algn="l"/>
                </a:tabLst>
                <a:defRPr/>
              </a:pPr>
              <a:r>
                <a:rPr lang="en-US" b="1">
                  <a:solidFill>
                    <a:srgbClr val="800000"/>
                  </a:solidFill>
                  <a:latin typeface="Courier New" pitchFamily="49" charset="0"/>
                  <a:cs typeface="Courier New" pitchFamily="49" charset="0"/>
                </a:rPr>
                <a:t>// To change a player’s name and age</a:t>
              </a:r>
            </a:p>
            <a:p>
              <a:pPr>
                <a:spcAft>
                  <a:spcPts val="300"/>
                </a:spcAft>
                <a:tabLst>
                  <a:tab pos="363538" algn="l"/>
                  <a:tab pos="714375" algn="l"/>
                  <a:tab pos="1077913" algn="l"/>
                  <a:tab pos="1430338" algn="l"/>
                  <a:tab pos="1793875" algn="l"/>
                </a:tabLst>
                <a:defRPr/>
              </a:pPr>
              <a:r>
                <a:rPr lang="en-US" b="1">
                  <a:solidFill>
                    <a:srgbClr val="0000FF"/>
                  </a:solidFill>
                  <a:latin typeface="Courier New" pitchFamily="49" charset="0"/>
                  <a:cs typeface="Courier New" pitchFamily="49" charset="0"/>
                </a:rPr>
                <a:t>void</a:t>
              </a:r>
              <a:r>
                <a:rPr lang="en-US" b="1">
                  <a:latin typeface="Courier New" pitchFamily="49" charset="0"/>
                  <a:cs typeface="Courier New" pitchFamily="49" charset="0"/>
                </a:rPr>
                <a:t> </a:t>
              </a:r>
              <a:r>
                <a:rPr lang="en-US" b="1" err="1">
                  <a:latin typeface="Courier New" pitchFamily="49" charset="0"/>
                  <a:cs typeface="Courier New" pitchFamily="49" charset="0"/>
                </a:rPr>
                <a:t>change_name_and_age</a:t>
              </a:r>
              <a:r>
                <a:rPr lang="en-US" b="1">
                  <a:latin typeface="Courier New" pitchFamily="49" charset="0"/>
                  <a:cs typeface="Courier New" pitchFamily="49" charset="0"/>
                </a:rPr>
                <a:t>(</a:t>
              </a:r>
              <a:r>
                <a:rPr lang="en-US" b="1" err="1">
                  <a:latin typeface="Courier New" pitchFamily="49" charset="0"/>
                  <a:cs typeface="Courier New" pitchFamily="49" charset="0"/>
                </a:rPr>
                <a:t>player_t</a:t>
              </a:r>
              <a:r>
                <a:rPr lang="en-US" b="1">
                  <a:latin typeface="Courier New" pitchFamily="49" charset="0"/>
                  <a:cs typeface="Courier New" pitchFamily="49" charset="0"/>
                </a:rPr>
                <a:t> *</a:t>
              </a:r>
              <a:r>
                <a:rPr lang="en-US" b="1" err="1">
                  <a:latin typeface="Courier New" pitchFamily="49" charset="0"/>
                  <a:cs typeface="Courier New" pitchFamily="49" charset="0"/>
                </a:rPr>
                <a:t>player_ptr</a:t>
              </a:r>
              <a:r>
                <a:rPr lang="en-US" b="1">
                  <a:latin typeface="Courier New" pitchFamily="49" charset="0"/>
                  <a:cs typeface="Courier New" pitchFamily="49" charset="0"/>
                </a:rPr>
                <a:t>) {</a:t>
              </a:r>
            </a:p>
            <a:p>
              <a:pPr>
                <a:spcAft>
                  <a:spcPts val="300"/>
                </a:spcAft>
                <a:tabLst>
                  <a:tab pos="363538" algn="l"/>
                  <a:tab pos="714375" algn="l"/>
                  <a:tab pos="1077913" algn="l"/>
                  <a:tab pos="1430338" algn="l"/>
                  <a:tab pos="1793875" algn="l"/>
                </a:tabLst>
                <a:defRPr/>
              </a:pPr>
              <a:r>
                <a:rPr lang="en-US" b="1">
                  <a:latin typeface="Courier New" pitchFamily="49" charset="0"/>
                  <a:cs typeface="Courier New" pitchFamily="49" charset="0"/>
                </a:rPr>
                <a:t>	</a:t>
              </a:r>
              <a:r>
                <a:rPr lang="en-US" b="1" err="1">
                  <a:latin typeface="Courier New" pitchFamily="49" charset="0"/>
                  <a:cs typeface="Courier New" pitchFamily="49" charset="0"/>
                </a:rPr>
                <a:t>strcpy</a:t>
              </a:r>
              <a:r>
                <a:rPr lang="en-US" b="1">
                  <a:latin typeface="Courier New" pitchFamily="49" charset="0"/>
                  <a:cs typeface="Courier New" pitchFamily="49" charset="0"/>
                </a:rPr>
                <a:t>(</a:t>
              </a:r>
              <a:r>
                <a:rPr lang="en-US" b="1" err="1">
                  <a:latin typeface="Courier New" pitchFamily="49" charset="0"/>
                  <a:cs typeface="Courier New" pitchFamily="49" charset="0"/>
                </a:rPr>
                <a:t>player_ptr</a:t>
              </a:r>
              <a:r>
                <a:rPr lang="en-US" b="1">
                  <a:solidFill>
                    <a:srgbClr val="FF0000"/>
                  </a:solidFill>
                  <a:latin typeface="Courier New" pitchFamily="49" charset="0"/>
                  <a:cs typeface="Courier New" pitchFamily="49" charset="0"/>
                </a:rPr>
                <a:t>-&gt;</a:t>
              </a:r>
              <a:r>
                <a:rPr lang="en-US" b="1">
                  <a:latin typeface="Courier New" pitchFamily="49" charset="0"/>
                  <a:cs typeface="Courier New" pitchFamily="49" charset="0"/>
                </a:rPr>
                <a:t>name, </a:t>
              </a:r>
              <a:r>
                <a:rPr lang="en-US" b="1">
                  <a:solidFill>
                    <a:srgbClr val="006600"/>
                  </a:solidFill>
                  <a:latin typeface="Courier New" pitchFamily="49" charset="0"/>
                  <a:cs typeface="Courier New" pitchFamily="49" charset="0"/>
                </a:rPr>
                <a:t>"Alexandra"</a:t>
              </a:r>
              <a:r>
                <a:rPr lang="en-US" b="1">
                  <a:latin typeface="Courier New" pitchFamily="49" charset="0"/>
                  <a:cs typeface="Courier New" pitchFamily="49" charset="0"/>
                </a:rPr>
                <a:t>);</a:t>
              </a:r>
            </a:p>
            <a:p>
              <a:pPr>
                <a:spcAft>
                  <a:spcPts val="300"/>
                </a:spcAft>
                <a:tabLst>
                  <a:tab pos="363538" algn="l"/>
                  <a:tab pos="714375" algn="l"/>
                  <a:tab pos="1077913" algn="l"/>
                  <a:tab pos="1430338" algn="l"/>
                  <a:tab pos="1793875" algn="l"/>
                </a:tabLst>
                <a:defRPr/>
              </a:pPr>
              <a:r>
                <a:rPr lang="en-US" b="1">
                  <a:latin typeface="Courier New" pitchFamily="49" charset="0"/>
                  <a:cs typeface="Courier New" pitchFamily="49" charset="0"/>
                </a:rPr>
                <a:t>	</a:t>
              </a:r>
              <a:r>
                <a:rPr lang="en-US" b="1" err="1">
                  <a:latin typeface="Courier New" pitchFamily="49" charset="0"/>
                  <a:cs typeface="Courier New" pitchFamily="49" charset="0"/>
                </a:rPr>
                <a:t>player_ptr</a:t>
              </a:r>
              <a:r>
                <a:rPr lang="en-US" b="1">
                  <a:solidFill>
                    <a:srgbClr val="FF0000"/>
                  </a:solidFill>
                  <a:latin typeface="Courier New" pitchFamily="49" charset="0"/>
                  <a:cs typeface="Courier New" pitchFamily="49" charset="0"/>
                </a:rPr>
                <a:t>-&gt;</a:t>
              </a:r>
              <a:r>
                <a:rPr lang="en-US" b="1">
                  <a:latin typeface="Courier New" pitchFamily="49" charset="0"/>
                  <a:cs typeface="Courier New" pitchFamily="49" charset="0"/>
                </a:rPr>
                <a:t>age = </a:t>
              </a:r>
              <a:r>
                <a:rPr lang="en-US" b="1">
                  <a:solidFill>
                    <a:srgbClr val="006600"/>
                  </a:solidFill>
                  <a:latin typeface="Courier New" pitchFamily="49" charset="0"/>
                  <a:cs typeface="Courier New" pitchFamily="49" charset="0"/>
                </a:rPr>
                <a:t>25</a:t>
              </a:r>
              <a:r>
                <a:rPr lang="en-US" b="1">
                  <a:latin typeface="Courier New" pitchFamily="49" charset="0"/>
                  <a:cs typeface="Courier New" pitchFamily="49" charset="0"/>
                </a:rPr>
                <a:t>;</a:t>
              </a:r>
            </a:p>
            <a:p>
              <a:pPr>
                <a:tabLst>
                  <a:tab pos="363538" algn="l"/>
                  <a:tab pos="714375" algn="l"/>
                  <a:tab pos="1077913" algn="l"/>
                  <a:tab pos="1430338" algn="l"/>
                  <a:tab pos="1793875" algn="l"/>
                </a:tabLst>
                <a:defRPr/>
              </a:pPr>
              <a:r>
                <a:rPr lang="en-US" b="1">
                  <a:latin typeface="Courier New" pitchFamily="49" charset="0"/>
                  <a:cs typeface="Courier New" pitchFamily="49" charset="0"/>
                </a:rPr>
                <a:t>}</a:t>
              </a:r>
            </a:p>
          </p:txBody>
        </p:sp>
        <p:sp>
          <p:nvSpPr>
            <p:cNvPr id="23" name="TextBox 22"/>
            <p:cNvSpPr txBox="1"/>
            <p:nvPr/>
          </p:nvSpPr>
          <p:spPr>
            <a:xfrm>
              <a:off x="5448070" y="873162"/>
              <a:ext cx="2711797" cy="369842"/>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US"/>
                <a:t>PassAddrStructToFn2.c</a:t>
              </a:r>
              <a:endParaRPr lang="en-SG"/>
            </a:p>
          </p:txBody>
        </p:sp>
      </p:grpSp>
    </p:spTree>
    <p:extLst>
      <p:ext uri="{BB962C8B-B14F-4D97-AF65-F5344CB8AC3E}">
        <p14:creationId xmlns:p14="http://schemas.microsoft.com/office/powerpoint/2010/main" val="2199261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1467-BAC7-0B4A-A6C9-3342D4E5BB2C}"/>
              </a:ext>
            </a:extLst>
          </p:cNvPr>
          <p:cNvSpPr>
            <a:spLocks noGrp="1"/>
          </p:cNvSpPr>
          <p:nvPr>
            <p:ph type="ctrTitle"/>
          </p:nvPr>
        </p:nvSpPr>
        <p:spPr/>
        <p:txBody>
          <a:bodyPr/>
          <a:lstStyle/>
          <a:p>
            <a:r>
              <a:rPr lang="en-US" dirty="0"/>
              <a:t>Number systems</a:t>
            </a:r>
          </a:p>
        </p:txBody>
      </p:sp>
      <p:sp>
        <p:nvSpPr>
          <p:cNvPr id="3" name="Subtitle 2">
            <a:extLst>
              <a:ext uri="{FF2B5EF4-FFF2-40B4-BE49-F238E27FC236}">
                <a16:creationId xmlns:a16="http://schemas.microsoft.com/office/drawing/2014/main" id="{CB2B0E83-8517-1E46-8DB3-16EF91BF3A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90393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43122BDE-AB4F-E44E-BBCB-77929D98BC4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5. Array and Loop</a:t>
            </a:r>
            <a:endParaRPr lang="en-US" sz="3600" dirty="0">
              <a:solidFill>
                <a:srgbClr val="C00000"/>
              </a:solidFill>
            </a:endParaRPr>
          </a:p>
        </p:txBody>
      </p:sp>
      <p:sp>
        <p:nvSpPr>
          <p:cNvPr id="17" name="Rectangle 3">
            <a:extLst>
              <a:ext uri="{FF2B5EF4-FFF2-40B4-BE49-F238E27FC236}">
                <a16:creationId xmlns:a16="http://schemas.microsoft.com/office/drawing/2014/main" id="{B46969DF-C2D4-4319-A54C-1C42F968E0CA}"/>
              </a:ext>
            </a:extLst>
          </p:cNvPr>
          <p:cNvSpPr txBox="1">
            <a:spLocks noChangeArrowheads="1"/>
          </p:cNvSpPr>
          <p:nvPr/>
        </p:nvSpPr>
        <p:spPr>
          <a:xfrm>
            <a:off x="457200" y="1374503"/>
            <a:ext cx="8229600" cy="48200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Bef>
                <a:spcPct val="50000"/>
              </a:spcBef>
              <a:spcAft>
                <a:spcPts val="0"/>
              </a:spcAft>
              <a:buSzPct val="100000"/>
              <a:buFont typeface="Wingdings" pitchFamily="2" charset="2"/>
              <a:buChar char="§"/>
            </a:pPr>
            <a:r>
              <a:rPr lang="en-US" dirty="0"/>
              <a:t>Typical example of accessing array elements in a loop:</a:t>
            </a:r>
          </a:p>
        </p:txBody>
      </p:sp>
      <p:grpSp>
        <p:nvGrpSpPr>
          <p:cNvPr id="18" name="Group 4">
            <a:extLst>
              <a:ext uri="{FF2B5EF4-FFF2-40B4-BE49-F238E27FC236}">
                <a16:creationId xmlns:a16="http://schemas.microsoft.com/office/drawing/2014/main" id="{85BDF7B6-140E-45E7-B54B-422729E12145}"/>
              </a:ext>
            </a:extLst>
          </p:cNvPr>
          <p:cNvGrpSpPr>
            <a:grpSpLocks/>
          </p:cNvGrpSpPr>
          <p:nvPr/>
        </p:nvGrpSpPr>
        <p:grpSpPr bwMode="auto">
          <a:xfrm>
            <a:off x="1719649" y="1968482"/>
            <a:ext cx="4975225" cy="4319588"/>
            <a:chOff x="1056" y="1198"/>
            <a:chExt cx="3134" cy="2721"/>
          </a:xfrm>
        </p:grpSpPr>
        <p:sp>
          <p:nvSpPr>
            <p:cNvPr id="19" name="Text Box 5">
              <a:extLst>
                <a:ext uri="{FF2B5EF4-FFF2-40B4-BE49-F238E27FC236}">
                  <a16:creationId xmlns:a16="http://schemas.microsoft.com/office/drawing/2014/main" id="{D43D6B98-B734-455F-816E-6EBE95A132A9}"/>
                </a:ext>
              </a:extLst>
            </p:cNvPr>
            <p:cNvSpPr txBox="1">
              <a:spLocks noChangeArrowheads="1"/>
            </p:cNvSpPr>
            <p:nvPr/>
          </p:nvSpPr>
          <p:spPr bwMode="auto">
            <a:xfrm>
              <a:off x="1960" y="1198"/>
              <a:ext cx="1784" cy="512"/>
            </a:xfrm>
            <a:prstGeom prst="rect">
              <a:avLst/>
            </a:prstGeom>
            <a:solidFill>
              <a:srgbClr val="FFFFCC"/>
            </a:solidFill>
            <a:ln w="25400" cap="sq">
              <a:solidFill>
                <a:schemeClr val="tx1"/>
              </a:solidFill>
              <a:miter lim="800000"/>
              <a:headEnd type="none" w="sm" len="sm"/>
              <a:tailEnd type="none" w="sm" len="sm"/>
            </a:ln>
          </p:spPr>
          <p:txBody>
            <a:bodyPr lIns="9144" tIns="27432" rIns="9144" bIns="27432">
              <a:spAutoFit/>
            </a:bodyPr>
            <a:lstStyle/>
            <a:p>
              <a:pPr algn="ctr"/>
              <a:r>
                <a:rPr lang="en-US" sz="1600" b="1"/>
                <a:t>Initialization for result variables, loop counter, and array pointers.</a:t>
              </a:r>
            </a:p>
          </p:txBody>
        </p:sp>
        <p:sp>
          <p:nvSpPr>
            <p:cNvPr id="20" name="Text Box 6">
              <a:extLst>
                <a:ext uri="{FF2B5EF4-FFF2-40B4-BE49-F238E27FC236}">
                  <a16:creationId xmlns:a16="http://schemas.microsoft.com/office/drawing/2014/main" id="{0065D313-C107-4187-900C-1386AC7A2CB4}"/>
                </a:ext>
              </a:extLst>
            </p:cNvPr>
            <p:cNvSpPr txBox="1">
              <a:spLocks noChangeArrowheads="1"/>
            </p:cNvSpPr>
            <p:nvPr/>
          </p:nvSpPr>
          <p:spPr bwMode="auto">
            <a:xfrm>
              <a:off x="1960" y="2005"/>
              <a:ext cx="1784" cy="666"/>
            </a:xfrm>
            <a:prstGeom prst="rect">
              <a:avLst/>
            </a:prstGeom>
            <a:solidFill>
              <a:srgbClr val="FFFFCC"/>
            </a:solidFill>
            <a:ln w="25400" cap="sq">
              <a:solidFill>
                <a:schemeClr val="tx1"/>
              </a:solidFill>
              <a:miter lim="800000"/>
              <a:headEnd type="none" w="sm" len="sm"/>
              <a:tailEnd type="none" w="sm" len="sm"/>
            </a:ln>
          </p:spPr>
          <p:txBody>
            <a:bodyPr lIns="9144" tIns="27432" rIns="9144" bIns="27432">
              <a:spAutoFit/>
            </a:bodyPr>
            <a:lstStyle/>
            <a:p>
              <a:pPr marL="287338" indent="-287338" algn="ctr"/>
              <a:r>
                <a:rPr lang="en-US" sz="1600" b="1"/>
                <a:t>Work by:</a:t>
              </a:r>
            </a:p>
            <a:p>
              <a:pPr marL="287338" indent="-287338" algn="ctr">
                <a:buFontTx/>
                <a:buAutoNum type="arabicPeriod"/>
              </a:pPr>
              <a:r>
                <a:rPr lang="en-US" sz="1600" b="1"/>
                <a:t>Calculating address</a:t>
              </a:r>
            </a:p>
            <a:p>
              <a:pPr marL="287338" indent="-287338" algn="ctr">
                <a:buFontTx/>
                <a:buAutoNum type="arabicPeriod"/>
              </a:pPr>
              <a:r>
                <a:rPr lang="en-US" sz="1600" b="1"/>
                <a:t>Load data</a:t>
              </a:r>
            </a:p>
            <a:p>
              <a:pPr marL="287338" indent="-287338" algn="ctr">
                <a:buFontTx/>
                <a:buAutoNum type="arabicPeriod"/>
              </a:pPr>
              <a:r>
                <a:rPr lang="en-US" sz="1600" b="1"/>
                <a:t>Perform task</a:t>
              </a:r>
            </a:p>
          </p:txBody>
        </p:sp>
        <p:sp>
          <p:nvSpPr>
            <p:cNvPr id="22" name="Text Box 7">
              <a:extLst>
                <a:ext uri="{FF2B5EF4-FFF2-40B4-BE49-F238E27FC236}">
                  <a16:creationId xmlns:a16="http://schemas.microsoft.com/office/drawing/2014/main" id="{496BE574-726D-48C6-9CBE-F3F10FE12360}"/>
                </a:ext>
              </a:extLst>
            </p:cNvPr>
            <p:cNvSpPr txBox="1">
              <a:spLocks noChangeArrowheads="1"/>
            </p:cNvSpPr>
            <p:nvPr/>
          </p:nvSpPr>
          <p:spPr bwMode="auto">
            <a:xfrm>
              <a:off x="1960" y="2863"/>
              <a:ext cx="1784" cy="358"/>
            </a:xfrm>
            <a:prstGeom prst="rect">
              <a:avLst/>
            </a:prstGeom>
            <a:solidFill>
              <a:srgbClr val="FFFFCC"/>
            </a:solidFill>
            <a:ln w="25400" cap="sq">
              <a:solidFill>
                <a:schemeClr val="tx1"/>
              </a:solidFill>
              <a:miter lim="800000"/>
              <a:headEnd type="none" w="sm" len="sm"/>
              <a:tailEnd type="none" w="sm" len="sm"/>
            </a:ln>
          </p:spPr>
          <p:txBody>
            <a:bodyPr lIns="9144" tIns="27432" rIns="9144" bIns="27432">
              <a:spAutoFit/>
            </a:bodyPr>
            <a:lstStyle/>
            <a:p>
              <a:pPr algn="ctr"/>
              <a:r>
                <a:rPr lang="en-US" sz="1600" b="1"/>
                <a:t>Update loop counter and array pointers.</a:t>
              </a:r>
            </a:p>
          </p:txBody>
        </p:sp>
        <p:sp>
          <p:nvSpPr>
            <p:cNvPr id="23" name="Text Box 8">
              <a:extLst>
                <a:ext uri="{FF2B5EF4-FFF2-40B4-BE49-F238E27FC236}">
                  <a16:creationId xmlns:a16="http://schemas.microsoft.com/office/drawing/2014/main" id="{B067F2C7-6F1E-479B-8569-585956E32AF9}"/>
                </a:ext>
              </a:extLst>
            </p:cNvPr>
            <p:cNvSpPr txBox="1">
              <a:spLocks noChangeArrowheads="1"/>
            </p:cNvSpPr>
            <p:nvPr/>
          </p:nvSpPr>
          <p:spPr bwMode="auto">
            <a:xfrm>
              <a:off x="1960" y="3423"/>
              <a:ext cx="1784" cy="204"/>
            </a:xfrm>
            <a:prstGeom prst="rect">
              <a:avLst/>
            </a:prstGeom>
            <a:solidFill>
              <a:srgbClr val="FFFFCC"/>
            </a:solidFill>
            <a:ln w="25400" cap="sq">
              <a:solidFill>
                <a:schemeClr val="tx1"/>
              </a:solidFill>
              <a:miter lim="800000"/>
              <a:headEnd type="none" w="sm" len="sm"/>
              <a:tailEnd type="none" w="sm" len="sm"/>
            </a:ln>
          </p:spPr>
          <p:txBody>
            <a:bodyPr lIns="9144" tIns="27432" rIns="9144" bIns="27432">
              <a:spAutoFit/>
            </a:bodyPr>
            <a:lstStyle/>
            <a:p>
              <a:pPr algn="ctr"/>
              <a:r>
                <a:rPr lang="en-US" sz="1600" b="1"/>
                <a:t>Compare and branch.</a:t>
              </a:r>
            </a:p>
          </p:txBody>
        </p:sp>
        <p:sp>
          <p:nvSpPr>
            <p:cNvPr id="24" name="Text Box 9">
              <a:extLst>
                <a:ext uri="{FF2B5EF4-FFF2-40B4-BE49-F238E27FC236}">
                  <a16:creationId xmlns:a16="http://schemas.microsoft.com/office/drawing/2014/main" id="{D49B5989-782C-4B60-87AD-F778027F307A}"/>
                </a:ext>
              </a:extLst>
            </p:cNvPr>
            <p:cNvSpPr txBox="1">
              <a:spLocks noChangeArrowheads="1"/>
            </p:cNvSpPr>
            <p:nvPr/>
          </p:nvSpPr>
          <p:spPr bwMode="auto">
            <a:xfrm>
              <a:off x="1056" y="2017"/>
              <a:ext cx="688" cy="188"/>
            </a:xfrm>
            <a:prstGeom prst="rect">
              <a:avLst/>
            </a:prstGeom>
            <a:noFill/>
            <a:ln w="25400" cap="sq">
              <a:noFill/>
              <a:miter lim="800000"/>
              <a:headEnd type="none" w="sm" len="sm"/>
              <a:tailEnd type="none" w="sm" len="sm"/>
            </a:ln>
          </p:spPr>
          <p:txBody>
            <a:bodyPr lIns="9144" tIns="27432" rIns="9144" bIns="27432">
              <a:spAutoFit/>
            </a:bodyPr>
            <a:lstStyle/>
            <a:p>
              <a:pPr algn="ctr"/>
              <a:r>
                <a:rPr lang="en-US" sz="1600" b="1"/>
                <a:t>Label:</a:t>
              </a:r>
            </a:p>
          </p:txBody>
        </p:sp>
        <p:sp>
          <p:nvSpPr>
            <p:cNvPr id="25" name="Line 10">
              <a:extLst>
                <a:ext uri="{FF2B5EF4-FFF2-40B4-BE49-F238E27FC236}">
                  <a16:creationId xmlns:a16="http://schemas.microsoft.com/office/drawing/2014/main" id="{FFC81B5D-AA40-4731-8E34-CF414CF5E6E5}"/>
                </a:ext>
              </a:extLst>
            </p:cNvPr>
            <p:cNvSpPr>
              <a:spLocks noChangeShapeType="1"/>
            </p:cNvSpPr>
            <p:nvPr/>
          </p:nvSpPr>
          <p:spPr bwMode="auto">
            <a:xfrm>
              <a:off x="2852" y="1718"/>
              <a:ext cx="0" cy="281"/>
            </a:xfrm>
            <a:prstGeom prst="line">
              <a:avLst/>
            </a:prstGeom>
            <a:noFill/>
            <a:ln w="25400" cap="sq">
              <a:solidFill>
                <a:schemeClr val="tx1"/>
              </a:solidFill>
              <a:round/>
              <a:headEnd type="none" w="sm" len="sm"/>
              <a:tailEnd type="triangle" w="med" len="med"/>
            </a:ln>
          </p:spPr>
          <p:txBody>
            <a:bodyPr/>
            <a:lstStyle/>
            <a:p>
              <a:endParaRPr lang="en-US"/>
            </a:p>
          </p:txBody>
        </p:sp>
        <p:sp>
          <p:nvSpPr>
            <p:cNvPr id="26" name="Line 11">
              <a:extLst>
                <a:ext uri="{FF2B5EF4-FFF2-40B4-BE49-F238E27FC236}">
                  <a16:creationId xmlns:a16="http://schemas.microsoft.com/office/drawing/2014/main" id="{1C0EBE31-ECE8-44F5-ADCD-0E7AC9988196}"/>
                </a:ext>
              </a:extLst>
            </p:cNvPr>
            <p:cNvSpPr>
              <a:spLocks noChangeShapeType="1"/>
            </p:cNvSpPr>
            <p:nvPr/>
          </p:nvSpPr>
          <p:spPr bwMode="auto">
            <a:xfrm>
              <a:off x="2852" y="2672"/>
              <a:ext cx="0" cy="192"/>
            </a:xfrm>
            <a:prstGeom prst="line">
              <a:avLst/>
            </a:prstGeom>
            <a:noFill/>
            <a:ln w="25400" cap="sq">
              <a:solidFill>
                <a:schemeClr val="tx1"/>
              </a:solidFill>
              <a:round/>
              <a:headEnd type="none" w="sm" len="sm"/>
              <a:tailEnd type="triangle" w="med" len="med"/>
            </a:ln>
          </p:spPr>
          <p:txBody>
            <a:bodyPr/>
            <a:lstStyle/>
            <a:p>
              <a:endParaRPr lang="en-US"/>
            </a:p>
          </p:txBody>
        </p:sp>
        <p:sp>
          <p:nvSpPr>
            <p:cNvPr id="27" name="Line 12">
              <a:extLst>
                <a:ext uri="{FF2B5EF4-FFF2-40B4-BE49-F238E27FC236}">
                  <a16:creationId xmlns:a16="http://schemas.microsoft.com/office/drawing/2014/main" id="{3A837EB6-CA57-4664-997C-BFD62B04C7D4}"/>
                </a:ext>
              </a:extLst>
            </p:cNvPr>
            <p:cNvSpPr>
              <a:spLocks noChangeShapeType="1"/>
            </p:cNvSpPr>
            <p:nvPr/>
          </p:nvSpPr>
          <p:spPr bwMode="auto">
            <a:xfrm>
              <a:off x="2852" y="3235"/>
              <a:ext cx="0" cy="201"/>
            </a:xfrm>
            <a:prstGeom prst="line">
              <a:avLst/>
            </a:prstGeom>
            <a:noFill/>
            <a:ln w="25400" cap="sq">
              <a:solidFill>
                <a:schemeClr val="tx1"/>
              </a:solidFill>
              <a:round/>
              <a:headEnd type="none" w="sm" len="sm"/>
              <a:tailEnd type="triangle" w="med" len="med"/>
            </a:ln>
          </p:spPr>
          <p:txBody>
            <a:bodyPr/>
            <a:lstStyle/>
            <a:p>
              <a:endParaRPr lang="en-US"/>
            </a:p>
          </p:txBody>
        </p:sp>
        <p:sp>
          <p:nvSpPr>
            <p:cNvPr id="28" name="Line 13">
              <a:extLst>
                <a:ext uri="{FF2B5EF4-FFF2-40B4-BE49-F238E27FC236}">
                  <a16:creationId xmlns:a16="http://schemas.microsoft.com/office/drawing/2014/main" id="{C2B5774F-6C2D-4F58-8F21-5B6E819C4393}"/>
                </a:ext>
              </a:extLst>
            </p:cNvPr>
            <p:cNvSpPr>
              <a:spLocks noChangeShapeType="1"/>
            </p:cNvSpPr>
            <p:nvPr/>
          </p:nvSpPr>
          <p:spPr bwMode="auto">
            <a:xfrm>
              <a:off x="2852" y="3634"/>
              <a:ext cx="0" cy="285"/>
            </a:xfrm>
            <a:prstGeom prst="line">
              <a:avLst/>
            </a:prstGeom>
            <a:noFill/>
            <a:ln w="25400" cap="sq">
              <a:solidFill>
                <a:schemeClr val="tx1"/>
              </a:solidFill>
              <a:round/>
              <a:headEnd type="none" w="sm" len="sm"/>
              <a:tailEnd type="triangle" w="med" len="med"/>
            </a:ln>
          </p:spPr>
          <p:txBody>
            <a:bodyPr/>
            <a:lstStyle/>
            <a:p>
              <a:endParaRPr lang="en-US"/>
            </a:p>
          </p:txBody>
        </p:sp>
        <p:sp>
          <p:nvSpPr>
            <p:cNvPr id="29" name="Line 14">
              <a:extLst>
                <a:ext uri="{FF2B5EF4-FFF2-40B4-BE49-F238E27FC236}">
                  <a16:creationId xmlns:a16="http://schemas.microsoft.com/office/drawing/2014/main" id="{C67D51FD-1A01-4781-ACF7-4137243ED6A6}"/>
                </a:ext>
              </a:extLst>
            </p:cNvPr>
            <p:cNvSpPr>
              <a:spLocks noChangeShapeType="1"/>
            </p:cNvSpPr>
            <p:nvPr/>
          </p:nvSpPr>
          <p:spPr bwMode="auto">
            <a:xfrm flipH="1">
              <a:off x="2857" y="1808"/>
              <a:ext cx="1333" cy="0"/>
            </a:xfrm>
            <a:prstGeom prst="line">
              <a:avLst/>
            </a:prstGeom>
            <a:noFill/>
            <a:ln w="25400" cap="sq">
              <a:solidFill>
                <a:schemeClr val="tx1"/>
              </a:solidFill>
              <a:round/>
              <a:headEnd type="none" w="sm" len="sm"/>
              <a:tailEnd type="triangle" w="med" len="med"/>
            </a:ln>
          </p:spPr>
          <p:txBody>
            <a:bodyPr/>
            <a:lstStyle/>
            <a:p>
              <a:endParaRPr lang="en-US"/>
            </a:p>
          </p:txBody>
        </p:sp>
        <p:sp>
          <p:nvSpPr>
            <p:cNvPr id="30" name="Line 15">
              <a:extLst>
                <a:ext uri="{FF2B5EF4-FFF2-40B4-BE49-F238E27FC236}">
                  <a16:creationId xmlns:a16="http://schemas.microsoft.com/office/drawing/2014/main" id="{3FB987DA-7A19-499D-A051-82DBCE80E27C}"/>
                </a:ext>
              </a:extLst>
            </p:cNvPr>
            <p:cNvSpPr>
              <a:spLocks noChangeShapeType="1"/>
            </p:cNvSpPr>
            <p:nvPr/>
          </p:nvSpPr>
          <p:spPr bwMode="auto">
            <a:xfrm flipH="1">
              <a:off x="2857" y="3790"/>
              <a:ext cx="1333" cy="0"/>
            </a:xfrm>
            <a:prstGeom prst="line">
              <a:avLst/>
            </a:prstGeom>
            <a:noFill/>
            <a:ln w="25400" cap="sq">
              <a:solidFill>
                <a:schemeClr val="tx1"/>
              </a:solidFill>
              <a:round/>
              <a:headEnd type="none" w="sm" len="sm"/>
              <a:tailEnd/>
            </a:ln>
          </p:spPr>
          <p:txBody>
            <a:bodyPr/>
            <a:lstStyle/>
            <a:p>
              <a:endParaRPr lang="en-US"/>
            </a:p>
          </p:txBody>
        </p:sp>
        <p:sp>
          <p:nvSpPr>
            <p:cNvPr id="31" name="Line 16">
              <a:extLst>
                <a:ext uri="{FF2B5EF4-FFF2-40B4-BE49-F238E27FC236}">
                  <a16:creationId xmlns:a16="http://schemas.microsoft.com/office/drawing/2014/main" id="{13153AF3-71CF-479E-B721-7FB8BDDA9404}"/>
                </a:ext>
              </a:extLst>
            </p:cNvPr>
            <p:cNvSpPr>
              <a:spLocks noChangeShapeType="1"/>
            </p:cNvSpPr>
            <p:nvPr/>
          </p:nvSpPr>
          <p:spPr bwMode="auto">
            <a:xfrm>
              <a:off x="4190" y="1808"/>
              <a:ext cx="0" cy="1986"/>
            </a:xfrm>
            <a:prstGeom prst="line">
              <a:avLst/>
            </a:prstGeom>
            <a:noFill/>
            <a:ln w="25400" cap="sq">
              <a:solidFill>
                <a:schemeClr val="tx1"/>
              </a:solidFill>
              <a:round/>
              <a:headEnd type="none" w="sm" len="sm"/>
              <a:tailEnd/>
            </a:ln>
          </p:spPr>
          <p:txBody>
            <a:bodyPr/>
            <a:lstStyle/>
            <a:p>
              <a:endParaRPr lang="en-US"/>
            </a:p>
          </p:txBody>
        </p:sp>
        <p:sp>
          <p:nvSpPr>
            <p:cNvPr id="32" name="Rectangle 17">
              <a:extLst>
                <a:ext uri="{FF2B5EF4-FFF2-40B4-BE49-F238E27FC236}">
                  <a16:creationId xmlns:a16="http://schemas.microsoft.com/office/drawing/2014/main" id="{12660BAC-DE37-4704-B7BB-81D229CBD04B}"/>
                </a:ext>
              </a:extLst>
            </p:cNvPr>
            <p:cNvSpPr>
              <a:spLocks noChangeArrowheads="1"/>
            </p:cNvSpPr>
            <p:nvPr/>
          </p:nvSpPr>
          <p:spPr bwMode="auto">
            <a:xfrm>
              <a:off x="1818" y="1885"/>
              <a:ext cx="2089" cy="1842"/>
            </a:xfrm>
            <a:prstGeom prst="rect">
              <a:avLst/>
            </a:prstGeom>
            <a:noFill/>
            <a:ln w="19050">
              <a:solidFill>
                <a:srgbClr val="0000FF"/>
              </a:solidFill>
              <a:prstDash val="dash"/>
              <a:miter lim="800000"/>
              <a:headEnd type="none" w="sm" len="sm"/>
              <a:tailEnd type="none" w="sm" len="sm"/>
            </a:ln>
          </p:spPr>
          <p:txBody>
            <a:bodyPr wrap="none" anchor="ctr"/>
            <a:lstStyle/>
            <a:p>
              <a:endParaRPr lang="en-US"/>
            </a:p>
          </p:txBody>
        </p:sp>
      </p:grpSp>
      <p:sp>
        <p:nvSpPr>
          <p:cNvPr id="33" name="Slide Number Placeholder 6">
            <a:extLst>
              <a:ext uri="{FF2B5EF4-FFF2-40B4-BE49-F238E27FC236}">
                <a16:creationId xmlns:a16="http://schemas.microsoft.com/office/drawing/2014/main" id="{129CBABD-DC74-4D7E-9BCE-188428AFBE27}"/>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Tree>
    <p:extLst>
      <p:ext uri="{BB962C8B-B14F-4D97-AF65-F5344CB8AC3E}">
        <p14:creationId xmlns:p14="http://schemas.microsoft.com/office/powerpoint/2010/main" val="257189890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8AED1098-9768-CC45-9B5D-818BBDFD7825}"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1200329"/>
          </a:xfrm>
          <a:prstGeom prst="rect">
            <a:avLst/>
          </a:prstGeom>
          <a:noFill/>
        </p:spPr>
        <p:txBody>
          <a:bodyPr wrap="square" rtlCol="0">
            <a:spAutoFit/>
          </a:bodyPr>
          <a:lstStyle/>
          <a:p>
            <a:pPr marL="630238" indent="-630238"/>
            <a:r>
              <a:rPr lang="en-SG" sz="3600" dirty="0">
                <a:solidFill>
                  <a:srgbClr val="0000FF"/>
                </a:solidFill>
                <a:latin typeface="+mn-lt"/>
              </a:rPr>
              <a:t>6. 	Conversion Between Decimal and Other Bases</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60</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8" y="1982660"/>
            <a:ext cx="8382001" cy="3339376"/>
          </a:xfrm>
          <a:prstGeom prst="rect">
            <a:avLst/>
          </a:prstGeom>
          <a:noFill/>
        </p:spPr>
        <p:txBody>
          <a:bodyPr wrap="square" rtlCol="0">
            <a:spAutoFit/>
          </a:bodyPr>
          <a:lstStyle/>
          <a:p>
            <a:pPr marL="342900" indent="-342900" eaLnBrk="1" hangingPunct="1">
              <a:spcBef>
                <a:spcPts val="600"/>
              </a:spcBef>
              <a:buClr>
                <a:schemeClr val="tx1"/>
              </a:buClr>
              <a:buFont typeface="Wingdings" panose="05000000000000000000" pitchFamily="2" charset="2"/>
              <a:buChar char="§"/>
            </a:pPr>
            <a:r>
              <a:rPr lang="en-GB" sz="2400" dirty="0">
                <a:solidFill>
                  <a:srgbClr val="800000"/>
                </a:solidFill>
              </a:rPr>
              <a:t>Base-</a:t>
            </a:r>
            <a:r>
              <a:rPr lang="en-GB" sz="2400" i="1" dirty="0">
                <a:solidFill>
                  <a:srgbClr val="800000"/>
                </a:solidFill>
              </a:rPr>
              <a:t>R</a:t>
            </a:r>
            <a:r>
              <a:rPr lang="en-GB" sz="2400" dirty="0">
                <a:solidFill>
                  <a:srgbClr val="800000"/>
                </a:solidFill>
              </a:rPr>
              <a:t> to decimal:</a:t>
            </a:r>
            <a:r>
              <a:rPr lang="en-GB" sz="2400" dirty="0"/>
              <a:t> multiply digits with their corresponding weights </a:t>
            </a:r>
          </a:p>
          <a:p>
            <a:pPr marL="342900" indent="-342900" eaLnBrk="1" hangingPunct="1">
              <a:spcBef>
                <a:spcPts val="600"/>
              </a:spcBef>
              <a:buClr>
                <a:schemeClr val="tx1"/>
              </a:buClr>
              <a:buFont typeface="Wingdings" panose="05000000000000000000" pitchFamily="2" charset="2"/>
              <a:buChar char="§"/>
            </a:pPr>
            <a:r>
              <a:rPr lang="en-GB" sz="2400" dirty="0">
                <a:solidFill>
                  <a:srgbClr val="800000"/>
                </a:solidFill>
              </a:rPr>
              <a:t>Decimal to binary (base 2</a:t>
            </a:r>
            <a:r>
              <a:rPr lang="en-US" sz="2400" dirty="0">
                <a:solidFill>
                  <a:srgbClr val="800000"/>
                </a:solidFill>
              </a:rPr>
              <a:t>)</a:t>
            </a:r>
          </a:p>
          <a:p>
            <a:pPr marL="800100" lvl="1" indent="-342900" eaLnBrk="1" hangingPunct="1">
              <a:spcBef>
                <a:spcPts val="600"/>
              </a:spcBef>
              <a:buFont typeface="Wingdings" panose="05000000000000000000" pitchFamily="2" charset="2"/>
              <a:buChar char="§"/>
            </a:pPr>
            <a:r>
              <a:rPr lang="en-US" sz="2000" dirty="0"/>
              <a:t>Whole numbers: repeated division-by-2</a:t>
            </a:r>
          </a:p>
          <a:p>
            <a:pPr marL="800100" lvl="1" indent="-342900" eaLnBrk="1" hangingPunct="1">
              <a:spcBef>
                <a:spcPts val="600"/>
              </a:spcBef>
              <a:buFont typeface="Wingdings" panose="05000000000000000000" pitchFamily="2" charset="2"/>
              <a:buChar char="§"/>
            </a:pPr>
            <a:r>
              <a:rPr lang="en-US" sz="2000" dirty="0"/>
              <a:t>Fractions: repeated multiplication-by-2</a:t>
            </a:r>
          </a:p>
          <a:p>
            <a:pPr marL="342900" indent="-342900" eaLnBrk="1" hangingPunct="1">
              <a:spcBef>
                <a:spcPts val="1200"/>
              </a:spcBef>
              <a:buClr>
                <a:schemeClr val="tx1"/>
              </a:buClr>
              <a:buFont typeface="Wingdings" panose="05000000000000000000" pitchFamily="2" charset="2"/>
              <a:buChar char="§"/>
            </a:pPr>
            <a:r>
              <a:rPr lang="en-US" sz="2400" dirty="0">
                <a:solidFill>
                  <a:srgbClr val="800000"/>
                </a:solidFill>
              </a:rPr>
              <a:t>Decimal to base-</a:t>
            </a:r>
            <a:r>
              <a:rPr lang="en-US" sz="2400" i="1" dirty="0">
                <a:solidFill>
                  <a:srgbClr val="800000"/>
                </a:solidFill>
              </a:rPr>
              <a:t>R</a:t>
            </a:r>
            <a:endParaRPr lang="en-US" sz="2400" dirty="0">
              <a:solidFill>
                <a:srgbClr val="800000"/>
              </a:solidFill>
            </a:endParaRPr>
          </a:p>
          <a:p>
            <a:pPr marL="800100" lvl="1" indent="-342900" eaLnBrk="1" hangingPunct="1">
              <a:spcBef>
                <a:spcPts val="600"/>
              </a:spcBef>
              <a:buFont typeface="Wingdings" panose="05000000000000000000" pitchFamily="2" charset="2"/>
              <a:buChar char="§"/>
            </a:pPr>
            <a:r>
              <a:rPr lang="en-US" sz="2000" dirty="0"/>
              <a:t>Whole numbers: repeated division-by-</a:t>
            </a:r>
            <a:r>
              <a:rPr lang="en-US" sz="2000" i="1" dirty="0"/>
              <a:t>R</a:t>
            </a:r>
          </a:p>
          <a:p>
            <a:pPr marL="800100" lvl="1" indent="-342900" eaLnBrk="1" hangingPunct="1">
              <a:spcBef>
                <a:spcPts val="600"/>
              </a:spcBef>
              <a:buFont typeface="Wingdings" panose="05000000000000000000" pitchFamily="2" charset="2"/>
              <a:buChar char="§"/>
            </a:pPr>
            <a:r>
              <a:rPr lang="en-US" sz="2000" dirty="0"/>
              <a:t>Fractions: repeated multiplication-by-</a:t>
            </a:r>
            <a:r>
              <a:rPr lang="en-US" sz="2000" i="1" dirty="0"/>
              <a:t>R</a:t>
            </a:r>
          </a:p>
        </p:txBody>
      </p:sp>
      <p:sp>
        <p:nvSpPr>
          <p:cNvPr id="7" name="Rectangle 3">
            <a:extLst>
              <a:ext uri="{FF2B5EF4-FFF2-40B4-BE49-F238E27FC236}">
                <a16:creationId xmlns:a16="http://schemas.microsoft.com/office/drawing/2014/main" id="{EFBBBDDD-D3ED-456D-A148-FED5EAC61C69}"/>
              </a:ext>
            </a:extLst>
          </p:cNvPr>
          <p:cNvSpPr txBox="1">
            <a:spLocks noChangeArrowheads="1"/>
          </p:cNvSpPr>
          <p:nvPr/>
        </p:nvSpPr>
        <p:spPr>
          <a:xfrm>
            <a:off x="609600" y="5582484"/>
            <a:ext cx="8229600" cy="820633"/>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dirty="0">
                <a:solidFill>
                  <a:srgbClr val="006600"/>
                </a:solidFill>
              </a:rPr>
              <a:t>DLD page 42 Quick Review Questions</a:t>
            </a:r>
            <a:br>
              <a:rPr lang="en-US" dirty="0">
                <a:solidFill>
                  <a:srgbClr val="006600"/>
                </a:solidFill>
              </a:rPr>
            </a:br>
            <a:r>
              <a:rPr lang="en-US" dirty="0">
                <a:solidFill>
                  <a:srgbClr val="006600"/>
                </a:solidFill>
              </a:rPr>
              <a:t>Questions 2-5 to 2-8.</a:t>
            </a:r>
          </a:p>
        </p:txBody>
      </p:sp>
    </p:spTree>
    <p:extLst>
      <p:ext uri="{BB962C8B-B14F-4D97-AF65-F5344CB8AC3E}">
        <p14:creationId xmlns:p14="http://schemas.microsoft.com/office/powerpoint/2010/main" val="311249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3AC139B4-E271-E945-B153-4D274461E60D}"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1200329"/>
          </a:xfrm>
          <a:prstGeom prst="rect">
            <a:avLst/>
          </a:prstGeom>
          <a:noFill/>
        </p:spPr>
        <p:txBody>
          <a:bodyPr wrap="square" rtlCol="0">
            <a:spAutoFit/>
          </a:bodyPr>
          <a:lstStyle/>
          <a:p>
            <a:pPr marL="630238" indent="-630238"/>
            <a:r>
              <a:rPr lang="en-SG" sz="3600" dirty="0">
                <a:solidFill>
                  <a:srgbClr val="0000FF"/>
                </a:solidFill>
                <a:latin typeface="+mn-lt"/>
              </a:rPr>
              <a:t>8. 	Binary to Octal/Hexadecimal Conversion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61</a:t>
            </a:fld>
            <a:endParaRPr dirty="0"/>
          </a:p>
        </p:txBody>
      </p:sp>
      <p:sp>
        <p:nvSpPr>
          <p:cNvPr id="23" name="Rectangle 3">
            <a:extLst>
              <a:ext uri="{FF2B5EF4-FFF2-40B4-BE49-F238E27FC236}">
                <a16:creationId xmlns:a16="http://schemas.microsoft.com/office/drawing/2014/main" id="{49C41BC4-8792-4D2B-9070-1D7577B514F9}"/>
              </a:ext>
            </a:extLst>
          </p:cNvPr>
          <p:cNvSpPr txBox="1">
            <a:spLocks noChangeArrowheads="1"/>
          </p:cNvSpPr>
          <p:nvPr/>
        </p:nvSpPr>
        <p:spPr>
          <a:xfrm>
            <a:off x="457200" y="1692876"/>
            <a:ext cx="8229600" cy="399123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Bef>
                <a:spcPts val="600"/>
              </a:spcBef>
              <a:spcAft>
                <a:spcPts val="0"/>
              </a:spcAft>
              <a:buSzPct val="100000"/>
              <a:buFont typeface="Wingdings" panose="05000000000000000000" pitchFamily="2" charset="2"/>
              <a:buChar char="§"/>
            </a:pPr>
            <a:r>
              <a:rPr lang="en-US" dirty="0">
                <a:solidFill>
                  <a:srgbClr val="800000"/>
                </a:solidFill>
              </a:rPr>
              <a:t>Binary </a:t>
            </a:r>
            <a:r>
              <a:rPr lang="en-US" dirty="0">
                <a:solidFill>
                  <a:srgbClr val="800000"/>
                </a:solidFill>
                <a:sym typeface="Wingdings" pitchFamily="2" charset="2"/>
              </a:rPr>
              <a:t> Octal: </a:t>
            </a:r>
            <a:r>
              <a:rPr lang="en-US" dirty="0">
                <a:sym typeface="Wingdings" pitchFamily="2" charset="2"/>
              </a:rPr>
              <a:t>partition in groups of 3</a:t>
            </a:r>
            <a:endParaRPr lang="en-US" dirty="0">
              <a:solidFill>
                <a:srgbClr val="800000"/>
              </a:solidFill>
            </a:endParaRPr>
          </a:p>
          <a:p>
            <a:pPr marL="715963" lvl="1" indent="-357188" fontAlgn="auto">
              <a:spcAft>
                <a:spcPts val="0"/>
              </a:spcAft>
              <a:buSzPct val="100000"/>
              <a:buFont typeface="Wingdings" panose="05000000000000000000" pitchFamily="2" charset="2"/>
              <a:buChar char="§"/>
            </a:pPr>
            <a:r>
              <a:rPr lang="en-US" dirty="0"/>
              <a:t>(10 111 011 001 . 101 110)</a:t>
            </a:r>
            <a:r>
              <a:rPr lang="en-US" baseline="-25000" dirty="0"/>
              <a:t>2</a:t>
            </a:r>
            <a:r>
              <a:rPr lang="en-US" dirty="0"/>
              <a:t> =</a:t>
            </a:r>
            <a:endParaRPr lang="en-US" baseline="-25000" dirty="0"/>
          </a:p>
          <a:p>
            <a:pPr marL="358775" indent="-358775" fontAlgn="auto">
              <a:spcBef>
                <a:spcPts val="1800"/>
              </a:spcBef>
              <a:spcAft>
                <a:spcPts val="0"/>
              </a:spcAft>
              <a:buSzPct val="100000"/>
              <a:buFont typeface="Wingdings" panose="05000000000000000000" pitchFamily="2" charset="2"/>
              <a:buChar char="§"/>
            </a:pPr>
            <a:r>
              <a:rPr lang="en-US" dirty="0">
                <a:solidFill>
                  <a:srgbClr val="800000"/>
                </a:solidFill>
              </a:rPr>
              <a:t>Octal </a:t>
            </a:r>
            <a:r>
              <a:rPr lang="en-US" dirty="0">
                <a:solidFill>
                  <a:srgbClr val="800000"/>
                </a:solidFill>
                <a:sym typeface="Wingdings" pitchFamily="2" charset="2"/>
              </a:rPr>
              <a:t> Binary: </a:t>
            </a:r>
            <a:r>
              <a:rPr lang="en-US" dirty="0">
                <a:sym typeface="Wingdings" pitchFamily="2" charset="2"/>
              </a:rPr>
              <a:t>reverse</a:t>
            </a:r>
            <a:endParaRPr lang="en-US" dirty="0">
              <a:solidFill>
                <a:srgbClr val="800000"/>
              </a:solidFill>
            </a:endParaRPr>
          </a:p>
          <a:p>
            <a:pPr marL="715963" lvl="1" indent="-357188" fontAlgn="auto">
              <a:spcAft>
                <a:spcPts val="0"/>
              </a:spcAft>
              <a:buSzPct val="100000"/>
              <a:buFont typeface="Wingdings" panose="05000000000000000000" pitchFamily="2" charset="2"/>
              <a:buChar char="§"/>
            </a:pPr>
            <a:r>
              <a:rPr lang="en-US" dirty="0"/>
              <a:t>(2731.56)</a:t>
            </a:r>
            <a:r>
              <a:rPr lang="en-US" baseline="-25000" dirty="0"/>
              <a:t>8</a:t>
            </a:r>
            <a:r>
              <a:rPr lang="en-US" dirty="0"/>
              <a:t> =</a:t>
            </a:r>
            <a:endParaRPr lang="en-US" baseline="-25000" dirty="0"/>
          </a:p>
          <a:p>
            <a:pPr marL="358775" indent="-358775" fontAlgn="auto">
              <a:spcBef>
                <a:spcPts val="1800"/>
              </a:spcBef>
              <a:spcAft>
                <a:spcPts val="0"/>
              </a:spcAft>
              <a:buSzPct val="100000"/>
              <a:buFont typeface="Wingdings" panose="05000000000000000000" pitchFamily="2" charset="2"/>
              <a:buChar char="§"/>
            </a:pPr>
            <a:r>
              <a:rPr lang="en-US" dirty="0">
                <a:solidFill>
                  <a:srgbClr val="800000"/>
                </a:solidFill>
              </a:rPr>
              <a:t>Binary </a:t>
            </a:r>
            <a:r>
              <a:rPr lang="en-US" dirty="0">
                <a:solidFill>
                  <a:srgbClr val="800000"/>
                </a:solidFill>
                <a:sym typeface="Wingdings" pitchFamily="2" charset="2"/>
              </a:rPr>
              <a:t> Hexadecimal: </a:t>
            </a:r>
            <a:r>
              <a:rPr lang="en-US" dirty="0">
                <a:sym typeface="Wingdings" pitchFamily="2" charset="2"/>
              </a:rPr>
              <a:t>partition in groups of 4</a:t>
            </a:r>
            <a:endParaRPr lang="en-US" dirty="0">
              <a:solidFill>
                <a:srgbClr val="800000"/>
              </a:solidFill>
            </a:endParaRPr>
          </a:p>
          <a:p>
            <a:pPr marL="715963" lvl="1" indent="-357188" fontAlgn="auto">
              <a:spcAft>
                <a:spcPts val="0"/>
              </a:spcAft>
              <a:buSzPct val="100000"/>
              <a:buFont typeface="Wingdings" panose="05000000000000000000" pitchFamily="2" charset="2"/>
              <a:buChar char="§"/>
            </a:pPr>
            <a:r>
              <a:rPr lang="en-US" dirty="0"/>
              <a:t>(</a:t>
            </a:r>
            <a:r>
              <a:rPr lang="en-GB" sz="1800" dirty="0"/>
              <a:t>101 1101 1001 . 1011 1000</a:t>
            </a:r>
            <a:r>
              <a:rPr lang="en-US" dirty="0"/>
              <a:t>)</a:t>
            </a:r>
            <a:r>
              <a:rPr lang="en-US" baseline="-25000" dirty="0"/>
              <a:t>2</a:t>
            </a:r>
            <a:r>
              <a:rPr lang="en-US" dirty="0"/>
              <a:t> = </a:t>
            </a:r>
            <a:endParaRPr lang="en-US" baseline="-25000" dirty="0"/>
          </a:p>
          <a:p>
            <a:pPr marL="358775" indent="-358775" fontAlgn="auto">
              <a:spcBef>
                <a:spcPts val="1800"/>
              </a:spcBef>
              <a:spcAft>
                <a:spcPts val="0"/>
              </a:spcAft>
              <a:buSzPct val="100000"/>
              <a:buFont typeface="Wingdings" panose="05000000000000000000" pitchFamily="2" charset="2"/>
              <a:buChar char="§"/>
            </a:pPr>
            <a:r>
              <a:rPr lang="en-US" dirty="0">
                <a:solidFill>
                  <a:srgbClr val="800000"/>
                </a:solidFill>
              </a:rPr>
              <a:t>Hexadecimal </a:t>
            </a:r>
            <a:r>
              <a:rPr lang="en-US" dirty="0">
                <a:solidFill>
                  <a:srgbClr val="800000"/>
                </a:solidFill>
                <a:sym typeface="Wingdings" pitchFamily="2" charset="2"/>
              </a:rPr>
              <a:t> Binary: </a:t>
            </a:r>
            <a:r>
              <a:rPr lang="en-US" dirty="0">
                <a:sym typeface="Wingdings" pitchFamily="2" charset="2"/>
              </a:rPr>
              <a:t>reverse</a:t>
            </a:r>
            <a:endParaRPr lang="en-US" dirty="0">
              <a:solidFill>
                <a:srgbClr val="800000"/>
              </a:solidFill>
            </a:endParaRPr>
          </a:p>
          <a:p>
            <a:pPr marL="715963" lvl="1" indent="-357188" fontAlgn="auto">
              <a:spcAft>
                <a:spcPts val="0"/>
              </a:spcAft>
              <a:buSzPct val="100000"/>
              <a:buFont typeface="Wingdings" panose="05000000000000000000" pitchFamily="2" charset="2"/>
              <a:buChar char="§"/>
            </a:pPr>
            <a:r>
              <a:rPr lang="en-US" dirty="0"/>
              <a:t>(</a:t>
            </a:r>
            <a:r>
              <a:rPr lang="en-GB" sz="1800" dirty="0"/>
              <a:t>5D9.B8</a:t>
            </a:r>
            <a:r>
              <a:rPr lang="en-US" dirty="0"/>
              <a:t>)</a:t>
            </a:r>
            <a:r>
              <a:rPr lang="en-US" baseline="-25000" dirty="0"/>
              <a:t>16</a:t>
            </a:r>
            <a:r>
              <a:rPr lang="en-US" dirty="0"/>
              <a:t> =</a:t>
            </a:r>
            <a:endParaRPr lang="en-US" sz="2400" baseline="-25000" dirty="0"/>
          </a:p>
        </p:txBody>
      </p:sp>
      <p:sp>
        <p:nvSpPr>
          <p:cNvPr id="24" name="Text Box 4">
            <a:extLst>
              <a:ext uri="{FF2B5EF4-FFF2-40B4-BE49-F238E27FC236}">
                <a16:creationId xmlns:a16="http://schemas.microsoft.com/office/drawing/2014/main" id="{A9177F5C-06B6-4215-AC63-2A5DC1FF46DC}"/>
              </a:ext>
            </a:extLst>
          </p:cNvPr>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25" name="TextBox 24">
            <a:extLst>
              <a:ext uri="{FF2B5EF4-FFF2-40B4-BE49-F238E27FC236}">
                <a16:creationId xmlns:a16="http://schemas.microsoft.com/office/drawing/2014/main" id="{EDE59275-F70C-45F6-9453-C26715FEDDDD}"/>
              </a:ext>
            </a:extLst>
          </p:cNvPr>
          <p:cNvSpPr txBox="1"/>
          <p:nvPr/>
        </p:nvSpPr>
        <p:spPr>
          <a:xfrm>
            <a:off x="4637902" y="2134261"/>
            <a:ext cx="1696995" cy="400110"/>
          </a:xfrm>
          <a:prstGeom prst="rect">
            <a:avLst/>
          </a:prstGeom>
          <a:noFill/>
        </p:spPr>
        <p:txBody>
          <a:bodyPr wrap="square" rtlCol="0">
            <a:spAutoFit/>
          </a:bodyPr>
          <a:lstStyle/>
          <a:p>
            <a:r>
              <a:rPr lang="en-US" sz="2000" b="1" dirty="0">
                <a:solidFill>
                  <a:srgbClr val="0000CC"/>
                </a:solidFill>
              </a:rPr>
              <a:t>(2731.56)</a:t>
            </a:r>
            <a:r>
              <a:rPr lang="en-US" sz="2000" b="1" baseline="-25000" dirty="0">
                <a:solidFill>
                  <a:srgbClr val="0000CC"/>
                </a:solidFill>
              </a:rPr>
              <a:t>8</a:t>
            </a:r>
            <a:endParaRPr lang="en-US" sz="2000" b="1" dirty="0">
              <a:solidFill>
                <a:srgbClr val="0000CC"/>
              </a:solidFill>
            </a:endParaRPr>
          </a:p>
        </p:txBody>
      </p:sp>
      <p:sp>
        <p:nvSpPr>
          <p:cNvPr id="26" name="TextBox 25">
            <a:extLst>
              <a:ext uri="{FF2B5EF4-FFF2-40B4-BE49-F238E27FC236}">
                <a16:creationId xmlns:a16="http://schemas.microsoft.com/office/drawing/2014/main" id="{82A47D01-1ADD-46E5-AECA-2B5F26048F41}"/>
              </a:ext>
            </a:extLst>
          </p:cNvPr>
          <p:cNvSpPr txBox="1"/>
          <p:nvPr/>
        </p:nvSpPr>
        <p:spPr>
          <a:xfrm>
            <a:off x="2685535" y="3057599"/>
            <a:ext cx="3649362" cy="400110"/>
          </a:xfrm>
          <a:prstGeom prst="rect">
            <a:avLst/>
          </a:prstGeom>
          <a:noFill/>
        </p:spPr>
        <p:txBody>
          <a:bodyPr wrap="square" rtlCol="0">
            <a:spAutoFit/>
          </a:bodyPr>
          <a:lstStyle/>
          <a:p>
            <a:r>
              <a:rPr lang="en-US" sz="2000" b="1" dirty="0">
                <a:solidFill>
                  <a:srgbClr val="0000CC"/>
                </a:solidFill>
              </a:rPr>
              <a:t>(10 111 011 001 . 101 110)</a:t>
            </a:r>
            <a:r>
              <a:rPr lang="en-US" sz="2000" b="1" baseline="-25000" dirty="0">
                <a:solidFill>
                  <a:srgbClr val="0000CC"/>
                </a:solidFill>
              </a:rPr>
              <a:t>2</a:t>
            </a:r>
            <a:endParaRPr lang="en-US" sz="2000" b="1" dirty="0">
              <a:solidFill>
                <a:srgbClr val="0000CC"/>
              </a:solidFill>
            </a:endParaRPr>
          </a:p>
        </p:txBody>
      </p:sp>
      <p:sp>
        <p:nvSpPr>
          <p:cNvPr id="27" name="TextBox 26">
            <a:extLst>
              <a:ext uri="{FF2B5EF4-FFF2-40B4-BE49-F238E27FC236}">
                <a16:creationId xmlns:a16="http://schemas.microsoft.com/office/drawing/2014/main" id="{3E5AA6EA-F214-4F4A-A9D3-3766761C9979}"/>
              </a:ext>
            </a:extLst>
          </p:cNvPr>
          <p:cNvSpPr txBox="1"/>
          <p:nvPr/>
        </p:nvSpPr>
        <p:spPr>
          <a:xfrm>
            <a:off x="4572000" y="4024762"/>
            <a:ext cx="1762897" cy="400110"/>
          </a:xfrm>
          <a:prstGeom prst="rect">
            <a:avLst/>
          </a:prstGeom>
          <a:noFill/>
        </p:spPr>
        <p:txBody>
          <a:bodyPr wrap="square" rtlCol="0">
            <a:spAutoFit/>
          </a:bodyPr>
          <a:lstStyle/>
          <a:p>
            <a:r>
              <a:rPr lang="en-US" sz="2000" b="1" dirty="0">
                <a:solidFill>
                  <a:srgbClr val="0000CC"/>
                </a:solidFill>
              </a:rPr>
              <a:t>(</a:t>
            </a:r>
            <a:r>
              <a:rPr lang="en-GB" sz="2000" b="1" dirty="0">
                <a:solidFill>
                  <a:srgbClr val="0000CC"/>
                </a:solidFill>
              </a:rPr>
              <a:t>5D9.B8</a:t>
            </a:r>
            <a:r>
              <a:rPr lang="en-US" sz="2000" b="1" dirty="0">
                <a:solidFill>
                  <a:srgbClr val="0000CC"/>
                </a:solidFill>
              </a:rPr>
              <a:t>)</a:t>
            </a:r>
            <a:r>
              <a:rPr lang="en-US" sz="2000" b="1" baseline="-25000" dirty="0">
                <a:solidFill>
                  <a:srgbClr val="0000CC"/>
                </a:solidFill>
              </a:rPr>
              <a:t>16</a:t>
            </a:r>
            <a:endParaRPr lang="en-US" sz="2000" b="1" dirty="0">
              <a:solidFill>
                <a:srgbClr val="0000CC"/>
              </a:solidFill>
            </a:endParaRPr>
          </a:p>
        </p:txBody>
      </p:sp>
      <p:sp>
        <p:nvSpPr>
          <p:cNvPr id="28" name="TextBox 27">
            <a:extLst>
              <a:ext uri="{FF2B5EF4-FFF2-40B4-BE49-F238E27FC236}">
                <a16:creationId xmlns:a16="http://schemas.microsoft.com/office/drawing/2014/main" id="{767E69B7-A4BB-46BA-A94F-63FD4902246C}"/>
              </a:ext>
            </a:extLst>
          </p:cNvPr>
          <p:cNvSpPr txBox="1"/>
          <p:nvPr/>
        </p:nvSpPr>
        <p:spPr>
          <a:xfrm>
            <a:off x="2675238" y="4991925"/>
            <a:ext cx="3793524" cy="400110"/>
          </a:xfrm>
          <a:prstGeom prst="rect">
            <a:avLst/>
          </a:prstGeom>
          <a:noFill/>
        </p:spPr>
        <p:txBody>
          <a:bodyPr wrap="square" rtlCol="0">
            <a:spAutoFit/>
          </a:bodyPr>
          <a:lstStyle/>
          <a:p>
            <a:r>
              <a:rPr lang="en-US" sz="2000" b="1" dirty="0">
                <a:solidFill>
                  <a:srgbClr val="0000CC"/>
                </a:solidFill>
              </a:rPr>
              <a:t>(</a:t>
            </a:r>
            <a:r>
              <a:rPr lang="en-GB" sz="2000" b="1" dirty="0">
                <a:solidFill>
                  <a:srgbClr val="0000CC"/>
                </a:solidFill>
              </a:rPr>
              <a:t>101 1101 1001 . 1011 1000</a:t>
            </a:r>
            <a:r>
              <a:rPr lang="en-US" sz="2000" b="1" dirty="0">
                <a:solidFill>
                  <a:srgbClr val="0000CC"/>
                </a:solidFill>
              </a:rPr>
              <a:t>)</a:t>
            </a:r>
            <a:r>
              <a:rPr lang="en-US" sz="2000" b="1" baseline="-25000" dirty="0">
                <a:solidFill>
                  <a:srgbClr val="0000CC"/>
                </a:solidFill>
              </a:rPr>
              <a:t>2</a:t>
            </a:r>
            <a:endParaRPr lang="en-US" sz="2000" b="1" dirty="0">
              <a:solidFill>
                <a:srgbClr val="0000CC"/>
              </a:solidFill>
            </a:endParaRPr>
          </a:p>
        </p:txBody>
      </p:sp>
      <p:sp>
        <p:nvSpPr>
          <p:cNvPr id="29" name="Rectangle 3">
            <a:extLst>
              <a:ext uri="{FF2B5EF4-FFF2-40B4-BE49-F238E27FC236}">
                <a16:creationId xmlns:a16="http://schemas.microsoft.com/office/drawing/2014/main" id="{F6881E0B-124E-4F5E-A67B-A163AF2F6DB2}"/>
              </a:ext>
            </a:extLst>
          </p:cNvPr>
          <p:cNvSpPr txBox="1">
            <a:spLocks noChangeArrowheads="1"/>
          </p:cNvSpPr>
          <p:nvPr/>
        </p:nvSpPr>
        <p:spPr>
          <a:xfrm>
            <a:off x="609600" y="5582484"/>
            <a:ext cx="8229600" cy="820633"/>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dirty="0">
                <a:solidFill>
                  <a:srgbClr val="006600"/>
                </a:solidFill>
              </a:rPr>
              <a:t>DLD page 42 Quick Review Questions</a:t>
            </a:r>
            <a:br>
              <a:rPr lang="en-US" dirty="0">
                <a:solidFill>
                  <a:srgbClr val="006600"/>
                </a:solidFill>
              </a:rPr>
            </a:br>
            <a:r>
              <a:rPr lang="en-US" dirty="0" err="1">
                <a:solidFill>
                  <a:srgbClr val="006600"/>
                </a:solidFill>
              </a:rPr>
              <a:t>Questions</a:t>
            </a:r>
            <a:r>
              <a:rPr lang="en-US" dirty="0">
                <a:solidFill>
                  <a:srgbClr val="006600"/>
                </a:solidFill>
              </a:rPr>
              <a:t> 2-9 to 2-10.</a:t>
            </a:r>
          </a:p>
        </p:txBody>
      </p:sp>
    </p:spTree>
    <p:extLst>
      <p:ext uri="{BB962C8B-B14F-4D97-AF65-F5344CB8AC3E}">
        <p14:creationId xmlns:p14="http://schemas.microsoft.com/office/powerpoint/2010/main" val="717046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277B519C-7617-F04F-B966-3791838CA41C}"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10. Negative Numbers</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62</a:t>
            </a:fld>
            <a:endParaRPr dirty="0"/>
          </a:p>
        </p:txBody>
      </p:sp>
      <p:sp>
        <p:nvSpPr>
          <p:cNvPr id="13" name="Rectangle 3">
            <a:extLst>
              <a:ext uri="{FF2B5EF4-FFF2-40B4-BE49-F238E27FC236}">
                <a16:creationId xmlns:a16="http://schemas.microsoft.com/office/drawing/2014/main" id="{660752A5-AF70-4BB4-96B2-3B52915D0D4C}"/>
              </a:ext>
            </a:extLst>
          </p:cNvPr>
          <p:cNvSpPr txBox="1">
            <a:spLocks noChangeArrowheads="1"/>
          </p:cNvSpPr>
          <p:nvPr/>
        </p:nvSpPr>
        <p:spPr>
          <a:xfrm>
            <a:off x="457200" y="1219200"/>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fontAlgn="auto">
              <a:spcBef>
                <a:spcPts val="1200"/>
              </a:spcBef>
              <a:spcAft>
                <a:spcPts val="0"/>
              </a:spcAft>
              <a:buSzPct val="100000"/>
              <a:buFont typeface="Wingdings" panose="05000000000000000000" pitchFamily="2" charset="2"/>
              <a:buChar char="§"/>
            </a:pPr>
            <a:r>
              <a:rPr lang="en-US" sz="2800" dirty="0">
                <a:solidFill>
                  <a:srgbClr val="800000"/>
                </a:solidFill>
              </a:rPr>
              <a:t>Unsigned numbers: </a:t>
            </a:r>
            <a:r>
              <a:rPr lang="en-US" sz="2800" dirty="0"/>
              <a:t>only non-negative values</a:t>
            </a:r>
          </a:p>
          <a:p>
            <a:pPr marL="357188" indent="-357188" fontAlgn="auto">
              <a:spcBef>
                <a:spcPts val="1200"/>
              </a:spcBef>
              <a:spcAft>
                <a:spcPts val="0"/>
              </a:spcAft>
              <a:buSzPct val="100000"/>
              <a:buFont typeface="Wingdings" panose="05000000000000000000" pitchFamily="2" charset="2"/>
              <a:buChar char="§"/>
            </a:pPr>
            <a:r>
              <a:rPr lang="en-US" sz="2800" dirty="0">
                <a:solidFill>
                  <a:srgbClr val="800000"/>
                </a:solidFill>
              </a:rPr>
              <a:t>Signed numbers:</a:t>
            </a:r>
            <a:r>
              <a:rPr lang="en-US" sz="2800" dirty="0"/>
              <a:t> include all values (positive and negative)</a:t>
            </a:r>
          </a:p>
          <a:p>
            <a:pPr marL="357188" indent="-357188" fontAlgn="auto">
              <a:spcBef>
                <a:spcPts val="1200"/>
              </a:spcBef>
              <a:spcAft>
                <a:spcPts val="0"/>
              </a:spcAft>
              <a:buSzPct val="100000"/>
              <a:buFont typeface="Wingdings" panose="05000000000000000000" pitchFamily="2" charset="2"/>
              <a:buChar char="§"/>
            </a:pPr>
            <a:r>
              <a:rPr lang="en-US" sz="2800" dirty="0"/>
              <a:t>There are 3 common representations for signed binary numbers:</a:t>
            </a:r>
          </a:p>
          <a:p>
            <a:pPr marL="714375" lvl="1" indent="-357188" fontAlgn="auto">
              <a:spcBef>
                <a:spcPts val="600"/>
              </a:spcBef>
              <a:spcAft>
                <a:spcPts val="0"/>
              </a:spcAft>
              <a:buSzPct val="100000"/>
              <a:buFont typeface="Wingdings" panose="05000000000000000000" pitchFamily="2" charset="2"/>
              <a:buChar char="§"/>
            </a:pPr>
            <a:r>
              <a:rPr lang="en-US" sz="2400" dirty="0">
                <a:solidFill>
                  <a:srgbClr val="0000CC"/>
                </a:solidFill>
              </a:rPr>
              <a:t>Sign-and-Magnitude</a:t>
            </a:r>
          </a:p>
          <a:p>
            <a:pPr marL="714375" lvl="1" indent="-357188" fontAlgn="auto">
              <a:spcBef>
                <a:spcPts val="600"/>
              </a:spcBef>
              <a:spcAft>
                <a:spcPts val="0"/>
              </a:spcAft>
              <a:buSzPct val="100000"/>
              <a:buFont typeface="Wingdings" panose="05000000000000000000" pitchFamily="2" charset="2"/>
              <a:buChar char="§"/>
            </a:pPr>
            <a:r>
              <a:rPr lang="en-US" sz="2400" dirty="0">
                <a:solidFill>
                  <a:srgbClr val="0000CC"/>
                </a:solidFill>
              </a:rPr>
              <a:t>1s Complement</a:t>
            </a:r>
          </a:p>
          <a:p>
            <a:pPr marL="714375" lvl="1" indent="-357188" fontAlgn="auto">
              <a:spcBef>
                <a:spcPts val="600"/>
              </a:spcBef>
              <a:spcAft>
                <a:spcPts val="0"/>
              </a:spcAft>
              <a:buSzPct val="100000"/>
              <a:buFont typeface="Wingdings" panose="05000000000000000000" pitchFamily="2" charset="2"/>
              <a:buChar char="§"/>
            </a:pPr>
            <a:r>
              <a:rPr lang="en-US" sz="2400" dirty="0">
                <a:solidFill>
                  <a:srgbClr val="0000CC"/>
                </a:solidFill>
              </a:rPr>
              <a:t>2s Complement</a:t>
            </a:r>
          </a:p>
        </p:txBody>
      </p:sp>
    </p:spTree>
    <p:extLst>
      <p:ext uri="{BB962C8B-B14F-4D97-AF65-F5344CB8AC3E}">
        <p14:creationId xmlns:p14="http://schemas.microsoft.com/office/powerpoint/2010/main" val="209828448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63F5F699-F589-EF40-AAF1-D47E57EB31E3}"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10.1 Sign-and-Magnitude (1/3)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63</a:t>
            </a:fld>
            <a:endParaRPr dirty="0"/>
          </a:p>
        </p:txBody>
      </p:sp>
      <p:sp>
        <p:nvSpPr>
          <p:cNvPr id="52" name="Rectangle 3"/>
          <p:cNvSpPr txBox="1">
            <a:spLocks noChangeArrowheads="1"/>
          </p:cNvSpPr>
          <p:nvPr/>
        </p:nvSpPr>
        <p:spPr>
          <a:xfrm>
            <a:off x="457200" y="1219200"/>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Bef>
                <a:spcPts val="600"/>
              </a:spcBef>
              <a:spcAft>
                <a:spcPts val="0"/>
              </a:spcAft>
              <a:buSzPct val="100000"/>
              <a:buFont typeface="Wingdings" panose="05000000000000000000" pitchFamily="2" charset="2"/>
              <a:buChar char="§"/>
            </a:pPr>
            <a:r>
              <a:rPr lang="en-US" sz="2800" dirty="0"/>
              <a:t>The sign is represented by a ‘</a:t>
            </a:r>
            <a:r>
              <a:rPr lang="en-US" sz="2800" dirty="0">
                <a:solidFill>
                  <a:srgbClr val="C00000"/>
                </a:solidFill>
              </a:rPr>
              <a:t>sign bit</a:t>
            </a:r>
            <a:r>
              <a:rPr lang="en-US" sz="2800" dirty="0"/>
              <a:t>’</a:t>
            </a:r>
          </a:p>
          <a:p>
            <a:pPr marL="803275" lvl="1" indent="-358775" fontAlgn="auto">
              <a:spcBef>
                <a:spcPts val="0"/>
              </a:spcBef>
              <a:spcAft>
                <a:spcPts val="0"/>
              </a:spcAft>
              <a:buSzPct val="100000"/>
              <a:buFont typeface="Wingdings" panose="05000000000000000000" pitchFamily="2" charset="2"/>
              <a:buChar char="§"/>
            </a:pPr>
            <a:r>
              <a:rPr lang="en-US" sz="2400" dirty="0"/>
              <a:t>0 for +</a:t>
            </a:r>
          </a:p>
          <a:p>
            <a:pPr marL="803275" lvl="1" indent="-358775" fontAlgn="auto">
              <a:spcBef>
                <a:spcPts val="0"/>
              </a:spcBef>
              <a:spcAft>
                <a:spcPts val="0"/>
              </a:spcAft>
              <a:buSzPct val="100000"/>
              <a:buFont typeface="Wingdings" panose="05000000000000000000" pitchFamily="2" charset="2"/>
              <a:buChar char="§"/>
            </a:pPr>
            <a:r>
              <a:rPr lang="en-US" sz="2400" dirty="0"/>
              <a:t>1 for -</a:t>
            </a:r>
          </a:p>
          <a:p>
            <a:pPr marL="358775" indent="-358775" fontAlgn="auto">
              <a:spcBef>
                <a:spcPts val="1200"/>
              </a:spcBef>
              <a:spcAft>
                <a:spcPts val="0"/>
              </a:spcAft>
              <a:buSzPct val="100000"/>
              <a:buFont typeface="Wingdings" panose="05000000000000000000" pitchFamily="2" charset="2"/>
              <a:buChar char="§"/>
            </a:pPr>
            <a:r>
              <a:rPr lang="en-US" sz="2800" dirty="0" err="1"/>
              <a:t>Eg</a:t>
            </a:r>
            <a:r>
              <a:rPr lang="en-US" sz="2800" dirty="0"/>
              <a:t>: a 1-bit sign and 7-bit magnitude format.</a:t>
            </a:r>
          </a:p>
        </p:txBody>
      </p:sp>
      <p:grpSp>
        <p:nvGrpSpPr>
          <p:cNvPr id="53" name="Group 4"/>
          <p:cNvGrpSpPr>
            <a:grpSpLocks/>
          </p:cNvGrpSpPr>
          <p:nvPr/>
        </p:nvGrpSpPr>
        <p:grpSpPr bwMode="auto">
          <a:xfrm>
            <a:off x="1524000" y="3276600"/>
            <a:ext cx="5334000" cy="1616075"/>
            <a:chOff x="1248" y="1728"/>
            <a:chExt cx="3360" cy="1018"/>
          </a:xfrm>
        </p:grpSpPr>
        <p:sp>
          <p:nvSpPr>
            <p:cNvPr id="54" name="Text Box 5"/>
            <p:cNvSpPr txBox="1">
              <a:spLocks noChangeArrowheads="1"/>
            </p:cNvSpPr>
            <p:nvPr/>
          </p:nvSpPr>
          <p:spPr bwMode="auto">
            <a:xfrm>
              <a:off x="1248" y="2496"/>
              <a:ext cx="576" cy="2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GB" sz="2000"/>
                <a:t>sign</a:t>
              </a:r>
            </a:p>
          </p:txBody>
        </p:sp>
        <p:sp>
          <p:nvSpPr>
            <p:cNvPr id="55" name="Rectangle 6"/>
            <p:cNvSpPr>
              <a:spLocks noChangeArrowheads="1"/>
            </p:cNvSpPr>
            <p:nvPr/>
          </p:nvSpPr>
          <p:spPr bwMode="auto">
            <a:xfrm>
              <a:off x="1776"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56" name="Rectangle 7"/>
            <p:cNvSpPr>
              <a:spLocks noChangeArrowheads="1"/>
            </p:cNvSpPr>
            <p:nvPr/>
          </p:nvSpPr>
          <p:spPr bwMode="auto">
            <a:xfrm>
              <a:off x="2256"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57" name="Rectangle 8"/>
            <p:cNvSpPr>
              <a:spLocks noChangeArrowheads="1"/>
            </p:cNvSpPr>
            <p:nvPr/>
          </p:nvSpPr>
          <p:spPr bwMode="auto">
            <a:xfrm>
              <a:off x="4272"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58" name="Rectangle 9"/>
            <p:cNvSpPr>
              <a:spLocks noChangeArrowheads="1"/>
            </p:cNvSpPr>
            <p:nvPr/>
          </p:nvSpPr>
          <p:spPr bwMode="auto">
            <a:xfrm>
              <a:off x="3936"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59" name="Rectangle 10"/>
            <p:cNvSpPr>
              <a:spLocks noChangeArrowheads="1"/>
            </p:cNvSpPr>
            <p:nvPr/>
          </p:nvSpPr>
          <p:spPr bwMode="auto">
            <a:xfrm>
              <a:off x="3600"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60" name="Rectangle 11"/>
            <p:cNvSpPr>
              <a:spLocks noChangeArrowheads="1"/>
            </p:cNvSpPr>
            <p:nvPr/>
          </p:nvSpPr>
          <p:spPr bwMode="auto">
            <a:xfrm>
              <a:off x="2928"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61" name="Rectangle 12"/>
            <p:cNvSpPr>
              <a:spLocks noChangeArrowheads="1"/>
            </p:cNvSpPr>
            <p:nvPr/>
          </p:nvSpPr>
          <p:spPr bwMode="auto">
            <a:xfrm>
              <a:off x="3264"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62" name="Rectangle 13"/>
            <p:cNvSpPr>
              <a:spLocks noChangeArrowheads="1"/>
            </p:cNvSpPr>
            <p:nvPr/>
          </p:nvSpPr>
          <p:spPr bwMode="auto">
            <a:xfrm>
              <a:off x="2592" y="1728"/>
              <a:ext cx="336" cy="384"/>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63" name="Line 14"/>
            <p:cNvSpPr>
              <a:spLocks noChangeShapeType="1"/>
            </p:cNvSpPr>
            <p:nvPr/>
          </p:nvSpPr>
          <p:spPr bwMode="auto">
            <a:xfrm flipV="1">
              <a:off x="1584" y="2160"/>
              <a:ext cx="240" cy="336"/>
            </a:xfrm>
            <a:prstGeom prst="line">
              <a:avLst/>
            </a:prstGeom>
            <a:noFill/>
            <a:ln w="19050">
              <a:solidFill>
                <a:schemeClr val="tx1"/>
              </a:solidFill>
              <a:round/>
              <a:headEnd type="none" w="sm" len="sm"/>
              <a:tailEnd type="triangle" w="med" len="med"/>
            </a:ln>
          </p:spPr>
          <p:txBody>
            <a:bodyPr wrap="none" anchor="ctr"/>
            <a:lstStyle/>
            <a:p>
              <a:endParaRPr lang="en-US"/>
            </a:p>
          </p:txBody>
        </p:sp>
        <p:sp>
          <p:nvSpPr>
            <p:cNvPr id="64" name="Line 15"/>
            <p:cNvSpPr>
              <a:spLocks noChangeShapeType="1"/>
            </p:cNvSpPr>
            <p:nvPr/>
          </p:nvSpPr>
          <p:spPr bwMode="auto">
            <a:xfrm flipH="1" flipV="1">
              <a:off x="3456" y="2160"/>
              <a:ext cx="336" cy="240"/>
            </a:xfrm>
            <a:prstGeom prst="line">
              <a:avLst/>
            </a:prstGeom>
            <a:noFill/>
            <a:ln w="19050">
              <a:solidFill>
                <a:schemeClr val="tx1"/>
              </a:solidFill>
              <a:round/>
              <a:headEnd type="none" w="sm" len="sm"/>
              <a:tailEnd type="triangle" w="med" len="med"/>
            </a:ln>
          </p:spPr>
          <p:txBody>
            <a:bodyPr wrap="none" anchor="ctr"/>
            <a:lstStyle/>
            <a:p>
              <a:endParaRPr lang="en-US"/>
            </a:p>
          </p:txBody>
        </p:sp>
        <p:sp>
          <p:nvSpPr>
            <p:cNvPr id="65" name="Text Box 16"/>
            <p:cNvSpPr txBox="1">
              <a:spLocks noChangeArrowheads="1"/>
            </p:cNvSpPr>
            <p:nvPr/>
          </p:nvSpPr>
          <p:spPr bwMode="auto">
            <a:xfrm>
              <a:off x="3696" y="2448"/>
              <a:ext cx="864" cy="2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GB" sz="2000"/>
                <a:t>magnitude</a:t>
              </a:r>
            </a:p>
          </p:txBody>
        </p:sp>
      </p:grpSp>
      <p:sp>
        <p:nvSpPr>
          <p:cNvPr id="66" name="Rectangle 17"/>
          <p:cNvSpPr>
            <a:spLocks noChangeArrowheads="1"/>
          </p:cNvSpPr>
          <p:nvPr/>
        </p:nvSpPr>
        <p:spPr bwMode="auto">
          <a:xfrm>
            <a:off x="609600" y="5029200"/>
            <a:ext cx="8229600" cy="9144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Char char="q"/>
            </a:pPr>
            <a:r>
              <a:rPr lang="en-US" sz="2400" dirty="0">
                <a:solidFill>
                  <a:srgbClr val="C00000"/>
                </a:solidFill>
              </a:rPr>
              <a:t>0</a:t>
            </a:r>
            <a:r>
              <a:rPr lang="en-US" sz="2400" dirty="0"/>
              <a:t>0110100 </a:t>
            </a:r>
            <a:r>
              <a:rPr lang="en-US" sz="2400" dirty="0">
                <a:sym typeface="Wingdings" pitchFamily="2" charset="2"/>
              </a:rPr>
              <a:t> +110100</a:t>
            </a:r>
            <a:r>
              <a:rPr lang="en-US" sz="2400" baseline="-25000" dirty="0">
                <a:sym typeface="Wingdings" pitchFamily="2" charset="2"/>
              </a:rPr>
              <a:t>2</a:t>
            </a:r>
            <a:r>
              <a:rPr lang="en-US" sz="2400" dirty="0">
                <a:sym typeface="Wingdings" pitchFamily="2" charset="2"/>
              </a:rPr>
              <a:t> =  </a:t>
            </a:r>
            <a:r>
              <a:rPr lang="en-US" sz="2400" dirty="0">
                <a:solidFill>
                  <a:srgbClr val="0000CC"/>
                </a:solidFill>
                <a:sym typeface="Wingdings" pitchFamily="2" charset="2"/>
              </a:rPr>
              <a:t>+52</a:t>
            </a:r>
            <a:r>
              <a:rPr lang="en-US" sz="2400" baseline="-25000" dirty="0">
                <a:solidFill>
                  <a:srgbClr val="0000CC"/>
                </a:solidFill>
                <a:sym typeface="Wingdings" pitchFamily="2" charset="2"/>
              </a:rPr>
              <a:t>10</a:t>
            </a:r>
          </a:p>
          <a:p>
            <a:pPr marL="669925" lvl="1" indent="-325438">
              <a:spcBef>
                <a:spcPct val="20000"/>
              </a:spcBef>
              <a:buClr>
                <a:schemeClr val="accent2"/>
              </a:buClr>
              <a:buSzPct val="60000"/>
              <a:buFont typeface="Wingdings" pitchFamily="2" charset="2"/>
              <a:buChar char="q"/>
            </a:pPr>
            <a:r>
              <a:rPr lang="en-US" sz="2400" dirty="0">
                <a:solidFill>
                  <a:srgbClr val="C00000"/>
                </a:solidFill>
              </a:rPr>
              <a:t>1</a:t>
            </a:r>
            <a:r>
              <a:rPr lang="en-US" sz="2400" dirty="0"/>
              <a:t>0010011 </a:t>
            </a:r>
            <a:r>
              <a:rPr lang="en-US" sz="2400" dirty="0">
                <a:sym typeface="Wingdings" pitchFamily="2" charset="2"/>
              </a:rPr>
              <a:t> -10011</a:t>
            </a:r>
            <a:r>
              <a:rPr lang="en-US" sz="2400" baseline="-25000" dirty="0">
                <a:sym typeface="Wingdings" pitchFamily="2" charset="2"/>
              </a:rPr>
              <a:t>2</a:t>
            </a:r>
            <a:r>
              <a:rPr lang="en-US" sz="2400" dirty="0">
                <a:sym typeface="Wingdings" pitchFamily="2" charset="2"/>
              </a:rPr>
              <a:t> =  </a:t>
            </a:r>
            <a:r>
              <a:rPr lang="en-US" sz="2400" dirty="0">
                <a:solidFill>
                  <a:srgbClr val="0000CC"/>
                </a:solidFill>
                <a:sym typeface="Wingdings" pitchFamily="2" charset="2"/>
              </a:rPr>
              <a:t>-19</a:t>
            </a:r>
            <a:r>
              <a:rPr lang="en-US" sz="2400" baseline="-25000" dirty="0">
                <a:solidFill>
                  <a:srgbClr val="0000CC"/>
                </a:solidFill>
                <a:sym typeface="Wingdings" pitchFamily="2" charset="2"/>
              </a:rPr>
              <a:t>10</a:t>
            </a:r>
          </a:p>
        </p:txBody>
      </p:sp>
    </p:spTree>
    <p:extLst>
      <p:ext uri="{BB962C8B-B14F-4D97-AF65-F5344CB8AC3E}">
        <p14:creationId xmlns:p14="http://schemas.microsoft.com/office/powerpoint/2010/main" val="947805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up)">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6">
                                            <p:txEl>
                                              <p:pRg st="1" end="1"/>
                                            </p:txEl>
                                          </p:spTgt>
                                        </p:tgtEl>
                                        <p:attrNameLst>
                                          <p:attrName>style.visibility</p:attrName>
                                        </p:attrNameLst>
                                      </p:cBhvr>
                                      <p:to>
                                        <p:strVal val="visible"/>
                                      </p:to>
                                    </p:set>
                                    <p:animEffect transition="in" filter="wipe(up)">
                                      <p:cBhvr>
                                        <p:cTn id="22" dur="500"/>
                                        <p:tgtEl>
                                          <p:spTgt spid="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6" grpId="0" uiExpand="1"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8F881596-9A72-7446-AF78-3732491A2CE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10.1 Sign-and-Magnitude (2/3)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64</a:t>
            </a:fld>
            <a:endParaRPr dirty="0"/>
          </a:p>
        </p:txBody>
      </p:sp>
      <p:sp>
        <p:nvSpPr>
          <p:cNvPr id="59" name="Rectangle 3"/>
          <p:cNvSpPr txBox="1">
            <a:spLocks noChangeArrowheads="1"/>
          </p:cNvSpPr>
          <p:nvPr/>
        </p:nvSpPr>
        <p:spPr>
          <a:xfrm>
            <a:off x="457200" y="1334529"/>
            <a:ext cx="8229600" cy="479639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dirty="0"/>
              <a:t>Largest value: 		01111111 =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Smallest value: 	11111111 =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Zeros:			00000000 = +0</a:t>
            </a:r>
            <a:r>
              <a:rPr lang="en-US" sz="2800" baseline="-25000" dirty="0"/>
              <a:t>10</a:t>
            </a:r>
            <a:br>
              <a:rPr lang="en-US" sz="2800" dirty="0"/>
            </a:br>
            <a:r>
              <a:rPr lang="en-US" sz="2800" dirty="0"/>
              <a:t>				10000000 = -0</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Range (for 8-bit): -127</a:t>
            </a:r>
            <a:r>
              <a:rPr lang="en-US" sz="2800" baseline="-25000" dirty="0"/>
              <a:t>10</a:t>
            </a:r>
            <a:r>
              <a:rPr lang="en-US" sz="2800" dirty="0"/>
              <a:t> to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Question: </a:t>
            </a:r>
          </a:p>
          <a:p>
            <a:pPr marL="630238" lvl="1" indent="-271463" fontAlgn="auto">
              <a:spcAft>
                <a:spcPts val="0"/>
              </a:spcAft>
              <a:buSzPct val="100000"/>
              <a:buFont typeface="Wingdings" panose="05000000000000000000" pitchFamily="2" charset="2"/>
              <a:buChar char="§"/>
            </a:pPr>
            <a:r>
              <a:rPr lang="en-US" sz="2400" dirty="0"/>
              <a:t>For an </a:t>
            </a:r>
            <a:r>
              <a:rPr lang="en-US" sz="2400" i="1" dirty="0"/>
              <a:t>n</a:t>
            </a:r>
            <a:r>
              <a:rPr lang="en-US" sz="2400" dirty="0"/>
              <a:t>-bit sign-and-magnitude representation, what is the range of values that can be represented?</a:t>
            </a:r>
          </a:p>
        </p:txBody>
      </p:sp>
    </p:spTree>
    <p:extLst>
      <p:ext uri="{BB962C8B-B14F-4D97-AF65-F5344CB8AC3E}">
        <p14:creationId xmlns:p14="http://schemas.microsoft.com/office/powerpoint/2010/main" val="112045255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8F518C9D-635B-AA4F-A60F-4BE891D07D17}"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10.1 Sign-and-Magnitude (3/3)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65</a:t>
            </a:fld>
            <a:endParaRPr dirty="0"/>
          </a:p>
        </p:txBody>
      </p:sp>
      <p:sp>
        <p:nvSpPr>
          <p:cNvPr id="16" name="Rectangle 3"/>
          <p:cNvSpPr txBox="1">
            <a:spLocks noChangeArrowheads="1"/>
          </p:cNvSpPr>
          <p:nvPr/>
        </p:nvSpPr>
        <p:spPr>
          <a:xfrm>
            <a:off x="457200" y="1371600"/>
            <a:ext cx="8229600" cy="4759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dirty="0"/>
              <a:t>To negate a number, just </a:t>
            </a:r>
            <a:r>
              <a:rPr lang="en-US" sz="2800" u="sng" dirty="0">
                <a:solidFill>
                  <a:srgbClr val="800000"/>
                </a:solidFill>
              </a:rPr>
              <a:t>invert</a:t>
            </a:r>
            <a:r>
              <a:rPr lang="en-US" sz="2800" u="sng" dirty="0"/>
              <a:t> </a:t>
            </a:r>
            <a:r>
              <a:rPr lang="en-US" sz="2800" u="sng" dirty="0">
                <a:solidFill>
                  <a:srgbClr val="800000"/>
                </a:solidFill>
              </a:rPr>
              <a:t>the sign bit</a:t>
            </a:r>
            <a:r>
              <a:rPr lang="en-US" sz="2800" dirty="0">
                <a:solidFill>
                  <a:srgbClr val="800000"/>
                </a:solidFill>
              </a:rPr>
              <a:t>.</a:t>
            </a:r>
            <a:endParaRPr lang="en-US" sz="2800" baseline="-25000" dirty="0">
              <a:solidFill>
                <a:srgbClr val="800000"/>
              </a:solidFill>
            </a:endParaRPr>
          </a:p>
          <a:p>
            <a:pPr marL="358775" indent="-358775" fontAlgn="auto">
              <a:spcAft>
                <a:spcPts val="0"/>
              </a:spcAft>
              <a:buSzPct val="100000"/>
              <a:buFont typeface="Wingdings" panose="05000000000000000000" pitchFamily="2" charset="2"/>
              <a:buChar char="§"/>
            </a:pPr>
            <a:r>
              <a:rPr lang="en-US" sz="2800" dirty="0"/>
              <a:t>Examples:</a:t>
            </a:r>
          </a:p>
          <a:p>
            <a:pPr marL="715963" lvl="1" indent="-357188" fontAlgn="auto">
              <a:spcBef>
                <a:spcPct val="60000"/>
              </a:spcBef>
              <a:spcAft>
                <a:spcPts val="0"/>
              </a:spcAft>
              <a:buSzPct val="100000"/>
              <a:buFont typeface="Wingdings" panose="05000000000000000000" pitchFamily="2" charset="2"/>
              <a:buChar char="§"/>
            </a:pPr>
            <a:r>
              <a:rPr lang="en-US" sz="2400" dirty="0"/>
              <a:t>How to negate 00100001</a:t>
            </a:r>
            <a:r>
              <a:rPr lang="en-US" sz="2400" baseline="-25000" dirty="0"/>
              <a:t>sm</a:t>
            </a:r>
            <a:r>
              <a:rPr lang="en-US" sz="2400" dirty="0"/>
              <a:t> (decimal 33)?</a:t>
            </a:r>
            <a:br>
              <a:rPr lang="en-US" sz="2400" dirty="0"/>
            </a:br>
            <a:r>
              <a:rPr lang="en-US" sz="2400" dirty="0"/>
              <a:t>Answer: </a:t>
            </a:r>
            <a:r>
              <a:rPr lang="en-US" sz="2400" dirty="0">
                <a:solidFill>
                  <a:srgbClr val="C00000"/>
                </a:solidFill>
              </a:rPr>
              <a:t>10100001</a:t>
            </a:r>
            <a:r>
              <a:rPr lang="en-US" sz="2400" baseline="-25000" dirty="0">
                <a:solidFill>
                  <a:srgbClr val="C00000"/>
                </a:solidFill>
              </a:rPr>
              <a:t>sm</a:t>
            </a:r>
            <a:r>
              <a:rPr lang="en-US" sz="2400" dirty="0"/>
              <a:t> (decimal -33)</a:t>
            </a:r>
          </a:p>
          <a:p>
            <a:pPr marL="715963" lvl="1" indent="-357188" fontAlgn="auto">
              <a:spcBef>
                <a:spcPct val="60000"/>
              </a:spcBef>
              <a:spcAft>
                <a:spcPts val="0"/>
              </a:spcAft>
              <a:buSzPct val="100000"/>
              <a:buFont typeface="Wingdings" panose="05000000000000000000" pitchFamily="2" charset="2"/>
              <a:buChar char="§"/>
            </a:pPr>
            <a:r>
              <a:rPr lang="en-US" sz="2400" dirty="0"/>
              <a:t>How to negate 10000101</a:t>
            </a:r>
            <a:r>
              <a:rPr lang="en-US" sz="2400" baseline="-25000" dirty="0"/>
              <a:t>sm</a:t>
            </a:r>
            <a:r>
              <a:rPr lang="en-US" sz="2400" dirty="0"/>
              <a:t> (decimal -5)?</a:t>
            </a:r>
            <a:br>
              <a:rPr lang="en-US" sz="2400" dirty="0"/>
            </a:br>
            <a:r>
              <a:rPr lang="en-US" sz="2400" dirty="0"/>
              <a:t>Answer: </a:t>
            </a:r>
            <a:r>
              <a:rPr lang="en-US" sz="2400" dirty="0">
                <a:solidFill>
                  <a:srgbClr val="C00000"/>
                </a:solidFill>
              </a:rPr>
              <a:t>00000101</a:t>
            </a:r>
            <a:r>
              <a:rPr lang="en-US" sz="2400" baseline="-25000" dirty="0">
                <a:solidFill>
                  <a:srgbClr val="C00000"/>
                </a:solidFill>
              </a:rPr>
              <a:t>sm</a:t>
            </a:r>
            <a:r>
              <a:rPr lang="en-US" sz="2400" dirty="0"/>
              <a:t> (decimal +5)</a:t>
            </a:r>
          </a:p>
        </p:txBody>
      </p:sp>
    </p:spTree>
    <p:extLst>
      <p:ext uri="{BB962C8B-B14F-4D97-AF65-F5344CB8AC3E}">
        <p14:creationId xmlns:p14="http://schemas.microsoft.com/office/powerpoint/2010/main" val="349917299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A2248430-951D-F747-BFC5-62C07BBFBE5A}"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10.2 1s Complement (1/3)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66</a:t>
            </a:fld>
            <a:endParaRPr dirty="0"/>
          </a:p>
        </p:txBody>
      </p:sp>
      <p:sp>
        <p:nvSpPr>
          <p:cNvPr id="10" name="Rectangle 3"/>
          <p:cNvSpPr txBox="1">
            <a:spLocks noChangeArrowheads="1"/>
          </p:cNvSpPr>
          <p:nvPr/>
        </p:nvSpPr>
        <p:spPr>
          <a:xfrm>
            <a:off x="457200" y="1219200"/>
            <a:ext cx="8023123"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dirty="0"/>
              <a:t>Given a number </a:t>
            </a:r>
            <a:r>
              <a:rPr lang="en-US" b="1" i="1" dirty="0">
                <a:solidFill>
                  <a:srgbClr val="800000"/>
                </a:solidFill>
              </a:rPr>
              <a:t>x</a:t>
            </a:r>
            <a:r>
              <a:rPr lang="en-US" dirty="0"/>
              <a:t> which can be expressed as an </a:t>
            </a:r>
            <a:r>
              <a:rPr lang="en-US" i="1" dirty="0"/>
              <a:t>n</a:t>
            </a:r>
            <a:r>
              <a:rPr lang="en-US" dirty="0"/>
              <a:t>-bit binary number, its </a:t>
            </a:r>
            <a:r>
              <a:rPr lang="en-US" u="sng" dirty="0"/>
              <a:t>negated value</a:t>
            </a:r>
            <a:r>
              <a:rPr lang="en-US" dirty="0"/>
              <a:t> can be obtained in </a:t>
            </a:r>
            <a:r>
              <a:rPr lang="en-US" b="1" dirty="0"/>
              <a:t>1s-complement</a:t>
            </a:r>
            <a:r>
              <a:rPr lang="en-US" dirty="0"/>
              <a:t> representation using:</a:t>
            </a:r>
          </a:p>
          <a:p>
            <a:pPr marL="0" indent="0" fontAlgn="auto">
              <a:spcAft>
                <a:spcPts val="0"/>
              </a:spcAft>
              <a:buSzPct val="100000"/>
              <a:buNone/>
            </a:pPr>
            <a:r>
              <a:rPr lang="en-US" dirty="0"/>
              <a:t>			</a:t>
            </a:r>
            <a:r>
              <a:rPr lang="en-US" b="1" dirty="0">
                <a:solidFill>
                  <a:srgbClr val="800000"/>
                </a:solidFill>
              </a:rPr>
              <a:t>-</a:t>
            </a:r>
            <a:r>
              <a:rPr lang="en-US" b="1" i="1" dirty="0">
                <a:solidFill>
                  <a:srgbClr val="800000"/>
                </a:solidFill>
              </a:rPr>
              <a:t>x</a:t>
            </a:r>
            <a:r>
              <a:rPr lang="en-US" b="1" dirty="0">
                <a:solidFill>
                  <a:srgbClr val="800000"/>
                </a:solidFill>
              </a:rPr>
              <a:t> = 2</a:t>
            </a:r>
            <a:r>
              <a:rPr lang="en-US" b="1" i="1" baseline="30000" dirty="0">
                <a:solidFill>
                  <a:srgbClr val="800000"/>
                </a:solidFill>
              </a:rPr>
              <a:t>n</a:t>
            </a:r>
            <a:r>
              <a:rPr lang="en-US" b="1" dirty="0">
                <a:solidFill>
                  <a:srgbClr val="800000"/>
                </a:solidFill>
              </a:rPr>
              <a:t> – </a:t>
            </a:r>
            <a:r>
              <a:rPr lang="en-US" b="1" i="1" dirty="0">
                <a:solidFill>
                  <a:srgbClr val="800000"/>
                </a:solidFill>
              </a:rPr>
              <a:t>x</a:t>
            </a:r>
            <a:r>
              <a:rPr lang="en-US" b="1" dirty="0">
                <a:solidFill>
                  <a:srgbClr val="800000"/>
                </a:solidFill>
              </a:rPr>
              <a:t> – 1</a:t>
            </a:r>
          </a:p>
          <a:p>
            <a:pPr marL="358775" indent="-358775" fontAlgn="auto">
              <a:spcAft>
                <a:spcPts val="0"/>
              </a:spcAft>
              <a:buSzPct val="100000"/>
              <a:buFont typeface="Wingdings" panose="05000000000000000000" pitchFamily="2" charset="2"/>
              <a:buChar char="§"/>
            </a:pPr>
            <a:r>
              <a:rPr lang="en-US" dirty="0"/>
              <a:t>Example: With an 8-bit number 00001100 (or 12</a:t>
            </a:r>
            <a:r>
              <a:rPr lang="en-US" baseline="-25000" dirty="0"/>
              <a:t>10</a:t>
            </a:r>
            <a:r>
              <a:rPr lang="en-US" dirty="0"/>
              <a:t>), its negated value expressed in 1s-complement is:</a:t>
            </a:r>
          </a:p>
          <a:p>
            <a:pPr marL="0" indent="0" fontAlgn="auto">
              <a:spcAft>
                <a:spcPts val="0"/>
              </a:spcAft>
              <a:buSzPct val="100000"/>
              <a:buNone/>
            </a:pPr>
            <a:r>
              <a:rPr lang="en-US" dirty="0"/>
              <a:t>	-00001100</a:t>
            </a:r>
            <a:r>
              <a:rPr lang="en-US" baseline="-25000" dirty="0"/>
              <a:t>2</a:t>
            </a:r>
            <a:r>
              <a:rPr lang="en-US" dirty="0"/>
              <a:t> 	= 2</a:t>
            </a:r>
            <a:r>
              <a:rPr lang="en-US" baseline="30000" dirty="0"/>
              <a:t>8</a:t>
            </a:r>
            <a:r>
              <a:rPr lang="en-US" dirty="0"/>
              <a:t> – 12 – 1 </a:t>
            </a:r>
            <a:r>
              <a:rPr lang="en-US" sz="2000" dirty="0"/>
              <a:t>(calculation done in decimal)</a:t>
            </a:r>
            <a:br>
              <a:rPr lang="en-US" sz="2000" dirty="0"/>
            </a:br>
            <a:r>
              <a:rPr lang="en-US" dirty="0"/>
              <a:t>			= 243</a:t>
            </a:r>
            <a:br>
              <a:rPr lang="en-US" dirty="0"/>
            </a:br>
            <a:r>
              <a:rPr lang="en-US" dirty="0"/>
              <a:t>			= </a:t>
            </a:r>
            <a:r>
              <a:rPr lang="en-US" dirty="0">
                <a:solidFill>
                  <a:srgbClr val="0000CC"/>
                </a:solidFill>
              </a:rPr>
              <a:t>11110011</a:t>
            </a:r>
            <a:r>
              <a:rPr lang="en-US" baseline="-25000" dirty="0">
                <a:solidFill>
                  <a:srgbClr val="0000CC"/>
                </a:solidFill>
              </a:rPr>
              <a:t>1s</a:t>
            </a:r>
            <a:r>
              <a:rPr lang="en-US" dirty="0"/>
              <a:t> </a:t>
            </a:r>
          </a:p>
          <a:p>
            <a:pPr fontAlgn="auto">
              <a:spcAft>
                <a:spcPts val="0"/>
              </a:spcAft>
              <a:buFont typeface="Wingdings" pitchFamily="2" charset="2"/>
              <a:buNone/>
            </a:pPr>
            <a:r>
              <a:rPr lang="en-US" dirty="0"/>
              <a:t>	(This means that -12</a:t>
            </a:r>
            <a:r>
              <a:rPr lang="en-US" baseline="-25000" dirty="0"/>
              <a:t>10</a:t>
            </a:r>
            <a:r>
              <a:rPr lang="en-US" dirty="0"/>
              <a:t> is written as 11110011 in 1s-complement representation.)</a:t>
            </a:r>
          </a:p>
        </p:txBody>
      </p:sp>
    </p:spTree>
    <p:extLst>
      <p:ext uri="{BB962C8B-B14F-4D97-AF65-F5344CB8AC3E}">
        <p14:creationId xmlns:p14="http://schemas.microsoft.com/office/powerpoint/2010/main" val="192994255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83E69578-95B0-8E42-9FFA-03F679789D8D}"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10.2 1s Complement (2/3)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67</a:t>
            </a:fld>
            <a:endParaRPr dirty="0"/>
          </a:p>
        </p:txBody>
      </p:sp>
      <p:sp>
        <p:nvSpPr>
          <p:cNvPr id="59" name="Rectangle 3"/>
          <p:cNvSpPr txBox="1">
            <a:spLocks noChangeArrowheads="1"/>
          </p:cNvSpPr>
          <p:nvPr/>
        </p:nvSpPr>
        <p:spPr>
          <a:xfrm>
            <a:off x="457200" y="1334529"/>
            <a:ext cx="8229600" cy="516951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SG" sz="2800" dirty="0"/>
              <a:t>Technique to negate a value: </a:t>
            </a:r>
            <a:r>
              <a:rPr lang="en-SG" sz="2800" dirty="0">
                <a:solidFill>
                  <a:srgbClr val="C00000"/>
                </a:solidFill>
              </a:rPr>
              <a:t>invert all the bits</a:t>
            </a:r>
            <a:r>
              <a:rPr lang="en-SG" sz="2800" dirty="0"/>
              <a:t>.</a:t>
            </a:r>
            <a:endParaRPr lang="en-US" sz="2800" dirty="0"/>
          </a:p>
          <a:p>
            <a:pPr marL="358775" indent="-358775" fontAlgn="auto">
              <a:spcAft>
                <a:spcPts val="0"/>
              </a:spcAft>
              <a:buSzPct val="100000"/>
              <a:buFont typeface="Wingdings" panose="05000000000000000000" pitchFamily="2" charset="2"/>
              <a:buChar char="§"/>
            </a:pPr>
            <a:r>
              <a:rPr lang="en-US" sz="2800" dirty="0"/>
              <a:t>Largest value: 		01111111 =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Smallest value: 	10000000 =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Zeros:			00000000 = +0</a:t>
            </a:r>
            <a:r>
              <a:rPr lang="en-US" sz="2800" baseline="-25000" dirty="0"/>
              <a:t>10</a:t>
            </a:r>
            <a:br>
              <a:rPr lang="en-US" sz="2800" dirty="0"/>
            </a:br>
            <a:r>
              <a:rPr lang="en-US" sz="2800" dirty="0"/>
              <a:t>				11111111 = -0</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Range (for 8 bits): -127</a:t>
            </a:r>
            <a:r>
              <a:rPr lang="en-US" sz="2800" baseline="-25000" dirty="0"/>
              <a:t>10</a:t>
            </a:r>
            <a:r>
              <a:rPr lang="en-US" sz="2800" dirty="0"/>
              <a:t> to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Range (for </a:t>
            </a:r>
            <a:r>
              <a:rPr lang="en-US" sz="2800" i="1" dirty="0"/>
              <a:t>n</a:t>
            </a:r>
            <a:r>
              <a:rPr lang="en-US" sz="2800" dirty="0"/>
              <a:t> bits): -(2</a:t>
            </a:r>
            <a:r>
              <a:rPr lang="en-US" sz="2800" i="1" baseline="30000" dirty="0"/>
              <a:t>n</a:t>
            </a:r>
            <a:r>
              <a:rPr lang="en-US" sz="2800" baseline="30000" dirty="0"/>
              <a:t>-1</a:t>
            </a:r>
            <a:r>
              <a:rPr lang="en-US" sz="2800" dirty="0"/>
              <a:t> – 1) to 2</a:t>
            </a:r>
            <a:r>
              <a:rPr lang="en-US" sz="2800" i="1" baseline="30000" dirty="0"/>
              <a:t>n</a:t>
            </a:r>
            <a:r>
              <a:rPr lang="en-US" sz="2800" baseline="30000" dirty="0"/>
              <a:t>-1</a:t>
            </a:r>
            <a:r>
              <a:rPr lang="en-US" sz="2800" dirty="0"/>
              <a:t> – 1 </a:t>
            </a:r>
          </a:p>
          <a:p>
            <a:pPr marL="358775" indent="-358775" fontAlgn="auto">
              <a:spcAft>
                <a:spcPts val="0"/>
              </a:spcAft>
              <a:buSzPct val="100000"/>
              <a:buFont typeface="Wingdings" panose="05000000000000000000" pitchFamily="2" charset="2"/>
              <a:buChar char="§"/>
            </a:pPr>
            <a:r>
              <a:rPr lang="en-US" sz="2800" dirty="0"/>
              <a:t>The </a:t>
            </a:r>
            <a:r>
              <a:rPr lang="en-US" sz="2800" dirty="0">
                <a:solidFill>
                  <a:srgbClr val="C00000"/>
                </a:solidFill>
              </a:rPr>
              <a:t>most significant bit</a:t>
            </a:r>
            <a:r>
              <a:rPr lang="en-US" sz="2800" dirty="0"/>
              <a:t> (</a:t>
            </a:r>
            <a:r>
              <a:rPr lang="en-US" sz="2800" dirty="0">
                <a:solidFill>
                  <a:srgbClr val="C00000"/>
                </a:solidFill>
              </a:rPr>
              <a:t>MSB</a:t>
            </a:r>
            <a:r>
              <a:rPr lang="en-US" sz="2800" dirty="0"/>
              <a:t>) still represents the sign: 0 for positive, 1 for negative.</a:t>
            </a:r>
            <a:endParaRPr lang="en-US" sz="2400" dirty="0"/>
          </a:p>
        </p:txBody>
      </p:sp>
    </p:spTree>
    <p:extLst>
      <p:ext uri="{BB962C8B-B14F-4D97-AF65-F5344CB8AC3E}">
        <p14:creationId xmlns:p14="http://schemas.microsoft.com/office/powerpoint/2010/main" val="155819697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9A43D595-C044-DC43-9AB5-33EDDF92C935}"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10.2 1s Complement (3/3)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68</a:t>
            </a:fld>
            <a:endParaRPr dirty="0"/>
          </a:p>
        </p:txBody>
      </p:sp>
      <p:sp>
        <p:nvSpPr>
          <p:cNvPr id="16" name="Rectangle 3"/>
          <p:cNvSpPr txBox="1">
            <a:spLocks noChangeArrowheads="1"/>
          </p:cNvSpPr>
          <p:nvPr/>
        </p:nvSpPr>
        <p:spPr>
          <a:xfrm>
            <a:off x="457200" y="1371600"/>
            <a:ext cx="8229600" cy="4759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dirty="0"/>
              <a:t>Examples (assuming 8-bit):</a:t>
            </a:r>
          </a:p>
          <a:p>
            <a:pPr>
              <a:spcBef>
                <a:spcPct val="60000"/>
              </a:spcBef>
              <a:buNone/>
            </a:pPr>
            <a:r>
              <a:rPr lang="en-US" sz="2800" dirty="0"/>
              <a:t>		(14)</a:t>
            </a:r>
            <a:r>
              <a:rPr lang="en-US" sz="2800" baseline="-25000" dirty="0"/>
              <a:t>10</a:t>
            </a:r>
            <a:r>
              <a:rPr lang="en-US" sz="2800" dirty="0"/>
              <a:t>  = (00001110)</a:t>
            </a:r>
            <a:r>
              <a:rPr lang="en-US" sz="2800" baseline="-25000" dirty="0"/>
              <a:t>2</a:t>
            </a:r>
            <a:r>
              <a:rPr lang="en-US" sz="2800" dirty="0"/>
              <a:t> = (00001110)</a:t>
            </a:r>
            <a:r>
              <a:rPr lang="en-US" sz="2800" baseline="-25000" dirty="0"/>
              <a:t>1s</a:t>
            </a:r>
          </a:p>
          <a:p>
            <a:pPr>
              <a:spcBef>
                <a:spcPct val="60000"/>
              </a:spcBef>
              <a:buSzPct val="120000"/>
              <a:buNone/>
            </a:pPr>
            <a:r>
              <a:rPr lang="en-US" sz="2800" dirty="0"/>
              <a:t>	 	-(14)</a:t>
            </a:r>
            <a:r>
              <a:rPr lang="en-US" sz="2800" baseline="-25000" dirty="0"/>
              <a:t>10</a:t>
            </a:r>
            <a:r>
              <a:rPr lang="en-US" sz="2800" dirty="0"/>
              <a:t> = -(00001110)</a:t>
            </a:r>
            <a:r>
              <a:rPr lang="en-US" sz="2800" baseline="-25000" dirty="0"/>
              <a:t>2</a:t>
            </a:r>
            <a:r>
              <a:rPr lang="en-US" sz="2800" dirty="0"/>
              <a:t> = (11110001)</a:t>
            </a:r>
            <a:r>
              <a:rPr lang="en-US" sz="2800" baseline="-25000" dirty="0"/>
              <a:t>1s</a:t>
            </a:r>
            <a:r>
              <a:rPr lang="en-US" sz="2800" dirty="0"/>
              <a:t> </a:t>
            </a:r>
          </a:p>
          <a:p>
            <a:pPr>
              <a:spcBef>
                <a:spcPct val="60000"/>
              </a:spcBef>
              <a:buSzPct val="120000"/>
              <a:buNone/>
            </a:pPr>
            <a:r>
              <a:rPr lang="en-US" sz="2800" dirty="0"/>
              <a:t>		-(80)</a:t>
            </a:r>
            <a:r>
              <a:rPr lang="en-US" sz="2800" baseline="-25000" dirty="0"/>
              <a:t>10</a:t>
            </a:r>
            <a:r>
              <a:rPr lang="en-US" sz="2800" dirty="0"/>
              <a:t> = -( </a:t>
            </a:r>
            <a:r>
              <a:rPr lang="en-US" sz="2800" dirty="0">
                <a:solidFill>
                  <a:srgbClr val="0000CC"/>
                </a:solidFill>
              </a:rPr>
              <a:t>?</a:t>
            </a:r>
            <a:r>
              <a:rPr lang="en-US" sz="2800" dirty="0"/>
              <a:t> )</a:t>
            </a:r>
            <a:r>
              <a:rPr lang="en-US" sz="2800" baseline="-25000" dirty="0"/>
              <a:t>2</a:t>
            </a:r>
            <a:r>
              <a:rPr lang="en-US" sz="2800" dirty="0"/>
              <a:t> = ( </a:t>
            </a:r>
            <a:r>
              <a:rPr lang="en-US" sz="2800" dirty="0">
                <a:solidFill>
                  <a:srgbClr val="0000CC"/>
                </a:solidFill>
              </a:rPr>
              <a:t>? </a:t>
            </a:r>
            <a:r>
              <a:rPr lang="en-US" sz="2800" dirty="0"/>
              <a:t>)</a:t>
            </a:r>
            <a:r>
              <a:rPr lang="en-US" sz="2800" baseline="-25000" dirty="0"/>
              <a:t>1s</a:t>
            </a:r>
            <a:r>
              <a:rPr lang="en-US" sz="2800" dirty="0"/>
              <a:t> </a:t>
            </a:r>
          </a:p>
        </p:txBody>
      </p:sp>
    </p:spTree>
    <p:extLst>
      <p:ext uri="{BB962C8B-B14F-4D97-AF65-F5344CB8AC3E}">
        <p14:creationId xmlns:p14="http://schemas.microsoft.com/office/powerpoint/2010/main" val="167146343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63696874-DE47-EA46-BF91-03975F1CA127}"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10.3 2s Complement (1/3)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69</a:t>
            </a:fld>
            <a:endParaRPr dirty="0"/>
          </a:p>
        </p:txBody>
      </p:sp>
      <p:sp>
        <p:nvSpPr>
          <p:cNvPr id="10" name="Rectangle 3"/>
          <p:cNvSpPr txBox="1">
            <a:spLocks noChangeArrowheads="1"/>
          </p:cNvSpPr>
          <p:nvPr/>
        </p:nvSpPr>
        <p:spPr>
          <a:xfrm>
            <a:off x="457200" y="1219200"/>
            <a:ext cx="8023123"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dirty="0"/>
              <a:t>Given a number </a:t>
            </a:r>
            <a:r>
              <a:rPr lang="en-US" b="1" i="1" dirty="0">
                <a:solidFill>
                  <a:srgbClr val="800000"/>
                </a:solidFill>
              </a:rPr>
              <a:t>x</a:t>
            </a:r>
            <a:r>
              <a:rPr lang="en-US" dirty="0"/>
              <a:t> which can be expressed as an </a:t>
            </a:r>
            <a:r>
              <a:rPr lang="en-US" i="1" dirty="0"/>
              <a:t>n</a:t>
            </a:r>
            <a:r>
              <a:rPr lang="en-US" dirty="0"/>
              <a:t>-bit binary number, its </a:t>
            </a:r>
            <a:r>
              <a:rPr lang="en-US" u="sng" dirty="0"/>
              <a:t>negated value</a:t>
            </a:r>
            <a:r>
              <a:rPr lang="en-US" dirty="0"/>
              <a:t> can be obtained in </a:t>
            </a:r>
            <a:r>
              <a:rPr lang="en-US" b="1" dirty="0"/>
              <a:t>2s-complement</a:t>
            </a:r>
            <a:r>
              <a:rPr lang="en-US" dirty="0"/>
              <a:t> representation using:</a:t>
            </a:r>
          </a:p>
          <a:p>
            <a:pPr marL="0" indent="0" fontAlgn="auto">
              <a:spcAft>
                <a:spcPts val="0"/>
              </a:spcAft>
              <a:buSzPct val="100000"/>
              <a:buNone/>
            </a:pPr>
            <a:r>
              <a:rPr lang="en-US" dirty="0"/>
              <a:t>			</a:t>
            </a:r>
            <a:r>
              <a:rPr lang="en-US" b="1" dirty="0">
                <a:solidFill>
                  <a:srgbClr val="800000"/>
                </a:solidFill>
              </a:rPr>
              <a:t>-</a:t>
            </a:r>
            <a:r>
              <a:rPr lang="en-US" b="1" i="1" dirty="0">
                <a:solidFill>
                  <a:srgbClr val="800000"/>
                </a:solidFill>
              </a:rPr>
              <a:t>x</a:t>
            </a:r>
            <a:r>
              <a:rPr lang="en-US" b="1" dirty="0">
                <a:solidFill>
                  <a:srgbClr val="800000"/>
                </a:solidFill>
              </a:rPr>
              <a:t> = 2</a:t>
            </a:r>
            <a:r>
              <a:rPr lang="en-US" b="1" i="1" baseline="30000" dirty="0">
                <a:solidFill>
                  <a:srgbClr val="800000"/>
                </a:solidFill>
              </a:rPr>
              <a:t>n</a:t>
            </a:r>
            <a:r>
              <a:rPr lang="en-US" b="1" dirty="0">
                <a:solidFill>
                  <a:srgbClr val="800000"/>
                </a:solidFill>
              </a:rPr>
              <a:t> – </a:t>
            </a:r>
            <a:r>
              <a:rPr lang="en-US" b="1" i="1" dirty="0">
                <a:solidFill>
                  <a:srgbClr val="800000"/>
                </a:solidFill>
              </a:rPr>
              <a:t>x</a:t>
            </a:r>
            <a:endParaRPr lang="en-US" b="1" dirty="0">
              <a:solidFill>
                <a:srgbClr val="800000"/>
              </a:solidFill>
            </a:endParaRPr>
          </a:p>
          <a:p>
            <a:pPr marL="358775" indent="-358775" fontAlgn="auto">
              <a:spcAft>
                <a:spcPts val="0"/>
              </a:spcAft>
              <a:buSzPct val="100000"/>
              <a:buFont typeface="Wingdings" panose="05000000000000000000" pitchFamily="2" charset="2"/>
              <a:buChar char="§"/>
            </a:pPr>
            <a:r>
              <a:rPr lang="en-US" dirty="0"/>
              <a:t>Example: With an 8-bit number 00001100 (or 12</a:t>
            </a:r>
            <a:r>
              <a:rPr lang="en-US" baseline="-25000" dirty="0"/>
              <a:t>10</a:t>
            </a:r>
            <a:r>
              <a:rPr lang="en-US" dirty="0"/>
              <a:t>), its negated value expressed in 2s-complement is:</a:t>
            </a:r>
          </a:p>
          <a:p>
            <a:pPr marL="0" indent="0" fontAlgn="auto">
              <a:spcAft>
                <a:spcPts val="0"/>
              </a:spcAft>
              <a:buSzPct val="100000"/>
              <a:buNone/>
            </a:pPr>
            <a:r>
              <a:rPr lang="en-US" dirty="0"/>
              <a:t>	-00001100</a:t>
            </a:r>
            <a:r>
              <a:rPr lang="en-US" baseline="-25000" dirty="0"/>
              <a:t>2</a:t>
            </a:r>
            <a:r>
              <a:rPr lang="en-US" dirty="0"/>
              <a:t> 	= 2</a:t>
            </a:r>
            <a:r>
              <a:rPr lang="en-US" baseline="30000" dirty="0"/>
              <a:t>8</a:t>
            </a:r>
            <a:r>
              <a:rPr lang="en-US" dirty="0"/>
              <a:t> – 12 </a:t>
            </a:r>
            <a:r>
              <a:rPr lang="en-US" sz="2000" dirty="0"/>
              <a:t>(calculation done in decimal)</a:t>
            </a:r>
            <a:br>
              <a:rPr lang="en-US" sz="2000" dirty="0"/>
            </a:br>
            <a:r>
              <a:rPr lang="en-US" dirty="0"/>
              <a:t>			= 244</a:t>
            </a:r>
            <a:br>
              <a:rPr lang="en-US" dirty="0"/>
            </a:br>
            <a:r>
              <a:rPr lang="en-US" dirty="0"/>
              <a:t>			= </a:t>
            </a:r>
            <a:r>
              <a:rPr lang="en-US" dirty="0">
                <a:solidFill>
                  <a:srgbClr val="0000CC"/>
                </a:solidFill>
              </a:rPr>
              <a:t>11110100</a:t>
            </a:r>
            <a:r>
              <a:rPr lang="en-US" baseline="-25000" dirty="0">
                <a:solidFill>
                  <a:srgbClr val="0000CC"/>
                </a:solidFill>
              </a:rPr>
              <a:t>2s</a:t>
            </a:r>
            <a:r>
              <a:rPr lang="en-US" dirty="0"/>
              <a:t> </a:t>
            </a:r>
          </a:p>
          <a:p>
            <a:pPr fontAlgn="auto">
              <a:spcAft>
                <a:spcPts val="0"/>
              </a:spcAft>
              <a:buFont typeface="Wingdings" pitchFamily="2" charset="2"/>
              <a:buNone/>
            </a:pPr>
            <a:r>
              <a:rPr lang="en-US" dirty="0"/>
              <a:t>	(This means that -12</a:t>
            </a:r>
            <a:r>
              <a:rPr lang="en-US" baseline="-25000" dirty="0"/>
              <a:t>10</a:t>
            </a:r>
            <a:r>
              <a:rPr lang="en-US" dirty="0"/>
              <a:t> is written as 11110100 in 2s-complement representation.)</a:t>
            </a:r>
          </a:p>
        </p:txBody>
      </p:sp>
    </p:spTree>
    <p:extLst>
      <p:ext uri="{BB962C8B-B14F-4D97-AF65-F5344CB8AC3E}">
        <p14:creationId xmlns:p14="http://schemas.microsoft.com/office/powerpoint/2010/main" val="38945008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57273A06-33AD-E14E-BC36-12C5711A5BC0}"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5. Array and Loop: Question</a:t>
            </a:r>
            <a:endParaRPr lang="en-US" sz="3600" dirty="0">
              <a:solidFill>
                <a:srgbClr val="C00000"/>
              </a:solidFill>
            </a:endParaRPr>
          </a:p>
        </p:txBody>
      </p:sp>
      <p:sp>
        <p:nvSpPr>
          <p:cNvPr id="39" name="Text Box 19">
            <a:extLst>
              <a:ext uri="{FF2B5EF4-FFF2-40B4-BE49-F238E27FC236}">
                <a16:creationId xmlns:a16="http://schemas.microsoft.com/office/drawing/2014/main" id="{58A0D8FA-8998-49BA-82C0-213A3F23658D}"/>
              </a:ext>
            </a:extLst>
          </p:cNvPr>
          <p:cNvSpPr txBox="1">
            <a:spLocks noChangeArrowheads="1"/>
          </p:cNvSpPr>
          <p:nvPr/>
        </p:nvSpPr>
        <p:spPr bwMode="auto">
          <a:xfrm>
            <a:off x="685800" y="5410200"/>
            <a:ext cx="7816850" cy="369332"/>
          </a:xfrm>
          <a:prstGeom prst="rect">
            <a:avLst/>
          </a:prstGeom>
          <a:noFill/>
          <a:ln w="12700" cap="sq">
            <a:noFill/>
            <a:miter lim="800000"/>
            <a:headEnd type="none" w="sm" len="sm"/>
            <a:tailEnd type="none" w="sm" len="sm"/>
          </a:ln>
        </p:spPr>
        <p:txBody>
          <a:bodyPr>
            <a:spAutoFit/>
          </a:bodyPr>
          <a:lstStyle/>
          <a:p>
            <a:pPr>
              <a:spcBef>
                <a:spcPct val="10000"/>
              </a:spcBef>
              <a:tabLst>
                <a:tab pos="179388" algn="l"/>
                <a:tab pos="682625" algn="l"/>
                <a:tab pos="1365250" algn="l"/>
                <a:tab pos="3144838" algn="l"/>
              </a:tabLst>
            </a:pPr>
            <a:r>
              <a:rPr lang="en-US" b="1" dirty="0"/>
              <a:t>		</a:t>
            </a:r>
            <a:endParaRPr lang="en-US" b="1" dirty="0">
              <a:solidFill>
                <a:srgbClr val="CC0000"/>
              </a:solidFill>
            </a:endParaRPr>
          </a:p>
        </p:txBody>
      </p:sp>
      <p:sp>
        <p:nvSpPr>
          <p:cNvPr id="40" name="Rectangle 18">
            <a:extLst>
              <a:ext uri="{FF2B5EF4-FFF2-40B4-BE49-F238E27FC236}">
                <a16:creationId xmlns:a16="http://schemas.microsoft.com/office/drawing/2014/main" id="{DE1CA702-A483-467D-BC2B-B8373CC5D9B6}"/>
              </a:ext>
            </a:extLst>
          </p:cNvPr>
          <p:cNvSpPr>
            <a:spLocks noChangeArrowheads="1"/>
          </p:cNvSpPr>
          <p:nvPr/>
        </p:nvSpPr>
        <p:spPr bwMode="auto">
          <a:xfrm>
            <a:off x="641350" y="1246913"/>
            <a:ext cx="8153400" cy="1447800"/>
          </a:xfrm>
          <a:prstGeom prst="rect">
            <a:avLst/>
          </a:prstGeom>
          <a:solidFill>
            <a:schemeClr val="accent3">
              <a:lumMod val="20000"/>
              <a:lumOff val="80000"/>
            </a:schemeClr>
          </a:solidFill>
          <a:ln w="9525">
            <a:solidFill>
              <a:srgbClr val="002060"/>
            </a:solidFill>
            <a:miter lim="800000"/>
            <a:headEnd/>
            <a:tailEnd/>
          </a:ln>
        </p:spPr>
        <p:txBody>
          <a:bodyPr/>
          <a:lstStyle/>
          <a:p>
            <a:pPr marL="342900" indent="-342900">
              <a:spcBef>
                <a:spcPct val="20000"/>
              </a:spcBef>
              <a:buClr>
                <a:schemeClr val="tx1"/>
              </a:buClr>
              <a:buSzPct val="120000"/>
            </a:pPr>
            <a:r>
              <a:rPr lang="en-GB" sz="2600" dirty="0"/>
              <a:t>Count the number of zeros in an Array </a:t>
            </a:r>
            <a:r>
              <a:rPr lang="en-GB" sz="2600" b="1" dirty="0"/>
              <a:t>A</a:t>
            </a:r>
          </a:p>
          <a:p>
            <a:pPr marL="342900" indent="-342900">
              <a:spcBef>
                <a:spcPct val="20000"/>
              </a:spcBef>
              <a:buClr>
                <a:schemeClr val="tx1"/>
              </a:buClr>
              <a:buSzPct val="120000"/>
              <a:buFont typeface="Wingdings" pitchFamily="2" charset="2"/>
              <a:buChar char="§"/>
            </a:pPr>
            <a:r>
              <a:rPr lang="en-GB" sz="2600" b="1" dirty="0"/>
              <a:t>A</a:t>
            </a:r>
            <a:r>
              <a:rPr lang="en-GB" sz="2600" dirty="0"/>
              <a:t> is word array with 40 elements</a:t>
            </a:r>
          </a:p>
          <a:p>
            <a:pPr marL="342900" indent="-342900">
              <a:spcBef>
                <a:spcPct val="20000"/>
              </a:spcBef>
              <a:buClr>
                <a:schemeClr val="tx1"/>
              </a:buClr>
              <a:buSzPct val="120000"/>
              <a:buFont typeface="Wingdings" pitchFamily="2" charset="2"/>
              <a:buChar char="§"/>
            </a:pPr>
            <a:r>
              <a:rPr lang="en-GB" sz="2600" dirty="0"/>
              <a:t>Address of A[] </a:t>
            </a:r>
            <a:r>
              <a:rPr lang="en-GB" sz="2600" dirty="0">
                <a:sym typeface="Wingdings" pitchFamily="2" charset="2"/>
              </a:rPr>
              <a:t> </a:t>
            </a:r>
            <a:r>
              <a:rPr lang="en-GB" sz="2600" b="1" dirty="0">
                <a:solidFill>
                  <a:srgbClr val="C00000"/>
                </a:solidFill>
                <a:latin typeface="Courier New" pitchFamily="49" charset="0"/>
                <a:cs typeface="Courier New" pitchFamily="49" charset="0"/>
                <a:sym typeface="Wingdings" pitchFamily="2" charset="2"/>
              </a:rPr>
              <a:t>$t0</a:t>
            </a:r>
            <a:r>
              <a:rPr lang="en-GB" sz="2600" dirty="0">
                <a:sym typeface="Wingdings" pitchFamily="2" charset="2"/>
              </a:rPr>
              <a:t>,   Result </a:t>
            </a:r>
            <a:r>
              <a:rPr lang="en-GB" sz="2600" b="1" dirty="0">
                <a:solidFill>
                  <a:srgbClr val="C00000"/>
                </a:solidFill>
                <a:latin typeface="Courier New" pitchFamily="49" charset="0"/>
                <a:cs typeface="Courier New" pitchFamily="49" charset="0"/>
                <a:sym typeface="Wingdings" pitchFamily="2" charset="2"/>
              </a:rPr>
              <a:t> $t8</a:t>
            </a:r>
            <a:endParaRPr lang="en-GB" sz="2600" b="1" dirty="0">
              <a:solidFill>
                <a:srgbClr val="C00000"/>
              </a:solidFill>
              <a:latin typeface="Courier New" pitchFamily="49" charset="0"/>
              <a:cs typeface="Courier New" pitchFamily="49" charset="0"/>
            </a:endParaRPr>
          </a:p>
        </p:txBody>
      </p:sp>
      <p:graphicFrame>
        <p:nvGraphicFramePr>
          <p:cNvPr id="41" name="Table 40">
            <a:extLst>
              <a:ext uri="{FF2B5EF4-FFF2-40B4-BE49-F238E27FC236}">
                <a16:creationId xmlns:a16="http://schemas.microsoft.com/office/drawing/2014/main" id="{D79F8C89-22AB-4082-915A-3EF9CBFAA038}"/>
              </a:ext>
            </a:extLst>
          </p:cNvPr>
          <p:cNvGraphicFramePr>
            <a:graphicFrameLocks noGrp="1"/>
          </p:cNvGraphicFramePr>
          <p:nvPr/>
        </p:nvGraphicFramePr>
        <p:xfrm>
          <a:off x="641350" y="2993572"/>
          <a:ext cx="3733800" cy="3177346"/>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434146">
                <a:tc>
                  <a:txBody>
                    <a:bodyPr/>
                    <a:lstStyle/>
                    <a:p>
                      <a:pPr algn="ctr"/>
                      <a:r>
                        <a:rPr lang="en-US" sz="2000" baseline="0" dirty="0">
                          <a:solidFill>
                            <a:schemeClr val="tx1"/>
                          </a:solidFill>
                        </a:rPr>
                        <a:t>Simple C Code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2437897">
                <a:tc>
                  <a:txBody>
                    <a:bodyPr/>
                    <a:lstStyle/>
                    <a:p>
                      <a:pPr marL="212725" marR="0" lvl="0" indent="-325438" algn="l" defTabSz="914400" rtl="0" eaLnBrk="1" fontAlgn="auto" latinLnBrk="0" hangingPunct="1">
                        <a:lnSpc>
                          <a:spcPct val="100000"/>
                        </a:lnSpc>
                        <a:spcBef>
                          <a:spcPct val="50000"/>
                        </a:spcBef>
                        <a:spcAft>
                          <a:spcPts val="0"/>
                        </a:spcAft>
                        <a:buClr>
                          <a:srgbClr val="CCB400"/>
                        </a:buClr>
                        <a:buSzPct val="60000"/>
                        <a:buFontTx/>
                        <a:buNone/>
                        <a:tabLst/>
                        <a:defRPr/>
                      </a:pPr>
                      <a:r>
                        <a:rPr kumimoji="0" lang="en-US" sz="2000" b="1" i="0" u="none" strike="noStrike" kern="1200" cap="none" spc="0" normalizeH="0" baseline="0" noProof="0" dirty="0">
                          <a:ln>
                            <a:noFill/>
                          </a:ln>
                          <a:solidFill>
                            <a:prstClr val="black"/>
                          </a:solidFill>
                          <a:effectLst/>
                          <a:uLnTx/>
                          <a:uFillTx/>
                          <a:latin typeface="Courier New" pitchFamily="49" charset="0"/>
                          <a:cs typeface="Courier New" pitchFamily="49" charset="0"/>
                        </a:rPr>
                        <a:t>result = 0;</a:t>
                      </a:r>
                    </a:p>
                    <a:p>
                      <a:pPr marL="212725" marR="0" lvl="0" indent="-325438" algn="l" defTabSz="914400" rtl="0" eaLnBrk="1" fontAlgn="auto" latinLnBrk="0" hangingPunct="1">
                        <a:lnSpc>
                          <a:spcPct val="100000"/>
                        </a:lnSpc>
                        <a:spcBef>
                          <a:spcPct val="50000"/>
                        </a:spcBef>
                        <a:spcAft>
                          <a:spcPts val="0"/>
                        </a:spcAft>
                        <a:buClr>
                          <a:srgbClr val="CCB400"/>
                        </a:buClr>
                        <a:buSzPct val="60000"/>
                        <a:buFontTx/>
                        <a:buNone/>
                        <a:tabLst/>
                        <a:defRPr/>
                      </a:pPr>
                      <a:r>
                        <a:rPr kumimoji="0" lang="en-US" sz="2000" b="1" i="0" u="none" strike="noStrike" kern="1200" cap="none" spc="0" normalizeH="0" baseline="0" noProof="0" dirty="0" err="1">
                          <a:ln>
                            <a:noFill/>
                          </a:ln>
                          <a:solidFill>
                            <a:prstClr val="black"/>
                          </a:solidFill>
                          <a:effectLst/>
                          <a:uLnTx/>
                          <a:uFillTx/>
                          <a:latin typeface="Courier New" pitchFamily="49" charset="0"/>
                          <a:cs typeface="Courier New" pitchFamily="49" charset="0"/>
                        </a:rPr>
                        <a:t>i</a:t>
                      </a:r>
                      <a:r>
                        <a:rPr kumimoji="0" lang="en-US" sz="2000" b="1" i="0" u="none" strike="noStrike" kern="1200" cap="none" spc="0" normalizeH="0" baseline="0" noProof="0" dirty="0">
                          <a:ln>
                            <a:noFill/>
                          </a:ln>
                          <a:solidFill>
                            <a:prstClr val="black"/>
                          </a:solidFill>
                          <a:effectLst/>
                          <a:uLnTx/>
                          <a:uFillTx/>
                          <a:latin typeface="Courier New" pitchFamily="49" charset="0"/>
                          <a:cs typeface="Courier New" pitchFamily="49" charset="0"/>
                        </a:rPr>
                        <a:t> = 0;</a:t>
                      </a:r>
                    </a:p>
                    <a:p>
                      <a:pPr marL="212725" marR="0" lvl="0" indent="-325438" algn="l" defTabSz="914400" rtl="0" eaLnBrk="1" fontAlgn="auto" latinLnBrk="0" hangingPunct="1">
                        <a:lnSpc>
                          <a:spcPct val="100000"/>
                        </a:lnSpc>
                        <a:spcBef>
                          <a:spcPct val="50000"/>
                        </a:spcBef>
                        <a:spcAft>
                          <a:spcPts val="0"/>
                        </a:spcAft>
                        <a:buClr>
                          <a:srgbClr val="CCB400"/>
                        </a:buClr>
                        <a:buSzPct val="60000"/>
                        <a:buFontTx/>
                        <a:buNone/>
                        <a:tabLst/>
                        <a:defRPr/>
                      </a:pPr>
                      <a:r>
                        <a:rPr kumimoji="0" lang="en-US" sz="2000" b="1" i="0" u="none" strike="noStrike" kern="1200" cap="none" spc="0" normalizeH="0" baseline="0" noProof="0" dirty="0">
                          <a:ln>
                            <a:noFill/>
                          </a:ln>
                          <a:solidFill>
                            <a:srgbClr val="660066"/>
                          </a:solidFill>
                          <a:effectLst/>
                          <a:uLnTx/>
                          <a:uFillTx/>
                          <a:latin typeface="Courier New" pitchFamily="49" charset="0"/>
                          <a:cs typeface="Courier New" pitchFamily="49" charset="0"/>
                        </a:rPr>
                        <a:t>while </a:t>
                      </a:r>
                      <a:r>
                        <a:rPr kumimoji="0" lang="en-US" sz="20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a:t>
                      </a:r>
                      <a:r>
                        <a:rPr kumimoji="0" lang="en-US" sz="2000" b="1" i="0" u="none" strike="noStrike" kern="1200" cap="none" spc="0" normalizeH="0" baseline="0" noProof="0" dirty="0" err="1">
                          <a:ln>
                            <a:noFill/>
                          </a:ln>
                          <a:solidFill>
                            <a:prstClr val="black"/>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 &lt; 40 ) {</a:t>
                      </a:r>
                      <a:br>
                        <a:rPr kumimoji="0" lang="en-US" sz="2000" b="1"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br>
                      <a:r>
                        <a:rPr kumimoji="0" lang="en-US" sz="2000" b="1" i="0" u="none" strike="noStrike" kern="1200" cap="none" spc="0" normalizeH="0" baseline="0" noProof="0" dirty="0">
                          <a:ln>
                            <a:noFill/>
                          </a:ln>
                          <a:solidFill>
                            <a:prstClr val="black"/>
                          </a:solidFill>
                          <a:effectLst/>
                          <a:uLnTx/>
                          <a:uFillTx/>
                          <a:latin typeface="Courier New" pitchFamily="49" charset="0"/>
                          <a:cs typeface="+mn-cs"/>
                        </a:rPr>
                        <a:t>  </a:t>
                      </a:r>
                      <a:r>
                        <a:rPr kumimoji="0" lang="en-US" sz="2000" b="1" i="0" u="none" strike="noStrike" kern="1200" cap="none" spc="0" normalizeH="0" baseline="0" noProof="0" dirty="0">
                          <a:ln>
                            <a:noFill/>
                          </a:ln>
                          <a:solidFill>
                            <a:srgbClr val="660066"/>
                          </a:solidFill>
                          <a:effectLst/>
                          <a:uLnTx/>
                          <a:uFillTx/>
                          <a:latin typeface="Courier New" pitchFamily="49" charset="0"/>
                          <a:ea typeface="+mn-ea"/>
                          <a:cs typeface="Courier New" pitchFamily="49" charset="0"/>
                        </a:rPr>
                        <a:t>if</a:t>
                      </a:r>
                      <a:r>
                        <a:rPr kumimoji="0" lang="en-US" sz="2000" b="1" i="0" u="none" strike="noStrike" kern="1200" cap="none" spc="0" normalizeH="0" baseline="0" noProof="0" dirty="0">
                          <a:ln>
                            <a:noFill/>
                          </a:ln>
                          <a:solidFill>
                            <a:prstClr val="black"/>
                          </a:solidFill>
                          <a:effectLst/>
                          <a:uLnTx/>
                          <a:uFillTx/>
                          <a:latin typeface="Courier New" pitchFamily="49" charset="0"/>
                          <a:cs typeface="+mn-cs"/>
                        </a:rPr>
                        <a:t> ( A[</a:t>
                      </a:r>
                      <a:r>
                        <a:rPr kumimoji="0" lang="en-US" sz="2000" b="1" i="0" u="none" strike="noStrike" kern="1200" cap="none" spc="0" normalizeH="0" baseline="0" noProof="0" dirty="0" err="1">
                          <a:ln>
                            <a:noFill/>
                          </a:ln>
                          <a:solidFill>
                            <a:prstClr val="black"/>
                          </a:solidFill>
                          <a:effectLst/>
                          <a:uLnTx/>
                          <a:uFillTx/>
                          <a:latin typeface="Courier New" pitchFamily="49" charset="0"/>
                          <a:cs typeface="+mn-cs"/>
                        </a:rPr>
                        <a:t>i</a:t>
                      </a:r>
                      <a:r>
                        <a:rPr kumimoji="0" lang="en-US" sz="2000" b="1" i="0" u="none" strike="noStrike" kern="1200" cap="none" spc="0" normalizeH="0" baseline="0" noProof="0" dirty="0">
                          <a:ln>
                            <a:noFill/>
                          </a:ln>
                          <a:solidFill>
                            <a:prstClr val="black"/>
                          </a:solidFill>
                          <a:effectLst/>
                          <a:uLnTx/>
                          <a:uFillTx/>
                          <a:latin typeface="Courier New" pitchFamily="49" charset="0"/>
                          <a:cs typeface="+mn-cs"/>
                        </a:rPr>
                        <a:t>] == 0 ) </a:t>
                      </a:r>
                      <a:br>
                        <a:rPr kumimoji="0" lang="en-US" sz="2000" b="1" i="0" u="none" strike="noStrike" kern="1200" cap="none" spc="0" normalizeH="0" baseline="0" noProof="0" dirty="0">
                          <a:ln>
                            <a:noFill/>
                          </a:ln>
                          <a:solidFill>
                            <a:prstClr val="black"/>
                          </a:solidFill>
                          <a:effectLst/>
                          <a:uLnTx/>
                          <a:uFillTx/>
                          <a:latin typeface="Courier New" pitchFamily="49" charset="0"/>
                          <a:cs typeface="+mn-cs"/>
                        </a:rPr>
                      </a:br>
                      <a:r>
                        <a:rPr kumimoji="0" lang="en-US" sz="2000" b="1" i="0" u="none" strike="noStrike" kern="1200" cap="none" spc="0" normalizeH="0" baseline="0" noProof="0" dirty="0">
                          <a:ln>
                            <a:noFill/>
                          </a:ln>
                          <a:solidFill>
                            <a:prstClr val="black"/>
                          </a:solidFill>
                          <a:effectLst/>
                          <a:uLnTx/>
                          <a:uFillTx/>
                          <a:latin typeface="Courier New" pitchFamily="49" charset="0"/>
                          <a:cs typeface="+mn-cs"/>
                        </a:rPr>
                        <a:t>      result++;</a:t>
                      </a:r>
                      <a:br>
                        <a:rPr kumimoji="0" lang="en-US" sz="2000" b="1" i="0" u="none" strike="noStrike" kern="1200" cap="none" spc="0" normalizeH="0" baseline="0" noProof="0" dirty="0">
                          <a:ln>
                            <a:noFill/>
                          </a:ln>
                          <a:solidFill>
                            <a:prstClr val="black"/>
                          </a:solidFill>
                          <a:effectLst/>
                          <a:uLnTx/>
                          <a:uFillTx/>
                          <a:latin typeface="Courier New" pitchFamily="49" charset="0"/>
                          <a:cs typeface="+mn-cs"/>
                        </a:rPr>
                      </a:br>
                      <a:r>
                        <a:rPr kumimoji="0" lang="en-US" sz="2400" b="1" i="0" u="none" strike="noStrike" kern="1200" cap="none" spc="0" normalizeH="0" baseline="0" noProof="0" dirty="0">
                          <a:ln>
                            <a:noFill/>
                          </a:ln>
                          <a:solidFill>
                            <a:srgbClr val="C00000"/>
                          </a:solidFill>
                          <a:effectLst/>
                          <a:uLnTx/>
                          <a:uFillTx/>
                          <a:latin typeface="Courier New" pitchFamily="49" charset="0"/>
                          <a:cs typeface="+mn-cs"/>
                        </a:rPr>
                        <a:t>  </a:t>
                      </a:r>
                      <a:r>
                        <a:rPr kumimoji="0" lang="en-US" sz="2400" b="1" i="0" u="none" strike="noStrike" kern="1200" cap="none" spc="0" normalizeH="0" baseline="0" noProof="0" dirty="0" err="1">
                          <a:ln>
                            <a:noFill/>
                          </a:ln>
                          <a:solidFill>
                            <a:srgbClr val="C00000"/>
                          </a:solidFill>
                          <a:effectLst/>
                          <a:uLnTx/>
                          <a:uFillTx/>
                          <a:latin typeface="Courier New" pitchFamily="49" charset="0"/>
                          <a:cs typeface="+mn-cs"/>
                        </a:rPr>
                        <a:t>i</a:t>
                      </a:r>
                      <a:r>
                        <a:rPr kumimoji="0" lang="en-US" sz="2400" b="1" i="0" u="none" strike="noStrike" kern="1200" cap="none" spc="0" normalizeH="0" baseline="0" noProof="0" dirty="0">
                          <a:ln>
                            <a:noFill/>
                          </a:ln>
                          <a:solidFill>
                            <a:srgbClr val="C00000"/>
                          </a:solidFill>
                          <a:effectLst/>
                          <a:uLnTx/>
                          <a:uFillTx/>
                          <a:latin typeface="Courier New" pitchFamily="49" charset="0"/>
                          <a:cs typeface="+mn-cs"/>
                        </a:rPr>
                        <a:t>++;</a:t>
                      </a:r>
                    </a:p>
                    <a:p>
                      <a:pPr marL="212725" marR="0" lvl="0" indent="-325438" algn="l" defTabSz="914400" rtl="0" eaLnBrk="1" fontAlgn="auto" latinLnBrk="0" hangingPunct="1">
                        <a:lnSpc>
                          <a:spcPct val="100000"/>
                        </a:lnSpc>
                        <a:spcBef>
                          <a:spcPct val="50000"/>
                        </a:spcBef>
                        <a:spcAft>
                          <a:spcPts val="0"/>
                        </a:spcAft>
                        <a:buClr>
                          <a:srgbClr val="CCB400"/>
                        </a:buClr>
                        <a:buSzPct val="60000"/>
                        <a:buFontTx/>
                        <a:buNone/>
                        <a:tabLst/>
                        <a:defRPr/>
                      </a:pPr>
                      <a:r>
                        <a:rPr kumimoji="0" lang="en-US" sz="2000" b="1" i="0" u="none" strike="noStrike" kern="1200" cap="none" spc="0" normalizeH="0" baseline="0" noProof="0" dirty="0">
                          <a:ln>
                            <a:noFill/>
                          </a:ln>
                          <a:solidFill>
                            <a:srgbClr val="660066"/>
                          </a:solidFill>
                          <a:effectLst/>
                          <a:uLnTx/>
                          <a:uFillTx/>
                          <a:latin typeface="Courier New" pitchFamily="49" charset="0"/>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bl>
          </a:graphicData>
        </a:graphic>
      </p:graphicFrame>
      <p:sp>
        <p:nvSpPr>
          <p:cNvPr id="42" name="Rectangle 18">
            <a:extLst>
              <a:ext uri="{FF2B5EF4-FFF2-40B4-BE49-F238E27FC236}">
                <a16:creationId xmlns:a16="http://schemas.microsoft.com/office/drawing/2014/main" id="{910C2D45-BB2E-40AE-A36A-B2C193DE0905}"/>
              </a:ext>
            </a:extLst>
          </p:cNvPr>
          <p:cNvSpPr txBox="1">
            <a:spLocks noChangeArrowheads="1"/>
          </p:cNvSpPr>
          <p:nvPr/>
        </p:nvSpPr>
        <p:spPr>
          <a:xfrm>
            <a:off x="4419600" y="3581400"/>
            <a:ext cx="4495800" cy="2514600"/>
          </a:xfrm>
          <a:prstGeom prst="rect">
            <a:avLst/>
          </a:prstGeom>
          <a:noFill/>
          <a:ln w="12700">
            <a:solidFill>
              <a:schemeClr val="bg1"/>
            </a:solidFill>
          </a:ln>
        </p:spPr>
        <p:txBody>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buClr>
                <a:srgbClr val="F07F09"/>
              </a:buClr>
              <a:buFont typeface="Wingdings" panose="05000000000000000000" pitchFamily="2" charset="2"/>
              <a:buChar char="§"/>
            </a:pPr>
            <a:r>
              <a:rPr lang="en-US" kern="0" dirty="0">
                <a:solidFill>
                  <a:prstClr val="black"/>
                </a:solidFill>
              </a:rPr>
              <a:t>Think about:</a:t>
            </a:r>
          </a:p>
          <a:p>
            <a:pPr lvl="1">
              <a:buClr>
                <a:srgbClr val="F07F09"/>
              </a:buClr>
              <a:buFont typeface="Wingdings" panose="05000000000000000000" pitchFamily="2" charset="2"/>
              <a:buChar char="§"/>
            </a:pPr>
            <a:r>
              <a:rPr lang="en-US" kern="0" dirty="0">
                <a:solidFill>
                  <a:prstClr val="black"/>
                </a:solidFill>
              </a:rPr>
              <a:t>How to perform the right comparison</a:t>
            </a:r>
          </a:p>
          <a:p>
            <a:pPr lvl="1">
              <a:buClr>
                <a:srgbClr val="F07F09"/>
              </a:buClr>
              <a:buFont typeface="Wingdings" panose="05000000000000000000" pitchFamily="2" charset="2"/>
              <a:buChar char="§"/>
            </a:pPr>
            <a:r>
              <a:rPr lang="en-US" kern="0" dirty="0">
                <a:solidFill>
                  <a:prstClr val="black"/>
                </a:solidFill>
              </a:rPr>
              <a:t>How to translate A[</a:t>
            </a:r>
            <a:r>
              <a:rPr lang="en-US" kern="0" dirty="0" err="1">
                <a:solidFill>
                  <a:prstClr val="black"/>
                </a:solidFill>
              </a:rPr>
              <a:t>i</a:t>
            </a:r>
            <a:r>
              <a:rPr lang="en-US" kern="0" dirty="0">
                <a:solidFill>
                  <a:prstClr val="black"/>
                </a:solidFill>
              </a:rPr>
              <a:t>] correctly</a:t>
            </a:r>
          </a:p>
        </p:txBody>
      </p:sp>
      <p:sp>
        <p:nvSpPr>
          <p:cNvPr id="10" name="Slide Number Placeholder 6">
            <a:extLst>
              <a:ext uri="{FF2B5EF4-FFF2-40B4-BE49-F238E27FC236}">
                <a16:creationId xmlns:a16="http://schemas.microsoft.com/office/drawing/2014/main" id="{B9955203-7F8C-4B5E-A390-46D1FC15BD5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Tree>
    <p:extLst>
      <p:ext uri="{BB962C8B-B14F-4D97-AF65-F5344CB8AC3E}">
        <p14:creationId xmlns:p14="http://schemas.microsoft.com/office/powerpoint/2010/main" val="12847078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681917C9-5036-614C-ABC9-8C8790299305}"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10.3 2s Complement (2/3)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70</a:t>
            </a:fld>
            <a:endParaRPr dirty="0"/>
          </a:p>
        </p:txBody>
      </p:sp>
      <p:sp>
        <p:nvSpPr>
          <p:cNvPr id="59" name="Rectangle 3"/>
          <p:cNvSpPr txBox="1">
            <a:spLocks noChangeArrowheads="1"/>
          </p:cNvSpPr>
          <p:nvPr/>
        </p:nvSpPr>
        <p:spPr>
          <a:xfrm>
            <a:off x="457200" y="1334529"/>
            <a:ext cx="8229600" cy="479639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SG" sz="2800" dirty="0"/>
              <a:t>Technique to negate a value: </a:t>
            </a:r>
            <a:r>
              <a:rPr lang="en-SG" sz="2800" dirty="0">
                <a:solidFill>
                  <a:srgbClr val="C00000"/>
                </a:solidFill>
              </a:rPr>
              <a:t>invert all the bits</a:t>
            </a:r>
            <a:r>
              <a:rPr lang="en-SG" sz="2800" dirty="0"/>
              <a:t>, then </a:t>
            </a:r>
            <a:r>
              <a:rPr lang="en-SG" sz="2800" dirty="0">
                <a:solidFill>
                  <a:srgbClr val="C00000"/>
                </a:solidFill>
              </a:rPr>
              <a:t>add 1</a:t>
            </a:r>
            <a:r>
              <a:rPr lang="en-SG" sz="2800" dirty="0"/>
              <a:t>.</a:t>
            </a:r>
            <a:endParaRPr lang="en-US" sz="2800" dirty="0"/>
          </a:p>
          <a:p>
            <a:pPr marL="358775" indent="-358775" fontAlgn="auto">
              <a:spcAft>
                <a:spcPts val="0"/>
              </a:spcAft>
              <a:buSzPct val="100000"/>
              <a:buFont typeface="Wingdings" panose="05000000000000000000" pitchFamily="2" charset="2"/>
              <a:buChar char="§"/>
            </a:pPr>
            <a:r>
              <a:rPr lang="en-US" sz="2800" dirty="0"/>
              <a:t>Largest value: 		01111111 =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Smallest value: 	10000000 = -128</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Zero:			00000000 = +0</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Range (for 8 bits): -128</a:t>
            </a:r>
            <a:r>
              <a:rPr lang="en-US" sz="2800" baseline="-25000" dirty="0"/>
              <a:t>10</a:t>
            </a:r>
            <a:r>
              <a:rPr lang="en-US" sz="2800" dirty="0"/>
              <a:t> to +127</a:t>
            </a:r>
            <a:r>
              <a:rPr lang="en-US" sz="2800" baseline="-25000" dirty="0"/>
              <a:t>10</a:t>
            </a:r>
          </a:p>
          <a:p>
            <a:pPr marL="358775" indent="-358775" fontAlgn="auto">
              <a:spcAft>
                <a:spcPts val="0"/>
              </a:spcAft>
              <a:buSzPct val="100000"/>
              <a:buFont typeface="Wingdings" panose="05000000000000000000" pitchFamily="2" charset="2"/>
              <a:buChar char="§"/>
            </a:pPr>
            <a:r>
              <a:rPr lang="en-US" sz="2800" dirty="0"/>
              <a:t>Range (for </a:t>
            </a:r>
            <a:r>
              <a:rPr lang="en-US" sz="2800" i="1" dirty="0"/>
              <a:t>n</a:t>
            </a:r>
            <a:r>
              <a:rPr lang="en-US" sz="2800" dirty="0"/>
              <a:t> bits): -2</a:t>
            </a:r>
            <a:r>
              <a:rPr lang="en-US" sz="2800" i="1" baseline="30000" dirty="0"/>
              <a:t>n</a:t>
            </a:r>
            <a:r>
              <a:rPr lang="en-US" sz="2800" baseline="30000" dirty="0"/>
              <a:t>-1</a:t>
            </a:r>
            <a:r>
              <a:rPr lang="en-US" sz="2800" dirty="0"/>
              <a:t> to 2</a:t>
            </a:r>
            <a:r>
              <a:rPr lang="en-US" sz="2800" i="1" baseline="30000" dirty="0"/>
              <a:t>n</a:t>
            </a:r>
            <a:r>
              <a:rPr lang="en-US" sz="2800" baseline="30000" dirty="0"/>
              <a:t>-1</a:t>
            </a:r>
            <a:r>
              <a:rPr lang="en-US" sz="2800" dirty="0"/>
              <a:t> – 1 </a:t>
            </a:r>
          </a:p>
          <a:p>
            <a:pPr marL="358775" indent="-358775" fontAlgn="auto">
              <a:spcAft>
                <a:spcPts val="0"/>
              </a:spcAft>
              <a:buSzPct val="100000"/>
              <a:buFont typeface="Wingdings" panose="05000000000000000000" pitchFamily="2" charset="2"/>
              <a:buChar char="§"/>
            </a:pPr>
            <a:r>
              <a:rPr lang="en-US" sz="2800" dirty="0"/>
              <a:t>The </a:t>
            </a:r>
            <a:r>
              <a:rPr lang="en-US" sz="2800" dirty="0">
                <a:solidFill>
                  <a:srgbClr val="C00000"/>
                </a:solidFill>
              </a:rPr>
              <a:t>most significant bit</a:t>
            </a:r>
            <a:r>
              <a:rPr lang="en-US" sz="2800" dirty="0"/>
              <a:t> (</a:t>
            </a:r>
            <a:r>
              <a:rPr lang="en-US" sz="2800" dirty="0">
                <a:solidFill>
                  <a:srgbClr val="C00000"/>
                </a:solidFill>
              </a:rPr>
              <a:t>MSB</a:t>
            </a:r>
            <a:r>
              <a:rPr lang="en-US" sz="2800" dirty="0"/>
              <a:t>) still represents the sign: 0 for positive, 1 for negative.</a:t>
            </a:r>
            <a:endParaRPr lang="en-US" sz="2400" dirty="0"/>
          </a:p>
        </p:txBody>
      </p:sp>
    </p:spTree>
    <p:extLst>
      <p:ext uri="{BB962C8B-B14F-4D97-AF65-F5344CB8AC3E}">
        <p14:creationId xmlns:p14="http://schemas.microsoft.com/office/powerpoint/2010/main" val="234006322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DEC4C5DF-3B9A-C645-A896-86490C8DFDD3}"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rPr>
              <a:t>10.3 2s Complement (3/3)</a:t>
            </a:r>
            <a:endParaRPr lang="en-US" sz="3600" dirty="0">
              <a:solidFill>
                <a:srgbClr val="C00000"/>
              </a:solidFill>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71</a:t>
            </a:fld>
            <a:endParaRPr dirty="0"/>
          </a:p>
        </p:txBody>
      </p:sp>
      <p:sp>
        <p:nvSpPr>
          <p:cNvPr id="16" name="Rectangle 3"/>
          <p:cNvSpPr txBox="1">
            <a:spLocks noChangeArrowheads="1"/>
          </p:cNvSpPr>
          <p:nvPr/>
        </p:nvSpPr>
        <p:spPr>
          <a:xfrm>
            <a:off x="457200" y="1371600"/>
            <a:ext cx="8229600" cy="4759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dirty="0"/>
              <a:t>Examples (assuming 8-bit):</a:t>
            </a:r>
          </a:p>
          <a:p>
            <a:pPr>
              <a:spcBef>
                <a:spcPct val="60000"/>
              </a:spcBef>
              <a:buNone/>
            </a:pPr>
            <a:r>
              <a:rPr lang="en-US" sz="2800" dirty="0"/>
              <a:t>		(14)</a:t>
            </a:r>
            <a:r>
              <a:rPr lang="en-US" sz="2800" baseline="-25000" dirty="0"/>
              <a:t>10</a:t>
            </a:r>
            <a:r>
              <a:rPr lang="en-US" sz="2800" dirty="0"/>
              <a:t>  = (00001110)</a:t>
            </a:r>
            <a:r>
              <a:rPr lang="en-US" sz="2800" baseline="-25000" dirty="0"/>
              <a:t>2</a:t>
            </a:r>
            <a:r>
              <a:rPr lang="en-US" sz="2800" dirty="0"/>
              <a:t> = (00001110)</a:t>
            </a:r>
            <a:r>
              <a:rPr lang="en-US" sz="2800" baseline="-25000" dirty="0"/>
              <a:t>2s</a:t>
            </a:r>
          </a:p>
          <a:p>
            <a:pPr>
              <a:spcBef>
                <a:spcPct val="60000"/>
              </a:spcBef>
              <a:buSzPct val="120000"/>
              <a:buNone/>
            </a:pPr>
            <a:r>
              <a:rPr lang="en-US" sz="2800" dirty="0"/>
              <a:t>	 	-(14)</a:t>
            </a:r>
            <a:r>
              <a:rPr lang="en-US" sz="2800" baseline="-25000" dirty="0"/>
              <a:t>10</a:t>
            </a:r>
            <a:r>
              <a:rPr lang="en-US" sz="2800" dirty="0"/>
              <a:t> = -(00001110)</a:t>
            </a:r>
            <a:r>
              <a:rPr lang="en-US" sz="2800" baseline="-25000" dirty="0"/>
              <a:t>2</a:t>
            </a:r>
            <a:r>
              <a:rPr lang="en-US" sz="2800" dirty="0"/>
              <a:t> = (11110010)</a:t>
            </a:r>
            <a:r>
              <a:rPr lang="en-US" sz="2800" baseline="-25000" dirty="0"/>
              <a:t>2s</a:t>
            </a:r>
            <a:r>
              <a:rPr lang="en-US" sz="2800" dirty="0"/>
              <a:t> </a:t>
            </a:r>
          </a:p>
          <a:p>
            <a:pPr>
              <a:spcBef>
                <a:spcPct val="60000"/>
              </a:spcBef>
              <a:buSzPct val="120000"/>
              <a:buNone/>
            </a:pPr>
            <a:r>
              <a:rPr lang="en-US" sz="2800" dirty="0"/>
              <a:t>		-(80)</a:t>
            </a:r>
            <a:r>
              <a:rPr lang="en-US" sz="2800" baseline="-25000" dirty="0"/>
              <a:t>10</a:t>
            </a:r>
            <a:r>
              <a:rPr lang="en-US" sz="2800" dirty="0"/>
              <a:t> = -( </a:t>
            </a:r>
            <a:r>
              <a:rPr lang="en-US" sz="2800" dirty="0">
                <a:solidFill>
                  <a:srgbClr val="0000CC"/>
                </a:solidFill>
              </a:rPr>
              <a:t>?</a:t>
            </a:r>
            <a:r>
              <a:rPr lang="en-US" sz="2800" dirty="0"/>
              <a:t> )</a:t>
            </a:r>
            <a:r>
              <a:rPr lang="en-US" sz="2800" baseline="-25000" dirty="0"/>
              <a:t>2</a:t>
            </a:r>
            <a:r>
              <a:rPr lang="en-US" sz="2800" dirty="0"/>
              <a:t> = ( </a:t>
            </a:r>
            <a:r>
              <a:rPr lang="en-US" sz="2800" dirty="0">
                <a:solidFill>
                  <a:srgbClr val="0000CC"/>
                </a:solidFill>
              </a:rPr>
              <a:t>? </a:t>
            </a:r>
            <a:r>
              <a:rPr lang="en-US" sz="2800" dirty="0"/>
              <a:t>)</a:t>
            </a:r>
            <a:r>
              <a:rPr lang="en-US" sz="2800" baseline="-25000" dirty="0"/>
              <a:t>2s</a:t>
            </a:r>
            <a:r>
              <a:rPr lang="en-US" sz="2800" dirty="0"/>
              <a:t> </a:t>
            </a:r>
          </a:p>
        </p:txBody>
      </p:sp>
      <p:sp>
        <p:nvSpPr>
          <p:cNvPr id="7" name="Text Box 4"/>
          <p:cNvSpPr txBox="1">
            <a:spLocks noChangeArrowheads="1"/>
          </p:cNvSpPr>
          <p:nvPr/>
        </p:nvSpPr>
        <p:spPr bwMode="auto">
          <a:xfrm>
            <a:off x="533400" y="4267200"/>
            <a:ext cx="3352800" cy="457200"/>
          </a:xfrm>
          <a:prstGeom prst="rect">
            <a:avLst/>
          </a:prstGeom>
          <a:noFill/>
          <a:ln w="9525">
            <a:noFill/>
            <a:miter lim="800000"/>
            <a:headEnd/>
            <a:tailEnd/>
          </a:ln>
        </p:spPr>
        <p:txBody>
          <a:bodyPr>
            <a:spAutoFit/>
          </a:bodyPr>
          <a:lstStyle/>
          <a:p>
            <a:pPr algn="ctr">
              <a:spcBef>
                <a:spcPct val="50000"/>
              </a:spcBef>
            </a:pPr>
            <a:r>
              <a:rPr lang="en-US" sz="2400" i="1" dirty="0">
                <a:solidFill>
                  <a:srgbClr val="800000"/>
                </a:solidFill>
              </a:rPr>
              <a:t>Compare with slide 26.</a:t>
            </a:r>
          </a:p>
        </p:txBody>
      </p:sp>
      <p:sp>
        <p:nvSpPr>
          <p:cNvPr id="8" name="Rectangle 3"/>
          <p:cNvSpPr txBox="1">
            <a:spLocks noChangeArrowheads="1"/>
          </p:cNvSpPr>
          <p:nvPr/>
        </p:nvSpPr>
        <p:spPr bwMode="auto">
          <a:xfrm>
            <a:off x="914400" y="4724400"/>
            <a:ext cx="6858000" cy="12954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1s complement:</a:t>
            </a:r>
          </a:p>
          <a:p>
            <a:pPr marL="342900" marR="0" lvl="0" indent="-342900" algn="l" defTabSz="914400" rtl="0" eaLnBrk="1" fontAlgn="base" latinLnBrk="0" hangingPunct="1">
              <a:lnSpc>
                <a:spcPct val="100000"/>
              </a:lnSpc>
              <a:spcBef>
                <a:spcPts val="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		(14)</a:t>
            </a:r>
            <a:r>
              <a:rPr kumimoji="0" lang="en-US" sz="2400" b="0" i="0" u="none" strike="noStrike" kern="0" cap="none" spc="0" normalizeH="0" baseline="-25000" noProof="0" dirty="0">
                <a:ln>
                  <a:noFill/>
                </a:ln>
                <a:solidFill>
                  <a:schemeClr val="tx1"/>
                </a:solidFill>
                <a:effectLst/>
                <a:uLnTx/>
                <a:uFillTx/>
                <a:latin typeface="+mn-lt"/>
                <a:ea typeface="+mn-ea"/>
                <a:cs typeface="+mn-cs"/>
              </a:rPr>
              <a:t>10</a:t>
            </a:r>
            <a:r>
              <a:rPr kumimoji="0" lang="en-US" sz="2400" b="0" i="0" u="none" strike="noStrike" kern="0" cap="none" spc="0" normalizeH="0" baseline="0" noProof="0" dirty="0">
                <a:ln>
                  <a:noFill/>
                </a:ln>
                <a:solidFill>
                  <a:schemeClr val="tx1"/>
                </a:solidFill>
                <a:effectLst/>
                <a:uLnTx/>
                <a:uFillTx/>
                <a:latin typeface="+mn-lt"/>
                <a:ea typeface="+mn-ea"/>
                <a:cs typeface="+mn-cs"/>
              </a:rPr>
              <a:t>  = (00001110)</a:t>
            </a:r>
            <a:r>
              <a:rPr kumimoji="0" lang="en-US" sz="2400" b="0" i="0" u="none" strike="noStrike" kern="0" cap="none" spc="0" normalizeH="0" baseline="-25000" noProof="0" dirty="0">
                <a:ln>
                  <a:noFill/>
                </a:ln>
                <a:solidFill>
                  <a:schemeClr val="tx1"/>
                </a:solidFill>
                <a:effectLst/>
                <a:uLnTx/>
                <a:uFillTx/>
                <a:latin typeface="+mn-lt"/>
                <a:ea typeface="+mn-ea"/>
                <a:cs typeface="+mn-cs"/>
              </a:rPr>
              <a:t>2</a:t>
            </a:r>
            <a:r>
              <a:rPr kumimoji="0" lang="en-US" sz="2400" b="0" i="0" u="none" strike="noStrike" kern="0" cap="none" spc="0" normalizeH="0" baseline="0" noProof="0" dirty="0">
                <a:ln>
                  <a:noFill/>
                </a:ln>
                <a:solidFill>
                  <a:schemeClr val="tx1"/>
                </a:solidFill>
                <a:effectLst/>
                <a:uLnTx/>
                <a:uFillTx/>
                <a:latin typeface="+mn-lt"/>
                <a:ea typeface="+mn-ea"/>
                <a:cs typeface="+mn-cs"/>
              </a:rPr>
              <a:t> = (00001110)</a:t>
            </a:r>
            <a:r>
              <a:rPr kumimoji="0" lang="en-US" sz="2400" b="0" i="0" u="none" strike="noStrike" kern="0" cap="none" spc="0" normalizeH="0" baseline="-25000" noProof="0" dirty="0">
                <a:ln>
                  <a:noFill/>
                </a:ln>
                <a:solidFill>
                  <a:schemeClr val="tx1"/>
                </a:solidFill>
                <a:effectLst/>
                <a:uLnTx/>
                <a:uFillTx/>
                <a:latin typeface="+mn-lt"/>
                <a:ea typeface="+mn-ea"/>
                <a:cs typeface="+mn-cs"/>
              </a:rPr>
              <a:t>1s</a:t>
            </a:r>
          </a:p>
          <a:p>
            <a:pPr marL="342900" marR="0" lvl="0" indent="-342900" algn="l" defTabSz="914400" rtl="0" eaLnBrk="1" fontAlgn="base" latinLnBrk="0" hangingPunct="1">
              <a:lnSpc>
                <a:spcPct val="100000"/>
              </a:lnSpc>
              <a:spcBef>
                <a:spcPts val="0"/>
              </a:spcBef>
              <a:spcAft>
                <a:spcPct val="0"/>
              </a:spcAft>
              <a:buClr>
                <a:schemeClr val="accent1"/>
              </a:buClr>
              <a:buSzPct val="120000"/>
              <a:buFont typeface="Wingdings" pitchFamily="2" charset="2"/>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	 	-(14)</a:t>
            </a:r>
            <a:r>
              <a:rPr kumimoji="0" lang="en-US" sz="2400" b="0" i="0" u="none" strike="noStrike" kern="0" cap="none" spc="0" normalizeH="0" baseline="-25000" noProof="0" dirty="0">
                <a:ln>
                  <a:noFill/>
                </a:ln>
                <a:solidFill>
                  <a:schemeClr val="tx1"/>
                </a:solidFill>
                <a:effectLst/>
                <a:uLnTx/>
                <a:uFillTx/>
                <a:latin typeface="+mn-lt"/>
                <a:ea typeface="+mn-ea"/>
                <a:cs typeface="+mn-cs"/>
              </a:rPr>
              <a:t>10</a:t>
            </a:r>
            <a:r>
              <a:rPr kumimoji="0" lang="en-US" sz="2400" b="0" i="0" u="none" strike="noStrike" kern="0" cap="none" spc="0" normalizeH="0" baseline="0" noProof="0" dirty="0">
                <a:ln>
                  <a:noFill/>
                </a:ln>
                <a:solidFill>
                  <a:schemeClr val="tx1"/>
                </a:solidFill>
                <a:effectLst/>
                <a:uLnTx/>
                <a:uFillTx/>
                <a:latin typeface="+mn-lt"/>
                <a:ea typeface="+mn-ea"/>
                <a:cs typeface="+mn-cs"/>
              </a:rPr>
              <a:t> = -(00001110)</a:t>
            </a:r>
            <a:r>
              <a:rPr kumimoji="0" lang="en-US" sz="2400" b="0" i="0" u="none" strike="noStrike" kern="0" cap="none" spc="0" normalizeH="0" baseline="-25000" noProof="0" dirty="0">
                <a:ln>
                  <a:noFill/>
                </a:ln>
                <a:solidFill>
                  <a:schemeClr val="tx1"/>
                </a:solidFill>
                <a:effectLst/>
                <a:uLnTx/>
                <a:uFillTx/>
                <a:latin typeface="+mn-lt"/>
                <a:ea typeface="+mn-ea"/>
                <a:cs typeface="+mn-cs"/>
              </a:rPr>
              <a:t>2</a:t>
            </a:r>
            <a:r>
              <a:rPr kumimoji="0" lang="en-US" sz="2400" b="0" i="0" u="none" strike="noStrike" kern="0" cap="none" spc="0" normalizeH="0" baseline="0" noProof="0" dirty="0">
                <a:ln>
                  <a:noFill/>
                </a:ln>
                <a:solidFill>
                  <a:schemeClr val="tx1"/>
                </a:solidFill>
                <a:effectLst/>
                <a:uLnTx/>
                <a:uFillTx/>
                <a:latin typeface="+mn-lt"/>
                <a:ea typeface="+mn-ea"/>
                <a:cs typeface="+mn-cs"/>
              </a:rPr>
              <a:t> = (11110001)</a:t>
            </a:r>
            <a:r>
              <a:rPr kumimoji="0" lang="en-US" sz="2400" b="0" i="0" u="none" strike="noStrike" kern="0" cap="none" spc="0" normalizeH="0" baseline="-25000" noProof="0" dirty="0">
                <a:ln>
                  <a:noFill/>
                </a:ln>
                <a:solidFill>
                  <a:schemeClr val="tx1"/>
                </a:solidFill>
                <a:effectLst/>
                <a:uLnTx/>
                <a:uFillTx/>
                <a:latin typeface="+mn-lt"/>
                <a:ea typeface="+mn-ea"/>
                <a:cs typeface="+mn-cs"/>
              </a:rPr>
              <a:t>1s</a:t>
            </a:r>
            <a:r>
              <a:rPr kumimoji="0" lang="en-US" sz="2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ts val="0"/>
              </a:spcBef>
              <a:spcAft>
                <a:spcPct val="0"/>
              </a:spcAft>
              <a:buClr>
                <a:schemeClr val="accent1"/>
              </a:buClr>
              <a:buSzPct val="65000"/>
              <a:buFont typeface="Wingdings" pitchFamily="2" charset="2"/>
              <a:buChar char="n"/>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74558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7E64FA71-A052-4A42-9682-1069C6369E0D}"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10.4 Comparisons</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72</a:t>
            </a:fld>
            <a:endParaRPr dirty="0"/>
          </a:p>
        </p:txBody>
      </p:sp>
      <p:sp>
        <p:nvSpPr>
          <p:cNvPr id="17" name="Rectangle 3"/>
          <p:cNvSpPr txBox="1">
            <a:spLocks noChangeArrowheads="1"/>
          </p:cNvSpPr>
          <p:nvPr/>
        </p:nvSpPr>
        <p:spPr>
          <a:xfrm>
            <a:off x="457200" y="1371600"/>
            <a:ext cx="8305800"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fontAlgn="auto">
              <a:spcAft>
                <a:spcPct val="20000"/>
              </a:spcAft>
              <a:buFont typeface="Wingdings" pitchFamily="2" charset="2"/>
              <a:buNone/>
            </a:pPr>
            <a:r>
              <a:rPr lang="en-US" dirty="0">
                <a:solidFill>
                  <a:srgbClr val="800000"/>
                </a:solidFill>
              </a:rPr>
              <a:t>4-bit system</a:t>
            </a:r>
          </a:p>
          <a:p>
            <a:pPr fontAlgn="auto">
              <a:spcAft>
                <a:spcPts val="0"/>
              </a:spcAft>
              <a:buFont typeface="Wingdings" pitchFamily="2" charset="2"/>
              <a:buNone/>
              <a:tabLst>
                <a:tab pos="4306888" algn="l"/>
              </a:tabLst>
            </a:pPr>
            <a:r>
              <a:rPr lang="en-US" sz="2000" b="1" i="1" dirty="0">
                <a:solidFill>
                  <a:srgbClr val="0000FF"/>
                </a:solidFill>
              </a:rPr>
              <a:t>Positive values</a:t>
            </a:r>
            <a:r>
              <a:rPr lang="en-US" sz="2000" b="1" dirty="0">
                <a:solidFill>
                  <a:srgbClr val="0000FF"/>
                </a:solidFill>
              </a:rPr>
              <a:t>		</a:t>
            </a:r>
            <a:r>
              <a:rPr lang="en-US" sz="2000" b="1" i="1" dirty="0">
                <a:solidFill>
                  <a:srgbClr val="0000FF"/>
                </a:solidFill>
              </a:rPr>
              <a:t>Negative values</a:t>
            </a:r>
          </a:p>
        </p:txBody>
      </p:sp>
      <p:sp>
        <p:nvSpPr>
          <p:cNvPr id="24" name="WordArt 5"/>
          <p:cNvSpPr>
            <a:spLocks noChangeArrowheads="1" noChangeShapeType="1" noTextEdit="1"/>
          </p:cNvSpPr>
          <p:nvPr/>
        </p:nvSpPr>
        <p:spPr bwMode="auto">
          <a:xfrm>
            <a:off x="5791200" y="381000"/>
            <a:ext cx="2514600" cy="904875"/>
          </a:xfrm>
          <a:prstGeom prst="rect">
            <a:avLst/>
          </a:prstGeom>
        </p:spPr>
        <p:txBody>
          <a:bodyPr wrap="none" fromWordArt="1">
            <a:prstTxWarp prst="textSlantUp">
              <a:avLst>
                <a:gd name="adj" fmla="val 37542"/>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Important!</a:t>
            </a:r>
          </a:p>
        </p:txBody>
      </p:sp>
      <p:sp>
        <p:nvSpPr>
          <p:cNvPr id="26" name="Line 10"/>
          <p:cNvSpPr>
            <a:spLocks noChangeShapeType="1"/>
          </p:cNvSpPr>
          <p:nvPr/>
        </p:nvSpPr>
        <p:spPr bwMode="auto">
          <a:xfrm>
            <a:off x="4572000" y="1981200"/>
            <a:ext cx="0" cy="3810000"/>
          </a:xfrm>
          <a:prstGeom prst="line">
            <a:avLst/>
          </a:prstGeom>
          <a:noFill/>
          <a:ln w="9525">
            <a:solidFill>
              <a:schemeClr val="tx1"/>
            </a:solidFill>
            <a:round/>
            <a:headEnd/>
            <a:tailEnd/>
          </a:ln>
        </p:spPr>
        <p:txBody>
          <a:bodyPr/>
          <a:lstStyle/>
          <a:p>
            <a:endParaRPr lang="en-US"/>
          </a:p>
        </p:txBody>
      </p:sp>
      <p:sp>
        <p:nvSpPr>
          <p:cNvPr id="3" name="TextBox 2"/>
          <p:cNvSpPr txBox="1"/>
          <p:nvPr/>
        </p:nvSpPr>
        <p:spPr>
          <a:xfrm>
            <a:off x="5165889" y="3110845"/>
            <a:ext cx="2808071" cy="3016578"/>
          </a:xfrm>
          <a:prstGeom prst="rect">
            <a:avLst/>
          </a:prstGeom>
          <a:noFill/>
        </p:spPr>
        <p:txBody>
          <a:bodyPr wrap="square" rtlCol="0">
            <a:spAutoFit/>
          </a:bodyPr>
          <a:lstStyle/>
          <a:p>
            <a:endParaRPr lang="en-US" dirty="0"/>
          </a:p>
        </p:txBody>
      </p:sp>
      <p:graphicFrame>
        <p:nvGraphicFramePr>
          <p:cNvPr id="5" name="Table 4"/>
          <p:cNvGraphicFramePr>
            <a:graphicFrameLocks noGrp="1"/>
          </p:cNvGraphicFramePr>
          <p:nvPr/>
        </p:nvGraphicFramePr>
        <p:xfrm>
          <a:off x="457200" y="2455446"/>
          <a:ext cx="3844564" cy="3261360"/>
        </p:xfrm>
        <a:graphic>
          <a:graphicData uri="http://schemas.openxmlformats.org/drawingml/2006/table">
            <a:tbl>
              <a:tblPr firstRow="1" bandRow="1">
                <a:tableStyleId>{0E3FDE45-AF77-4B5C-9715-49D594BDF05E}</a:tableStyleId>
              </a:tblPr>
              <a:tblGrid>
                <a:gridCol w="780854">
                  <a:extLst>
                    <a:ext uri="{9D8B030D-6E8A-4147-A177-3AD203B41FA5}">
                      <a16:colId xmlns:a16="http://schemas.microsoft.com/office/drawing/2014/main" val="1316983542"/>
                    </a:ext>
                  </a:extLst>
                </a:gridCol>
                <a:gridCol w="1234911">
                  <a:extLst>
                    <a:ext uri="{9D8B030D-6E8A-4147-A177-3AD203B41FA5}">
                      <a16:colId xmlns:a16="http://schemas.microsoft.com/office/drawing/2014/main" val="905240958"/>
                    </a:ext>
                  </a:extLst>
                </a:gridCol>
                <a:gridCol w="942681">
                  <a:extLst>
                    <a:ext uri="{9D8B030D-6E8A-4147-A177-3AD203B41FA5}">
                      <a16:colId xmlns:a16="http://schemas.microsoft.com/office/drawing/2014/main" val="631925039"/>
                    </a:ext>
                  </a:extLst>
                </a:gridCol>
                <a:gridCol w="886118">
                  <a:extLst>
                    <a:ext uri="{9D8B030D-6E8A-4147-A177-3AD203B41FA5}">
                      <a16:colId xmlns:a16="http://schemas.microsoft.com/office/drawing/2014/main" val="1505218664"/>
                    </a:ext>
                  </a:extLst>
                </a:gridCol>
              </a:tblGrid>
              <a:tr h="459817">
                <a:tc>
                  <a:txBody>
                    <a:bodyPr/>
                    <a:lstStyle/>
                    <a:p>
                      <a:pPr algn="ctr"/>
                      <a:r>
                        <a:rPr lang="en-SG" sz="1600" b="0" dirty="0"/>
                        <a:t>Value</a:t>
                      </a:r>
                      <a:endParaRPr lang="en-US" sz="1600" b="0" dirty="0"/>
                    </a:p>
                  </a:txBody>
                  <a:tcPr/>
                </a:tc>
                <a:tc>
                  <a:txBody>
                    <a:bodyPr/>
                    <a:lstStyle/>
                    <a:p>
                      <a:pPr algn="ctr"/>
                      <a:r>
                        <a:rPr lang="en-SG" sz="1600" b="0" dirty="0"/>
                        <a:t>Sign-and-Magnitude</a:t>
                      </a:r>
                      <a:endParaRPr lang="en-US" sz="1600" b="0" dirty="0"/>
                    </a:p>
                  </a:txBody>
                  <a:tcPr/>
                </a:tc>
                <a:tc>
                  <a:txBody>
                    <a:bodyPr/>
                    <a:lstStyle/>
                    <a:p>
                      <a:pPr algn="ctr"/>
                      <a:r>
                        <a:rPr lang="en-SG" sz="1600" b="0" dirty="0"/>
                        <a:t>1s Comp.</a:t>
                      </a:r>
                      <a:endParaRPr lang="en-US" sz="1600" b="0" dirty="0"/>
                    </a:p>
                  </a:txBody>
                  <a:tcPr/>
                </a:tc>
                <a:tc>
                  <a:txBody>
                    <a:bodyPr/>
                    <a:lstStyle/>
                    <a:p>
                      <a:pPr algn="ctr"/>
                      <a:r>
                        <a:rPr lang="en-SG" sz="1600" b="0" dirty="0"/>
                        <a:t>2s Comp.</a:t>
                      </a:r>
                      <a:endParaRPr lang="en-US" sz="1600" b="0" dirty="0"/>
                    </a:p>
                  </a:txBody>
                  <a:tcPr/>
                </a:tc>
                <a:extLst>
                  <a:ext uri="{0D108BD9-81ED-4DB2-BD59-A6C34878D82A}">
                    <a16:rowId xmlns:a16="http://schemas.microsoft.com/office/drawing/2014/main" val="1201519448"/>
                  </a:ext>
                </a:extLst>
              </a:tr>
              <a:tr h="294444">
                <a:tc>
                  <a:txBody>
                    <a:bodyPr/>
                    <a:lstStyle/>
                    <a:p>
                      <a:pPr algn="ctr"/>
                      <a:r>
                        <a:rPr lang="en-SG" sz="1600" dirty="0"/>
                        <a:t>+7</a:t>
                      </a:r>
                      <a:endParaRPr lang="en-US" sz="1600" dirty="0"/>
                    </a:p>
                  </a:txBody>
                  <a:tcPr/>
                </a:tc>
                <a:tc>
                  <a:txBody>
                    <a:bodyPr/>
                    <a:lstStyle/>
                    <a:p>
                      <a:pPr algn="ctr"/>
                      <a:r>
                        <a:rPr lang="en-SG" sz="1600" dirty="0"/>
                        <a:t>0111</a:t>
                      </a:r>
                      <a:endParaRPr lang="en-US" sz="1600" dirty="0"/>
                    </a:p>
                  </a:txBody>
                  <a:tcPr/>
                </a:tc>
                <a:tc>
                  <a:txBody>
                    <a:bodyPr/>
                    <a:lstStyle/>
                    <a:p>
                      <a:pPr algn="ctr"/>
                      <a:r>
                        <a:rPr lang="en-SG" sz="1600" dirty="0"/>
                        <a:t>0111</a:t>
                      </a:r>
                      <a:endParaRPr lang="en-US" sz="1600" dirty="0"/>
                    </a:p>
                  </a:txBody>
                  <a:tcPr/>
                </a:tc>
                <a:tc>
                  <a:txBody>
                    <a:bodyPr/>
                    <a:lstStyle/>
                    <a:p>
                      <a:pPr algn="ctr"/>
                      <a:r>
                        <a:rPr lang="en-SG" sz="1600" dirty="0"/>
                        <a:t>0111</a:t>
                      </a:r>
                      <a:endParaRPr lang="en-US" sz="1600" dirty="0"/>
                    </a:p>
                  </a:txBody>
                  <a:tcPr/>
                </a:tc>
                <a:extLst>
                  <a:ext uri="{0D108BD9-81ED-4DB2-BD59-A6C34878D82A}">
                    <a16:rowId xmlns:a16="http://schemas.microsoft.com/office/drawing/2014/main" val="1857104916"/>
                  </a:ext>
                </a:extLst>
              </a:tr>
              <a:tr h="294444">
                <a:tc>
                  <a:txBody>
                    <a:bodyPr/>
                    <a:lstStyle/>
                    <a:p>
                      <a:pPr algn="ctr"/>
                      <a:r>
                        <a:rPr lang="en-SG" sz="1600" dirty="0"/>
                        <a:t>+6</a:t>
                      </a:r>
                      <a:endParaRPr lang="en-US" sz="1600" dirty="0"/>
                    </a:p>
                  </a:txBody>
                  <a:tcPr/>
                </a:tc>
                <a:tc>
                  <a:txBody>
                    <a:bodyPr/>
                    <a:lstStyle/>
                    <a:p>
                      <a:pPr algn="ctr"/>
                      <a:r>
                        <a:rPr lang="en-SG" sz="1600" dirty="0"/>
                        <a:t>0110</a:t>
                      </a:r>
                      <a:endParaRPr lang="en-US" sz="1600" dirty="0"/>
                    </a:p>
                  </a:txBody>
                  <a:tcPr/>
                </a:tc>
                <a:tc>
                  <a:txBody>
                    <a:bodyPr/>
                    <a:lstStyle/>
                    <a:p>
                      <a:pPr algn="ctr"/>
                      <a:r>
                        <a:rPr lang="en-SG" sz="1600" dirty="0"/>
                        <a:t>0110</a:t>
                      </a:r>
                      <a:endParaRPr lang="en-US" sz="1600" dirty="0"/>
                    </a:p>
                  </a:txBody>
                  <a:tcPr/>
                </a:tc>
                <a:tc>
                  <a:txBody>
                    <a:bodyPr/>
                    <a:lstStyle/>
                    <a:p>
                      <a:pPr algn="ctr"/>
                      <a:r>
                        <a:rPr lang="en-SG" sz="1600" dirty="0"/>
                        <a:t>0110</a:t>
                      </a:r>
                      <a:endParaRPr lang="en-US" sz="1600" dirty="0"/>
                    </a:p>
                  </a:txBody>
                  <a:tcPr/>
                </a:tc>
                <a:extLst>
                  <a:ext uri="{0D108BD9-81ED-4DB2-BD59-A6C34878D82A}">
                    <a16:rowId xmlns:a16="http://schemas.microsoft.com/office/drawing/2014/main" val="3681171303"/>
                  </a:ext>
                </a:extLst>
              </a:tr>
              <a:tr h="294444">
                <a:tc>
                  <a:txBody>
                    <a:bodyPr/>
                    <a:lstStyle/>
                    <a:p>
                      <a:pPr algn="ctr"/>
                      <a:r>
                        <a:rPr lang="en-SG" sz="1600" dirty="0"/>
                        <a:t>+5</a:t>
                      </a:r>
                      <a:endParaRPr lang="en-US" sz="1600" dirty="0"/>
                    </a:p>
                  </a:txBody>
                  <a:tcPr/>
                </a:tc>
                <a:tc>
                  <a:txBody>
                    <a:bodyPr/>
                    <a:lstStyle/>
                    <a:p>
                      <a:pPr algn="ctr"/>
                      <a:r>
                        <a:rPr lang="en-SG" sz="1600" dirty="0"/>
                        <a:t>0101</a:t>
                      </a:r>
                      <a:endParaRPr lang="en-US" sz="1600" dirty="0"/>
                    </a:p>
                  </a:txBody>
                  <a:tcPr/>
                </a:tc>
                <a:tc>
                  <a:txBody>
                    <a:bodyPr/>
                    <a:lstStyle/>
                    <a:p>
                      <a:pPr algn="ctr"/>
                      <a:r>
                        <a:rPr lang="en-SG" sz="1600" dirty="0"/>
                        <a:t>0101</a:t>
                      </a:r>
                      <a:endParaRPr lang="en-US" sz="1600" dirty="0"/>
                    </a:p>
                  </a:txBody>
                  <a:tcPr/>
                </a:tc>
                <a:tc>
                  <a:txBody>
                    <a:bodyPr/>
                    <a:lstStyle/>
                    <a:p>
                      <a:pPr algn="ctr"/>
                      <a:r>
                        <a:rPr lang="en-SG" sz="1600" dirty="0"/>
                        <a:t>0101</a:t>
                      </a:r>
                      <a:endParaRPr lang="en-US" sz="1600" dirty="0"/>
                    </a:p>
                  </a:txBody>
                  <a:tcPr/>
                </a:tc>
                <a:extLst>
                  <a:ext uri="{0D108BD9-81ED-4DB2-BD59-A6C34878D82A}">
                    <a16:rowId xmlns:a16="http://schemas.microsoft.com/office/drawing/2014/main" val="4063463335"/>
                  </a:ext>
                </a:extLst>
              </a:tr>
              <a:tr h="294444">
                <a:tc>
                  <a:txBody>
                    <a:bodyPr/>
                    <a:lstStyle/>
                    <a:p>
                      <a:pPr algn="ctr"/>
                      <a:r>
                        <a:rPr lang="en-SG" sz="1600" dirty="0"/>
                        <a:t>+4</a:t>
                      </a:r>
                      <a:endParaRPr lang="en-US" sz="1600" dirty="0"/>
                    </a:p>
                  </a:txBody>
                  <a:tcPr/>
                </a:tc>
                <a:tc>
                  <a:txBody>
                    <a:bodyPr/>
                    <a:lstStyle/>
                    <a:p>
                      <a:pPr algn="ctr"/>
                      <a:r>
                        <a:rPr lang="en-SG" sz="1600" dirty="0"/>
                        <a:t>0100</a:t>
                      </a:r>
                      <a:endParaRPr lang="en-US" sz="1600" dirty="0"/>
                    </a:p>
                  </a:txBody>
                  <a:tcPr/>
                </a:tc>
                <a:tc>
                  <a:txBody>
                    <a:bodyPr/>
                    <a:lstStyle/>
                    <a:p>
                      <a:pPr algn="ctr"/>
                      <a:r>
                        <a:rPr lang="en-SG" sz="1600" dirty="0"/>
                        <a:t>0100</a:t>
                      </a:r>
                      <a:endParaRPr lang="en-US" sz="1600" dirty="0"/>
                    </a:p>
                  </a:txBody>
                  <a:tcPr/>
                </a:tc>
                <a:tc>
                  <a:txBody>
                    <a:bodyPr/>
                    <a:lstStyle/>
                    <a:p>
                      <a:pPr algn="ctr"/>
                      <a:r>
                        <a:rPr lang="en-SG" sz="1600" dirty="0"/>
                        <a:t>0100</a:t>
                      </a:r>
                      <a:endParaRPr lang="en-US" sz="1600" dirty="0"/>
                    </a:p>
                  </a:txBody>
                  <a:tcPr/>
                </a:tc>
                <a:extLst>
                  <a:ext uri="{0D108BD9-81ED-4DB2-BD59-A6C34878D82A}">
                    <a16:rowId xmlns:a16="http://schemas.microsoft.com/office/drawing/2014/main" val="1600543284"/>
                  </a:ext>
                </a:extLst>
              </a:tr>
              <a:tr h="294444">
                <a:tc>
                  <a:txBody>
                    <a:bodyPr/>
                    <a:lstStyle/>
                    <a:p>
                      <a:pPr algn="ctr"/>
                      <a:r>
                        <a:rPr lang="en-SG" sz="1600" dirty="0"/>
                        <a:t>+3</a:t>
                      </a:r>
                      <a:endParaRPr lang="en-US" sz="1600" dirty="0"/>
                    </a:p>
                  </a:txBody>
                  <a:tcPr/>
                </a:tc>
                <a:tc>
                  <a:txBody>
                    <a:bodyPr/>
                    <a:lstStyle/>
                    <a:p>
                      <a:pPr algn="ctr"/>
                      <a:r>
                        <a:rPr lang="en-SG" sz="1600" dirty="0"/>
                        <a:t>0011</a:t>
                      </a:r>
                      <a:endParaRPr lang="en-US" sz="1600" dirty="0"/>
                    </a:p>
                  </a:txBody>
                  <a:tcPr/>
                </a:tc>
                <a:tc>
                  <a:txBody>
                    <a:bodyPr/>
                    <a:lstStyle/>
                    <a:p>
                      <a:pPr algn="ctr"/>
                      <a:r>
                        <a:rPr lang="en-SG" sz="1600" dirty="0"/>
                        <a:t>0011</a:t>
                      </a:r>
                      <a:endParaRPr lang="en-US" sz="1600" dirty="0"/>
                    </a:p>
                  </a:txBody>
                  <a:tcPr/>
                </a:tc>
                <a:tc>
                  <a:txBody>
                    <a:bodyPr/>
                    <a:lstStyle/>
                    <a:p>
                      <a:pPr algn="ctr"/>
                      <a:r>
                        <a:rPr lang="en-SG" sz="1600" dirty="0"/>
                        <a:t>0011</a:t>
                      </a:r>
                      <a:endParaRPr lang="en-US" sz="1600" dirty="0"/>
                    </a:p>
                  </a:txBody>
                  <a:tcPr/>
                </a:tc>
                <a:extLst>
                  <a:ext uri="{0D108BD9-81ED-4DB2-BD59-A6C34878D82A}">
                    <a16:rowId xmlns:a16="http://schemas.microsoft.com/office/drawing/2014/main" val="3446928566"/>
                  </a:ext>
                </a:extLst>
              </a:tr>
              <a:tr h="294444">
                <a:tc>
                  <a:txBody>
                    <a:bodyPr/>
                    <a:lstStyle/>
                    <a:p>
                      <a:pPr algn="ctr"/>
                      <a:r>
                        <a:rPr lang="en-SG" sz="1600" dirty="0"/>
                        <a:t>+2</a:t>
                      </a:r>
                      <a:endParaRPr lang="en-US" sz="1600" dirty="0"/>
                    </a:p>
                  </a:txBody>
                  <a:tcPr/>
                </a:tc>
                <a:tc>
                  <a:txBody>
                    <a:bodyPr/>
                    <a:lstStyle/>
                    <a:p>
                      <a:pPr algn="ctr"/>
                      <a:r>
                        <a:rPr lang="en-SG" sz="1600" dirty="0"/>
                        <a:t>0010</a:t>
                      </a:r>
                      <a:endParaRPr lang="en-US" sz="1600" dirty="0"/>
                    </a:p>
                  </a:txBody>
                  <a:tcPr/>
                </a:tc>
                <a:tc>
                  <a:txBody>
                    <a:bodyPr/>
                    <a:lstStyle/>
                    <a:p>
                      <a:pPr algn="ctr"/>
                      <a:r>
                        <a:rPr lang="en-SG" sz="1600" dirty="0"/>
                        <a:t>0010</a:t>
                      </a:r>
                      <a:endParaRPr lang="en-US" sz="1600" dirty="0"/>
                    </a:p>
                  </a:txBody>
                  <a:tcPr/>
                </a:tc>
                <a:tc>
                  <a:txBody>
                    <a:bodyPr/>
                    <a:lstStyle/>
                    <a:p>
                      <a:pPr algn="ctr"/>
                      <a:r>
                        <a:rPr lang="en-SG" sz="1600" dirty="0"/>
                        <a:t>0010</a:t>
                      </a:r>
                      <a:endParaRPr lang="en-US" sz="1600" dirty="0"/>
                    </a:p>
                  </a:txBody>
                  <a:tcPr/>
                </a:tc>
                <a:extLst>
                  <a:ext uri="{0D108BD9-81ED-4DB2-BD59-A6C34878D82A}">
                    <a16:rowId xmlns:a16="http://schemas.microsoft.com/office/drawing/2014/main" val="3677241438"/>
                  </a:ext>
                </a:extLst>
              </a:tr>
              <a:tr h="294444">
                <a:tc>
                  <a:txBody>
                    <a:bodyPr/>
                    <a:lstStyle/>
                    <a:p>
                      <a:pPr algn="ctr"/>
                      <a:r>
                        <a:rPr lang="en-SG" sz="1600" dirty="0"/>
                        <a:t>+1</a:t>
                      </a:r>
                      <a:endParaRPr lang="en-US" sz="1600" dirty="0"/>
                    </a:p>
                  </a:txBody>
                  <a:tcPr/>
                </a:tc>
                <a:tc>
                  <a:txBody>
                    <a:bodyPr/>
                    <a:lstStyle/>
                    <a:p>
                      <a:pPr algn="ctr"/>
                      <a:r>
                        <a:rPr lang="en-SG" sz="1600" dirty="0"/>
                        <a:t>0001</a:t>
                      </a:r>
                      <a:endParaRPr lang="en-US" sz="1600" dirty="0"/>
                    </a:p>
                  </a:txBody>
                  <a:tcPr/>
                </a:tc>
                <a:tc>
                  <a:txBody>
                    <a:bodyPr/>
                    <a:lstStyle/>
                    <a:p>
                      <a:pPr algn="ctr"/>
                      <a:r>
                        <a:rPr lang="en-SG" sz="1600" dirty="0"/>
                        <a:t>0001</a:t>
                      </a:r>
                      <a:endParaRPr lang="en-US" sz="1600" dirty="0"/>
                    </a:p>
                  </a:txBody>
                  <a:tcPr/>
                </a:tc>
                <a:tc>
                  <a:txBody>
                    <a:bodyPr/>
                    <a:lstStyle/>
                    <a:p>
                      <a:pPr algn="ctr"/>
                      <a:r>
                        <a:rPr lang="en-SG" sz="1600" dirty="0"/>
                        <a:t>0001</a:t>
                      </a:r>
                      <a:endParaRPr lang="en-US" sz="1600" dirty="0"/>
                    </a:p>
                  </a:txBody>
                  <a:tcPr/>
                </a:tc>
                <a:extLst>
                  <a:ext uri="{0D108BD9-81ED-4DB2-BD59-A6C34878D82A}">
                    <a16:rowId xmlns:a16="http://schemas.microsoft.com/office/drawing/2014/main" val="796650971"/>
                  </a:ext>
                </a:extLst>
              </a:tr>
              <a:tr h="294444">
                <a:tc>
                  <a:txBody>
                    <a:bodyPr/>
                    <a:lstStyle/>
                    <a:p>
                      <a:pPr algn="ctr"/>
                      <a:r>
                        <a:rPr lang="en-SG" sz="1600" dirty="0"/>
                        <a:t>+0</a:t>
                      </a:r>
                      <a:endParaRPr lang="en-US" sz="1600" dirty="0"/>
                    </a:p>
                  </a:txBody>
                  <a:tcPr/>
                </a:tc>
                <a:tc>
                  <a:txBody>
                    <a:bodyPr/>
                    <a:lstStyle/>
                    <a:p>
                      <a:pPr algn="ctr"/>
                      <a:r>
                        <a:rPr lang="en-SG" sz="1600" dirty="0"/>
                        <a:t>0000</a:t>
                      </a:r>
                      <a:endParaRPr lang="en-US" sz="1600" dirty="0"/>
                    </a:p>
                  </a:txBody>
                  <a:tcPr/>
                </a:tc>
                <a:tc>
                  <a:txBody>
                    <a:bodyPr/>
                    <a:lstStyle/>
                    <a:p>
                      <a:pPr algn="ctr"/>
                      <a:r>
                        <a:rPr lang="en-SG" sz="1600" dirty="0"/>
                        <a:t>0000</a:t>
                      </a:r>
                      <a:endParaRPr lang="en-US" sz="1600" dirty="0"/>
                    </a:p>
                  </a:txBody>
                  <a:tcPr/>
                </a:tc>
                <a:tc>
                  <a:txBody>
                    <a:bodyPr/>
                    <a:lstStyle/>
                    <a:p>
                      <a:pPr algn="ctr"/>
                      <a:r>
                        <a:rPr lang="en-SG" sz="1600" dirty="0"/>
                        <a:t>0000</a:t>
                      </a:r>
                      <a:endParaRPr lang="en-US" sz="1600" dirty="0"/>
                    </a:p>
                  </a:txBody>
                  <a:tcPr/>
                </a:tc>
                <a:extLst>
                  <a:ext uri="{0D108BD9-81ED-4DB2-BD59-A6C34878D82A}">
                    <a16:rowId xmlns:a16="http://schemas.microsoft.com/office/drawing/2014/main" val="1719160183"/>
                  </a:ext>
                </a:extLst>
              </a:tr>
            </a:tbl>
          </a:graphicData>
        </a:graphic>
      </p:graphicFrame>
      <p:graphicFrame>
        <p:nvGraphicFramePr>
          <p:cNvPr id="27" name="Table 26"/>
          <p:cNvGraphicFramePr>
            <a:graphicFrameLocks noGrp="1"/>
          </p:cNvGraphicFramePr>
          <p:nvPr/>
        </p:nvGraphicFramePr>
        <p:xfrm>
          <a:off x="4842236" y="2446020"/>
          <a:ext cx="3844564" cy="3596640"/>
        </p:xfrm>
        <a:graphic>
          <a:graphicData uri="http://schemas.openxmlformats.org/drawingml/2006/table">
            <a:tbl>
              <a:tblPr firstRow="1" bandRow="1">
                <a:tableStyleId>{0E3FDE45-AF77-4B5C-9715-49D594BDF05E}</a:tableStyleId>
              </a:tblPr>
              <a:tblGrid>
                <a:gridCol w="780854">
                  <a:extLst>
                    <a:ext uri="{9D8B030D-6E8A-4147-A177-3AD203B41FA5}">
                      <a16:colId xmlns:a16="http://schemas.microsoft.com/office/drawing/2014/main" val="1316983542"/>
                    </a:ext>
                  </a:extLst>
                </a:gridCol>
                <a:gridCol w="1234911">
                  <a:extLst>
                    <a:ext uri="{9D8B030D-6E8A-4147-A177-3AD203B41FA5}">
                      <a16:colId xmlns:a16="http://schemas.microsoft.com/office/drawing/2014/main" val="905240958"/>
                    </a:ext>
                  </a:extLst>
                </a:gridCol>
                <a:gridCol w="942681">
                  <a:extLst>
                    <a:ext uri="{9D8B030D-6E8A-4147-A177-3AD203B41FA5}">
                      <a16:colId xmlns:a16="http://schemas.microsoft.com/office/drawing/2014/main" val="631925039"/>
                    </a:ext>
                  </a:extLst>
                </a:gridCol>
                <a:gridCol w="886118">
                  <a:extLst>
                    <a:ext uri="{9D8B030D-6E8A-4147-A177-3AD203B41FA5}">
                      <a16:colId xmlns:a16="http://schemas.microsoft.com/office/drawing/2014/main" val="1505218664"/>
                    </a:ext>
                  </a:extLst>
                </a:gridCol>
              </a:tblGrid>
              <a:tr h="459817">
                <a:tc>
                  <a:txBody>
                    <a:bodyPr/>
                    <a:lstStyle/>
                    <a:p>
                      <a:pPr algn="ctr"/>
                      <a:r>
                        <a:rPr lang="en-SG" sz="1600" b="0" dirty="0"/>
                        <a:t>Value</a:t>
                      </a:r>
                      <a:endParaRPr lang="en-US" sz="1600" b="0" dirty="0"/>
                    </a:p>
                  </a:txBody>
                  <a:tcPr/>
                </a:tc>
                <a:tc>
                  <a:txBody>
                    <a:bodyPr/>
                    <a:lstStyle/>
                    <a:p>
                      <a:pPr algn="ctr"/>
                      <a:r>
                        <a:rPr lang="en-SG" sz="1600" b="0" dirty="0"/>
                        <a:t>Sign-and-Magnitude</a:t>
                      </a:r>
                      <a:endParaRPr lang="en-US" sz="1600" b="0" dirty="0"/>
                    </a:p>
                  </a:txBody>
                  <a:tcPr/>
                </a:tc>
                <a:tc>
                  <a:txBody>
                    <a:bodyPr/>
                    <a:lstStyle/>
                    <a:p>
                      <a:pPr algn="ctr"/>
                      <a:r>
                        <a:rPr lang="en-SG" sz="1600" b="0" dirty="0"/>
                        <a:t>1s Comp.</a:t>
                      </a:r>
                      <a:endParaRPr lang="en-US" sz="1600" b="0" dirty="0"/>
                    </a:p>
                  </a:txBody>
                  <a:tcPr/>
                </a:tc>
                <a:tc>
                  <a:txBody>
                    <a:bodyPr/>
                    <a:lstStyle/>
                    <a:p>
                      <a:pPr algn="ctr"/>
                      <a:r>
                        <a:rPr lang="en-SG" sz="1600" b="0" dirty="0"/>
                        <a:t>2s Comp.</a:t>
                      </a:r>
                      <a:endParaRPr lang="en-US" sz="1600" b="0" dirty="0"/>
                    </a:p>
                  </a:txBody>
                  <a:tcPr/>
                </a:tc>
                <a:extLst>
                  <a:ext uri="{0D108BD9-81ED-4DB2-BD59-A6C34878D82A}">
                    <a16:rowId xmlns:a16="http://schemas.microsoft.com/office/drawing/2014/main" val="1201519448"/>
                  </a:ext>
                </a:extLst>
              </a:tr>
              <a:tr h="294444">
                <a:tc>
                  <a:txBody>
                    <a:bodyPr/>
                    <a:lstStyle/>
                    <a:p>
                      <a:pPr algn="ctr"/>
                      <a:r>
                        <a:rPr lang="en-SG" sz="1600" dirty="0"/>
                        <a:t>-0</a:t>
                      </a:r>
                      <a:endParaRPr lang="en-US" sz="1600" dirty="0"/>
                    </a:p>
                  </a:txBody>
                  <a:tcPr/>
                </a:tc>
                <a:tc>
                  <a:txBody>
                    <a:bodyPr/>
                    <a:lstStyle/>
                    <a:p>
                      <a:pPr algn="ctr"/>
                      <a:r>
                        <a:rPr lang="en-SG" sz="1600" dirty="0"/>
                        <a:t>1000</a:t>
                      </a:r>
                      <a:endParaRPr lang="en-US" sz="1600" dirty="0"/>
                    </a:p>
                  </a:txBody>
                  <a:tcPr/>
                </a:tc>
                <a:tc>
                  <a:txBody>
                    <a:bodyPr/>
                    <a:lstStyle/>
                    <a:p>
                      <a:pPr algn="ctr"/>
                      <a:r>
                        <a:rPr lang="en-SG" sz="1600" dirty="0"/>
                        <a:t>1111</a:t>
                      </a:r>
                      <a:endParaRPr lang="en-US" sz="1600" dirty="0"/>
                    </a:p>
                  </a:txBody>
                  <a:tcPr/>
                </a:tc>
                <a:tc>
                  <a:txBody>
                    <a:bodyPr/>
                    <a:lstStyle/>
                    <a:p>
                      <a:pPr algn="ctr"/>
                      <a:r>
                        <a:rPr lang="en-SG" sz="1600" dirty="0"/>
                        <a:t>-</a:t>
                      </a:r>
                      <a:endParaRPr lang="en-US" sz="1600" dirty="0"/>
                    </a:p>
                  </a:txBody>
                  <a:tcPr/>
                </a:tc>
                <a:extLst>
                  <a:ext uri="{0D108BD9-81ED-4DB2-BD59-A6C34878D82A}">
                    <a16:rowId xmlns:a16="http://schemas.microsoft.com/office/drawing/2014/main" val="1857104916"/>
                  </a:ext>
                </a:extLst>
              </a:tr>
              <a:tr h="294444">
                <a:tc>
                  <a:txBody>
                    <a:bodyPr/>
                    <a:lstStyle/>
                    <a:p>
                      <a:pPr algn="ctr"/>
                      <a:r>
                        <a:rPr lang="en-SG" sz="1600" dirty="0"/>
                        <a:t>-1</a:t>
                      </a:r>
                      <a:endParaRPr lang="en-US" sz="1600" dirty="0"/>
                    </a:p>
                  </a:txBody>
                  <a:tcPr/>
                </a:tc>
                <a:tc>
                  <a:txBody>
                    <a:bodyPr/>
                    <a:lstStyle/>
                    <a:p>
                      <a:pPr algn="ctr"/>
                      <a:r>
                        <a:rPr lang="en-SG" sz="1600" dirty="0"/>
                        <a:t>1001</a:t>
                      </a:r>
                      <a:endParaRPr lang="en-US" sz="1600" dirty="0"/>
                    </a:p>
                  </a:txBody>
                  <a:tcPr/>
                </a:tc>
                <a:tc>
                  <a:txBody>
                    <a:bodyPr/>
                    <a:lstStyle/>
                    <a:p>
                      <a:pPr algn="ctr"/>
                      <a:r>
                        <a:rPr lang="en-SG" sz="1600" dirty="0"/>
                        <a:t>1110</a:t>
                      </a:r>
                      <a:endParaRPr lang="en-US" sz="1600" dirty="0"/>
                    </a:p>
                  </a:txBody>
                  <a:tcPr/>
                </a:tc>
                <a:tc>
                  <a:txBody>
                    <a:bodyPr/>
                    <a:lstStyle/>
                    <a:p>
                      <a:pPr algn="ctr"/>
                      <a:r>
                        <a:rPr lang="en-SG" sz="1600" dirty="0"/>
                        <a:t>1111</a:t>
                      </a:r>
                      <a:endParaRPr lang="en-US" sz="1600" dirty="0"/>
                    </a:p>
                  </a:txBody>
                  <a:tcPr/>
                </a:tc>
                <a:extLst>
                  <a:ext uri="{0D108BD9-81ED-4DB2-BD59-A6C34878D82A}">
                    <a16:rowId xmlns:a16="http://schemas.microsoft.com/office/drawing/2014/main" val="3681171303"/>
                  </a:ext>
                </a:extLst>
              </a:tr>
              <a:tr h="294444">
                <a:tc>
                  <a:txBody>
                    <a:bodyPr/>
                    <a:lstStyle/>
                    <a:p>
                      <a:pPr algn="ctr"/>
                      <a:r>
                        <a:rPr lang="en-SG" sz="1600" dirty="0"/>
                        <a:t>-2</a:t>
                      </a:r>
                      <a:endParaRPr lang="en-US" sz="1600" dirty="0"/>
                    </a:p>
                  </a:txBody>
                  <a:tcPr/>
                </a:tc>
                <a:tc>
                  <a:txBody>
                    <a:bodyPr/>
                    <a:lstStyle/>
                    <a:p>
                      <a:pPr algn="ctr"/>
                      <a:r>
                        <a:rPr lang="en-SG" sz="1600" dirty="0"/>
                        <a:t>1010</a:t>
                      </a:r>
                      <a:endParaRPr lang="en-US" sz="1600" dirty="0"/>
                    </a:p>
                  </a:txBody>
                  <a:tcPr/>
                </a:tc>
                <a:tc>
                  <a:txBody>
                    <a:bodyPr/>
                    <a:lstStyle/>
                    <a:p>
                      <a:pPr algn="ctr"/>
                      <a:r>
                        <a:rPr lang="en-SG" sz="1600" dirty="0"/>
                        <a:t>1101</a:t>
                      </a:r>
                      <a:endParaRPr lang="en-US" sz="1600" dirty="0"/>
                    </a:p>
                  </a:txBody>
                  <a:tcPr/>
                </a:tc>
                <a:tc>
                  <a:txBody>
                    <a:bodyPr/>
                    <a:lstStyle/>
                    <a:p>
                      <a:pPr algn="ctr"/>
                      <a:r>
                        <a:rPr lang="en-SG" sz="1600" dirty="0"/>
                        <a:t>1110</a:t>
                      </a:r>
                      <a:endParaRPr lang="en-US" sz="1600" dirty="0"/>
                    </a:p>
                  </a:txBody>
                  <a:tcPr/>
                </a:tc>
                <a:extLst>
                  <a:ext uri="{0D108BD9-81ED-4DB2-BD59-A6C34878D82A}">
                    <a16:rowId xmlns:a16="http://schemas.microsoft.com/office/drawing/2014/main" val="4063463335"/>
                  </a:ext>
                </a:extLst>
              </a:tr>
              <a:tr h="294444">
                <a:tc>
                  <a:txBody>
                    <a:bodyPr/>
                    <a:lstStyle/>
                    <a:p>
                      <a:pPr algn="ctr"/>
                      <a:r>
                        <a:rPr lang="en-SG" sz="1600" dirty="0"/>
                        <a:t>-3</a:t>
                      </a:r>
                      <a:endParaRPr lang="en-US" sz="1600" dirty="0"/>
                    </a:p>
                  </a:txBody>
                  <a:tcPr/>
                </a:tc>
                <a:tc>
                  <a:txBody>
                    <a:bodyPr/>
                    <a:lstStyle/>
                    <a:p>
                      <a:pPr algn="ctr"/>
                      <a:r>
                        <a:rPr lang="en-SG" sz="1600" dirty="0"/>
                        <a:t>1011</a:t>
                      </a:r>
                      <a:endParaRPr lang="en-US" sz="1600" dirty="0"/>
                    </a:p>
                  </a:txBody>
                  <a:tcPr/>
                </a:tc>
                <a:tc>
                  <a:txBody>
                    <a:bodyPr/>
                    <a:lstStyle/>
                    <a:p>
                      <a:pPr algn="ctr"/>
                      <a:r>
                        <a:rPr lang="en-SG" sz="1600" dirty="0"/>
                        <a:t>1100</a:t>
                      </a:r>
                      <a:endParaRPr lang="en-US" sz="1600" dirty="0"/>
                    </a:p>
                  </a:txBody>
                  <a:tcPr/>
                </a:tc>
                <a:tc>
                  <a:txBody>
                    <a:bodyPr/>
                    <a:lstStyle/>
                    <a:p>
                      <a:pPr algn="ctr"/>
                      <a:r>
                        <a:rPr lang="en-SG" sz="1600" dirty="0"/>
                        <a:t>1101</a:t>
                      </a:r>
                      <a:endParaRPr lang="en-US" sz="1600" dirty="0"/>
                    </a:p>
                  </a:txBody>
                  <a:tcPr/>
                </a:tc>
                <a:extLst>
                  <a:ext uri="{0D108BD9-81ED-4DB2-BD59-A6C34878D82A}">
                    <a16:rowId xmlns:a16="http://schemas.microsoft.com/office/drawing/2014/main" val="1600543284"/>
                  </a:ext>
                </a:extLst>
              </a:tr>
              <a:tr h="294444">
                <a:tc>
                  <a:txBody>
                    <a:bodyPr/>
                    <a:lstStyle/>
                    <a:p>
                      <a:pPr algn="ctr"/>
                      <a:r>
                        <a:rPr lang="en-SG" sz="1600" dirty="0"/>
                        <a:t>-4</a:t>
                      </a:r>
                      <a:endParaRPr lang="en-US" sz="1600" dirty="0"/>
                    </a:p>
                  </a:txBody>
                  <a:tcPr/>
                </a:tc>
                <a:tc>
                  <a:txBody>
                    <a:bodyPr/>
                    <a:lstStyle/>
                    <a:p>
                      <a:pPr algn="ctr"/>
                      <a:r>
                        <a:rPr lang="en-SG" sz="1600" dirty="0"/>
                        <a:t>1100</a:t>
                      </a:r>
                      <a:endParaRPr lang="en-US" sz="1600" dirty="0"/>
                    </a:p>
                  </a:txBody>
                  <a:tcPr/>
                </a:tc>
                <a:tc>
                  <a:txBody>
                    <a:bodyPr/>
                    <a:lstStyle/>
                    <a:p>
                      <a:pPr algn="ctr"/>
                      <a:r>
                        <a:rPr lang="en-SG" sz="1600" dirty="0"/>
                        <a:t>1011</a:t>
                      </a:r>
                      <a:endParaRPr lang="en-US" sz="1600" dirty="0"/>
                    </a:p>
                  </a:txBody>
                  <a:tcPr/>
                </a:tc>
                <a:tc>
                  <a:txBody>
                    <a:bodyPr/>
                    <a:lstStyle/>
                    <a:p>
                      <a:pPr algn="ctr"/>
                      <a:r>
                        <a:rPr lang="en-SG" sz="1600" dirty="0"/>
                        <a:t>1100</a:t>
                      </a:r>
                      <a:endParaRPr lang="en-US" sz="1600" dirty="0"/>
                    </a:p>
                  </a:txBody>
                  <a:tcPr/>
                </a:tc>
                <a:extLst>
                  <a:ext uri="{0D108BD9-81ED-4DB2-BD59-A6C34878D82A}">
                    <a16:rowId xmlns:a16="http://schemas.microsoft.com/office/drawing/2014/main" val="3446928566"/>
                  </a:ext>
                </a:extLst>
              </a:tr>
              <a:tr h="294444">
                <a:tc>
                  <a:txBody>
                    <a:bodyPr/>
                    <a:lstStyle/>
                    <a:p>
                      <a:pPr algn="ctr"/>
                      <a:r>
                        <a:rPr lang="en-SG" sz="1600" dirty="0"/>
                        <a:t>-5</a:t>
                      </a:r>
                      <a:endParaRPr lang="en-US" sz="1600" dirty="0"/>
                    </a:p>
                  </a:txBody>
                  <a:tcPr/>
                </a:tc>
                <a:tc>
                  <a:txBody>
                    <a:bodyPr/>
                    <a:lstStyle/>
                    <a:p>
                      <a:pPr algn="ctr"/>
                      <a:r>
                        <a:rPr lang="en-SG" sz="1600" dirty="0"/>
                        <a:t>1101</a:t>
                      </a:r>
                      <a:endParaRPr lang="en-US" sz="1600" dirty="0"/>
                    </a:p>
                  </a:txBody>
                  <a:tcPr/>
                </a:tc>
                <a:tc>
                  <a:txBody>
                    <a:bodyPr/>
                    <a:lstStyle/>
                    <a:p>
                      <a:pPr algn="ctr"/>
                      <a:r>
                        <a:rPr lang="en-SG" sz="1600" dirty="0"/>
                        <a:t>1010</a:t>
                      </a:r>
                      <a:endParaRPr lang="en-US" sz="1600" dirty="0"/>
                    </a:p>
                  </a:txBody>
                  <a:tcPr/>
                </a:tc>
                <a:tc>
                  <a:txBody>
                    <a:bodyPr/>
                    <a:lstStyle/>
                    <a:p>
                      <a:pPr algn="ctr"/>
                      <a:r>
                        <a:rPr lang="en-SG" sz="1600" dirty="0"/>
                        <a:t>1011</a:t>
                      </a:r>
                      <a:endParaRPr lang="en-US" sz="1600" dirty="0"/>
                    </a:p>
                  </a:txBody>
                  <a:tcPr/>
                </a:tc>
                <a:extLst>
                  <a:ext uri="{0D108BD9-81ED-4DB2-BD59-A6C34878D82A}">
                    <a16:rowId xmlns:a16="http://schemas.microsoft.com/office/drawing/2014/main" val="3677241438"/>
                  </a:ext>
                </a:extLst>
              </a:tr>
              <a:tr h="294444">
                <a:tc>
                  <a:txBody>
                    <a:bodyPr/>
                    <a:lstStyle/>
                    <a:p>
                      <a:pPr algn="ctr"/>
                      <a:r>
                        <a:rPr lang="en-SG" sz="1600" dirty="0"/>
                        <a:t>-6</a:t>
                      </a:r>
                      <a:endParaRPr lang="en-US" sz="1600" dirty="0"/>
                    </a:p>
                  </a:txBody>
                  <a:tcPr/>
                </a:tc>
                <a:tc>
                  <a:txBody>
                    <a:bodyPr/>
                    <a:lstStyle/>
                    <a:p>
                      <a:pPr algn="ctr"/>
                      <a:r>
                        <a:rPr lang="en-SG" sz="1600" dirty="0"/>
                        <a:t>1110</a:t>
                      </a:r>
                      <a:endParaRPr lang="en-US" sz="1600" dirty="0"/>
                    </a:p>
                  </a:txBody>
                  <a:tcPr/>
                </a:tc>
                <a:tc>
                  <a:txBody>
                    <a:bodyPr/>
                    <a:lstStyle/>
                    <a:p>
                      <a:pPr algn="ctr"/>
                      <a:r>
                        <a:rPr lang="en-SG" sz="1600" dirty="0"/>
                        <a:t>1001</a:t>
                      </a:r>
                      <a:endParaRPr lang="en-US" sz="1600" dirty="0"/>
                    </a:p>
                  </a:txBody>
                  <a:tcPr/>
                </a:tc>
                <a:tc>
                  <a:txBody>
                    <a:bodyPr/>
                    <a:lstStyle/>
                    <a:p>
                      <a:pPr algn="ctr"/>
                      <a:r>
                        <a:rPr lang="en-SG" sz="1600" dirty="0"/>
                        <a:t>1010</a:t>
                      </a:r>
                      <a:endParaRPr lang="en-US" sz="1600" dirty="0"/>
                    </a:p>
                  </a:txBody>
                  <a:tcPr/>
                </a:tc>
                <a:extLst>
                  <a:ext uri="{0D108BD9-81ED-4DB2-BD59-A6C34878D82A}">
                    <a16:rowId xmlns:a16="http://schemas.microsoft.com/office/drawing/2014/main" val="796650971"/>
                  </a:ext>
                </a:extLst>
              </a:tr>
              <a:tr h="294444">
                <a:tc>
                  <a:txBody>
                    <a:bodyPr/>
                    <a:lstStyle/>
                    <a:p>
                      <a:pPr algn="ctr"/>
                      <a:r>
                        <a:rPr lang="en-SG" sz="1600" dirty="0"/>
                        <a:t>-7</a:t>
                      </a:r>
                      <a:endParaRPr lang="en-US" sz="1600" dirty="0"/>
                    </a:p>
                  </a:txBody>
                  <a:tcPr/>
                </a:tc>
                <a:tc>
                  <a:txBody>
                    <a:bodyPr/>
                    <a:lstStyle/>
                    <a:p>
                      <a:pPr algn="ctr"/>
                      <a:r>
                        <a:rPr lang="en-SG" sz="1600" dirty="0"/>
                        <a:t>1111</a:t>
                      </a:r>
                      <a:endParaRPr lang="en-US" sz="1600" dirty="0"/>
                    </a:p>
                  </a:txBody>
                  <a:tcPr/>
                </a:tc>
                <a:tc>
                  <a:txBody>
                    <a:bodyPr/>
                    <a:lstStyle/>
                    <a:p>
                      <a:pPr algn="ctr"/>
                      <a:r>
                        <a:rPr lang="en-SG" sz="1600" dirty="0"/>
                        <a:t>1000</a:t>
                      </a:r>
                      <a:endParaRPr lang="en-US" sz="1600" dirty="0"/>
                    </a:p>
                  </a:txBody>
                  <a:tcPr/>
                </a:tc>
                <a:tc>
                  <a:txBody>
                    <a:bodyPr/>
                    <a:lstStyle/>
                    <a:p>
                      <a:pPr algn="ctr"/>
                      <a:r>
                        <a:rPr lang="en-SG" sz="1600" dirty="0"/>
                        <a:t>1001</a:t>
                      </a:r>
                      <a:endParaRPr lang="en-US" sz="1600" dirty="0"/>
                    </a:p>
                  </a:txBody>
                  <a:tcPr/>
                </a:tc>
                <a:extLst>
                  <a:ext uri="{0D108BD9-81ED-4DB2-BD59-A6C34878D82A}">
                    <a16:rowId xmlns:a16="http://schemas.microsoft.com/office/drawing/2014/main" val="1719160183"/>
                  </a:ext>
                </a:extLst>
              </a:tr>
              <a:tr h="294444">
                <a:tc>
                  <a:txBody>
                    <a:bodyPr/>
                    <a:lstStyle/>
                    <a:p>
                      <a:pPr algn="ctr"/>
                      <a:r>
                        <a:rPr lang="en-SG" sz="1600" dirty="0"/>
                        <a:t>-8</a:t>
                      </a:r>
                      <a:endParaRPr lang="en-US" sz="1600" dirty="0"/>
                    </a:p>
                  </a:txBody>
                  <a:tcPr/>
                </a:tc>
                <a:tc>
                  <a:txBody>
                    <a:bodyPr/>
                    <a:lstStyle/>
                    <a:p>
                      <a:pPr algn="ctr"/>
                      <a:r>
                        <a:rPr lang="en-SG" sz="1600" dirty="0"/>
                        <a:t>-</a:t>
                      </a:r>
                      <a:endParaRPr lang="en-US" sz="1600" dirty="0"/>
                    </a:p>
                  </a:txBody>
                  <a:tcPr/>
                </a:tc>
                <a:tc>
                  <a:txBody>
                    <a:bodyPr/>
                    <a:lstStyle/>
                    <a:p>
                      <a:pPr algn="ctr"/>
                      <a:r>
                        <a:rPr lang="en-SG" sz="1600" dirty="0"/>
                        <a:t>-</a:t>
                      </a:r>
                      <a:endParaRPr lang="en-US" sz="1600" dirty="0"/>
                    </a:p>
                  </a:txBody>
                  <a:tcPr/>
                </a:tc>
                <a:tc>
                  <a:txBody>
                    <a:bodyPr/>
                    <a:lstStyle/>
                    <a:p>
                      <a:pPr algn="ctr"/>
                      <a:r>
                        <a:rPr lang="en-SG" sz="1600" dirty="0"/>
                        <a:t>1000</a:t>
                      </a:r>
                      <a:endParaRPr lang="en-US" sz="1600" dirty="0"/>
                    </a:p>
                  </a:txBody>
                  <a:tcPr/>
                </a:tc>
                <a:extLst>
                  <a:ext uri="{0D108BD9-81ED-4DB2-BD59-A6C34878D82A}">
                    <a16:rowId xmlns:a16="http://schemas.microsoft.com/office/drawing/2014/main" val="2202156469"/>
                  </a:ext>
                </a:extLst>
              </a:tr>
            </a:tbl>
          </a:graphicData>
        </a:graphic>
      </p:graphicFrame>
    </p:spTree>
    <p:extLst>
      <p:ext uri="{BB962C8B-B14F-4D97-AF65-F5344CB8AC3E}">
        <p14:creationId xmlns:p14="http://schemas.microsoft.com/office/powerpoint/2010/main" val="4111572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31F4BB4A-9810-F143-961F-156C3337EE45}"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10.6 Overflow (2/4)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73</a:t>
            </a:fld>
            <a:endParaRPr dirty="0"/>
          </a:p>
        </p:txBody>
      </p:sp>
      <p:sp>
        <p:nvSpPr>
          <p:cNvPr id="9" name="Rectangle 3"/>
          <p:cNvSpPr txBox="1">
            <a:spLocks noChangeArrowheads="1"/>
          </p:cNvSpPr>
          <p:nvPr/>
        </p:nvSpPr>
        <p:spPr>
          <a:xfrm>
            <a:off x="457200" y="1234159"/>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dirty="0"/>
              <a:t>Signed numbers are of a fixed range.</a:t>
            </a:r>
          </a:p>
          <a:p>
            <a:pPr marL="354013" indent="-354013" fontAlgn="auto">
              <a:spcAft>
                <a:spcPts val="0"/>
              </a:spcAft>
              <a:buSzPct val="100000"/>
              <a:buFont typeface="Wingdings" panose="05000000000000000000" pitchFamily="2" charset="2"/>
              <a:buChar char="§"/>
            </a:pPr>
            <a:r>
              <a:rPr lang="en-US" dirty="0"/>
              <a:t>If the result of addition/subtraction goes beyond this range, an </a:t>
            </a:r>
            <a:r>
              <a:rPr lang="en-US" b="1" dirty="0">
                <a:solidFill>
                  <a:srgbClr val="800000"/>
                </a:solidFill>
              </a:rPr>
              <a:t>overflow</a:t>
            </a:r>
            <a:r>
              <a:rPr lang="en-US" dirty="0"/>
              <a:t> occurs.</a:t>
            </a:r>
          </a:p>
          <a:p>
            <a:pPr marL="354013" indent="-354013" fontAlgn="auto">
              <a:spcAft>
                <a:spcPts val="0"/>
              </a:spcAft>
              <a:buSzPct val="100000"/>
              <a:buFont typeface="Wingdings" panose="05000000000000000000" pitchFamily="2" charset="2"/>
              <a:buChar char="§"/>
            </a:pPr>
            <a:r>
              <a:rPr lang="en-US" dirty="0"/>
              <a:t>Overflow can be easily detected:</a:t>
            </a:r>
          </a:p>
          <a:p>
            <a:pPr marL="633413" lvl="1" indent="-279400" fontAlgn="auto">
              <a:spcAft>
                <a:spcPts val="0"/>
              </a:spcAft>
              <a:buSzPct val="100000"/>
              <a:buFont typeface="Wingdings" panose="05000000000000000000" pitchFamily="2" charset="2"/>
              <a:buChar char="§"/>
            </a:pPr>
            <a:r>
              <a:rPr lang="en-US" i="1" dirty="0"/>
              <a:t>positive </a:t>
            </a:r>
            <a:r>
              <a:rPr lang="en-US" dirty="0"/>
              <a:t>add</a:t>
            </a:r>
            <a:r>
              <a:rPr lang="en-US" i="1" dirty="0"/>
              <a:t> positive</a:t>
            </a:r>
            <a:r>
              <a:rPr lang="en-US" dirty="0"/>
              <a:t> </a:t>
            </a:r>
            <a:r>
              <a:rPr lang="en-US" dirty="0">
                <a:sym typeface="Wingdings" pitchFamily="2" charset="2"/>
              </a:rPr>
              <a:t> </a:t>
            </a:r>
            <a:r>
              <a:rPr lang="en-US" i="1" dirty="0"/>
              <a:t>negative</a:t>
            </a:r>
          </a:p>
          <a:p>
            <a:pPr marL="633413" lvl="1" indent="-279400" fontAlgn="auto">
              <a:spcAft>
                <a:spcPts val="0"/>
              </a:spcAft>
              <a:buSzPct val="100000"/>
              <a:buFont typeface="Wingdings" panose="05000000000000000000" pitchFamily="2" charset="2"/>
              <a:buChar char="§"/>
            </a:pPr>
            <a:r>
              <a:rPr lang="en-US" i="1" dirty="0"/>
              <a:t>negative </a:t>
            </a:r>
            <a:r>
              <a:rPr lang="en-US" dirty="0"/>
              <a:t>add</a:t>
            </a:r>
            <a:r>
              <a:rPr lang="en-US" i="1" dirty="0"/>
              <a:t> negative</a:t>
            </a:r>
            <a:r>
              <a:rPr lang="en-US" dirty="0"/>
              <a:t> </a:t>
            </a:r>
            <a:r>
              <a:rPr lang="en-US" dirty="0">
                <a:sym typeface="Wingdings" pitchFamily="2" charset="2"/>
              </a:rPr>
              <a:t></a:t>
            </a:r>
            <a:r>
              <a:rPr lang="en-US" dirty="0"/>
              <a:t> </a:t>
            </a:r>
            <a:r>
              <a:rPr lang="en-US" i="1" dirty="0"/>
              <a:t>positive</a:t>
            </a:r>
          </a:p>
          <a:p>
            <a:pPr marL="354013" indent="-354013" fontAlgn="auto">
              <a:spcAft>
                <a:spcPts val="0"/>
              </a:spcAft>
              <a:buSzPct val="100000"/>
              <a:buFont typeface="Wingdings" panose="05000000000000000000" pitchFamily="2" charset="2"/>
              <a:buChar char="§"/>
            </a:pPr>
            <a:r>
              <a:rPr lang="en-US" dirty="0"/>
              <a:t>Example: 4-bit 2s-complement system</a:t>
            </a:r>
          </a:p>
          <a:p>
            <a:pPr marL="633413" lvl="1" indent="-279400" fontAlgn="auto">
              <a:spcAft>
                <a:spcPts val="0"/>
              </a:spcAft>
              <a:buSzPct val="100000"/>
              <a:buFont typeface="Wingdings" panose="05000000000000000000" pitchFamily="2" charset="2"/>
              <a:buChar char="§"/>
            </a:pPr>
            <a:r>
              <a:rPr lang="en-US" dirty="0"/>
              <a:t>Range of value: -8</a:t>
            </a:r>
            <a:r>
              <a:rPr lang="en-US" baseline="-25000" dirty="0"/>
              <a:t>10</a:t>
            </a:r>
            <a:r>
              <a:rPr lang="en-US" dirty="0"/>
              <a:t> to 7</a:t>
            </a:r>
            <a:r>
              <a:rPr lang="en-US" baseline="-25000" dirty="0"/>
              <a:t>10</a:t>
            </a:r>
          </a:p>
          <a:p>
            <a:pPr marL="633413" lvl="1" indent="-279400" fontAlgn="auto">
              <a:spcBef>
                <a:spcPct val="60000"/>
              </a:spcBef>
              <a:spcAft>
                <a:spcPts val="0"/>
              </a:spcAft>
              <a:buSzPct val="100000"/>
              <a:buFont typeface="Wingdings" panose="05000000000000000000" pitchFamily="2" charset="2"/>
              <a:buChar char="§"/>
            </a:pPr>
            <a:r>
              <a:rPr lang="en-US" dirty="0"/>
              <a:t>0101</a:t>
            </a:r>
            <a:r>
              <a:rPr lang="en-US" baseline="-25000" dirty="0"/>
              <a:t>2s</a:t>
            </a:r>
            <a:r>
              <a:rPr lang="en-US" dirty="0"/>
              <a:t> + 0110</a:t>
            </a:r>
            <a:r>
              <a:rPr lang="en-US" baseline="-25000" dirty="0"/>
              <a:t>2s</a:t>
            </a:r>
            <a:r>
              <a:rPr lang="en-US" dirty="0"/>
              <a:t> = 1011</a:t>
            </a:r>
            <a:r>
              <a:rPr lang="en-US" baseline="-25000" dirty="0"/>
              <a:t>2s</a:t>
            </a:r>
            <a:br>
              <a:rPr lang="en-US" dirty="0"/>
            </a:br>
            <a:r>
              <a:rPr lang="en-US" dirty="0"/>
              <a:t>5</a:t>
            </a:r>
            <a:r>
              <a:rPr lang="en-US" baseline="-25000" dirty="0"/>
              <a:t>10</a:t>
            </a:r>
            <a:r>
              <a:rPr lang="en-US" dirty="0"/>
              <a:t> + 6</a:t>
            </a:r>
            <a:r>
              <a:rPr lang="en-US" baseline="-25000" dirty="0"/>
              <a:t>10</a:t>
            </a:r>
            <a:r>
              <a:rPr lang="en-US" dirty="0"/>
              <a:t> = -5</a:t>
            </a:r>
            <a:r>
              <a:rPr lang="en-US" baseline="-25000" dirty="0"/>
              <a:t>10</a:t>
            </a:r>
            <a:r>
              <a:rPr lang="en-US" dirty="0"/>
              <a:t> ?! </a:t>
            </a:r>
            <a:r>
              <a:rPr lang="en-US" dirty="0">
                <a:solidFill>
                  <a:srgbClr val="C00000"/>
                </a:solidFill>
              </a:rPr>
              <a:t>(overflow!)</a:t>
            </a:r>
          </a:p>
          <a:p>
            <a:pPr marL="633413" lvl="1" indent="-279400" fontAlgn="auto">
              <a:spcBef>
                <a:spcPct val="60000"/>
              </a:spcBef>
              <a:spcAft>
                <a:spcPts val="0"/>
              </a:spcAft>
              <a:buSzPct val="100000"/>
              <a:buFont typeface="Wingdings" panose="05000000000000000000" pitchFamily="2" charset="2"/>
              <a:buChar char="§"/>
            </a:pPr>
            <a:r>
              <a:rPr lang="en-US" dirty="0"/>
              <a:t>1001</a:t>
            </a:r>
            <a:r>
              <a:rPr lang="en-US" baseline="-25000" dirty="0"/>
              <a:t>2s</a:t>
            </a:r>
            <a:r>
              <a:rPr lang="en-US" dirty="0"/>
              <a:t> + 1101</a:t>
            </a:r>
            <a:r>
              <a:rPr lang="en-US" baseline="-25000" dirty="0"/>
              <a:t>2s</a:t>
            </a:r>
            <a:r>
              <a:rPr lang="en-US" dirty="0"/>
              <a:t> = </a:t>
            </a:r>
            <a:r>
              <a:rPr lang="en-US" u="sng" dirty="0"/>
              <a:t>1</a:t>
            </a:r>
            <a:r>
              <a:rPr lang="en-US" dirty="0"/>
              <a:t>0110</a:t>
            </a:r>
            <a:r>
              <a:rPr lang="en-US" baseline="-25000" dirty="0"/>
              <a:t>2s </a:t>
            </a:r>
            <a:r>
              <a:rPr lang="en-US" dirty="0"/>
              <a:t>(discard end-carry) = 0110</a:t>
            </a:r>
            <a:r>
              <a:rPr lang="en-US" baseline="-25000" dirty="0"/>
              <a:t>2s</a:t>
            </a:r>
            <a:br>
              <a:rPr lang="en-US" dirty="0"/>
            </a:br>
            <a:r>
              <a:rPr lang="en-US" dirty="0"/>
              <a:t>-7</a:t>
            </a:r>
            <a:r>
              <a:rPr lang="en-US" baseline="-25000" dirty="0"/>
              <a:t>10</a:t>
            </a:r>
            <a:r>
              <a:rPr lang="en-US" dirty="0"/>
              <a:t> + -3</a:t>
            </a:r>
            <a:r>
              <a:rPr lang="en-US" baseline="-25000" dirty="0"/>
              <a:t>10</a:t>
            </a:r>
            <a:r>
              <a:rPr lang="en-US" dirty="0"/>
              <a:t> = 6</a:t>
            </a:r>
            <a:r>
              <a:rPr lang="en-US" baseline="-25000" dirty="0"/>
              <a:t>10</a:t>
            </a:r>
            <a:r>
              <a:rPr lang="en-US" dirty="0"/>
              <a:t> ?! </a:t>
            </a:r>
            <a:r>
              <a:rPr lang="en-US" dirty="0">
                <a:solidFill>
                  <a:srgbClr val="C00000"/>
                </a:solidFill>
              </a:rPr>
              <a:t>(overflow!)</a:t>
            </a:r>
          </a:p>
        </p:txBody>
      </p:sp>
    </p:spTree>
    <p:extLst>
      <p:ext uri="{BB962C8B-B14F-4D97-AF65-F5344CB8AC3E}">
        <p14:creationId xmlns:p14="http://schemas.microsoft.com/office/powerpoint/2010/main" val="199446669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6796EA7B-54CD-704F-8EC1-AA65F398B5B3}"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10.6 2s Complement Addition (3/4)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74</a:t>
            </a:fld>
            <a:endParaRPr dirty="0"/>
          </a:p>
        </p:txBody>
      </p:sp>
      <p:sp>
        <p:nvSpPr>
          <p:cNvPr id="7" name="Rectangle 3"/>
          <p:cNvSpPr txBox="1">
            <a:spLocks noChangeArrowheads="1"/>
          </p:cNvSpPr>
          <p:nvPr/>
        </p:nvSpPr>
        <p:spPr>
          <a:xfrm>
            <a:off x="457200" y="1207815"/>
            <a:ext cx="8229600" cy="533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dirty="0">
                <a:solidFill>
                  <a:srgbClr val="800000"/>
                </a:solidFill>
              </a:rPr>
              <a:t>Examples: 4-bit system</a:t>
            </a:r>
            <a:endParaRPr lang="en-US" dirty="0"/>
          </a:p>
          <a:p>
            <a:pPr marL="571500" indent="-571500" fontAlgn="auto">
              <a:spcAft>
                <a:spcPts val="0"/>
              </a:spcAft>
              <a:buFont typeface="Wingdings" pitchFamily="2" charset="2"/>
              <a:buNone/>
            </a:pPr>
            <a:endParaRPr lang="en-US" sz="2800" dirty="0">
              <a:solidFill>
                <a:srgbClr val="800000"/>
              </a:solidFill>
            </a:endParaRPr>
          </a:p>
        </p:txBody>
      </p:sp>
      <p:sp>
        <p:nvSpPr>
          <p:cNvPr id="8" name="Rectangle 4"/>
          <p:cNvSpPr>
            <a:spLocks noChangeArrowheads="1"/>
          </p:cNvSpPr>
          <p:nvPr/>
        </p:nvSpPr>
        <p:spPr bwMode="auto">
          <a:xfrm>
            <a:off x="990600" y="6071890"/>
            <a:ext cx="6553200" cy="479745"/>
          </a:xfrm>
          <a:prstGeom prst="rect">
            <a:avLst/>
          </a:prstGeom>
          <a:noFill/>
          <a:ln w="9525">
            <a:noFill/>
            <a:miter lim="800000"/>
            <a:headEnd/>
            <a:tailEnd/>
          </a:ln>
        </p:spPr>
        <p:txBody>
          <a:bodyPr/>
          <a:lstStyle/>
          <a:p>
            <a:pPr marL="442913" indent="-354013">
              <a:spcBef>
                <a:spcPct val="20000"/>
              </a:spcBef>
              <a:buClr>
                <a:schemeClr val="accent1"/>
              </a:buClr>
              <a:buSzPct val="100000"/>
              <a:buFont typeface="Wingdings" panose="05000000000000000000" pitchFamily="2" charset="2"/>
              <a:buChar char="§"/>
            </a:pPr>
            <a:r>
              <a:rPr lang="en-US" sz="2400" dirty="0">
                <a:solidFill>
                  <a:srgbClr val="7030A0"/>
                </a:solidFill>
              </a:rPr>
              <a:t>Which of the above is/are overflow(s)?</a:t>
            </a:r>
            <a:endParaRPr lang="en-US" sz="2800" dirty="0">
              <a:solidFill>
                <a:srgbClr val="7030A0"/>
              </a:solidFill>
            </a:endParaRPr>
          </a:p>
        </p:txBody>
      </p:sp>
      <p:sp>
        <p:nvSpPr>
          <p:cNvPr id="10" name="Text Box 5"/>
          <p:cNvSpPr txBox="1">
            <a:spLocks noChangeArrowheads="1"/>
          </p:cNvSpPr>
          <p:nvPr/>
        </p:nvSpPr>
        <p:spPr bwMode="auto">
          <a:xfrm>
            <a:off x="762000" y="1677884"/>
            <a:ext cx="2590800"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+3       0011</a:t>
            </a:r>
          </a:p>
          <a:p>
            <a:pPr eaLnBrk="0" hangingPunct="0">
              <a:lnSpc>
                <a:spcPct val="85000"/>
              </a:lnSpc>
              <a:spcBef>
                <a:spcPct val="10000"/>
              </a:spcBef>
            </a:pPr>
            <a:r>
              <a:rPr lang="en-US" b="1" dirty="0">
                <a:latin typeface="Courier New" pitchFamily="49" charset="0"/>
              </a:rPr>
              <a:t> + +4     + 0100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+7       0111</a:t>
            </a:r>
          </a:p>
          <a:p>
            <a:pPr eaLnBrk="0" hangingPunct="0">
              <a:lnSpc>
                <a:spcPct val="85000"/>
              </a:lnSpc>
              <a:spcBef>
                <a:spcPct val="10000"/>
              </a:spcBef>
            </a:pPr>
            <a:r>
              <a:rPr lang="en-US" b="1" dirty="0">
                <a:latin typeface="Courier New" pitchFamily="49" charset="0"/>
              </a:rPr>
              <a:t> ----     -------</a:t>
            </a:r>
          </a:p>
        </p:txBody>
      </p:sp>
      <p:sp>
        <p:nvSpPr>
          <p:cNvPr id="12" name="Text Box 6"/>
          <p:cNvSpPr txBox="1">
            <a:spLocks noChangeArrowheads="1"/>
          </p:cNvSpPr>
          <p:nvPr/>
        </p:nvSpPr>
        <p:spPr bwMode="auto">
          <a:xfrm>
            <a:off x="5049715" y="1677645"/>
            <a:ext cx="2607212"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-2       1110</a:t>
            </a:r>
          </a:p>
          <a:p>
            <a:pPr eaLnBrk="0" hangingPunct="0">
              <a:lnSpc>
                <a:spcPct val="85000"/>
              </a:lnSpc>
              <a:spcBef>
                <a:spcPct val="10000"/>
              </a:spcBef>
            </a:pPr>
            <a:r>
              <a:rPr lang="en-US" b="1" dirty="0">
                <a:latin typeface="Courier New" pitchFamily="49" charset="0"/>
              </a:rPr>
              <a:t> + -6     + 1010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-8      </a:t>
            </a:r>
            <a:r>
              <a:rPr lang="en-US" b="1" dirty="0">
                <a:solidFill>
                  <a:srgbClr val="FF0000"/>
                </a:solidFill>
                <a:latin typeface="Courier New" pitchFamily="49" charset="0"/>
              </a:rPr>
              <a:t>1</a:t>
            </a:r>
            <a:r>
              <a:rPr lang="en-US" b="1" dirty="0">
                <a:latin typeface="Courier New" pitchFamily="49" charset="0"/>
              </a:rPr>
              <a:t>1000</a:t>
            </a:r>
          </a:p>
          <a:p>
            <a:pPr eaLnBrk="0" hangingPunct="0">
              <a:lnSpc>
                <a:spcPct val="85000"/>
              </a:lnSpc>
              <a:spcBef>
                <a:spcPct val="10000"/>
              </a:spcBef>
            </a:pPr>
            <a:r>
              <a:rPr lang="en-US" b="1" dirty="0">
                <a:latin typeface="Courier New" pitchFamily="49" charset="0"/>
              </a:rPr>
              <a:t> ----     -------</a:t>
            </a:r>
          </a:p>
        </p:txBody>
      </p:sp>
      <p:sp>
        <p:nvSpPr>
          <p:cNvPr id="13" name="Text Box 7"/>
          <p:cNvSpPr txBox="1">
            <a:spLocks noChangeArrowheads="1"/>
          </p:cNvSpPr>
          <p:nvPr/>
        </p:nvSpPr>
        <p:spPr bwMode="auto">
          <a:xfrm>
            <a:off x="746760" y="3203846"/>
            <a:ext cx="2606040"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+6       0110</a:t>
            </a:r>
          </a:p>
          <a:p>
            <a:pPr eaLnBrk="0" hangingPunct="0">
              <a:lnSpc>
                <a:spcPct val="85000"/>
              </a:lnSpc>
              <a:spcBef>
                <a:spcPct val="10000"/>
              </a:spcBef>
            </a:pPr>
            <a:r>
              <a:rPr lang="en-US" b="1" dirty="0">
                <a:latin typeface="Courier New" pitchFamily="49" charset="0"/>
              </a:rPr>
              <a:t> + -3     + 1101</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+3      </a:t>
            </a:r>
            <a:r>
              <a:rPr lang="en-US" b="1" dirty="0">
                <a:solidFill>
                  <a:srgbClr val="FF0000"/>
                </a:solidFill>
                <a:latin typeface="Courier New" pitchFamily="49" charset="0"/>
              </a:rPr>
              <a:t>1</a:t>
            </a:r>
            <a:r>
              <a:rPr lang="en-US" b="1" dirty="0">
                <a:latin typeface="Courier New" pitchFamily="49" charset="0"/>
              </a:rPr>
              <a:t>0011</a:t>
            </a:r>
          </a:p>
          <a:p>
            <a:pPr eaLnBrk="0" hangingPunct="0">
              <a:lnSpc>
                <a:spcPct val="85000"/>
              </a:lnSpc>
              <a:spcBef>
                <a:spcPct val="10000"/>
              </a:spcBef>
            </a:pPr>
            <a:r>
              <a:rPr lang="en-US" b="1" dirty="0">
                <a:latin typeface="Courier New" pitchFamily="49" charset="0"/>
              </a:rPr>
              <a:t> ----     -------</a:t>
            </a:r>
          </a:p>
        </p:txBody>
      </p:sp>
      <p:sp>
        <p:nvSpPr>
          <p:cNvPr id="15" name="Text Box 8"/>
          <p:cNvSpPr txBox="1">
            <a:spLocks noChangeArrowheads="1"/>
          </p:cNvSpPr>
          <p:nvPr/>
        </p:nvSpPr>
        <p:spPr bwMode="auto">
          <a:xfrm>
            <a:off x="5057335" y="3188367"/>
            <a:ext cx="2599592"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+4       0100</a:t>
            </a:r>
          </a:p>
          <a:p>
            <a:pPr eaLnBrk="0" hangingPunct="0">
              <a:lnSpc>
                <a:spcPct val="85000"/>
              </a:lnSpc>
              <a:spcBef>
                <a:spcPct val="10000"/>
              </a:spcBef>
            </a:pPr>
            <a:r>
              <a:rPr lang="en-US" b="1" dirty="0">
                <a:latin typeface="Courier New" pitchFamily="49" charset="0"/>
              </a:rPr>
              <a:t> + -7     + 1001</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-3       1101</a:t>
            </a:r>
          </a:p>
          <a:p>
            <a:pPr eaLnBrk="0" hangingPunct="0">
              <a:lnSpc>
                <a:spcPct val="85000"/>
              </a:lnSpc>
              <a:spcBef>
                <a:spcPct val="10000"/>
              </a:spcBef>
            </a:pPr>
            <a:r>
              <a:rPr lang="en-US" b="1" dirty="0">
                <a:latin typeface="Courier New" pitchFamily="49" charset="0"/>
              </a:rPr>
              <a:t> ----     -------</a:t>
            </a:r>
          </a:p>
        </p:txBody>
      </p:sp>
      <p:sp>
        <p:nvSpPr>
          <p:cNvPr id="16" name="TextBox 15"/>
          <p:cNvSpPr txBox="1">
            <a:spLocks noChangeArrowheads="1"/>
          </p:cNvSpPr>
          <p:nvPr/>
        </p:nvSpPr>
        <p:spPr bwMode="auto">
          <a:xfrm>
            <a:off x="3372729" y="2592623"/>
            <a:ext cx="1548325"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17" name="Text Box 9"/>
          <p:cNvSpPr txBox="1">
            <a:spLocks noChangeArrowheads="1"/>
          </p:cNvSpPr>
          <p:nvPr/>
        </p:nvSpPr>
        <p:spPr bwMode="auto">
          <a:xfrm>
            <a:off x="762000" y="4684058"/>
            <a:ext cx="2590800"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-3       1101</a:t>
            </a:r>
          </a:p>
          <a:p>
            <a:pPr eaLnBrk="0" hangingPunct="0">
              <a:lnSpc>
                <a:spcPct val="85000"/>
              </a:lnSpc>
              <a:spcBef>
                <a:spcPct val="10000"/>
              </a:spcBef>
            </a:pPr>
            <a:r>
              <a:rPr lang="en-US" b="1" dirty="0">
                <a:latin typeface="Courier New" pitchFamily="49" charset="0"/>
              </a:rPr>
              <a:t> + -6     + 1010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-9      </a:t>
            </a:r>
            <a:r>
              <a:rPr lang="en-US" b="1" dirty="0">
                <a:solidFill>
                  <a:srgbClr val="CC0000"/>
                </a:solidFill>
                <a:latin typeface="Courier New" pitchFamily="49" charset="0"/>
              </a:rPr>
              <a:t>1</a:t>
            </a:r>
            <a:r>
              <a:rPr lang="en-US" b="1" dirty="0">
                <a:latin typeface="Courier New" pitchFamily="49" charset="0"/>
              </a:rPr>
              <a:t>0111</a:t>
            </a:r>
          </a:p>
          <a:p>
            <a:pPr eaLnBrk="0" hangingPunct="0">
              <a:lnSpc>
                <a:spcPct val="85000"/>
              </a:lnSpc>
              <a:spcBef>
                <a:spcPct val="10000"/>
              </a:spcBef>
            </a:pPr>
            <a:r>
              <a:rPr lang="en-US" b="1" dirty="0">
                <a:latin typeface="Courier New" pitchFamily="49" charset="0"/>
              </a:rPr>
              <a:t> ----     -------</a:t>
            </a:r>
          </a:p>
        </p:txBody>
      </p:sp>
      <p:sp>
        <p:nvSpPr>
          <p:cNvPr id="18" name="Text Box 10"/>
          <p:cNvSpPr txBox="1">
            <a:spLocks noChangeArrowheads="1"/>
          </p:cNvSpPr>
          <p:nvPr/>
        </p:nvSpPr>
        <p:spPr bwMode="auto">
          <a:xfrm>
            <a:off x="5053232" y="4667642"/>
            <a:ext cx="2603695"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+5       0101</a:t>
            </a:r>
          </a:p>
          <a:p>
            <a:pPr eaLnBrk="0" hangingPunct="0">
              <a:lnSpc>
                <a:spcPct val="85000"/>
              </a:lnSpc>
              <a:spcBef>
                <a:spcPct val="10000"/>
              </a:spcBef>
            </a:pPr>
            <a:r>
              <a:rPr lang="en-US" b="1" dirty="0">
                <a:latin typeface="Courier New" pitchFamily="49" charset="0"/>
              </a:rPr>
              <a:t> + +6     + 0110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+11      </a:t>
            </a:r>
            <a:r>
              <a:rPr lang="en-US" b="1" dirty="0">
                <a:solidFill>
                  <a:srgbClr val="FF0000"/>
                </a:solidFill>
                <a:latin typeface="Courier New" pitchFamily="49" charset="0"/>
              </a:rPr>
              <a:t> </a:t>
            </a:r>
            <a:r>
              <a:rPr lang="en-US" b="1" dirty="0">
                <a:latin typeface="Courier New" pitchFamily="49" charset="0"/>
              </a:rPr>
              <a:t>1011</a:t>
            </a:r>
          </a:p>
          <a:p>
            <a:pPr eaLnBrk="0" hangingPunct="0">
              <a:lnSpc>
                <a:spcPct val="85000"/>
              </a:lnSpc>
              <a:spcBef>
                <a:spcPct val="10000"/>
              </a:spcBef>
            </a:pPr>
            <a:r>
              <a:rPr lang="en-US" b="1" dirty="0">
                <a:latin typeface="Courier New" pitchFamily="49" charset="0"/>
              </a:rPr>
              <a:t> ----     -------</a:t>
            </a:r>
          </a:p>
        </p:txBody>
      </p:sp>
      <p:sp>
        <p:nvSpPr>
          <p:cNvPr id="19" name="TextBox 18"/>
          <p:cNvSpPr txBox="1">
            <a:spLocks noChangeArrowheads="1"/>
          </p:cNvSpPr>
          <p:nvPr/>
        </p:nvSpPr>
        <p:spPr bwMode="auto">
          <a:xfrm>
            <a:off x="3338733" y="4165035"/>
            <a:ext cx="1461868"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20" name="TextBox 19"/>
          <p:cNvSpPr txBox="1">
            <a:spLocks noChangeArrowheads="1"/>
          </p:cNvSpPr>
          <p:nvPr/>
        </p:nvSpPr>
        <p:spPr bwMode="auto">
          <a:xfrm>
            <a:off x="3336387" y="5642314"/>
            <a:ext cx="1311813" cy="369332"/>
          </a:xfrm>
          <a:prstGeom prst="rect">
            <a:avLst/>
          </a:prstGeom>
          <a:noFill/>
          <a:ln w="9525">
            <a:noFill/>
            <a:miter lim="800000"/>
            <a:headEnd/>
            <a:tailEnd/>
          </a:ln>
        </p:spPr>
        <p:txBody>
          <a:bodyPr wrap="square">
            <a:spAutoFit/>
          </a:bodyPr>
          <a:lstStyle/>
          <a:p>
            <a:r>
              <a:rPr lang="en-US" dirty="0">
                <a:solidFill>
                  <a:srgbClr val="C00000"/>
                </a:solidFill>
              </a:rPr>
              <a:t>Overflow!</a:t>
            </a:r>
            <a:endParaRPr lang="en-SG" dirty="0">
              <a:solidFill>
                <a:srgbClr val="C00000"/>
              </a:solidFill>
            </a:endParaRPr>
          </a:p>
        </p:txBody>
      </p:sp>
      <p:sp>
        <p:nvSpPr>
          <p:cNvPr id="22" name="TextBox 21"/>
          <p:cNvSpPr txBox="1">
            <a:spLocks noChangeArrowheads="1"/>
          </p:cNvSpPr>
          <p:nvPr/>
        </p:nvSpPr>
        <p:spPr bwMode="auto">
          <a:xfrm>
            <a:off x="7656927" y="5642314"/>
            <a:ext cx="1311813" cy="369332"/>
          </a:xfrm>
          <a:prstGeom prst="rect">
            <a:avLst/>
          </a:prstGeom>
          <a:noFill/>
          <a:ln w="9525">
            <a:noFill/>
            <a:miter lim="800000"/>
            <a:headEnd/>
            <a:tailEnd/>
          </a:ln>
        </p:spPr>
        <p:txBody>
          <a:bodyPr wrap="square">
            <a:spAutoFit/>
          </a:bodyPr>
          <a:lstStyle/>
          <a:p>
            <a:r>
              <a:rPr lang="en-US" dirty="0">
                <a:solidFill>
                  <a:srgbClr val="C00000"/>
                </a:solidFill>
              </a:rPr>
              <a:t>Overflow!</a:t>
            </a:r>
            <a:endParaRPr lang="en-SG" dirty="0">
              <a:solidFill>
                <a:srgbClr val="C00000"/>
              </a:solidFill>
            </a:endParaRPr>
          </a:p>
        </p:txBody>
      </p:sp>
      <p:sp>
        <p:nvSpPr>
          <p:cNvPr id="23" name="Rounded Rectangle 22"/>
          <p:cNvSpPr/>
          <p:nvPr/>
        </p:nvSpPr>
        <p:spPr>
          <a:xfrm>
            <a:off x="2480604" y="4712596"/>
            <a:ext cx="164122" cy="10691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754838" y="4682116"/>
            <a:ext cx="164122" cy="10691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7671874" y="2527822"/>
            <a:ext cx="1548325"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26" name="TextBox 25"/>
          <p:cNvSpPr txBox="1">
            <a:spLocks noChangeArrowheads="1"/>
          </p:cNvSpPr>
          <p:nvPr/>
        </p:nvSpPr>
        <p:spPr bwMode="auto">
          <a:xfrm>
            <a:off x="7637878" y="4100234"/>
            <a:ext cx="1461868"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Tree>
    <p:extLst>
      <p:ext uri="{BB962C8B-B14F-4D97-AF65-F5344CB8AC3E}">
        <p14:creationId xmlns:p14="http://schemas.microsoft.com/office/powerpoint/2010/main" val="3189489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ssolve">
                                      <p:cBhvr>
                                        <p:cTn id="19" dur="500"/>
                                        <p:tgtEl>
                                          <p:spTgt spid="1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up)">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dissolv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dissolve">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2" grpId="0" animBg="1"/>
      <p:bldP spid="13" grpId="0" animBg="1"/>
      <p:bldP spid="15" grpId="0" animBg="1"/>
      <p:bldP spid="16" grpId="0"/>
      <p:bldP spid="17" grpId="0" animBg="1"/>
      <p:bldP spid="18" grpId="0" animBg="1"/>
      <p:bldP spid="19" grpId="0"/>
      <p:bldP spid="20" grpId="0"/>
      <p:bldP spid="22" grpId="0"/>
      <p:bldP spid="23" grpId="0" animBg="1"/>
      <p:bldP spid="24" grpId="0" animBg="1"/>
      <p:bldP spid="25" grpId="0"/>
      <p:bldP spid="2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9D376E00-7525-2847-91F6-EE00BD5B1084}"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1200329"/>
          </a:xfrm>
          <a:prstGeom prst="rect">
            <a:avLst/>
          </a:prstGeom>
          <a:noFill/>
        </p:spPr>
        <p:txBody>
          <a:bodyPr wrap="square" rtlCol="0">
            <a:spAutoFit/>
          </a:bodyPr>
          <a:lstStyle/>
          <a:p>
            <a:pPr marL="987425" indent="-987425"/>
            <a:r>
              <a:rPr lang="en-SG" sz="3600" dirty="0">
                <a:solidFill>
                  <a:srgbClr val="0000FF"/>
                </a:solidFill>
                <a:latin typeface="+mn-lt"/>
              </a:rPr>
              <a:t>10.7 1s Complement on Addition/Subtraction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75</a:t>
            </a:fld>
            <a:endParaRPr dirty="0"/>
          </a:p>
        </p:txBody>
      </p:sp>
      <p:sp>
        <p:nvSpPr>
          <p:cNvPr id="7" name="Rectangle 3"/>
          <p:cNvSpPr txBox="1">
            <a:spLocks noChangeArrowheads="1"/>
          </p:cNvSpPr>
          <p:nvPr/>
        </p:nvSpPr>
        <p:spPr>
          <a:xfrm>
            <a:off x="457200" y="1840386"/>
            <a:ext cx="7831394" cy="2410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sz="2800" dirty="0">
                <a:solidFill>
                  <a:srgbClr val="800000"/>
                </a:solidFill>
              </a:rPr>
              <a:t>Algorithm for addition of integers, A + B:</a:t>
            </a:r>
          </a:p>
          <a:p>
            <a:pPr marL="839788" lvl="1" indent="-495300" fontAlgn="auto">
              <a:spcAft>
                <a:spcPts val="0"/>
              </a:spcAft>
              <a:buClrTx/>
              <a:buSzTx/>
              <a:buFont typeface="Wingdings" pitchFamily="2" charset="2"/>
              <a:buAutoNum type="arabicPeriod"/>
            </a:pPr>
            <a:r>
              <a:rPr lang="en-US" dirty="0"/>
              <a:t>Perform binary addition on the two numbers.</a:t>
            </a:r>
          </a:p>
          <a:p>
            <a:pPr marL="839788" lvl="1" indent="-495300" fontAlgn="auto">
              <a:spcAft>
                <a:spcPts val="0"/>
              </a:spcAft>
              <a:buClrTx/>
              <a:buSzTx/>
              <a:buFont typeface="Wingdings" pitchFamily="2" charset="2"/>
              <a:buAutoNum type="arabicPeriod"/>
            </a:pPr>
            <a:r>
              <a:rPr lang="en-US" dirty="0">
                <a:solidFill>
                  <a:srgbClr val="9900CC"/>
                </a:solidFill>
              </a:rPr>
              <a:t>If there is a carry out of the MSB, add 1 to the result</a:t>
            </a:r>
            <a:r>
              <a:rPr lang="en-US" dirty="0"/>
              <a:t>.</a:t>
            </a:r>
          </a:p>
          <a:p>
            <a:pPr marL="839788" lvl="1" indent="-495300" fontAlgn="auto">
              <a:spcAft>
                <a:spcPts val="0"/>
              </a:spcAft>
              <a:buClrTx/>
              <a:buSzTx/>
              <a:buFont typeface="Wingdings" pitchFamily="2" charset="2"/>
              <a:buAutoNum type="arabicPeriod"/>
            </a:pPr>
            <a:r>
              <a:rPr lang="en-US" dirty="0">
                <a:solidFill>
                  <a:srgbClr val="0000CC"/>
                </a:solidFill>
              </a:rPr>
              <a:t>Check for overflow. </a:t>
            </a:r>
            <a:r>
              <a:rPr lang="en-US" dirty="0"/>
              <a:t>Overflow occurs if result is opposite sign of A and B.</a:t>
            </a:r>
          </a:p>
        </p:txBody>
      </p:sp>
      <p:sp>
        <p:nvSpPr>
          <p:cNvPr id="8" name="Rectangle 3"/>
          <p:cNvSpPr txBox="1">
            <a:spLocks noChangeArrowheads="1"/>
          </p:cNvSpPr>
          <p:nvPr/>
        </p:nvSpPr>
        <p:spPr>
          <a:xfrm>
            <a:off x="457200" y="4015164"/>
            <a:ext cx="8229600" cy="189813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sz="2800" dirty="0">
                <a:solidFill>
                  <a:srgbClr val="800000"/>
                </a:solidFill>
              </a:rPr>
              <a:t>Algorithm for subtraction of integers, A – B:</a:t>
            </a:r>
            <a:br>
              <a:rPr lang="en-US" sz="2800" dirty="0">
                <a:solidFill>
                  <a:srgbClr val="800000"/>
                </a:solidFill>
              </a:rPr>
            </a:br>
            <a:r>
              <a:rPr lang="en-US" sz="2800" dirty="0">
                <a:solidFill>
                  <a:srgbClr val="800000"/>
                </a:solidFill>
              </a:rPr>
              <a:t>	A – B = A + (-B)</a:t>
            </a:r>
          </a:p>
          <a:p>
            <a:pPr marL="839788" lvl="1" indent="-495300" fontAlgn="auto">
              <a:spcAft>
                <a:spcPts val="0"/>
              </a:spcAft>
              <a:buClrTx/>
              <a:buSzTx/>
              <a:buFont typeface="Wingdings" pitchFamily="2" charset="2"/>
              <a:buAutoNum type="arabicPeriod"/>
            </a:pPr>
            <a:r>
              <a:rPr lang="en-US" dirty="0"/>
              <a:t>Take 1s-complement of B.</a:t>
            </a:r>
          </a:p>
          <a:p>
            <a:pPr marL="839788" lvl="1" indent="-495300" fontAlgn="auto">
              <a:spcAft>
                <a:spcPts val="0"/>
              </a:spcAft>
              <a:buClrTx/>
              <a:buSzTx/>
              <a:buFont typeface="Wingdings" pitchFamily="2" charset="2"/>
              <a:buAutoNum type="arabicPeriod"/>
            </a:pPr>
            <a:r>
              <a:rPr lang="en-US" dirty="0"/>
              <a:t>Add the 1s-complement of B to A.</a:t>
            </a:r>
          </a:p>
          <a:p>
            <a:pPr marL="571500" indent="-571500" fontAlgn="auto">
              <a:spcAft>
                <a:spcPts val="0"/>
              </a:spcAft>
              <a:buFont typeface="Wingdings" pitchFamily="2" charset="2"/>
              <a:buNone/>
            </a:pPr>
            <a:endParaRPr lang="en-US" sz="2800" dirty="0">
              <a:solidFill>
                <a:srgbClr val="800000"/>
              </a:solidFill>
            </a:endParaRPr>
          </a:p>
        </p:txBody>
      </p:sp>
    </p:spTree>
    <p:extLst>
      <p:ext uri="{BB962C8B-B14F-4D97-AF65-F5344CB8AC3E}">
        <p14:creationId xmlns:p14="http://schemas.microsoft.com/office/powerpoint/2010/main" val="1153701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C4023E6F-BDDD-FC46-9D11-15F2436DA0E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10.7 1s Complement Addition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76</a:t>
            </a:fld>
            <a:endParaRPr dirty="0"/>
          </a:p>
        </p:txBody>
      </p:sp>
      <p:sp>
        <p:nvSpPr>
          <p:cNvPr id="7" name="Rectangle 3"/>
          <p:cNvSpPr txBox="1">
            <a:spLocks noChangeArrowheads="1"/>
          </p:cNvSpPr>
          <p:nvPr/>
        </p:nvSpPr>
        <p:spPr>
          <a:xfrm>
            <a:off x="457200" y="1207815"/>
            <a:ext cx="8229600" cy="533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dirty="0">
                <a:solidFill>
                  <a:srgbClr val="800000"/>
                </a:solidFill>
              </a:rPr>
              <a:t>Examples: 4-bit system</a:t>
            </a:r>
            <a:endParaRPr lang="en-US" dirty="0"/>
          </a:p>
          <a:p>
            <a:pPr marL="571500" indent="-571500" fontAlgn="auto">
              <a:spcAft>
                <a:spcPts val="0"/>
              </a:spcAft>
              <a:buFont typeface="Wingdings" pitchFamily="2" charset="2"/>
              <a:buNone/>
            </a:pPr>
            <a:endParaRPr lang="en-US" sz="2800" dirty="0">
              <a:solidFill>
                <a:srgbClr val="800000"/>
              </a:solidFill>
            </a:endParaRPr>
          </a:p>
        </p:txBody>
      </p:sp>
      <p:sp>
        <p:nvSpPr>
          <p:cNvPr id="25" name="Text Box 9"/>
          <p:cNvSpPr txBox="1">
            <a:spLocks noChangeArrowheads="1"/>
          </p:cNvSpPr>
          <p:nvPr/>
        </p:nvSpPr>
        <p:spPr bwMode="auto">
          <a:xfrm>
            <a:off x="762000" y="1737064"/>
            <a:ext cx="2667000"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+3       0011</a:t>
            </a:r>
          </a:p>
          <a:p>
            <a:pPr eaLnBrk="0" hangingPunct="0">
              <a:lnSpc>
                <a:spcPct val="85000"/>
              </a:lnSpc>
              <a:spcBef>
                <a:spcPct val="10000"/>
              </a:spcBef>
            </a:pPr>
            <a:r>
              <a:rPr lang="en-US" b="1" dirty="0">
                <a:latin typeface="Courier New" pitchFamily="49" charset="0"/>
              </a:rPr>
              <a:t> + +4     + 0100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+7      </a:t>
            </a:r>
            <a:r>
              <a:rPr lang="en-US" b="1" dirty="0">
                <a:solidFill>
                  <a:schemeClr val="accent2"/>
                </a:solidFill>
                <a:latin typeface="Courier New" pitchFamily="49" charset="0"/>
              </a:rPr>
              <a:t> </a:t>
            </a:r>
            <a:r>
              <a:rPr lang="en-US" b="1" dirty="0">
                <a:latin typeface="Courier New" pitchFamily="49" charset="0"/>
              </a:rPr>
              <a:t>0111</a:t>
            </a:r>
          </a:p>
          <a:p>
            <a:pPr eaLnBrk="0" hangingPunct="0">
              <a:lnSpc>
                <a:spcPct val="85000"/>
              </a:lnSpc>
              <a:spcBef>
                <a:spcPct val="10000"/>
              </a:spcBef>
            </a:pPr>
            <a:r>
              <a:rPr lang="en-US" b="1" dirty="0">
                <a:latin typeface="Courier New" pitchFamily="49" charset="0"/>
              </a:rPr>
              <a:t> ----     -------</a:t>
            </a:r>
          </a:p>
        </p:txBody>
      </p:sp>
      <p:sp>
        <p:nvSpPr>
          <p:cNvPr id="26" name="Text Box 10"/>
          <p:cNvSpPr txBox="1">
            <a:spLocks noChangeArrowheads="1"/>
          </p:cNvSpPr>
          <p:nvPr/>
        </p:nvSpPr>
        <p:spPr bwMode="auto">
          <a:xfrm>
            <a:off x="4876800" y="1747615"/>
            <a:ext cx="2667000" cy="139076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+5       0101</a:t>
            </a:r>
          </a:p>
          <a:p>
            <a:pPr eaLnBrk="0" hangingPunct="0">
              <a:lnSpc>
                <a:spcPct val="85000"/>
              </a:lnSpc>
              <a:spcBef>
                <a:spcPct val="10000"/>
              </a:spcBef>
            </a:pPr>
            <a:r>
              <a:rPr lang="en-US" b="1" dirty="0">
                <a:latin typeface="Courier New" pitchFamily="49" charset="0"/>
              </a:rPr>
              <a:t> + -5     + 1010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-0      </a:t>
            </a:r>
            <a:r>
              <a:rPr lang="en-US" b="1" dirty="0">
                <a:solidFill>
                  <a:schemeClr val="accent2"/>
                </a:solidFill>
                <a:latin typeface="Courier New" pitchFamily="49" charset="0"/>
              </a:rPr>
              <a:t> </a:t>
            </a:r>
            <a:r>
              <a:rPr lang="en-US" b="1" dirty="0">
                <a:latin typeface="Courier New" pitchFamily="49" charset="0"/>
              </a:rPr>
              <a:t>1111</a:t>
            </a:r>
          </a:p>
          <a:p>
            <a:pPr eaLnBrk="0" hangingPunct="0">
              <a:lnSpc>
                <a:spcPct val="85000"/>
              </a:lnSpc>
              <a:spcBef>
                <a:spcPct val="10000"/>
              </a:spcBef>
            </a:pPr>
            <a:r>
              <a:rPr lang="en-US" b="1" dirty="0">
                <a:latin typeface="Courier New" pitchFamily="49" charset="0"/>
              </a:rPr>
              <a:t> ----     -------</a:t>
            </a:r>
          </a:p>
        </p:txBody>
      </p:sp>
      <p:sp>
        <p:nvSpPr>
          <p:cNvPr id="27" name="Text Box 11"/>
          <p:cNvSpPr txBox="1">
            <a:spLocks noChangeArrowheads="1"/>
          </p:cNvSpPr>
          <p:nvPr/>
        </p:nvSpPr>
        <p:spPr bwMode="auto">
          <a:xfrm>
            <a:off x="762000" y="3374380"/>
            <a:ext cx="2667000" cy="216982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-2      1101</a:t>
            </a:r>
          </a:p>
          <a:p>
            <a:pPr eaLnBrk="0" hangingPunct="0">
              <a:lnSpc>
                <a:spcPct val="85000"/>
              </a:lnSpc>
              <a:spcBef>
                <a:spcPct val="10000"/>
              </a:spcBef>
            </a:pPr>
            <a:r>
              <a:rPr lang="en-US" b="1" dirty="0">
                <a:latin typeface="Courier New" pitchFamily="49" charset="0"/>
              </a:rPr>
              <a:t> + -5    + 1010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-7     </a:t>
            </a:r>
            <a:r>
              <a:rPr lang="en-US" b="1" dirty="0">
                <a:solidFill>
                  <a:srgbClr val="CC0000"/>
                </a:solidFill>
                <a:latin typeface="Courier New" pitchFamily="49" charset="0"/>
              </a:rPr>
              <a:t>1</a:t>
            </a:r>
            <a:r>
              <a:rPr lang="en-US" b="1" dirty="0">
                <a:latin typeface="Courier New" pitchFamily="49" charset="0"/>
              </a:rPr>
              <a:t>0111</a:t>
            </a:r>
          </a:p>
          <a:p>
            <a:pPr eaLnBrk="0" hangingPunct="0">
              <a:lnSpc>
                <a:spcPct val="85000"/>
              </a:lnSpc>
              <a:spcBef>
                <a:spcPct val="10000"/>
              </a:spcBef>
            </a:pPr>
            <a:r>
              <a:rPr lang="en-US" b="1" dirty="0">
                <a:latin typeface="Courier New" pitchFamily="49" charset="0"/>
              </a:rPr>
              <a:t> ----    +    1</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1000</a:t>
            </a:r>
          </a:p>
          <a:p>
            <a:pPr eaLnBrk="0" hangingPunct="0">
              <a:lnSpc>
                <a:spcPct val="85000"/>
              </a:lnSpc>
              <a:spcBef>
                <a:spcPct val="10000"/>
              </a:spcBef>
            </a:pPr>
            <a:r>
              <a:rPr lang="en-US" b="1" dirty="0">
                <a:latin typeface="Courier New" pitchFamily="49" charset="0"/>
              </a:rPr>
              <a:t>         -------</a:t>
            </a:r>
          </a:p>
        </p:txBody>
      </p:sp>
      <p:sp>
        <p:nvSpPr>
          <p:cNvPr id="28" name="Text Box 12"/>
          <p:cNvSpPr txBox="1">
            <a:spLocks noChangeArrowheads="1"/>
          </p:cNvSpPr>
          <p:nvPr/>
        </p:nvSpPr>
        <p:spPr bwMode="auto">
          <a:xfrm>
            <a:off x="4876800" y="3374379"/>
            <a:ext cx="2667000" cy="2169825"/>
          </a:xfrm>
          <a:prstGeom prst="rect">
            <a:avLst/>
          </a:prstGeom>
          <a:solidFill>
            <a:srgbClr val="FFFFCC"/>
          </a:solidFill>
          <a:ln w="12700">
            <a:solidFill>
              <a:srgbClr val="660033"/>
            </a:solidFill>
            <a:miter lim="800000"/>
            <a:headEnd/>
            <a:tailEnd/>
          </a:ln>
        </p:spPr>
        <p:txBody>
          <a:bodyPr wrap="square">
            <a:spAutoFit/>
          </a:bodyPr>
          <a:lstStyle/>
          <a:p>
            <a:pPr eaLnBrk="0" hangingPunct="0">
              <a:lnSpc>
                <a:spcPct val="85000"/>
              </a:lnSpc>
              <a:spcBef>
                <a:spcPct val="10000"/>
              </a:spcBef>
            </a:pPr>
            <a:r>
              <a:rPr lang="en-US" b="1" dirty="0">
                <a:latin typeface="Courier New" pitchFamily="49" charset="0"/>
              </a:rPr>
              <a:t>   -3       1100</a:t>
            </a:r>
          </a:p>
          <a:p>
            <a:pPr eaLnBrk="0" hangingPunct="0">
              <a:lnSpc>
                <a:spcPct val="85000"/>
              </a:lnSpc>
              <a:spcBef>
                <a:spcPct val="10000"/>
              </a:spcBef>
            </a:pPr>
            <a:r>
              <a:rPr lang="en-US" b="1" dirty="0">
                <a:latin typeface="Courier New" pitchFamily="49" charset="0"/>
              </a:rPr>
              <a:t> + -7     + 1000</a:t>
            </a:r>
          </a:p>
          <a:p>
            <a:pPr eaLnBrk="0" hangingPunct="0">
              <a:lnSpc>
                <a:spcPct val="85000"/>
              </a:lnSpc>
              <a:spcBef>
                <a:spcPct val="10000"/>
              </a:spcBef>
            </a:pPr>
            <a:r>
              <a:rPr lang="en-US" b="1" dirty="0">
                <a:latin typeface="Courier New" pitchFamily="49" charset="0"/>
              </a:rPr>
              <a:t> ----     -------</a:t>
            </a:r>
          </a:p>
          <a:p>
            <a:pPr eaLnBrk="0" hangingPunct="0">
              <a:lnSpc>
                <a:spcPct val="85000"/>
              </a:lnSpc>
              <a:spcBef>
                <a:spcPct val="10000"/>
              </a:spcBef>
            </a:pPr>
            <a:r>
              <a:rPr lang="en-US" b="1" dirty="0">
                <a:latin typeface="Courier New" pitchFamily="49" charset="0"/>
              </a:rPr>
              <a:t>  -10      </a:t>
            </a:r>
            <a:r>
              <a:rPr lang="en-US" b="1" dirty="0">
                <a:solidFill>
                  <a:srgbClr val="CC0000"/>
                </a:solidFill>
                <a:latin typeface="Courier New" pitchFamily="49" charset="0"/>
              </a:rPr>
              <a:t>1</a:t>
            </a:r>
            <a:r>
              <a:rPr lang="en-US" b="1" dirty="0">
                <a:latin typeface="Courier New" pitchFamily="49" charset="0"/>
              </a:rPr>
              <a:t>0100</a:t>
            </a:r>
          </a:p>
          <a:p>
            <a:pPr eaLnBrk="0" hangingPunct="0">
              <a:lnSpc>
                <a:spcPct val="85000"/>
              </a:lnSpc>
              <a:spcBef>
                <a:spcPct val="10000"/>
              </a:spcBef>
            </a:pPr>
            <a:r>
              <a:rPr lang="en-US" b="1" dirty="0">
                <a:latin typeface="Courier New" pitchFamily="49" charset="0"/>
              </a:rPr>
              <a:t> ----     +    1</a:t>
            </a:r>
          </a:p>
          <a:p>
            <a:pPr eaLnBrk="0" hangingPunct="0">
              <a:lnSpc>
                <a:spcPct val="85000"/>
              </a:lnSpc>
              <a:spcBef>
                <a:spcPct val="10000"/>
              </a:spcBef>
            </a:pPr>
            <a:r>
              <a:rPr lang="en-US" b="1" dirty="0">
                <a:latin typeface="Courier New" pitchFamily="49" charset="0"/>
              </a:rPr>
              <a:t>          -------</a:t>
            </a:r>
          </a:p>
          <a:p>
            <a:pPr eaLnBrk="0" hangingPunct="0">
              <a:lnSpc>
                <a:spcPct val="85000"/>
              </a:lnSpc>
              <a:spcBef>
                <a:spcPct val="10000"/>
              </a:spcBef>
            </a:pPr>
            <a:r>
              <a:rPr lang="en-US" b="1" dirty="0">
                <a:latin typeface="Courier New" pitchFamily="49" charset="0"/>
              </a:rPr>
              <a:t>            0101</a:t>
            </a:r>
          </a:p>
          <a:p>
            <a:pPr eaLnBrk="0" hangingPunct="0">
              <a:lnSpc>
                <a:spcPct val="85000"/>
              </a:lnSpc>
              <a:spcBef>
                <a:spcPct val="10000"/>
              </a:spcBef>
            </a:pPr>
            <a:r>
              <a:rPr lang="en-US" b="1" dirty="0">
                <a:latin typeface="Courier New" pitchFamily="49" charset="0"/>
              </a:rPr>
              <a:t>          -------</a:t>
            </a:r>
          </a:p>
        </p:txBody>
      </p:sp>
      <p:sp>
        <p:nvSpPr>
          <p:cNvPr id="29" name="TextBox 28"/>
          <p:cNvSpPr txBox="1">
            <a:spLocks noChangeArrowheads="1"/>
          </p:cNvSpPr>
          <p:nvPr/>
        </p:nvSpPr>
        <p:spPr bwMode="auto">
          <a:xfrm>
            <a:off x="447367" y="5720716"/>
            <a:ext cx="2423652" cy="461963"/>
          </a:xfrm>
          <a:prstGeom prst="rect">
            <a:avLst/>
          </a:prstGeom>
          <a:noFill/>
          <a:ln w="9525">
            <a:noFill/>
            <a:miter lim="800000"/>
            <a:headEnd/>
            <a:tailEnd/>
          </a:ln>
        </p:spPr>
        <p:txBody>
          <a:bodyPr wrap="square">
            <a:spAutoFit/>
          </a:bodyPr>
          <a:lstStyle/>
          <a:p>
            <a:r>
              <a:rPr lang="en-US" sz="2400" dirty="0">
                <a:solidFill>
                  <a:srgbClr val="7030A0"/>
                </a:solidFill>
              </a:rPr>
              <a:t>Any overflow?</a:t>
            </a:r>
            <a:endParaRPr lang="en-SG" sz="2400" dirty="0">
              <a:solidFill>
                <a:srgbClr val="7030A0"/>
              </a:solidFill>
            </a:endParaRPr>
          </a:p>
        </p:txBody>
      </p:sp>
      <p:sp>
        <p:nvSpPr>
          <p:cNvPr id="30" name="TextBox 29"/>
          <p:cNvSpPr txBox="1">
            <a:spLocks noChangeArrowheads="1"/>
          </p:cNvSpPr>
          <p:nvPr/>
        </p:nvSpPr>
        <p:spPr bwMode="auto">
          <a:xfrm>
            <a:off x="3365989" y="2682840"/>
            <a:ext cx="1548325"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31" name="TextBox 30"/>
          <p:cNvSpPr txBox="1">
            <a:spLocks noChangeArrowheads="1"/>
          </p:cNvSpPr>
          <p:nvPr/>
        </p:nvSpPr>
        <p:spPr bwMode="auto">
          <a:xfrm>
            <a:off x="7498374" y="2682840"/>
            <a:ext cx="1548325"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32" name="TextBox 31"/>
          <p:cNvSpPr txBox="1">
            <a:spLocks noChangeArrowheads="1"/>
          </p:cNvSpPr>
          <p:nvPr/>
        </p:nvSpPr>
        <p:spPr bwMode="auto">
          <a:xfrm>
            <a:off x="3378738" y="4991061"/>
            <a:ext cx="1548325" cy="369332"/>
          </a:xfrm>
          <a:prstGeom prst="rect">
            <a:avLst/>
          </a:prstGeom>
          <a:noFill/>
          <a:ln w="9525">
            <a:noFill/>
            <a:miter lim="800000"/>
            <a:headEnd/>
            <a:tailEnd/>
          </a:ln>
        </p:spPr>
        <p:txBody>
          <a:bodyPr wrap="square">
            <a:spAutoFit/>
          </a:bodyPr>
          <a:lstStyle/>
          <a:p>
            <a:r>
              <a:rPr lang="en-US" dirty="0">
                <a:solidFill>
                  <a:srgbClr val="0000CC"/>
                </a:solidFill>
              </a:rPr>
              <a:t>No overflow</a:t>
            </a:r>
            <a:endParaRPr lang="en-SG" dirty="0">
              <a:solidFill>
                <a:srgbClr val="0000CC"/>
              </a:solidFill>
            </a:endParaRPr>
          </a:p>
        </p:txBody>
      </p:sp>
      <p:sp>
        <p:nvSpPr>
          <p:cNvPr id="33" name="TextBox 32"/>
          <p:cNvSpPr txBox="1">
            <a:spLocks noChangeArrowheads="1"/>
          </p:cNvSpPr>
          <p:nvPr/>
        </p:nvSpPr>
        <p:spPr bwMode="auto">
          <a:xfrm>
            <a:off x="7485039" y="4991061"/>
            <a:ext cx="1311813" cy="369332"/>
          </a:xfrm>
          <a:prstGeom prst="rect">
            <a:avLst/>
          </a:prstGeom>
          <a:noFill/>
          <a:ln w="9525">
            <a:noFill/>
            <a:miter lim="800000"/>
            <a:headEnd/>
            <a:tailEnd/>
          </a:ln>
        </p:spPr>
        <p:txBody>
          <a:bodyPr wrap="square">
            <a:spAutoFit/>
          </a:bodyPr>
          <a:lstStyle/>
          <a:p>
            <a:r>
              <a:rPr lang="en-US" dirty="0">
                <a:solidFill>
                  <a:srgbClr val="C00000"/>
                </a:solidFill>
              </a:rPr>
              <a:t>Overflow!</a:t>
            </a:r>
            <a:endParaRPr lang="en-SG" dirty="0">
              <a:solidFill>
                <a:srgbClr val="C00000"/>
              </a:solidFill>
            </a:endParaRPr>
          </a:p>
        </p:txBody>
      </p:sp>
      <p:sp>
        <p:nvSpPr>
          <p:cNvPr id="34" name="Rectangle 3">
            <a:extLst>
              <a:ext uri="{FF2B5EF4-FFF2-40B4-BE49-F238E27FC236}">
                <a16:creationId xmlns:a16="http://schemas.microsoft.com/office/drawing/2014/main" id="{F6881E0B-124E-4F5E-A67B-A163AF2F6DB2}"/>
              </a:ext>
            </a:extLst>
          </p:cNvPr>
          <p:cNvSpPr txBox="1">
            <a:spLocks noChangeArrowheads="1"/>
          </p:cNvSpPr>
          <p:nvPr/>
        </p:nvSpPr>
        <p:spPr>
          <a:xfrm>
            <a:off x="3052916" y="5772363"/>
            <a:ext cx="5786284" cy="820633"/>
          </a:xfrm>
          <a:prstGeom prst="rect">
            <a:avLst/>
          </a:prstGeom>
          <a:ln>
            <a:solidFill>
              <a:schemeClr val="tx1"/>
            </a:solidFill>
          </a:ln>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fontAlgn="auto">
              <a:spcAft>
                <a:spcPts val="0"/>
              </a:spcAft>
              <a:buSzPct val="100000"/>
              <a:buNone/>
            </a:pPr>
            <a:r>
              <a:rPr lang="en-US" dirty="0">
                <a:solidFill>
                  <a:srgbClr val="006600"/>
                </a:solidFill>
              </a:rPr>
              <a:t>DLD page 42 – 43 Quick Review Questions</a:t>
            </a:r>
            <a:br>
              <a:rPr lang="en-US" dirty="0">
                <a:solidFill>
                  <a:srgbClr val="006600"/>
                </a:solidFill>
              </a:rPr>
            </a:br>
            <a:r>
              <a:rPr lang="en-US" dirty="0" err="1">
                <a:solidFill>
                  <a:srgbClr val="006600"/>
                </a:solidFill>
              </a:rPr>
              <a:t>Questions</a:t>
            </a:r>
            <a:r>
              <a:rPr lang="en-US" dirty="0">
                <a:solidFill>
                  <a:srgbClr val="006600"/>
                </a:solidFill>
              </a:rPr>
              <a:t> 2-13 to 2-18.</a:t>
            </a:r>
          </a:p>
        </p:txBody>
      </p:sp>
    </p:spTree>
    <p:extLst>
      <p:ext uri="{BB962C8B-B14F-4D97-AF65-F5344CB8AC3E}">
        <p14:creationId xmlns:p14="http://schemas.microsoft.com/office/powerpoint/2010/main" val="290116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7ACCC1C2-941A-7147-9667-A0CF5AF40111}"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10.8 Excess Representation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77</a:t>
            </a:fld>
            <a:endParaRPr dirty="0"/>
          </a:p>
        </p:txBody>
      </p:sp>
      <p:sp>
        <p:nvSpPr>
          <p:cNvPr id="17" name="Rectangle 3"/>
          <p:cNvSpPr txBox="1">
            <a:spLocks noChangeArrowheads="1"/>
          </p:cNvSpPr>
          <p:nvPr/>
        </p:nvSpPr>
        <p:spPr>
          <a:xfrm>
            <a:off x="457199" y="1398085"/>
            <a:ext cx="4925961" cy="414420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5113" indent="-265113" fontAlgn="auto">
              <a:spcBef>
                <a:spcPts val="600"/>
              </a:spcBef>
              <a:spcAft>
                <a:spcPct val="30000"/>
              </a:spcAft>
              <a:buSzPct val="100000"/>
              <a:buFont typeface="Wingdings" panose="05000000000000000000" pitchFamily="2" charset="2"/>
              <a:buChar char="§"/>
            </a:pPr>
            <a:r>
              <a:rPr lang="en-US" sz="2200" dirty="0"/>
              <a:t>Besides sign-and-magnitude and complement schemes, the </a:t>
            </a:r>
            <a:r>
              <a:rPr lang="en-US" sz="2200" b="1" dirty="0">
                <a:solidFill>
                  <a:srgbClr val="800000"/>
                </a:solidFill>
              </a:rPr>
              <a:t>excess representation</a:t>
            </a:r>
            <a:r>
              <a:rPr lang="en-US" sz="2200" dirty="0"/>
              <a:t> is another scheme.</a:t>
            </a:r>
          </a:p>
          <a:p>
            <a:pPr marL="265113" indent="-265113" fontAlgn="auto">
              <a:spcBef>
                <a:spcPts val="600"/>
              </a:spcBef>
              <a:spcAft>
                <a:spcPct val="30000"/>
              </a:spcAft>
              <a:buSzPct val="100000"/>
              <a:buFont typeface="Wingdings" panose="05000000000000000000" pitchFamily="2" charset="2"/>
              <a:buChar char="§"/>
            </a:pPr>
            <a:r>
              <a:rPr lang="en-US" sz="2200" dirty="0"/>
              <a:t>It allows the range of values to be distributed </a:t>
            </a:r>
            <a:r>
              <a:rPr lang="en-US" sz="2200" u="sng" dirty="0"/>
              <a:t>evenly</a:t>
            </a:r>
            <a:r>
              <a:rPr lang="en-US" sz="2200" dirty="0"/>
              <a:t> between the positive and negative values, by a simple translation (addition/subtraction).</a:t>
            </a:r>
          </a:p>
          <a:p>
            <a:pPr marL="265113" indent="-265113" fontAlgn="auto">
              <a:spcBef>
                <a:spcPts val="600"/>
              </a:spcBef>
              <a:spcAft>
                <a:spcPct val="30000"/>
              </a:spcAft>
              <a:buSzPct val="100000"/>
              <a:buFont typeface="Wingdings" panose="05000000000000000000" pitchFamily="2" charset="2"/>
              <a:buChar char="§"/>
            </a:pPr>
            <a:r>
              <a:rPr lang="en-US" sz="2200" dirty="0"/>
              <a:t>Example: </a:t>
            </a:r>
            <a:r>
              <a:rPr lang="en-US" sz="2200" dirty="0">
                <a:solidFill>
                  <a:srgbClr val="0000CC"/>
                </a:solidFill>
              </a:rPr>
              <a:t>Excess-4 representation on 3-bit numbers. </a:t>
            </a:r>
            <a:r>
              <a:rPr lang="en-US" sz="2200" dirty="0"/>
              <a:t>See table on the right.</a:t>
            </a:r>
          </a:p>
        </p:txBody>
      </p:sp>
      <p:graphicFrame>
        <p:nvGraphicFramePr>
          <p:cNvPr id="18" name="Group 50"/>
          <p:cNvGraphicFramePr>
            <a:graphicFrameLocks noGrp="1"/>
          </p:cNvGraphicFramePr>
          <p:nvPr>
            <p:ph sz="half" idx="4294967295"/>
          </p:nvPr>
        </p:nvGraphicFramePr>
        <p:xfrm>
          <a:off x="5663380" y="1370337"/>
          <a:ext cx="2743200" cy="4171952"/>
        </p:xfrm>
        <a:graphic>
          <a:graphicData uri="http://schemas.openxmlformats.org/drawingml/2006/table">
            <a:tbl>
              <a:tblPr/>
              <a:tblGrid>
                <a:gridCol w="1664575">
                  <a:extLst>
                    <a:ext uri="{9D8B030D-6E8A-4147-A177-3AD203B41FA5}">
                      <a16:colId xmlns:a16="http://schemas.microsoft.com/office/drawing/2014/main" val="20000"/>
                    </a:ext>
                  </a:extLst>
                </a:gridCol>
                <a:gridCol w="1078625">
                  <a:extLst>
                    <a:ext uri="{9D8B030D-6E8A-4147-A177-3AD203B41FA5}">
                      <a16:colId xmlns:a16="http://schemas.microsoft.com/office/drawing/2014/main" val="20001"/>
                    </a:ext>
                  </a:extLst>
                </a:gridCol>
              </a:tblGrid>
              <a:tr h="774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dirty="0">
                          <a:ln>
                            <a:noFill/>
                          </a:ln>
                          <a:solidFill>
                            <a:schemeClr val="tx1"/>
                          </a:solidFill>
                          <a:effectLst/>
                          <a:latin typeface="Arial" charset="0"/>
                          <a:cs typeface="Arial" charset="0"/>
                        </a:rPr>
                        <a:t>Excess-4</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dirty="0">
                          <a:ln>
                            <a:noFill/>
                          </a:ln>
                          <a:solidFill>
                            <a:schemeClr val="tx1"/>
                          </a:solidFill>
                          <a:effectLst/>
                          <a:latin typeface="Arial" charset="0"/>
                          <a:cs typeface="Arial" charset="0"/>
                        </a:rPr>
                        <a:t>Representation</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Value</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000</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-4</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001</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-3</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010</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-2</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011</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100</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101</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110</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2</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111</a:t>
                      </a:r>
                    </a:p>
                  </a:txBody>
                  <a:tcPr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dirty="0">
                          <a:ln>
                            <a:noFill/>
                          </a:ln>
                          <a:solidFill>
                            <a:schemeClr val="tx1"/>
                          </a:solidFill>
                          <a:effectLst/>
                          <a:latin typeface="Arial" charset="0"/>
                          <a:cs typeface="Arial" charset="0"/>
                        </a:rPr>
                        <a:t>3</a:t>
                      </a:r>
                    </a:p>
                  </a:txBody>
                  <a:tcPr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 name="Rectangle 48"/>
          <p:cNvSpPr>
            <a:spLocks noChangeArrowheads="1"/>
          </p:cNvSpPr>
          <p:nvPr/>
        </p:nvSpPr>
        <p:spPr bwMode="auto">
          <a:xfrm>
            <a:off x="604683" y="5678468"/>
            <a:ext cx="6939117" cy="741363"/>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accent1"/>
              </a:buClr>
              <a:buSzPct val="100000"/>
              <a:buFont typeface="Wingdings" panose="05000000000000000000" pitchFamily="2" charset="2"/>
              <a:buChar char="§"/>
            </a:pPr>
            <a:r>
              <a:rPr lang="en-US" sz="2000" dirty="0">
                <a:solidFill>
                  <a:srgbClr val="7030A0"/>
                </a:solidFill>
              </a:rPr>
              <a:t>Questions: What if we use Excess-2 on 3-bit numbers? Or Excess-7?</a:t>
            </a:r>
          </a:p>
        </p:txBody>
      </p:sp>
    </p:spTree>
    <p:extLst>
      <p:ext uri="{BB962C8B-B14F-4D97-AF65-F5344CB8AC3E}">
        <p14:creationId xmlns:p14="http://schemas.microsoft.com/office/powerpoint/2010/main" val="1213024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up)">
                                      <p:cBhvr>
                                        <p:cTn id="1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D8FC4373-673A-2F48-AF51-652C67149EC3}"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10.8 Excess Representation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78</a:t>
            </a:fld>
            <a:endParaRPr dirty="0"/>
          </a:p>
        </p:txBody>
      </p:sp>
      <p:sp>
        <p:nvSpPr>
          <p:cNvPr id="9" name="Rectangle 3"/>
          <p:cNvSpPr txBox="1">
            <a:spLocks noChangeArrowheads="1"/>
          </p:cNvSpPr>
          <p:nvPr/>
        </p:nvSpPr>
        <p:spPr>
          <a:xfrm>
            <a:off x="457200" y="1295400"/>
            <a:ext cx="8229600"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Bef>
                <a:spcPts val="600"/>
              </a:spcBef>
              <a:spcAft>
                <a:spcPts val="0"/>
              </a:spcAft>
              <a:buSzPct val="100000"/>
              <a:buFont typeface="Wingdings" panose="05000000000000000000" pitchFamily="2" charset="2"/>
              <a:buChar char="§"/>
            </a:pPr>
            <a:r>
              <a:rPr lang="en-US" dirty="0"/>
              <a:t>Example: For 4-bit numbers, we may use excess-7 or excess-8. Excess-8 is shown below.</a:t>
            </a:r>
          </a:p>
        </p:txBody>
      </p:sp>
      <p:graphicFrame>
        <p:nvGraphicFramePr>
          <p:cNvPr id="10" name="Group 79"/>
          <p:cNvGraphicFramePr>
            <a:graphicFrameLocks noGrp="1"/>
          </p:cNvGraphicFramePr>
          <p:nvPr/>
        </p:nvGraphicFramePr>
        <p:xfrm>
          <a:off x="1379538" y="2286000"/>
          <a:ext cx="2582862" cy="3558541"/>
        </p:xfrm>
        <a:graphic>
          <a:graphicData uri="http://schemas.openxmlformats.org/drawingml/2006/table">
            <a:tbl>
              <a:tblPr/>
              <a:tblGrid>
                <a:gridCol w="1776412">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tblGrid>
              <a:tr h="684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Excess-8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Representation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778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0011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0100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0101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0110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0111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2" name="Group 47"/>
          <p:cNvGraphicFramePr>
            <a:graphicFrameLocks noGrp="1"/>
          </p:cNvGraphicFramePr>
          <p:nvPr/>
        </p:nvGraphicFramePr>
        <p:xfrm>
          <a:off x="4572000" y="2286000"/>
          <a:ext cx="2582863" cy="3603626"/>
        </p:xfrm>
        <a:graphic>
          <a:graphicData uri="http://schemas.openxmlformats.org/drawingml/2006/table">
            <a:tbl>
              <a:tblPr/>
              <a:tblGrid>
                <a:gridCol w="1695450">
                  <a:extLst>
                    <a:ext uri="{9D8B030D-6E8A-4147-A177-3AD203B41FA5}">
                      <a16:colId xmlns:a16="http://schemas.microsoft.com/office/drawing/2014/main" val="20000"/>
                    </a:ext>
                  </a:extLst>
                </a:gridCol>
                <a:gridCol w="887413">
                  <a:extLst>
                    <a:ext uri="{9D8B030D-6E8A-4147-A177-3AD203B41FA5}">
                      <a16:colId xmlns:a16="http://schemas.microsoft.com/office/drawing/2014/main" val="20001"/>
                    </a:ext>
                  </a:extLst>
                </a:gridCol>
              </a:tblGrid>
              <a:tr h="6842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Excess-8</a:t>
                      </a:r>
                    </a:p>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Representation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1" u="none" strike="noStrike" cap="none" normalizeH="0" baseline="0">
                          <a:ln>
                            <a:noFill/>
                          </a:ln>
                          <a:solidFill>
                            <a:schemeClr val="tx1"/>
                          </a:solidFill>
                          <a:effectLst/>
                          <a:latin typeface="Arial" charset="0"/>
                          <a:cs typeface="Arial" charset="0"/>
                        </a:rPr>
                        <a:t>Value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1011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1100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1101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1111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5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7503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D3E0FCD3-6F62-C749-9423-06EB1827776D}"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pPr marL="987425" indent="-987425"/>
            <a:r>
              <a:rPr lang="en-SG" sz="3600" dirty="0">
                <a:solidFill>
                  <a:srgbClr val="0000FF"/>
                </a:solidFill>
                <a:latin typeface="+mn-lt"/>
              </a:rPr>
              <a:t>11.1 Fixed-Point Representation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79</a:t>
            </a:fld>
            <a:endParaRPr dirty="0"/>
          </a:p>
        </p:txBody>
      </p:sp>
      <p:sp>
        <p:nvSpPr>
          <p:cNvPr id="9" name="Rectangle 3"/>
          <p:cNvSpPr txBox="1">
            <a:spLocks noChangeArrowheads="1"/>
          </p:cNvSpPr>
          <p:nvPr/>
        </p:nvSpPr>
        <p:spPr>
          <a:xfrm>
            <a:off x="457200" y="1356526"/>
            <a:ext cx="8229600" cy="213884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Bef>
                <a:spcPts val="600"/>
              </a:spcBef>
              <a:spcAft>
                <a:spcPts val="0"/>
              </a:spcAft>
              <a:buSzPct val="100000"/>
              <a:buFont typeface="Wingdings" panose="05000000000000000000" pitchFamily="2" charset="2"/>
              <a:buChar char="§"/>
            </a:pPr>
            <a:r>
              <a:rPr lang="en-SG" dirty="0"/>
              <a:t>In </a:t>
            </a:r>
            <a:r>
              <a:rPr lang="en-SG" dirty="0">
                <a:solidFill>
                  <a:srgbClr val="C00000"/>
                </a:solidFill>
              </a:rPr>
              <a:t>fixed-point representation</a:t>
            </a:r>
            <a:r>
              <a:rPr lang="en-SG" dirty="0"/>
              <a:t>, the number of bits allocated for the whole number part and fractional part are fixed.</a:t>
            </a:r>
          </a:p>
          <a:p>
            <a:pPr marL="354013" indent="-354013" fontAlgn="auto">
              <a:spcBef>
                <a:spcPts val="600"/>
              </a:spcBef>
              <a:spcAft>
                <a:spcPts val="0"/>
              </a:spcAft>
              <a:buSzPct val="100000"/>
              <a:buFont typeface="Wingdings" panose="05000000000000000000" pitchFamily="2" charset="2"/>
              <a:buChar char="§"/>
            </a:pPr>
            <a:r>
              <a:rPr lang="en-SG" dirty="0"/>
              <a:t>For example, given an 8-bit representation, 6 bits are for whole number part and 2 bits for fractional parts.</a:t>
            </a:r>
            <a:endParaRPr lang="en-US" dirty="0"/>
          </a:p>
        </p:txBody>
      </p:sp>
      <p:grpSp>
        <p:nvGrpSpPr>
          <p:cNvPr id="7" name="Group 43"/>
          <p:cNvGrpSpPr>
            <a:grpSpLocks/>
          </p:cNvGrpSpPr>
          <p:nvPr/>
        </p:nvGrpSpPr>
        <p:grpSpPr bwMode="auto">
          <a:xfrm>
            <a:off x="2337620" y="3518718"/>
            <a:ext cx="4953000" cy="1463675"/>
            <a:chOff x="1584" y="1728"/>
            <a:chExt cx="3120" cy="922"/>
          </a:xfrm>
        </p:grpSpPr>
        <p:sp>
          <p:nvSpPr>
            <p:cNvPr id="8" name="Line 19"/>
            <p:cNvSpPr>
              <a:spLocks noChangeShapeType="1"/>
            </p:cNvSpPr>
            <p:nvPr/>
          </p:nvSpPr>
          <p:spPr bwMode="auto">
            <a:xfrm flipV="1">
              <a:off x="3600" y="2112"/>
              <a:ext cx="0" cy="336"/>
            </a:xfrm>
            <a:prstGeom prst="line">
              <a:avLst/>
            </a:prstGeom>
            <a:noFill/>
            <a:ln w="25400">
              <a:solidFill>
                <a:schemeClr val="tx1"/>
              </a:solidFill>
              <a:round/>
              <a:headEnd type="none" w="sm" len="sm"/>
              <a:tailEnd type="triangle" w="med" len="med"/>
            </a:ln>
          </p:spPr>
          <p:txBody>
            <a:bodyPr wrap="none" anchor="ctr"/>
            <a:lstStyle/>
            <a:p>
              <a:endParaRPr lang="en-US"/>
            </a:p>
          </p:txBody>
        </p:sp>
        <p:sp>
          <p:nvSpPr>
            <p:cNvPr id="10" name="Text Box 21"/>
            <p:cNvSpPr txBox="1">
              <a:spLocks noChangeArrowheads="1"/>
            </p:cNvSpPr>
            <p:nvPr/>
          </p:nvSpPr>
          <p:spPr bwMode="auto">
            <a:xfrm>
              <a:off x="2736" y="2400"/>
              <a:ext cx="1968" cy="2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GB" sz="2000" dirty="0"/>
                <a:t>assumed binary point</a:t>
              </a:r>
            </a:p>
          </p:txBody>
        </p:sp>
        <p:sp>
          <p:nvSpPr>
            <p:cNvPr id="12" name="Text Box 22"/>
            <p:cNvSpPr txBox="1">
              <a:spLocks noChangeArrowheads="1"/>
            </p:cNvSpPr>
            <p:nvPr/>
          </p:nvSpPr>
          <p:spPr bwMode="auto">
            <a:xfrm>
              <a:off x="2064" y="2208"/>
              <a:ext cx="940" cy="2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GB" sz="2000"/>
                <a:t>integer part</a:t>
              </a:r>
            </a:p>
          </p:txBody>
        </p:sp>
        <p:sp>
          <p:nvSpPr>
            <p:cNvPr id="13" name="Text Box 23"/>
            <p:cNvSpPr txBox="1">
              <a:spLocks noChangeArrowheads="1"/>
            </p:cNvSpPr>
            <p:nvPr/>
          </p:nvSpPr>
          <p:spPr bwMode="auto">
            <a:xfrm>
              <a:off x="3600" y="2160"/>
              <a:ext cx="987" cy="250"/>
            </a:xfrm>
            <a:prstGeom prst="rect">
              <a:avLst/>
            </a:prstGeom>
            <a:noFill/>
            <a:ln w="12700">
              <a:noFill/>
              <a:miter lim="800000"/>
              <a:headEnd type="none" w="sm" len="sm"/>
              <a:tailEnd type="none" w="sm" len="sm"/>
            </a:ln>
          </p:spPr>
          <p:txBody>
            <a:bodyPr>
              <a:spAutoFit/>
            </a:bodyPr>
            <a:lstStyle/>
            <a:p>
              <a:pPr algn="ctr" eaLnBrk="0" hangingPunct="0">
                <a:spcBef>
                  <a:spcPct val="50000"/>
                </a:spcBef>
              </a:pPr>
              <a:r>
                <a:rPr lang="en-GB" sz="2000"/>
                <a:t>fraction part</a:t>
              </a:r>
            </a:p>
          </p:txBody>
        </p:sp>
        <p:grpSp>
          <p:nvGrpSpPr>
            <p:cNvPr id="15" name="Group 39"/>
            <p:cNvGrpSpPr>
              <a:grpSpLocks/>
            </p:cNvGrpSpPr>
            <p:nvPr/>
          </p:nvGrpSpPr>
          <p:grpSpPr bwMode="auto">
            <a:xfrm>
              <a:off x="1584" y="1728"/>
              <a:ext cx="2693" cy="336"/>
              <a:chOff x="1296" y="1872"/>
              <a:chExt cx="2693" cy="336"/>
            </a:xfrm>
          </p:grpSpPr>
          <p:grpSp>
            <p:nvGrpSpPr>
              <p:cNvPr id="18" name="Group 29"/>
              <p:cNvGrpSpPr>
                <a:grpSpLocks/>
              </p:cNvGrpSpPr>
              <p:nvPr/>
            </p:nvGrpSpPr>
            <p:grpSpPr bwMode="auto">
              <a:xfrm>
                <a:off x="3312" y="1872"/>
                <a:ext cx="677" cy="336"/>
                <a:chOff x="3312" y="1872"/>
                <a:chExt cx="677" cy="336"/>
              </a:xfrm>
            </p:grpSpPr>
            <p:sp>
              <p:nvSpPr>
                <p:cNvPr id="29" name="Rectangle 16"/>
                <p:cNvSpPr>
                  <a:spLocks noChangeArrowheads="1"/>
                </p:cNvSpPr>
                <p:nvPr/>
              </p:nvSpPr>
              <p:spPr bwMode="auto">
                <a:xfrm>
                  <a:off x="3648" y="1872"/>
                  <a:ext cx="341" cy="336"/>
                </a:xfrm>
                <a:prstGeom prst="rect">
                  <a:avLst/>
                </a:prstGeom>
                <a:solidFill>
                  <a:srgbClr val="CCFFCC"/>
                </a:solidFill>
                <a:ln w="25400">
                  <a:solidFill>
                    <a:schemeClr val="tx1"/>
                  </a:solidFill>
                  <a:miter lim="800000"/>
                  <a:headEnd type="none" w="sm" len="sm"/>
                  <a:tailEnd type="none" w="sm" len="sm"/>
                </a:ln>
              </p:spPr>
              <p:txBody>
                <a:bodyPr wrap="none" anchor="ctr"/>
                <a:lstStyle/>
                <a:p>
                  <a:endParaRPr lang="en-SG"/>
                </a:p>
              </p:txBody>
            </p:sp>
            <p:sp>
              <p:nvSpPr>
                <p:cNvPr id="30" name="Rectangle 28"/>
                <p:cNvSpPr>
                  <a:spLocks noChangeArrowheads="1"/>
                </p:cNvSpPr>
                <p:nvPr/>
              </p:nvSpPr>
              <p:spPr bwMode="auto">
                <a:xfrm>
                  <a:off x="3312" y="1872"/>
                  <a:ext cx="341" cy="336"/>
                </a:xfrm>
                <a:prstGeom prst="rect">
                  <a:avLst/>
                </a:prstGeom>
                <a:solidFill>
                  <a:srgbClr val="CCFFCC"/>
                </a:solidFill>
                <a:ln w="25400">
                  <a:solidFill>
                    <a:schemeClr val="tx1"/>
                  </a:solidFill>
                  <a:miter lim="800000"/>
                  <a:headEnd type="none" w="sm" len="sm"/>
                  <a:tailEnd type="none" w="sm" len="sm"/>
                </a:ln>
              </p:spPr>
              <p:txBody>
                <a:bodyPr wrap="none" anchor="ctr"/>
                <a:lstStyle/>
                <a:p>
                  <a:endParaRPr lang="en-SG"/>
                </a:p>
              </p:txBody>
            </p:sp>
          </p:grpSp>
          <p:grpSp>
            <p:nvGrpSpPr>
              <p:cNvPr id="19" name="Group 30"/>
              <p:cNvGrpSpPr>
                <a:grpSpLocks/>
              </p:cNvGrpSpPr>
              <p:nvPr/>
            </p:nvGrpSpPr>
            <p:grpSpPr bwMode="auto">
              <a:xfrm>
                <a:off x="2640" y="1872"/>
                <a:ext cx="677" cy="336"/>
                <a:chOff x="3312" y="1872"/>
                <a:chExt cx="677" cy="336"/>
              </a:xfrm>
            </p:grpSpPr>
            <p:sp>
              <p:nvSpPr>
                <p:cNvPr id="27" name="Rectangle 31"/>
                <p:cNvSpPr>
                  <a:spLocks noChangeArrowheads="1"/>
                </p:cNvSpPr>
                <p:nvPr/>
              </p:nvSpPr>
              <p:spPr bwMode="auto">
                <a:xfrm>
                  <a:off x="3648"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sp>
              <p:nvSpPr>
                <p:cNvPr id="28" name="Rectangle 32"/>
                <p:cNvSpPr>
                  <a:spLocks noChangeArrowheads="1"/>
                </p:cNvSpPr>
                <p:nvPr/>
              </p:nvSpPr>
              <p:spPr bwMode="auto">
                <a:xfrm>
                  <a:off x="3312"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grpSp>
          <p:grpSp>
            <p:nvGrpSpPr>
              <p:cNvPr id="20" name="Group 33"/>
              <p:cNvGrpSpPr>
                <a:grpSpLocks/>
              </p:cNvGrpSpPr>
              <p:nvPr/>
            </p:nvGrpSpPr>
            <p:grpSpPr bwMode="auto">
              <a:xfrm>
                <a:off x="1968" y="1872"/>
                <a:ext cx="677" cy="336"/>
                <a:chOff x="3312" y="1872"/>
                <a:chExt cx="677" cy="336"/>
              </a:xfrm>
            </p:grpSpPr>
            <p:sp>
              <p:nvSpPr>
                <p:cNvPr id="25" name="Rectangle 34"/>
                <p:cNvSpPr>
                  <a:spLocks noChangeArrowheads="1"/>
                </p:cNvSpPr>
                <p:nvPr/>
              </p:nvSpPr>
              <p:spPr bwMode="auto">
                <a:xfrm>
                  <a:off x="3648"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sp>
              <p:nvSpPr>
                <p:cNvPr id="26" name="Rectangle 35"/>
                <p:cNvSpPr>
                  <a:spLocks noChangeArrowheads="1"/>
                </p:cNvSpPr>
                <p:nvPr/>
              </p:nvSpPr>
              <p:spPr bwMode="auto">
                <a:xfrm>
                  <a:off x="3312"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grpSp>
          <p:grpSp>
            <p:nvGrpSpPr>
              <p:cNvPr id="22" name="Group 36"/>
              <p:cNvGrpSpPr>
                <a:grpSpLocks/>
              </p:cNvGrpSpPr>
              <p:nvPr/>
            </p:nvGrpSpPr>
            <p:grpSpPr bwMode="auto">
              <a:xfrm>
                <a:off x="1296" y="1872"/>
                <a:ext cx="677" cy="336"/>
                <a:chOff x="3312" y="1872"/>
                <a:chExt cx="677" cy="336"/>
              </a:xfrm>
            </p:grpSpPr>
            <p:sp>
              <p:nvSpPr>
                <p:cNvPr id="23" name="Rectangle 37"/>
                <p:cNvSpPr>
                  <a:spLocks noChangeArrowheads="1"/>
                </p:cNvSpPr>
                <p:nvPr/>
              </p:nvSpPr>
              <p:spPr bwMode="auto">
                <a:xfrm>
                  <a:off x="3648"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sp>
              <p:nvSpPr>
                <p:cNvPr id="24" name="Rectangle 38"/>
                <p:cNvSpPr>
                  <a:spLocks noChangeArrowheads="1"/>
                </p:cNvSpPr>
                <p:nvPr/>
              </p:nvSpPr>
              <p:spPr bwMode="auto">
                <a:xfrm>
                  <a:off x="3312" y="1872"/>
                  <a:ext cx="341" cy="336"/>
                </a:xfrm>
                <a:prstGeom prst="rect">
                  <a:avLst/>
                </a:prstGeom>
                <a:solidFill>
                  <a:srgbClr val="FFFF99"/>
                </a:solidFill>
                <a:ln w="25400">
                  <a:solidFill>
                    <a:schemeClr val="tx1"/>
                  </a:solidFill>
                  <a:miter lim="800000"/>
                  <a:headEnd type="none" w="sm" len="sm"/>
                  <a:tailEnd type="none" w="sm" len="sm"/>
                </a:ln>
              </p:spPr>
              <p:txBody>
                <a:bodyPr wrap="none" anchor="ctr"/>
                <a:lstStyle/>
                <a:p>
                  <a:endParaRPr lang="en-SG"/>
                </a:p>
              </p:txBody>
            </p:sp>
          </p:grpSp>
        </p:grpSp>
        <p:sp>
          <p:nvSpPr>
            <p:cNvPr id="16" name="AutoShape 40"/>
            <p:cNvSpPr>
              <a:spLocks/>
            </p:cNvSpPr>
            <p:nvPr/>
          </p:nvSpPr>
          <p:spPr bwMode="auto">
            <a:xfrm rot="-5400000">
              <a:off x="3936" y="1824"/>
              <a:ext cx="96" cy="672"/>
            </a:xfrm>
            <a:prstGeom prst="leftBrace">
              <a:avLst>
                <a:gd name="adj1" fmla="val 58333"/>
                <a:gd name="adj2" fmla="val 50000"/>
              </a:avLst>
            </a:prstGeom>
            <a:noFill/>
            <a:ln w="9525">
              <a:solidFill>
                <a:schemeClr val="tx1"/>
              </a:solidFill>
              <a:round/>
              <a:headEnd/>
              <a:tailEnd/>
            </a:ln>
          </p:spPr>
          <p:txBody>
            <a:bodyPr wrap="none" anchor="ctr"/>
            <a:lstStyle/>
            <a:p>
              <a:endParaRPr lang="en-SG"/>
            </a:p>
          </p:txBody>
        </p:sp>
        <p:sp>
          <p:nvSpPr>
            <p:cNvPr id="17" name="AutoShape 41"/>
            <p:cNvSpPr>
              <a:spLocks/>
            </p:cNvSpPr>
            <p:nvPr/>
          </p:nvSpPr>
          <p:spPr bwMode="auto">
            <a:xfrm rot="-5400000">
              <a:off x="2520" y="1176"/>
              <a:ext cx="96" cy="1968"/>
            </a:xfrm>
            <a:prstGeom prst="leftBrace">
              <a:avLst>
                <a:gd name="adj1" fmla="val 170833"/>
                <a:gd name="adj2" fmla="val 50000"/>
              </a:avLst>
            </a:prstGeom>
            <a:noFill/>
            <a:ln w="9525">
              <a:solidFill>
                <a:schemeClr val="tx1"/>
              </a:solidFill>
              <a:round/>
              <a:headEnd/>
              <a:tailEnd/>
            </a:ln>
          </p:spPr>
          <p:txBody>
            <a:bodyPr wrap="none" anchor="ctr"/>
            <a:lstStyle/>
            <a:p>
              <a:endParaRPr lang="en-SG"/>
            </a:p>
          </p:txBody>
        </p:sp>
      </p:grpSp>
      <p:sp>
        <p:nvSpPr>
          <p:cNvPr id="33" name="Rectangle 3"/>
          <p:cNvSpPr txBox="1">
            <a:spLocks noChangeArrowheads="1"/>
          </p:cNvSpPr>
          <p:nvPr/>
        </p:nvSpPr>
        <p:spPr>
          <a:xfrm>
            <a:off x="609600" y="5114129"/>
            <a:ext cx="8229600" cy="138990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Bef>
                <a:spcPts val="600"/>
              </a:spcBef>
              <a:spcAft>
                <a:spcPts val="0"/>
              </a:spcAft>
              <a:buSzPct val="100000"/>
              <a:buFont typeface="Wingdings" panose="05000000000000000000" pitchFamily="2" charset="2"/>
              <a:buChar char="§"/>
            </a:pPr>
            <a:r>
              <a:rPr lang="en-US" dirty="0"/>
              <a:t>If 2s complement is used, we can represent values like</a:t>
            </a:r>
            <a:r>
              <a:rPr lang="en-SG" dirty="0"/>
              <a:t>:</a:t>
            </a:r>
          </a:p>
          <a:p>
            <a:pPr marL="0" indent="0" fontAlgn="auto">
              <a:spcBef>
                <a:spcPts val="600"/>
              </a:spcBef>
              <a:spcAft>
                <a:spcPts val="0"/>
              </a:spcAft>
              <a:buSzPct val="100000"/>
              <a:buNone/>
            </a:pPr>
            <a:r>
              <a:rPr lang="en-SG" dirty="0"/>
              <a:t>	011010.11</a:t>
            </a:r>
            <a:r>
              <a:rPr lang="en-SG" baseline="-25000" dirty="0"/>
              <a:t>2s</a:t>
            </a:r>
            <a:r>
              <a:rPr lang="en-SG" dirty="0"/>
              <a:t> = 26.75</a:t>
            </a:r>
            <a:r>
              <a:rPr lang="en-SG" baseline="-25000" dirty="0"/>
              <a:t>10</a:t>
            </a:r>
            <a:endParaRPr lang="en-SG" dirty="0"/>
          </a:p>
          <a:p>
            <a:pPr marL="0" indent="0" fontAlgn="auto">
              <a:spcBef>
                <a:spcPts val="600"/>
              </a:spcBef>
              <a:spcAft>
                <a:spcPts val="0"/>
              </a:spcAft>
              <a:buSzPct val="100000"/>
              <a:buNone/>
            </a:pPr>
            <a:r>
              <a:rPr lang="en-SG" dirty="0"/>
              <a:t>	111110.11</a:t>
            </a:r>
            <a:r>
              <a:rPr lang="en-SG" baseline="-25000" dirty="0"/>
              <a:t>2s</a:t>
            </a:r>
            <a:r>
              <a:rPr lang="en-SG" dirty="0"/>
              <a:t> = -000001.01</a:t>
            </a:r>
            <a:r>
              <a:rPr lang="en-SG" baseline="-25000" dirty="0"/>
              <a:t>2</a:t>
            </a:r>
            <a:r>
              <a:rPr lang="en-SG" dirty="0"/>
              <a:t> = -1.25</a:t>
            </a:r>
            <a:r>
              <a:rPr lang="en-SG" baseline="-25000" dirty="0"/>
              <a:t>10</a:t>
            </a:r>
            <a:endParaRPr lang="en-SG" dirty="0"/>
          </a:p>
          <a:p>
            <a:pPr marL="0" indent="0" fontAlgn="auto">
              <a:spcBef>
                <a:spcPts val="600"/>
              </a:spcBef>
              <a:spcAft>
                <a:spcPts val="0"/>
              </a:spcAft>
              <a:buSzPct val="100000"/>
              <a:buNone/>
            </a:pPr>
            <a:endParaRPr lang="en-US" dirty="0"/>
          </a:p>
        </p:txBody>
      </p:sp>
    </p:spTree>
    <p:extLst>
      <p:ext uri="{BB962C8B-B14F-4D97-AF65-F5344CB8AC3E}">
        <p14:creationId xmlns:p14="http://schemas.microsoft.com/office/powerpoint/2010/main" val="2664645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52B3CF5F-E6BF-A64D-82EF-0125E2BF7E42}"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5. Array and Loop: Version 1.0</a:t>
            </a:r>
            <a:endParaRPr lang="en-US" sz="3600" dirty="0">
              <a:solidFill>
                <a:srgbClr val="C00000"/>
              </a:solidFill>
            </a:endParaRPr>
          </a:p>
        </p:txBody>
      </p:sp>
      <p:graphicFrame>
        <p:nvGraphicFramePr>
          <p:cNvPr id="8" name="Table 7">
            <a:extLst>
              <a:ext uri="{FF2B5EF4-FFF2-40B4-BE49-F238E27FC236}">
                <a16:creationId xmlns:a16="http://schemas.microsoft.com/office/drawing/2014/main" id="{DDBA618C-460F-4D0A-AABD-94609A53F15F}"/>
              </a:ext>
            </a:extLst>
          </p:cNvPr>
          <p:cNvGraphicFramePr>
            <a:graphicFrameLocks noGrp="1"/>
          </p:cNvGraphicFramePr>
          <p:nvPr>
            <p:extLst>
              <p:ext uri="{D42A27DB-BD31-4B8C-83A1-F6EECF244321}">
                <p14:modId xmlns:p14="http://schemas.microsoft.com/office/powerpoint/2010/main" val="2946354174"/>
              </p:ext>
            </p:extLst>
          </p:nvPr>
        </p:nvGraphicFramePr>
        <p:xfrm>
          <a:off x="609599" y="1348946"/>
          <a:ext cx="8077200" cy="542544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05840">
                <a:tc>
                  <a:txBody>
                    <a:bodyPr/>
                    <a:lstStyle/>
                    <a:p>
                      <a:pPr algn="l"/>
                      <a:r>
                        <a:rPr lang="en-US" sz="2000" dirty="0">
                          <a:solidFill>
                            <a:schemeClr val="tx1"/>
                          </a:solidFill>
                        </a:rPr>
                        <a:t>Address</a:t>
                      </a:r>
                      <a:r>
                        <a:rPr lang="en-US" sz="2000" baseline="0" dirty="0">
                          <a:solidFill>
                            <a:schemeClr val="tx1"/>
                          </a:solidFill>
                        </a:rPr>
                        <a:t> of A[] </a:t>
                      </a:r>
                      <a:r>
                        <a:rPr lang="en-US" sz="2000" baseline="0" dirty="0">
                          <a:solidFill>
                            <a:schemeClr val="tx1"/>
                          </a:solidFill>
                          <a:sym typeface="Wingdings" panose="05000000000000000000" pitchFamily="2" charset="2"/>
                        </a:rPr>
                        <a:t>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$t0</a:t>
                      </a:r>
                    </a:p>
                    <a:p>
                      <a:pPr algn="l"/>
                      <a:r>
                        <a:rPr lang="en-US" sz="2000" baseline="0" dirty="0">
                          <a:solidFill>
                            <a:schemeClr val="tx1"/>
                          </a:solidFill>
                          <a:sym typeface="Wingdings" panose="05000000000000000000" pitchFamily="2" charset="2"/>
                        </a:rPr>
                        <a:t>Result 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$t8</a:t>
                      </a:r>
                    </a:p>
                    <a:p>
                      <a:pPr algn="l"/>
                      <a:r>
                        <a:rPr lang="en-US" sz="2000" baseline="0" dirty="0" err="1">
                          <a:solidFill>
                            <a:schemeClr val="tx1"/>
                          </a:solidFill>
                          <a:sym typeface="Wingdings" panose="05000000000000000000" pitchFamily="2" charset="2"/>
                        </a:rPr>
                        <a:t>i</a:t>
                      </a:r>
                      <a:r>
                        <a:rPr lang="en-US" sz="2000" baseline="0" dirty="0">
                          <a:solidFill>
                            <a:schemeClr val="tx1"/>
                          </a:solidFill>
                          <a:sym typeface="Wingdings" panose="05000000000000000000" pitchFamily="2" charset="2"/>
                        </a:rPr>
                        <a:t> 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$t1</a:t>
                      </a:r>
                      <a:endParaRPr lang="en-US" sz="2000" b="1" kern="1200" baseline="0" dirty="0">
                        <a:solidFill>
                          <a:srgbClr val="C00000"/>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000" b="1" kern="1200" baseline="0" dirty="0">
                          <a:solidFill>
                            <a:schemeClr val="tx1"/>
                          </a:solidFill>
                          <a:latin typeface="Courier New" pitchFamily="49" charset="0"/>
                          <a:ea typeface="+mn-ea"/>
                          <a:cs typeface="Courier New" pitchFamily="49" charset="0"/>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074927">
                <a:tc>
                  <a:txBody>
                    <a:bodyPr/>
                    <a:lstStyle/>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baseline="0"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$t8</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latin typeface="Courier New" pitchFamily="49" charset="0"/>
                          <a:cs typeface="Courier New" pitchFamily="49" charset="0"/>
                        </a:rPr>
                        <a:t>, 0</a:t>
                      </a:r>
                      <a:endParaRPr lang="en-US" sz="2000" b="1" dirty="0">
                        <a:solidFill>
                          <a:schemeClr val="tx2"/>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latin typeface="Courier New" pitchFamily="49" charset="0"/>
                          <a:cs typeface="Courier New" pitchFamily="49" charset="0"/>
                        </a:rPr>
                        <a:t>, 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$t2</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latin typeface="Courier New" pitchFamily="49" charset="0"/>
                          <a:cs typeface="Courier New" pitchFamily="49" charset="0"/>
                        </a:rPr>
                        <a:t>, 40 </a:t>
                      </a:r>
                    </a:p>
                    <a:p>
                      <a:pPr>
                        <a:spcBef>
                          <a:spcPct val="10000"/>
                        </a:spcBef>
                        <a:tabLst>
                          <a:tab pos="179388" algn="l"/>
                          <a:tab pos="682625" algn="l"/>
                          <a:tab pos="1365250" algn="l"/>
                          <a:tab pos="3144838" algn="l"/>
                        </a:tabLst>
                      </a:pPr>
                      <a:r>
                        <a:rPr lang="en-US" sz="2000" b="1" kern="1200" dirty="0">
                          <a:solidFill>
                            <a:srgbClr val="0000CC"/>
                          </a:solidFill>
                          <a:latin typeface="Courier New" pitchFamily="49" charset="0"/>
                          <a:ea typeface="+mn-ea"/>
                          <a:cs typeface="Courier New" pitchFamily="49" charset="0"/>
                        </a:rPr>
                        <a:t>loop</a:t>
                      </a: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slt</a:t>
                      </a:r>
                      <a:r>
                        <a:rPr lang="en-US" sz="2000" b="1" dirty="0">
                          <a:solidFill>
                            <a:srgbClr val="660066"/>
                          </a:solidFill>
                          <a:latin typeface="Courier New" pitchFamily="49" charset="0"/>
                          <a:cs typeface="Courier New" pitchFamily="49" charset="0"/>
                        </a:rPr>
                        <a:t> </a:t>
                      </a:r>
                      <a:r>
                        <a:rPr lang="en-US" sz="2000" b="1" dirty="0">
                          <a:solidFill>
                            <a:schemeClr val="tx2"/>
                          </a:solidFill>
                          <a:latin typeface="Courier New" pitchFamily="49" charset="0"/>
                          <a:cs typeface="Courier New" pitchFamily="49" charset="0"/>
                        </a:rPr>
                        <a:t>$t9</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$t1</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$t2</a:t>
                      </a:r>
                      <a:endParaRPr lang="en-US" sz="2000" b="1" dirty="0">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beq</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$t9</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solidFill>
                            <a:srgbClr val="660066"/>
                          </a:solidFill>
                          <a:latin typeface="Courier New" pitchFamily="49" charset="0"/>
                          <a:cs typeface="Courier New" pitchFamily="49" charset="0"/>
                        </a:rPr>
                        <a:t>, </a:t>
                      </a:r>
                      <a:r>
                        <a:rPr lang="en-US" sz="2000" b="1" kern="1200" dirty="0">
                          <a:solidFill>
                            <a:srgbClr val="0000CC"/>
                          </a:solidFill>
                          <a:latin typeface="Courier New" pitchFamily="49" charset="0"/>
                          <a:ea typeface="+mn-ea"/>
                          <a:cs typeface="Courier New" pitchFamily="49" charset="0"/>
                        </a:rPr>
                        <a:t>end</a:t>
                      </a:r>
                      <a:endParaRPr lang="en-US" sz="2000" b="1" dirty="0">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sll</a:t>
                      </a:r>
                      <a:r>
                        <a:rPr lang="en-US" sz="2000" b="1"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$t3</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$t1</a:t>
                      </a:r>
                      <a:r>
                        <a:rPr lang="en-US" sz="2000" b="1" dirty="0">
                          <a:solidFill>
                            <a:srgbClr val="660066"/>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r>
                        <a:rPr lang="en-US" sz="2000" b="1" kern="1200" dirty="0">
                          <a:solidFill>
                            <a:schemeClr val="dk1"/>
                          </a:solidFill>
                          <a:latin typeface="Courier New" pitchFamily="49" charset="0"/>
                          <a:ea typeface="+mn-ea"/>
                          <a:cs typeface="Courier New" pitchFamily="49" charset="0"/>
                        </a:rPr>
                        <a:t>2</a:t>
                      </a:r>
                      <a:r>
                        <a:rPr lang="en-US" sz="2000" b="1" baseline="0" dirty="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baseline="0" dirty="0">
                          <a:solidFill>
                            <a:srgbClr val="660066"/>
                          </a:solidFill>
                          <a:latin typeface="Courier New" pitchFamily="49" charset="0"/>
                          <a:cs typeface="Courier New" pitchFamily="49" charset="0"/>
                        </a:rPr>
                        <a:t>      add  </a:t>
                      </a:r>
                      <a:r>
                        <a:rPr lang="en-US" sz="2000" b="1" kern="1200" dirty="0">
                          <a:solidFill>
                            <a:srgbClr val="C00000"/>
                          </a:solidFill>
                          <a:latin typeface="Courier New" pitchFamily="49" charset="0"/>
                          <a:ea typeface="+mn-ea"/>
                          <a:cs typeface="Courier New" pitchFamily="49" charset="0"/>
                        </a:rPr>
                        <a:t>$t4</a:t>
                      </a:r>
                      <a:r>
                        <a:rPr lang="en-US" sz="2000" b="1" baseline="0"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$t0</a:t>
                      </a:r>
                      <a:r>
                        <a:rPr lang="en-US" sz="2000" b="1" baseline="0"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$t3</a:t>
                      </a:r>
                      <a:r>
                        <a:rPr lang="en-US" sz="2000" b="1" baseline="0" dirty="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baseline="0" dirty="0">
                          <a:solidFill>
                            <a:srgbClr val="660066"/>
                          </a:solidFill>
                          <a:latin typeface="Courier New" pitchFamily="49" charset="0"/>
                          <a:cs typeface="Courier New" pitchFamily="49" charset="0"/>
                        </a:rPr>
                        <a:t>      </a:t>
                      </a:r>
                      <a:r>
                        <a:rPr lang="en-US" sz="2000" b="1" baseline="0" dirty="0" err="1">
                          <a:solidFill>
                            <a:srgbClr val="660066"/>
                          </a:solidFill>
                          <a:latin typeface="Courier New" pitchFamily="49" charset="0"/>
                          <a:cs typeface="Courier New" pitchFamily="49" charset="0"/>
                        </a:rPr>
                        <a:t>lw</a:t>
                      </a:r>
                      <a:r>
                        <a:rPr lang="en-US" sz="2000" b="1" baseline="0"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$t5</a:t>
                      </a:r>
                      <a:r>
                        <a:rPr lang="en-US" sz="2000" b="1" baseline="0" dirty="0">
                          <a:solidFill>
                            <a:srgbClr val="660066"/>
                          </a:solidFill>
                          <a:latin typeface="Courier New" pitchFamily="49" charset="0"/>
                          <a:cs typeface="Courier New" pitchFamily="49" charset="0"/>
                        </a:rPr>
                        <a:t>, </a:t>
                      </a:r>
                      <a:r>
                        <a:rPr lang="en-US" sz="2000" b="1" kern="1200" baseline="0" dirty="0">
                          <a:solidFill>
                            <a:schemeClr val="tx1"/>
                          </a:solidFill>
                          <a:latin typeface="Courier New" pitchFamily="49" charset="0"/>
                          <a:ea typeface="+mn-ea"/>
                          <a:cs typeface="Courier New" pitchFamily="49" charset="0"/>
                        </a:rPr>
                        <a:t>0</a:t>
                      </a:r>
                      <a:r>
                        <a:rPr lang="en-US" sz="2000" b="1" baseline="0" dirty="0">
                          <a:solidFill>
                            <a:schemeClr val="tx1"/>
                          </a:solidFill>
                          <a:latin typeface="Courier New" pitchFamily="49" charset="0"/>
                          <a:cs typeface="Courier New" pitchFamily="49" charset="0"/>
                        </a:rPr>
                        <a:t>(</a:t>
                      </a:r>
                      <a:r>
                        <a:rPr lang="en-US" sz="2000" b="1" kern="1200" dirty="0">
                          <a:solidFill>
                            <a:srgbClr val="006600"/>
                          </a:solidFill>
                          <a:latin typeface="Courier New" pitchFamily="49" charset="0"/>
                          <a:ea typeface="+mn-ea"/>
                          <a:cs typeface="Courier New" pitchFamily="49" charset="0"/>
                        </a:rPr>
                        <a:t>$t4</a:t>
                      </a:r>
                      <a:r>
                        <a:rPr lang="en-US" sz="2000" b="1" baseline="0" dirty="0">
                          <a:solidFill>
                            <a:schemeClr val="tx1"/>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bne</a:t>
                      </a:r>
                      <a:r>
                        <a:rPr lang="en-US" sz="2000" b="1"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$t5</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$zero</a:t>
                      </a:r>
                      <a:r>
                        <a:rPr lang="en-US" sz="2000" b="1" dirty="0">
                          <a:solidFill>
                            <a:srgbClr val="660066"/>
                          </a:solidFill>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skip</a:t>
                      </a: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$t8</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$t8</a:t>
                      </a:r>
                      <a:r>
                        <a:rPr lang="en-US" sz="2000" b="1" dirty="0">
                          <a:solidFill>
                            <a:srgbClr val="660066"/>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r>
                        <a:rPr lang="en-US" sz="2000" b="1" kern="1200" dirty="0">
                          <a:solidFill>
                            <a:schemeClr val="dk1"/>
                          </a:solidFill>
                          <a:latin typeface="Courier New" pitchFamily="49" charset="0"/>
                          <a:ea typeface="+mn-ea"/>
                          <a:cs typeface="Courier New" pitchFamily="49" charset="0"/>
                        </a:rPr>
                        <a:t>1</a:t>
                      </a:r>
                      <a:r>
                        <a:rPr lang="en-US" sz="2000" b="1" baseline="0" dirty="0">
                          <a:solidFill>
                            <a:srgbClr val="660066"/>
                          </a:solidFill>
                          <a:latin typeface="Courier New" pitchFamily="49" charset="0"/>
                          <a:cs typeface="Courier New" pitchFamily="49" charset="0"/>
                        </a:rPr>
                        <a:t>  </a:t>
                      </a:r>
                    </a:p>
                    <a:p>
                      <a:pPr marL="0" algn="l" defTabSz="914400" rtl="0" eaLnBrk="1" latinLnBrk="0" hangingPunct="1">
                        <a:spcBef>
                          <a:spcPct val="10000"/>
                        </a:spcBef>
                        <a:tabLst>
                          <a:tab pos="179388" algn="l"/>
                          <a:tab pos="682625" algn="l"/>
                          <a:tab pos="1365250" algn="l"/>
                          <a:tab pos="3144838" algn="l"/>
                        </a:tabLst>
                      </a:pPr>
                      <a:r>
                        <a:rPr lang="en-US" sz="2000" b="1" kern="1200" dirty="0">
                          <a:solidFill>
                            <a:srgbClr val="0000CC"/>
                          </a:solidFill>
                          <a:latin typeface="Courier New" pitchFamily="49" charset="0"/>
                          <a:ea typeface="+mn-ea"/>
                          <a:cs typeface="Courier New" pitchFamily="49" charset="0"/>
                        </a:rPr>
                        <a:t>skip</a:t>
                      </a:r>
                      <a:r>
                        <a:rPr lang="en-US" sz="2000" b="1" dirty="0">
                          <a:solidFill>
                            <a:srgbClr val="660066"/>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baseline="0"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$t1</a:t>
                      </a:r>
                      <a:r>
                        <a:rPr lang="en-US" sz="2000" b="1" baseline="0"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$t1</a:t>
                      </a:r>
                      <a:r>
                        <a:rPr lang="en-US" sz="2000" b="1" baseline="0" dirty="0">
                          <a:solidFill>
                            <a:srgbClr val="660066"/>
                          </a:solidFill>
                          <a:latin typeface="Courier New" pitchFamily="49" charset="0"/>
                          <a:cs typeface="Courier New" pitchFamily="49" charset="0"/>
                        </a:rPr>
                        <a:t>, </a:t>
                      </a:r>
                      <a:r>
                        <a:rPr lang="en-US" sz="2000" b="1" kern="1200" dirty="0">
                          <a:solidFill>
                            <a:schemeClr val="dk1"/>
                          </a:solidFill>
                          <a:latin typeface="Courier New" pitchFamily="49" charset="0"/>
                          <a:ea typeface="+mn-ea"/>
                          <a:cs typeface="Courier New" pitchFamily="49" charset="0"/>
                        </a:rPr>
                        <a:t>1</a:t>
                      </a:r>
                    </a:p>
                    <a:p>
                      <a:pPr>
                        <a:spcBef>
                          <a:spcPct val="10000"/>
                        </a:spcBef>
                        <a:tabLst>
                          <a:tab pos="179388" algn="l"/>
                          <a:tab pos="682625" algn="l"/>
                          <a:tab pos="1365250" algn="l"/>
                          <a:tab pos="3144838" algn="l"/>
                        </a:tabLst>
                      </a:pPr>
                      <a:r>
                        <a:rPr lang="en-US" sz="2000" b="1" baseline="0" dirty="0">
                          <a:solidFill>
                            <a:srgbClr val="660066"/>
                          </a:solidFill>
                          <a:latin typeface="Courier New" pitchFamily="49" charset="0"/>
                          <a:cs typeface="Courier New" pitchFamily="49" charset="0"/>
                        </a:rPr>
                        <a:t>      j </a:t>
                      </a:r>
                      <a:r>
                        <a:rPr lang="en-US" sz="2000" b="1" kern="1200" dirty="0">
                          <a:solidFill>
                            <a:srgbClr val="0000CC"/>
                          </a:solidFill>
                          <a:latin typeface="Courier New" pitchFamily="49" charset="0"/>
                          <a:ea typeface="+mn-ea"/>
                          <a:cs typeface="Courier New" pitchFamily="49" charset="0"/>
                        </a:rPr>
                        <a:t>loop</a:t>
                      </a:r>
                    </a:p>
                    <a:p>
                      <a:pPr>
                        <a:spcBef>
                          <a:spcPct val="10000"/>
                        </a:spcBef>
                        <a:tabLst>
                          <a:tab pos="179388" algn="l"/>
                          <a:tab pos="682625" algn="l"/>
                          <a:tab pos="1365250" algn="l"/>
                          <a:tab pos="3144838" algn="l"/>
                        </a:tabLst>
                      </a:pPr>
                      <a:r>
                        <a:rPr lang="en-US" sz="2000" b="1" kern="1200" dirty="0">
                          <a:solidFill>
                            <a:srgbClr val="0000CC"/>
                          </a:solidFill>
                          <a:latin typeface="Courier New" pitchFamily="49" charset="0"/>
                          <a:ea typeface="+mn-ea"/>
                          <a:cs typeface="Courier New" pitchFamily="49" charset="0"/>
                        </a:rPr>
                        <a:t>end</a:t>
                      </a:r>
                      <a:r>
                        <a:rPr lang="en-US" sz="2000" b="1" dirty="0">
                          <a:solidFill>
                            <a:srgbClr val="660066"/>
                          </a:solidFill>
                          <a:latin typeface="Courier New" pitchFamily="49" charset="0"/>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spcBef>
                          <a:spcPct val="10000"/>
                        </a:spcBef>
                        <a:tabLst>
                          <a:tab pos="179388" algn="l"/>
                          <a:tab pos="682625" algn="l"/>
                          <a:tab pos="1365250" algn="l"/>
                          <a:tab pos="3144838" algn="l"/>
                        </a:tabLst>
                      </a:pPr>
                      <a:endParaRPr lang="en-US" sz="2000" b="1" dirty="0">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endParaRPr lang="en-US" sz="2000" b="1" dirty="0">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chemeClr val="tx1"/>
                          </a:solidFill>
                          <a:latin typeface="Courier New" pitchFamily="49" charset="0"/>
                          <a:cs typeface="Courier New" pitchFamily="49" charset="0"/>
                        </a:rPr>
                        <a:t># end point</a:t>
                      </a:r>
                    </a:p>
                    <a:p>
                      <a:pPr>
                        <a:spcBef>
                          <a:spcPct val="10000"/>
                        </a:spcBef>
                        <a:tabLst>
                          <a:tab pos="179388" algn="l"/>
                          <a:tab pos="682625" algn="l"/>
                          <a:tab pos="1365250" algn="l"/>
                          <a:tab pos="3144838" algn="l"/>
                        </a:tabLst>
                      </a:pPr>
                      <a:endParaRPr lang="en-US" sz="2000" b="1" dirty="0">
                        <a:solidFill>
                          <a:srgbClr val="660066"/>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a:t>
                      </a:r>
                      <a:r>
                        <a:rPr lang="en-US" sz="2000" b="1" baseline="0" dirty="0" err="1">
                          <a:solidFill>
                            <a:schemeClr val="tx1"/>
                          </a:solidFill>
                          <a:latin typeface="Courier New" pitchFamily="49" charset="0"/>
                          <a:cs typeface="Courier New" pitchFamily="49" charset="0"/>
                        </a:rPr>
                        <a:t>i</a:t>
                      </a:r>
                      <a:r>
                        <a:rPr lang="en-US" sz="2000" b="1" baseline="0" dirty="0">
                          <a:solidFill>
                            <a:schemeClr val="tx1"/>
                          </a:solidFill>
                          <a:latin typeface="Courier New" pitchFamily="49" charset="0"/>
                          <a:cs typeface="Courier New" pitchFamily="49" charset="0"/>
                        </a:rPr>
                        <a:t> * 4</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&amp;A[</a:t>
                      </a:r>
                      <a:r>
                        <a:rPr lang="en-US" sz="2000" b="1" baseline="0" dirty="0" err="1">
                          <a:solidFill>
                            <a:schemeClr val="tx1"/>
                          </a:solidFill>
                          <a:latin typeface="Courier New" pitchFamily="49" charset="0"/>
                          <a:cs typeface="Courier New" pitchFamily="49" charset="0"/>
                        </a:rPr>
                        <a:t>i</a:t>
                      </a:r>
                      <a:r>
                        <a:rPr lang="en-US" sz="2000" b="1" baseline="0" dirty="0">
                          <a:solidFill>
                            <a:schemeClr val="tx1"/>
                          </a:solidFill>
                          <a:latin typeface="Courier New" pitchFamily="49" charset="0"/>
                          <a:cs typeface="Courier New" pitchFamily="49" charset="0"/>
                        </a:rPr>
                        <a:t>]</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$t3 </a:t>
                      </a:r>
                      <a:r>
                        <a:rPr lang="en-US" sz="2000" b="1" baseline="0" dirty="0">
                          <a:solidFill>
                            <a:schemeClr val="tx1"/>
                          </a:solidFill>
                          <a:latin typeface="Courier New" pitchFamily="49" charset="0"/>
                          <a:cs typeface="Courier New" pitchFamily="49" charset="0"/>
                          <a:sym typeface="Wingdings" panose="05000000000000000000" pitchFamily="2" charset="2"/>
                        </a:rPr>
                        <a:t> </a:t>
                      </a:r>
                      <a:r>
                        <a:rPr lang="en-US" sz="2000" b="1" baseline="0" dirty="0">
                          <a:solidFill>
                            <a:schemeClr val="tx1"/>
                          </a:solidFill>
                          <a:latin typeface="Courier New" pitchFamily="49" charset="0"/>
                          <a:cs typeface="Courier New" pitchFamily="49" charset="0"/>
                        </a:rPr>
                        <a:t>A[</a:t>
                      </a:r>
                      <a:r>
                        <a:rPr lang="en-US" sz="2000" b="1" baseline="0" dirty="0" err="1">
                          <a:solidFill>
                            <a:schemeClr val="tx1"/>
                          </a:solidFill>
                          <a:latin typeface="Courier New" pitchFamily="49" charset="0"/>
                          <a:cs typeface="Courier New" pitchFamily="49" charset="0"/>
                        </a:rPr>
                        <a:t>i</a:t>
                      </a:r>
                      <a:r>
                        <a:rPr lang="en-US" sz="2000" b="1" baseline="0" dirty="0">
                          <a:solidFill>
                            <a:schemeClr val="tx1"/>
                          </a:solidFill>
                          <a:latin typeface="Courier New" pitchFamily="49" charset="0"/>
                          <a:cs typeface="Courier New" pitchFamily="49" charset="0"/>
                        </a:rPr>
                        <a:t>]</a:t>
                      </a:r>
                      <a:endParaRPr lang="en-US" sz="2000" b="1"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result++</a:t>
                      </a:r>
                      <a:endParaRPr lang="en-US" sz="2000" b="1" dirty="0">
                        <a:solidFill>
                          <a:schemeClr val="tx1"/>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kern="1200" baseline="0" dirty="0">
                          <a:solidFill>
                            <a:schemeClr val="tx1"/>
                          </a:solidFill>
                          <a:latin typeface="Courier New" pitchFamily="49" charset="0"/>
                          <a:ea typeface="+mn-ea"/>
                          <a:cs typeface="Courier New" pitchFamily="49" charset="0"/>
                        </a:rPr>
                        <a:t># </a:t>
                      </a:r>
                      <a:r>
                        <a:rPr lang="en-US" sz="2000" b="1" kern="1200" baseline="0" dirty="0" err="1">
                          <a:solidFill>
                            <a:schemeClr val="tx1"/>
                          </a:solidFill>
                          <a:latin typeface="Courier New" pitchFamily="49" charset="0"/>
                          <a:ea typeface="+mn-ea"/>
                          <a:cs typeface="Courier New" pitchFamily="49" charset="0"/>
                        </a:rPr>
                        <a:t>i</a:t>
                      </a:r>
                      <a:r>
                        <a:rPr lang="en-US" sz="2000" b="1" kern="1200" baseline="0" dirty="0">
                          <a:solidFill>
                            <a:schemeClr val="tx1"/>
                          </a:solidFill>
                          <a:latin typeface="Courier New" pitchFamily="49" charset="0"/>
                          <a:ea typeface="+mn-ea"/>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7" name="Slide Number Placeholder 6">
            <a:extLst>
              <a:ext uri="{FF2B5EF4-FFF2-40B4-BE49-F238E27FC236}">
                <a16:creationId xmlns:a16="http://schemas.microsoft.com/office/drawing/2014/main" id="{6C79F504-1E6F-471F-A20A-FB61BB0C25F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Tree>
    <p:extLst>
      <p:ext uri="{BB962C8B-B14F-4D97-AF65-F5344CB8AC3E}">
        <p14:creationId xmlns:p14="http://schemas.microsoft.com/office/powerpoint/2010/main" val="2990426927"/>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41C9EF6C-3328-0343-96E4-C93EDC27AAD4}"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199" y="587828"/>
            <a:ext cx="8509819" cy="646331"/>
          </a:xfrm>
          <a:prstGeom prst="rect">
            <a:avLst/>
          </a:prstGeom>
          <a:noFill/>
        </p:spPr>
        <p:txBody>
          <a:bodyPr wrap="square" rtlCol="0">
            <a:spAutoFit/>
          </a:bodyPr>
          <a:lstStyle/>
          <a:p>
            <a:pPr marL="987425" indent="-987425"/>
            <a:r>
              <a:rPr lang="en-SG" sz="3600" dirty="0">
                <a:solidFill>
                  <a:srgbClr val="0000FF"/>
                </a:solidFill>
                <a:latin typeface="+mn-lt"/>
              </a:rPr>
              <a:t>11.2 Floating-Point Representation (1/4)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80</a:t>
            </a:fld>
            <a:endParaRPr dirty="0"/>
          </a:p>
        </p:txBody>
      </p:sp>
      <p:sp>
        <p:nvSpPr>
          <p:cNvPr id="9" name="Rectangle 3"/>
          <p:cNvSpPr txBox="1">
            <a:spLocks noChangeArrowheads="1"/>
          </p:cNvSpPr>
          <p:nvPr/>
        </p:nvSpPr>
        <p:spPr>
          <a:xfrm>
            <a:off x="457200" y="1356526"/>
            <a:ext cx="8229600" cy="325971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Bef>
                <a:spcPts val="600"/>
              </a:spcBef>
              <a:spcAft>
                <a:spcPts val="0"/>
              </a:spcAft>
              <a:buSzPct val="100000"/>
              <a:buFont typeface="Wingdings" panose="05000000000000000000" pitchFamily="2" charset="2"/>
              <a:buChar char="§"/>
            </a:pPr>
            <a:r>
              <a:rPr lang="en-SG" dirty="0"/>
              <a:t>Fixed-point representation has limited range.</a:t>
            </a:r>
          </a:p>
          <a:p>
            <a:pPr marL="354013" indent="-354013" fontAlgn="auto">
              <a:spcBef>
                <a:spcPts val="600"/>
              </a:spcBef>
              <a:spcAft>
                <a:spcPts val="0"/>
              </a:spcAft>
              <a:buSzPct val="100000"/>
              <a:buFont typeface="Wingdings" panose="05000000000000000000" pitchFamily="2" charset="2"/>
              <a:buChar char="§"/>
            </a:pPr>
            <a:r>
              <a:rPr lang="en-US" dirty="0"/>
              <a:t>Alternative:</a:t>
            </a:r>
            <a:r>
              <a:rPr lang="en-US" dirty="0">
                <a:solidFill>
                  <a:srgbClr val="800000"/>
                </a:solidFill>
              </a:rPr>
              <a:t> Floating point numbers</a:t>
            </a:r>
            <a:r>
              <a:rPr lang="en-US" dirty="0"/>
              <a:t> allow us to represent very large or very small numbers</a:t>
            </a:r>
            <a:r>
              <a:rPr lang="en-SG" dirty="0"/>
              <a:t>.</a:t>
            </a:r>
          </a:p>
          <a:p>
            <a:pPr marL="354013" indent="-354013" fontAlgn="auto">
              <a:spcBef>
                <a:spcPts val="600"/>
              </a:spcBef>
              <a:spcAft>
                <a:spcPts val="0"/>
              </a:spcAft>
              <a:buSzPct val="100000"/>
              <a:buFont typeface="Wingdings" panose="05000000000000000000" pitchFamily="2" charset="2"/>
              <a:buChar char="§"/>
            </a:pPr>
            <a:r>
              <a:rPr lang="en-SG" dirty="0"/>
              <a:t>Examples:</a:t>
            </a:r>
          </a:p>
          <a:p>
            <a:pPr marL="0" indent="0" fontAlgn="auto">
              <a:spcBef>
                <a:spcPts val="600"/>
              </a:spcBef>
              <a:spcAft>
                <a:spcPts val="0"/>
              </a:spcAft>
              <a:buSzPct val="100000"/>
              <a:buNone/>
            </a:pPr>
            <a:r>
              <a:rPr lang="en-SG" dirty="0"/>
              <a:t>	</a:t>
            </a:r>
            <a:r>
              <a:rPr lang="en-US" dirty="0">
                <a:solidFill>
                  <a:srgbClr val="800000"/>
                </a:solidFill>
              </a:rPr>
              <a:t> 0.23 × 10</a:t>
            </a:r>
            <a:r>
              <a:rPr lang="en-US" baseline="30000" dirty="0">
                <a:solidFill>
                  <a:srgbClr val="800000"/>
                </a:solidFill>
              </a:rPr>
              <a:t>23</a:t>
            </a:r>
            <a:r>
              <a:rPr lang="en-US" dirty="0">
                <a:solidFill>
                  <a:srgbClr val="800000"/>
                </a:solidFill>
              </a:rPr>
              <a:t> </a:t>
            </a:r>
            <a:r>
              <a:rPr lang="en-US" dirty="0"/>
              <a:t>(very large positive number)</a:t>
            </a:r>
          </a:p>
          <a:p>
            <a:pPr marL="0" indent="0" fontAlgn="auto">
              <a:spcBef>
                <a:spcPts val="600"/>
              </a:spcBef>
              <a:spcAft>
                <a:spcPts val="0"/>
              </a:spcAft>
              <a:buSzPct val="100000"/>
              <a:buNone/>
            </a:pPr>
            <a:r>
              <a:rPr lang="en-SG" dirty="0"/>
              <a:t>	</a:t>
            </a:r>
            <a:r>
              <a:rPr lang="en-US" dirty="0">
                <a:solidFill>
                  <a:srgbClr val="800000"/>
                </a:solidFill>
              </a:rPr>
              <a:t> 0.5 × 10</a:t>
            </a:r>
            <a:r>
              <a:rPr lang="en-US" baseline="30000" dirty="0">
                <a:solidFill>
                  <a:srgbClr val="800000"/>
                </a:solidFill>
              </a:rPr>
              <a:t>-37</a:t>
            </a:r>
            <a:r>
              <a:rPr lang="en-US" dirty="0">
                <a:solidFill>
                  <a:srgbClr val="800000"/>
                </a:solidFill>
              </a:rPr>
              <a:t> </a:t>
            </a:r>
            <a:r>
              <a:rPr lang="en-US" dirty="0"/>
              <a:t>(very small positive number)</a:t>
            </a:r>
          </a:p>
          <a:p>
            <a:pPr marL="0" indent="0" fontAlgn="auto">
              <a:spcBef>
                <a:spcPts val="600"/>
              </a:spcBef>
              <a:spcAft>
                <a:spcPts val="0"/>
              </a:spcAft>
              <a:buSzPct val="100000"/>
              <a:buNone/>
            </a:pPr>
            <a:r>
              <a:rPr lang="en-SG" dirty="0"/>
              <a:t>	</a:t>
            </a:r>
            <a:r>
              <a:rPr lang="en-US" dirty="0">
                <a:solidFill>
                  <a:srgbClr val="800000"/>
                </a:solidFill>
              </a:rPr>
              <a:t> -0.2397 × 10</a:t>
            </a:r>
            <a:r>
              <a:rPr lang="en-US" baseline="30000" dirty="0">
                <a:solidFill>
                  <a:srgbClr val="800000"/>
                </a:solidFill>
              </a:rPr>
              <a:t>-18</a:t>
            </a:r>
            <a:r>
              <a:rPr lang="en-US" dirty="0">
                <a:solidFill>
                  <a:srgbClr val="800000"/>
                </a:solidFill>
              </a:rPr>
              <a:t> </a:t>
            </a:r>
            <a:r>
              <a:rPr lang="en-US" dirty="0"/>
              <a:t>(very small negative number)</a:t>
            </a:r>
          </a:p>
        </p:txBody>
      </p:sp>
    </p:spTree>
    <p:extLst>
      <p:ext uri="{BB962C8B-B14F-4D97-AF65-F5344CB8AC3E}">
        <p14:creationId xmlns:p14="http://schemas.microsoft.com/office/powerpoint/2010/main" val="267761574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4538320A-3C9B-A347-9088-E485C31055E8}"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199" y="587828"/>
            <a:ext cx="8509819" cy="646331"/>
          </a:xfrm>
          <a:prstGeom prst="rect">
            <a:avLst/>
          </a:prstGeom>
          <a:noFill/>
        </p:spPr>
        <p:txBody>
          <a:bodyPr wrap="square" rtlCol="0">
            <a:spAutoFit/>
          </a:bodyPr>
          <a:lstStyle/>
          <a:p>
            <a:pPr marL="987425" indent="-987425"/>
            <a:r>
              <a:rPr lang="en-SG" sz="3600" dirty="0">
                <a:solidFill>
                  <a:srgbClr val="0000FF"/>
                </a:solidFill>
                <a:latin typeface="+mn-lt"/>
              </a:rPr>
              <a:t>11.2 IEEE 754 Floating-Point Rep. (2/4)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81</a:t>
            </a:fld>
            <a:endParaRPr dirty="0"/>
          </a:p>
        </p:txBody>
      </p:sp>
      <p:sp>
        <p:nvSpPr>
          <p:cNvPr id="7" name="Rectangle 3"/>
          <p:cNvSpPr txBox="1">
            <a:spLocks noChangeArrowheads="1"/>
          </p:cNvSpPr>
          <p:nvPr/>
        </p:nvSpPr>
        <p:spPr>
          <a:xfrm>
            <a:off x="457199" y="1340217"/>
            <a:ext cx="8229600" cy="4865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dirty="0"/>
              <a:t>3 components: </a:t>
            </a:r>
            <a:r>
              <a:rPr lang="en-US" b="1" dirty="0">
                <a:solidFill>
                  <a:srgbClr val="800000"/>
                </a:solidFill>
              </a:rPr>
              <a:t>sign</a:t>
            </a:r>
            <a:r>
              <a:rPr lang="en-US" dirty="0"/>
              <a:t>, </a:t>
            </a:r>
            <a:r>
              <a:rPr lang="en-US" b="1" dirty="0">
                <a:solidFill>
                  <a:srgbClr val="800000"/>
                </a:solidFill>
              </a:rPr>
              <a:t>exponent</a:t>
            </a:r>
            <a:r>
              <a:rPr lang="en-US" dirty="0"/>
              <a:t> and </a:t>
            </a:r>
            <a:r>
              <a:rPr lang="en-US" b="1" dirty="0">
                <a:solidFill>
                  <a:srgbClr val="800000"/>
                </a:solidFill>
              </a:rPr>
              <a:t>mantissa (fraction)</a:t>
            </a:r>
          </a:p>
        </p:txBody>
      </p:sp>
      <p:grpSp>
        <p:nvGrpSpPr>
          <p:cNvPr id="8" name="Group 16"/>
          <p:cNvGrpSpPr>
            <a:grpSpLocks/>
          </p:cNvGrpSpPr>
          <p:nvPr/>
        </p:nvGrpSpPr>
        <p:grpSpPr bwMode="auto">
          <a:xfrm>
            <a:off x="1893225" y="1899075"/>
            <a:ext cx="5087938" cy="504825"/>
            <a:chOff x="1355" y="1872"/>
            <a:chExt cx="3205" cy="318"/>
          </a:xfrm>
        </p:grpSpPr>
        <p:sp>
          <p:nvSpPr>
            <p:cNvPr id="10" name="Rectangle 5"/>
            <p:cNvSpPr>
              <a:spLocks noChangeArrowheads="1"/>
            </p:cNvSpPr>
            <p:nvPr/>
          </p:nvSpPr>
          <p:spPr bwMode="auto">
            <a:xfrm>
              <a:off x="1728" y="1872"/>
              <a:ext cx="848"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2" name="Rectangle 10"/>
            <p:cNvSpPr>
              <a:spLocks noChangeArrowheads="1"/>
            </p:cNvSpPr>
            <p:nvPr/>
          </p:nvSpPr>
          <p:spPr bwMode="auto">
            <a:xfrm>
              <a:off x="1392" y="1872"/>
              <a:ext cx="336"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3" name="Rectangle 11"/>
            <p:cNvSpPr>
              <a:spLocks noChangeArrowheads="1"/>
            </p:cNvSpPr>
            <p:nvPr/>
          </p:nvSpPr>
          <p:spPr bwMode="auto">
            <a:xfrm>
              <a:off x="2576" y="1872"/>
              <a:ext cx="1984"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5" name="Text Box 13"/>
            <p:cNvSpPr txBox="1">
              <a:spLocks noChangeArrowheads="1"/>
            </p:cNvSpPr>
            <p:nvPr/>
          </p:nvSpPr>
          <p:spPr bwMode="auto">
            <a:xfrm>
              <a:off x="1355" y="1920"/>
              <a:ext cx="432"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a:t>sign</a:t>
              </a:r>
            </a:p>
          </p:txBody>
        </p:sp>
        <p:sp>
          <p:nvSpPr>
            <p:cNvPr id="16" name="Text Box 14"/>
            <p:cNvSpPr txBox="1">
              <a:spLocks noChangeArrowheads="1"/>
            </p:cNvSpPr>
            <p:nvPr/>
          </p:nvSpPr>
          <p:spPr bwMode="auto">
            <a:xfrm>
              <a:off x="3131" y="1908"/>
              <a:ext cx="864"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dirty="0"/>
                <a:t>mantissa</a:t>
              </a:r>
            </a:p>
          </p:txBody>
        </p:sp>
        <p:sp>
          <p:nvSpPr>
            <p:cNvPr id="17" name="Text Box 15"/>
            <p:cNvSpPr txBox="1">
              <a:spLocks noChangeArrowheads="1"/>
            </p:cNvSpPr>
            <p:nvPr/>
          </p:nvSpPr>
          <p:spPr bwMode="auto">
            <a:xfrm>
              <a:off x="1808" y="1920"/>
              <a:ext cx="768"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dirty="0"/>
                <a:t>exponent</a:t>
              </a:r>
            </a:p>
          </p:txBody>
        </p:sp>
      </p:grpSp>
      <p:sp>
        <p:nvSpPr>
          <p:cNvPr id="18" name="Rectangle 3"/>
          <p:cNvSpPr txBox="1">
            <a:spLocks noChangeArrowheads="1"/>
          </p:cNvSpPr>
          <p:nvPr/>
        </p:nvSpPr>
        <p:spPr bwMode="auto">
          <a:xfrm>
            <a:off x="452672" y="2577596"/>
            <a:ext cx="8305800" cy="2862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ts val="600"/>
              </a:spcBef>
              <a:buSzPct val="100000"/>
              <a:buFont typeface="Wingdings" panose="05000000000000000000" pitchFamily="2" charset="2"/>
              <a:buChar char="§"/>
            </a:pPr>
            <a:r>
              <a:rPr lang="en-US" sz="2400" kern="0" dirty="0"/>
              <a:t>The base (radix) is assumed to be 2.</a:t>
            </a:r>
          </a:p>
          <a:p>
            <a:pPr eaLnBrk="1" hangingPunct="1">
              <a:spcBef>
                <a:spcPts val="600"/>
              </a:spcBef>
              <a:buSzPct val="100000"/>
              <a:buFont typeface="Wingdings" panose="05000000000000000000" pitchFamily="2" charset="2"/>
              <a:buChar char="§"/>
            </a:pPr>
            <a:r>
              <a:rPr lang="en-US" sz="2400" kern="0" dirty="0"/>
              <a:t>Two formats:</a:t>
            </a:r>
          </a:p>
          <a:p>
            <a:pPr lvl="1" eaLnBrk="1" hangingPunct="1">
              <a:spcBef>
                <a:spcPts val="600"/>
              </a:spcBef>
              <a:buSzPct val="100000"/>
              <a:buFont typeface="Wingdings" panose="05000000000000000000" pitchFamily="2" charset="2"/>
              <a:buChar char="§"/>
            </a:pPr>
            <a:r>
              <a:rPr lang="en-US" sz="2000" kern="0" dirty="0">
                <a:solidFill>
                  <a:srgbClr val="0000CC"/>
                </a:solidFill>
              </a:rPr>
              <a:t>Single-precision (32 bits): </a:t>
            </a:r>
            <a:r>
              <a:rPr lang="en-US" sz="2000" kern="0" dirty="0"/>
              <a:t>1-bit sign, 8-bit exponent with bias 127 (excess-127), 23-bit mantissa</a:t>
            </a:r>
          </a:p>
          <a:p>
            <a:pPr lvl="1" eaLnBrk="1" hangingPunct="1">
              <a:spcBef>
                <a:spcPts val="600"/>
              </a:spcBef>
              <a:buSzPct val="100000"/>
              <a:buFont typeface="Wingdings" panose="05000000000000000000" pitchFamily="2" charset="2"/>
              <a:buChar char="§"/>
            </a:pPr>
            <a:r>
              <a:rPr lang="en-US" sz="2000" kern="0" dirty="0">
                <a:solidFill>
                  <a:srgbClr val="0000CC"/>
                </a:solidFill>
              </a:rPr>
              <a:t>Double-precision (64 bits): </a:t>
            </a:r>
            <a:r>
              <a:rPr lang="en-US" sz="2000" kern="0" dirty="0"/>
              <a:t>1-bit sign, 11-bit exponent with bias 1023 (excess-1023), and 52-bit mantissa</a:t>
            </a:r>
          </a:p>
          <a:p>
            <a:pPr eaLnBrk="1" hangingPunct="1">
              <a:spcBef>
                <a:spcPts val="600"/>
              </a:spcBef>
              <a:buSzPct val="100000"/>
              <a:buFont typeface="Wingdings" panose="05000000000000000000" pitchFamily="2" charset="2"/>
              <a:buChar char="§"/>
            </a:pPr>
            <a:r>
              <a:rPr lang="en-US" sz="2400" kern="0" dirty="0"/>
              <a:t>We will focus on the single-precision format</a:t>
            </a:r>
          </a:p>
          <a:p>
            <a:pPr lvl="1" eaLnBrk="1" hangingPunct="1"/>
            <a:endParaRPr lang="en-US" sz="2000" kern="0" dirty="0"/>
          </a:p>
          <a:p>
            <a:pPr lvl="1" eaLnBrk="1" hangingPunct="1"/>
            <a:endParaRPr lang="en-US" sz="2000" kern="0" dirty="0"/>
          </a:p>
        </p:txBody>
      </p:sp>
      <p:sp>
        <p:nvSpPr>
          <p:cNvPr id="19" name="Rectangle 3"/>
          <p:cNvSpPr txBox="1">
            <a:spLocks noChangeArrowheads="1"/>
          </p:cNvSpPr>
          <p:nvPr/>
        </p:nvSpPr>
        <p:spPr>
          <a:xfrm>
            <a:off x="452672" y="5250426"/>
            <a:ext cx="8229600" cy="14010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Bef>
                <a:spcPts val="0"/>
              </a:spcBef>
              <a:spcAft>
                <a:spcPts val="0"/>
              </a:spcAft>
              <a:buSzPct val="100000"/>
              <a:buFont typeface="Wingdings" panose="05000000000000000000" pitchFamily="2" charset="2"/>
              <a:buChar char="§"/>
            </a:pPr>
            <a:r>
              <a:rPr lang="en-US" dirty="0"/>
              <a:t>Reading</a:t>
            </a:r>
          </a:p>
          <a:p>
            <a:pPr marL="633413" lvl="1" indent="-358775" fontAlgn="auto">
              <a:spcBef>
                <a:spcPts val="0"/>
              </a:spcBef>
              <a:spcAft>
                <a:spcPts val="0"/>
              </a:spcAft>
              <a:buSzPct val="100000"/>
              <a:buFont typeface="Wingdings" panose="05000000000000000000" pitchFamily="2" charset="2"/>
              <a:buChar char="§"/>
            </a:pPr>
            <a:r>
              <a:rPr lang="en-US" dirty="0"/>
              <a:t>DLD pages 32 - 33</a:t>
            </a:r>
          </a:p>
          <a:p>
            <a:pPr marL="633413" lvl="1" indent="-358775" fontAlgn="auto">
              <a:spcBef>
                <a:spcPts val="0"/>
              </a:spcBef>
              <a:spcAft>
                <a:spcPts val="0"/>
              </a:spcAft>
              <a:buSzPct val="100000"/>
              <a:buFont typeface="Wingdings" panose="05000000000000000000" pitchFamily="2" charset="2"/>
              <a:buChar char="§"/>
            </a:pPr>
            <a:r>
              <a:rPr lang="en-US" dirty="0"/>
              <a:t>IEEE standard 754 floating point numbers: </a:t>
            </a:r>
            <a:r>
              <a:rPr lang="en-US" dirty="0">
                <a:hlinkClick r:id="rId3"/>
              </a:rPr>
              <a:t>http://steve.hollasch.net/cgindex/coding/ieeefloat.html</a:t>
            </a:r>
            <a:r>
              <a:rPr lang="en-US" dirty="0"/>
              <a:t> </a:t>
            </a:r>
          </a:p>
        </p:txBody>
      </p:sp>
    </p:spTree>
    <p:extLst>
      <p:ext uri="{BB962C8B-B14F-4D97-AF65-F5344CB8AC3E}">
        <p14:creationId xmlns:p14="http://schemas.microsoft.com/office/powerpoint/2010/main" val="3311228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48390A02-A338-5D48-8AE3-F3C807F8ED84}"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199" y="587828"/>
            <a:ext cx="8509819" cy="646331"/>
          </a:xfrm>
          <a:prstGeom prst="rect">
            <a:avLst/>
          </a:prstGeom>
          <a:noFill/>
        </p:spPr>
        <p:txBody>
          <a:bodyPr wrap="square" rtlCol="0">
            <a:spAutoFit/>
          </a:bodyPr>
          <a:lstStyle/>
          <a:p>
            <a:pPr marL="987425" indent="-987425"/>
            <a:r>
              <a:rPr lang="en-SG" sz="3600" dirty="0">
                <a:solidFill>
                  <a:srgbClr val="0000FF"/>
                </a:solidFill>
                <a:latin typeface="+mn-lt"/>
              </a:rPr>
              <a:t>11.2 IEEE 754 Floating-Point Rep. (3/4)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82</a:t>
            </a:fld>
            <a:endParaRPr dirty="0"/>
          </a:p>
        </p:txBody>
      </p:sp>
      <p:sp>
        <p:nvSpPr>
          <p:cNvPr id="7" name="Rectangle 3"/>
          <p:cNvSpPr txBox="1">
            <a:spLocks noChangeArrowheads="1"/>
          </p:cNvSpPr>
          <p:nvPr/>
        </p:nvSpPr>
        <p:spPr>
          <a:xfrm>
            <a:off x="457199" y="1340217"/>
            <a:ext cx="8229600" cy="4865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4013" indent="-354013" fontAlgn="auto">
              <a:spcAft>
                <a:spcPts val="0"/>
              </a:spcAft>
              <a:buSzPct val="100000"/>
              <a:buFont typeface="Wingdings" panose="05000000000000000000" pitchFamily="2" charset="2"/>
              <a:buChar char="§"/>
            </a:pPr>
            <a:r>
              <a:rPr lang="en-US" dirty="0"/>
              <a:t>3 components: </a:t>
            </a:r>
            <a:r>
              <a:rPr lang="en-US" b="1" dirty="0">
                <a:solidFill>
                  <a:srgbClr val="800000"/>
                </a:solidFill>
              </a:rPr>
              <a:t>sign</a:t>
            </a:r>
            <a:r>
              <a:rPr lang="en-US" dirty="0"/>
              <a:t>, </a:t>
            </a:r>
            <a:r>
              <a:rPr lang="en-US" b="1" dirty="0">
                <a:solidFill>
                  <a:srgbClr val="800000"/>
                </a:solidFill>
              </a:rPr>
              <a:t>exponent</a:t>
            </a:r>
            <a:r>
              <a:rPr lang="en-US" dirty="0"/>
              <a:t> and </a:t>
            </a:r>
            <a:r>
              <a:rPr lang="en-US" b="1" dirty="0">
                <a:solidFill>
                  <a:srgbClr val="800000"/>
                </a:solidFill>
              </a:rPr>
              <a:t>mantissa (fraction)</a:t>
            </a:r>
          </a:p>
        </p:txBody>
      </p:sp>
      <p:grpSp>
        <p:nvGrpSpPr>
          <p:cNvPr id="8" name="Group 16"/>
          <p:cNvGrpSpPr>
            <a:grpSpLocks/>
          </p:cNvGrpSpPr>
          <p:nvPr/>
        </p:nvGrpSpPr>
        <p:grpSpPr bwMode="auto">
          <a:xfrm>
            <a:off x="1893225" y="1899075"/>
            <a:ext cx="5087938" cy="504825"/>
            <a:chOff x="1355" y="1872"/>
            <a:chExt cx="3205" cy="318"/>
          </a:xfrm>
        </p:grpSpPr>
        <p:sp>
          <p:nvSpPr>
            <p:cNvPr id="10" name="Rectangle 5"/>
            <p:cNvSpPr>
              <a:spLocks noChangeArrowheads="1"/>
            </p:cNvSpPr>
            <p:nvPr/>
          </p:nvSpPr>
          <p:spPr bwMode="auto">
            <a:xfrm>
              <a:off x="1728" y="1872"/>
              <a:ext cx="848"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2" name="Rectangle 10"/>
            <p:cNvSpPr>
              <a:spLocks noChangeArrowheads="1"/>
            </p:cNvSpPr>
            <p:nvPr/>
          </p:nvSpPr>
          <p:spPr bwMode="auto">
            <a:xfrm>
              <a:off x="1392" y="1872"/>
              <a:ext cx="336"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3" name="Rectangle 11"/>
            <p:cNvSpPr>
              <a:spLocks noChangeArrowheads="1"/>
            </p:cNvSpPr>
            <p:nvPr/>
          </p:nvSpPr>
          <p:spPr bwMode="auto">
            <a:xfrm>
              <a:off x="2576" y="1872"/>
              <a:ext cx="1984" cy="318"/>
            </a:xfrm>
            <a:prstGeom prst="rect">
              <a:avLst/>
            </a:prstGeom>
            <a:noFill/>
            <a:ln w="25400">
              <a:solidFill>
                <a:schemeClr val="tx1"/>
              </a:solidFill>
              <a:miter lim="800000"/>
              <a:headEnd type="none" w="sm" len="sm"/>
              <a:tailEnd type="none" w="sm" len="sm"/>
            </a:ln>
          </p:spPr>
          <p:txBody>
            <a:bodyPr wrap="none" anchor="ctr"/>
            <a:lstStyle/>
            <a:p>
              <a:endParaRPr lang="en-SG"/>
            </a:p>
          </p:txBody>
        </p:sp>
        <p:sp>
          <p:nvSpPr>
            <p:cNvPr id="15" name="Text Box 13"/>
            <p:cNvSpPr txBox="1">
              <a:spLocks noChangeArrowheads="1"/>
            </p:cNvSpPr>
            <p:nvPr/>
          </p:nvSpPr>
          <p:spPr bwMode="auto">
            <a:xfrm>
              <a:off x="1355" y="1920"/>
              <a:ext cx="432"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a:t>sign</a:t>
              </a:r>
            </a:p>
          </p:txBody>
        </p:sp>
        <p:sp>
          <p:nvSpPr>
            <p:cNvPr id="16" name="Text Box 14"/>
            <p:cNvSpPr txBox="1">
              <a:spLocks noChangeArrowheads="1"/>
            </p:cNvSpPr>
            <p:nvPr/>
          </p:nvSpPr>
          <p:spPr bwMode="auto">
            <a:xfrm>
              <a:off x="3131" y="1908"/>
              <a:ext cx="864"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dirty="0"/>
                <a:t>mantissa</a:t>
              </a:r>
            </a:p>
          </p:txBody>
        </p:sp>
        <p:sp>
          <p:nvSpPr>
            <p:cNvPr id="17" name="Text Box 15"/>
            <p:cNvSpPr txBox="1">
              <a:spLocks noChangeArrowheads="1"/>
            </p:cNvSpPr>
            <p:nvPr/>
          </p:nvSpPr>
          <p:spPr bwMode="auto">
            <a:xfrm>
              <a:off x="1808" y="1920"/>
              <a:ext cx="768" cy="204"/>
            </a:xfrm>
            <a:prstGeom prst="rect">
              <a:avLst/>
            </a:prstGeom>
            <a:noFill/>
            <a:ln w="12700">
              <a:noFill/>
              <a:miter lim="800000"/>
              <a:headEnd type="none" w="sm" len="sm"/>
              <a:tailEnd type="none" w="sm" len="sm"/>
            </a:ln>
          </p:spPr>
          <p:txBody>
            <a:bodyPr lIns="9144" tIns="9144" rIns="9144" bIns="9144">
              <a:spAutoFit/>
            </a:bodyPr>
            <a:lstStyle/>
            <a:p>
              <a:pPr algn="ctr" eaLnBrk="0" hangingPunct="0">
                <a:spcBef>
                  <a:spcPct val="50000"/>
                </a:spcBef>
              </a:pPr>
              <a:r>
                <a:rPr lang="en-GB" sz="2000" dirty="0"/>
                <a:t>exponent</a:t>
              </a:r>
            </a:p>
          </p:txBody>
        </p:sp>
      </p:grpSp>
      <p:sp>
        <p:nvSpPr>
          <p:cNvPr id="18" name="Rectangle 3"/>
          <p:cNvSpPr txBox="1">
            <a:spLocks noChangeArrowheads="1"/>
          </p:cNvSpPr>
          <p:nvPr/>
        </p:nvSpPr>
        <p:spPr bwMode="auto">
          <a:xfrm>
            <a:off x="452672" y="2577596"/>
            <a:ext cx="8305800" cy="2466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eaLnBrk="1" hangingPunct="1">
              <a:spcBef>
                <a:spcPts val="600"/>
              </a:spcBef>
              <a:buSzPct val="100000"/>
              <a:buFont typeface="Wingdings" panose="05000000000000000000" pitchFamily="2" charset="2"/>
              <a:buChar char="§"/>
            </a:pPr>
            <a:r>
              <a:rPr lang="en-US" sz="2400" kern="0" dirty="0"/>
              <a:t>Sign bit: 0 for positive, 1 for negative.</a:t>
            </a:r>
          </a:p>
          <a:p>
            <a:pPr eaLnBrk="1" hangingPunct="1">
              <a:spcBef>
                <a:spcPts val="600"/>
              </a:spcBef>
              <a:buSzPct val="100000"/>
              <a:buFont typeface="Wingdings" panose="05000000000000000000" pitchFamily="2" charset="2"/>
              <a:buChar char="§"/>
            </a:pPr>
            <a:r>
              <a:rPr lang="en-US" sz="2400" dirty="0"/>
              <a:t>Mantissa is </a:t>
            </a:r>
            <a:r>
              <a:rPr lang="en-US" sz="2400" b="1" dirty="0" err="1">
                <a:solidFill>
                  <a:srgbClr val="800000"/>
                </a:solidFill>
              </a:rPr>
              <a:t>normalised</a:t>
            </a:r>
            <a:r>
              <a:rPr lang="en-US" sz="2400" dirty="0"/>
              <a:t> with an implicit leading bit 1</a:t>
            </a:r>
            <a:endParaRPr lang="en-US" sz="2400" kern="0" dirty="0"/>
          </a:p>
          <a:p>
            <a:pPr lvl="1" eaLnBrk="1" hangingPunct="1">
              <a:spcBef>
                <a:spcPts val="600"/>
              </a:spcBef>
              <a:buSzPct val="100000"/>
              <a:buFont typeface="Wingdings" panose="05000000000000000000" pitchFamily="2" charset="2"/>
              <a:buChar char="§"/>
            </a:pPr>
            <a:r>
              <a:rPr lang="en-US" sz="2000" dirty="0"/>
              <a:t>110.1</a:t>
            </a:r>
            <a:r>
              <a:rPr lang="en-US" sz="2000" baseline="-25000" dirty="0"/>
              <a:t>2</a:t>
            </a:r>
            <a:r>
              <a:rPr lang="en-US" sz="2000" b="1" dirty="0"/>
              <a:t> </a:t>
            </a:r>
            <a:r>
              <a:rPr lang="en-US" sz="2000" dirty="0"/>
              <a:t> </a:t>
            </a:r>
            <a:r>
              <a:rPr lang="en-US" sz="2000" dirty="0">
                <a:sym typeface="Wingdings" pitchFamily="2" charset="2"/>
              </a:rPr>
              <a:t> </a:t>
            </a:r>
            <a:r>
              <a:rPr lang="en-US" sz="2000" dirty="0" err="1">
                <a:solidFill>
                  <a:srgbClr val="800000"/>
                </a:solidFill>
                <a:sym typeface="Wingdings" pitchFamily="2" charset="2"/>
              </a:rPr>
              <a:t>normalised</a:t>
            </a:r>
            <a:r>
              <a:rPr lang="en-US" sz="2000" dirty="0">
                <a:solidFill>
                  <a:srgbClr val="800000"/>
                </a:solidFill>
                <a:sym typeface="Wingdings" pitchFamily="2" charset="2"/>
              </a:rPr>
              <a:t> </a:t>
            </a:r>
            <a:r>
              <a:rPr lang="en-US" sz="2000" dirty="0">
                <a:sym typeface="Wingdings" pitchFamily="2" charset="2"/>
              </a:rPr>
              <a:t> 1.</a:t>
            </a:r>
            <a:r>
              <a:rPr lang="en-US" sz="2000" dirty="0">
                <a:solidFill>
                  <a:srgbClr val="0000CC"/>
                </a:solidFill>
                <a:sym typeface="Wingdings" pitchFamily="2" charset="2"/>
              </a:rPr>
              <a:t>101</a:t>
            </a:r>
            <a:r>
              <a:rPr lang="en-US" sz="2000" baseline="-25000" dirty="0">
                <a:solidFill>
                  <a:srgbClr val="0000CC"/>
                </a:solidFill>
                <a:sym typeface="Wingdings" pitchFamily="2" charset="2"/>
              </a:rPr>
              <a:t>2</a:t>
            </a:r>
            <a:r>
              <a:rPr lang="en-US" sz="2000" dirty="0">
                <a:sym typeface="Wingdings" pitchFamily="2" charset="2"/>
              </a:rPr>
              <a:t> </a:t>
            </a:r>
            <a:r>
              <a:rPr lang="en-US" sz="2000" dirty="0"/>
              <a:t>× 2</a:t>
            </a:r>
            <a:r>
              <a:rPr lang="en-US" sz="2000" baseline="30000" dirty="0"/>
              <a:t>2</a:t>
            </a:r>
            <a:r>
              <a:rPr lang="en-US" sz="2000" dirty="0"/>
              <a:t> </a:t>
            </a:r>
            <a:r>
              <a:rPr lang="en-US" sz="2000" dirty="0">
                <a:sym typeface="Wingdings" panose="05000000000000000000" pitchFamily="2" charset="2"/>
              </a:rPr>
              <a:t> only </a:t>
            </a:r>
            <a:r>
              <a:rPr lang="en-US" sz="2000" b="1" dirty="0">
                <a:solidFill>
                  <a:srgbClr val="0000CC"/>
                </a:solidFill>
                <a:sym typeface="Wingdings" panose="05000000000000000000" pitchFamily="2" charset="2"/>
              </a:rPr>
              <a:t>101</a:t>
            </a:r>
            <a:r>
              <a:rPr lang="en-US" sz="2000" dirty="0">
                <a:sym typeface="Wingdings" panose="05000000000000000000" pitchFamily="2" charset="2"/>
              </a:rPr>
              <a:t> is stored in the mantissa fie</a:t>
            </a:r>
            <a:r>
              <a:rPr lang="en-US" sz="2000" kern="0" dirty="0">
                <a:sym typeface="Wingdings" panose="05000000000000000000" pitchFamily="2" charset="2"/>
              </a:rPr>
              <a:t>ld</a:t>
            </a:r>
            <a:endParaRPr lang="en-US" sz="2000" kern="0" dirty="0"/>
          </a:p>
          <a:p>
            <a:pPr lvl="1" eaLnBrk="1" hangingPunct="1">
              <a:spcBef>
                <a:spcPts val="600"/>
              </a:spcBef>
              <a:buSzPct val="100000"/>
              <a:buFont typeface="Wingdings" panose="05000000000000000000" pitchFamily="2" charset="2"/>
              <a:buChar char="§"/>
            </a:pPr>
            <a:r>
              <a:rPr lang="en-US" sz="2000" dirty="0"/>
              <a:t>0.00101101</a:t>
            </a:r>
            <a:r>
              <a:rPr lang="en-US" sz="2000" baseline="-25000" dirty="0"/>
              <a:t>2</a:t>
            </a:r>
            <a:r>
              <a:rPr lang="en-US" sz="2000" dirty="0"/>
              <a:t> </a:t>
            </a:r>
            <a:r>
              <a:rPr lang="en-US" sz="2000" dirty="0">
                <a:sym typeface="Wingdings" pitchFamily="2" charset="2"/>
              </a:rPr>
              <a:t> </a:t>
            </a:r>
            <a:r>
              <a:rPr lang="en-US" sz="2000" dirty="0" err="1">
                <a:solidFill>
                  <a:srgbClr val="800000"/>
                </a:solidFill>
                <a:sym typeface="Wingdings" pitchFamily="2" charset="2"/>
              </a:rPr>
              <a:t>normalised</a:t>
            </a:r>
            <a:r>
              <a:rPr lang="en-US" sz="2000" dirty="0">
                <a:solidFill>
                  <a:srgbClr val="800000"/>
                </a:solidFill>
                <a:sym typeface="Wingdings" pitchFamily="2" charset="2"/>
              </a:rPr>
              <a:t> </a:t>
            </a:r>
            <a:r>
              <a:rPr lang="en-US" sz="2000" dirty="0">
                <a:sym typeface="Wingdings" pitchFamily="2" charset="2"/>
              </a:rPr>
              <a:t> 1.</a:t>
            </a:r>
            <a:r>
              <a:rPr lang="en-US" sz="2000" dirty="0">
                <a:solidFill>
                  <a:srgbClr val="0000CC"/>
                </a:solidFill>
                <a:sym typeface="Wingdings" pitchFamily="2" charset="2"/>
              </a:rPr>
              <a:t>01101</a:t>
            </a:r>
            <a:r>
              <a:rPr lang="en-US" sz="2000" baseline="-25000" dirty="0">
                <a:solidFill>
                  <a:srgbClr val="0000CC"/>
                </a:solidFill>
                <a:sym typeface="Wingdings" pitchFamily="2" charset="2"/>
              </a:rPr>
              <a:t>2</a:t>
            </a:r>
            <a:r>
              <a:rPr lang="en-US" sz="2000" dirty="0">
                <a:sym typeface="Wingdings" pitchFamily="2" charset="2"/>
              </a:rPr>
              <a:t> </a:t>
            </a:r>
            <a:r>
              <a:rPr lang="en-US" sz="2000" dirty="0"/>
              <a:t>× 2</a:t>
            </a:r>
            <a:r>
              <a:rPr lang="en-US" sz="2000" baseline="30000" dirty="0"/>
              <a:t>–3</a:t>
            </a:r>
            <a:r>
              <a:rPr lang="en-US" sz="2000" dirty="0"/>
              <a:t> </a:t>
            </a:r>
            <a:r>
              <a:rPr lang="en-US" sz="2000" b="1" dirty="0">
                <a:sym typeface="Wingdings" panose="05000000000000000000" pitchFamily="2" charset="2"/>
              </a:rPr>
              <a:t> </a:t>
            </a:r>
            <a:r>
              <a:rPr lang="en-US" sz="2000" dirty="0">
                <a:sym typeface="Wingdings" panose="05000000000000000000" pitchFamily="2" charset="2"/>
              </a:rPr>
              <a:t>only </a:t>
            </a:r>
            <a:r>
              <a:rPr lang="en-US" sz="2000" b="1" dirty="0">
                <a:solidFill>
                  <a:srgbClr val="0000CC"/>
                </a:solidFill>
                <a:sym typeface="Wingdings" panose="05000000000000000000" pitchFamily="2" charset="2"/>
              </a:rPr>
              <a:t>01101</a:t>
            </a:r>
            <a:r>
              <a:rPr lang="en-US" sz="2000" dirty="0">
                <a:sym typeface="Wingdings" panose="05000000000000000000" pitchFamily="2" charset="2"/>
              </a:rPr>
              <a:t> is stored in the mantissa field</a:t>
            </a:r>
            <a:endParaRPr lang="en-US" sz="2000" kern="0" dirty="0"/>
          </a:p>
          <a:p>
            <a:pPr lvl="1" eaLnBrk="1" hangingPunct="1"/>
            <a:endParaRPr lang="en-US" sz="2000" kern="0" dirty="0"/>
          </a:p>
        </p:txBody>
      </p:sp>
    </p:spTree>
    <p:extLst>
      <p:ext uri="{BB962C8B-B14F-4D97-AF65-F5344CB8AC3E}">
        <p14:creationId xmlns:p14="http://schemas.microsoft.com/office/powerpoint/2010/main" val="3618430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8F9FB15F-AE59-E346-A391-5610D6A2E719}"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199" y="587828"/>
            <a:ext cx="8509819" cy="646331"/>
          </a:xfrm>
          <a:prstGeom prst="rect">
            <a:avLst/>
          </a:prstGeom>
          <a:noFill/>
        </p:spPr>
        <p:txBody>
          <a:bodyPr wrap="square" rtlCol="0">
            <a:spAutoFit/>
          </a:bodyPr>
          <a:lstStyle/>
          <a:p>
            <a:pPr marL="987425" indent="-987425"/>
            <a:r>
              <a:rPr lang="en-SG" sz="3600" dirty="0">
                <a:solidFill>
                  <a:srgbClr val="0000FF"/>
                </a:solidFill>
                <a:latin typeface="+mn-lt"/>
              </a:rPr>
              <a:t>11.2 IEEE 754 Floating-Point Rep. (4/4)</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D4D2A2D8-A518-46FF-90CA-A8017CFD2CF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83</a:t>
            </a:fld>
            <a:endParaRPr dirty="0"/>
          </a:p>
        </p:txBody>
      </p:sp>
      <p:sp>
        <p:nvSpPr>
          <p:cNvPr id="19" name="Rectangle 18"/>
          <p:cNvSpPr>
            <a:spLocks noChangeArrowheads="1"/>
          </p:cNvSpPr>
          <p:nvPr/>
        </p:nvSpPr>
        <p:spPr bwMode="auto">
          <a:xfrm>
            <a:off x="457200" y="1169165"/>
            <a:ext cx="8229600" cy="964436"/>
          </a:xfrm>
          <a:prstGeom prst="rect">
            <a:avLst/>
          </a:prstGeom>
          <a:noFill/>
          <a:ln w="9525">
            <a:noFill/>
            <a:miter lim="800000"/>
            <a:headEnd/>
            <a:tailEnd/>
          </a:ln>
        </p:spPr>
        <p:txBody>
          <a:bodyPr/>
          <a:lstStyle/>
          <a:p>
            <a:pPr marL="342900" indent="-342900">
              <a:spcBef>
                <a:spcPts val="600"/>
              </a:spcBef>
              <a:buClr>
                <a:schemeClr val="accent1"/>
              </a:buClr>
              <a:buSzPct val="100000"/>
              <a:buFont typeface="Wingdings" panose="05000000000000000000" pitchFamily="2" charset="2"/>
              <a:buChar char="§"/>
            </a:pPr>
            <a:r>
              <a:rPr lang="en-US" sz="2400" kern="0" dirty="0"/>
              <a:t>Example: How is </a:t>
            </a:r>
            <a:r>
              <a:rPr lang="en-US" sz="2400" kern="0" dirty="0">
                <a:solidFill>
                  <a:srgbClr val="0000CC"/>
                </a:solidFill>
              </a:rPr>
              <a:t>–6.5</a:t>
            </a:r>
            <a:r>
              <a:rPr lang="en-US" sz="2400" kern="0" baseline="-25000" dirty="0">
                <a:solidFill>
                  <a:srgbClr val="0000CC"/>
                </a:solidFill>
              </a:rPr>
              <a:t>10</a:t>
            </a:r>
            <a:r>
              <a:rPr lang="en-US" sz="2400" kern="0" dirty="0">
                <a:solidFill>
                  <a:srgbClr val="0000CC"/>
                </a:solidFill>
              </a:rPr>
              <a:t> </a:t>
            </a:r>
            <a:r>
              <a:rPr lang="en-US" sz="2400" kern="0" dirty="0"/>
              <a:t>represented in IEEE 754 single-precision floating-point format?</a:t>
            </a:r>
          </a:p>
        </p:txBody>
      </p:sp>
      <p:sp>
        <p:nvSpPr>
          <p:cNvPr id="20" name="TextBox 19"/>
          <p:cNvSpPr txBox="1"/>
          <p:nvPr/>
        </p:nvSpPr>
        <p:spPr>
          <a:xfrm>
            <a:off x="1905000" y="1985118"/>
            <a:ext cx="5105400" cy="523220"/>
          </a:xfrm>
          <a:prstGeom prst="rect">
            <a:avLst/>
          </a:prstGeom>
          <a:noFill/>
        </p:spPr>
        <p:txBody>
          <a:bodyPr wrap="square" rtlCol="0">
            <a:spAutoFit/>
          </a:bodyPr>
          <a:lstStyle/>
          <a:p>
            <a:pPr algn="ctr"/>
            <a:r>
              <a:rPr lang="en-US" sz="2800" dirty="0">
                <a:solidFill>
                  <a:srgbClr val="800000"/>
                </a:solidFill>
              </a:rPr>
              <a:t>-6.5</a:t>
            </a:r>
            <a:r>
              <a:rPr lang="en-US" sz="2800" baseline="-25000" dirty="0">
                <a:solidFill>
                  <a:srgbClr val="800000"/>
                </a:solidFill>
              </a:rPr>
              <a:t>10</a:t>
            </a:r>
            <a:r>
              <a:rPr lang="en-US" sz="2800" dirty="0">
                <a:solidFill>
                  <a:srgbClr val="800000"/>
                </a:solidFill>
              </a:rPr>
              <a:t> = -110.1</a:t>
            </a:r>
            <a:r>
              <a:rPr lang="en-US" sz="2800" baseline="-25000" dirty="0">
                <a:solidFill>
                  <a:srgbClr val="800000"/>
                </a:solidFill>
              </a:rPr>
              <a:t>2</a:t>
            </a:r>
            <a:r>
              <a:rPr lang="en-US" sz="2800" dirty="0">
                <a:solidFill>
                  <a:srgbClr val="800000"/>
                </a:solidFill>
              </a:rPr>
              <a:t> = -1.101</a:t>
            </a:r>
            <a:r>
              <a:rPr lang="en-US" sz="2800" baseline="-25000" dirty="0">
                <a:solidFill>
                  <a:srgbClr val="800000"/>
                </a:solidFill>
              </a:rPr>
              <a:t>2</a:t>
            </a:r>
            <a:r>
              <a:rPr lang="en-US" sz="2800" dirty="0">
                <a:solidFill>
                  <a:srgbClr val="800000"/>
                </a:solidFill>
              </a:rPr>
              <a:t> × 2</a:t>
            </a:r>
            <a:r>
              <a:rPr lang="en-US" sz="2800" baseline="30000" dirty="0">
                <a:solidFill>
                  <a:srgbClr val="800000"/>
                </a:solidFill>
              </a:rPr>
              <a:t>2</a:t>
            </a:r>
            <a:r>
              <a:rPr lang="en-US" sz="2800" dirty="0">
                <a:solidFill>
                  <a:srgbClr val="800000"/>
                </a:solidFill>
              </a:rPr>
              <a:t> </a:t>
            </a:r>
          </a:p>
        </p:txBody>
      </p:sp>
      <p:grpSp>
        <p:nvGrpSpPr>
          <p:cNvPr id="22" name="Group 21"/>
          <p:cNvGrpSpPr/>
          <p:nvPr/>
        </p:nvGrpSpPr>
        <p:grpSpPr>
          <a:xfrm>
            <a:off x="1261450" y="3133762"/>
            <a:ext cx="6891950" cy="993245"/>
            <a:chOff x="1261450" y="3673257"/>
            <a:chExt cx="6891950" cy="993245"/>
          </a:xfrm>
        </p:grpSpPr>
        <p:grpSp>
          <p:nvGrpSpPr>
            <p:cNvPr id="23" name="Group 22"/>
            <p:cNvGrpSpPr/>
            <p:nvPr/>
          </p:nvGrpSpPr>
          <p:grpSpPr>
            <a:xfrm>
              <a:off x="1295400" y="3673257"/>
              <a:ext cx="6858000" cy="457200"/>
              <a:chOff x="1295400" y="3673257"/>
              <a:chExt cx="6858000" cy="457200"/>
            </a:xfrm>
          </p:grpSpPr>
          <p:sp>
            <p:nvSpPr>
              <p:cNvPr id="27" name="Rectangle 26"/>
              <p:cNvSpPr/>
              <p:nvPr/>
            </p:nvSpPr>
            <p:spPr>
              <a:xfrm>
                <a:off x="1295400" y="3673257"/>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52600" y="3673257"/>
                <a:ext cx="1752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505200" y="3673257"/>
                <a:ext cx="4648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261450" y="4143283"/>
              <a:ext cx="533400" cy="307777"/>
            </a:xfrm>
            <a:prstGeom prst="rect">
              <a:avLst/>
            </a:prstGeom>
            <a:noFill/>
          </p:spPr>
          <p:txBody>
            <a:bodyPr wrap="square" rtlCol="0">
              <a:spAutoFit/>
            </a:bodyPr>
            <a:lstStyle/>
            <a:p>
              <a:pPr algn="ctr"/>
              <a:r>
                <a:rPr lang="en-US" sz="1400" dirty="0"/>
                <a:t>sign</a:t>
              </a:r>
            </a:p>
          </p:txBody>
        </p:sp>
        <p:sp>
          <p:nvSpPr>
            <p:cNvPr id="25" name="TextBox 24"/>
            <p:cNvSpPr txBox="1"/>
            <p:nvPr/>
          </p:nvSpPr>
          <p:spPr>
            <a:xfrm>
              <a:off x="1905001" y="4143282"/>
              <a:ext cx="1265902" cy="523220"/>
            </a:xfrm>
            <a:prstGeom prst="rect">
              <a:avLst/>
            </a:prstGeom>
            <a:noFill/>
          </p:spPr>
          <p:txBody>
            <a:bodyPr wrap="square" rtlCol="0">
              <a:spAutoFit/>
            </a:bodyPr>
            <a:lstStyle/>
            <a:p>
              <a:pPr algn="ctr"/>
              <a:r>
                <a:rPr lang="en-US" sz="1400" dirty="0"/>
                <a:t>exponent</a:t>
              </a:r>
            </a:p>
            <a:p>
              <a:pPr algn="ctr"/>
              <a:r>
                <a:rPr lang="en-SG" sz="1400" dirty="0"/>
                <a:t>(excess-127)</a:t>
              </a:r>
              <a:endParaRPr lang="en-US" sz="1400" dirty="0"/>
            </a:p>
          </p:txBody>
        </p:sp>
        <p:sp>
          <p:nvSpPr>
            <p:cNvPr id="26" name="TextBox 25"/>
            <p:cNvSpPr txBox="1"/>
            <p:nvPr/>
          </p:nvSpPr>
          <p:spPr>
            <a:xfrm>
              <a:off x="5105400" y="4143282"/>
              <a:ext cx="1176950" cy="307777"/>
            </a:xfrm>
            <a:prstGeom prst="rect">
              <a:avLst/>
            </a:prstGeom>
            <a:noFill/>
          </p:spPr>
          <p:txBody>
            <a:bodyPr wrap="square" rtlCol="0">
              <a:spAutoFit/>
            </a:bodyPr>
            <a:lstStyle/>
            <a:p>
              <a:pPr algn="ctr"/>
              <a:r>
                <a:rPr lang="en-US" sz="1400" dirty="0"/>
                <a:t>mantissa</a:t>
              </a:r>
            </a:p>
          </p:txBody>
        </p:sp>
      </p:grpSp>
      <p:sp>
        <p:nvSpPr>
          <p:cNvPr id="30" name="Oval 29"/>
          <p:cNvSpPr/>
          <p:nvPr/>
        </p:nvSpPr>
        <p:spPr>
          <a:xfrm>
            <a:off x="4876800" y="2087212"/>
            <a:ext cx="228600" cy="369222"/>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71600" y="3156396"/>
            <a:ext cx="304800" cy="400110"/>
          </a:xfrm>
          <a:prstGeom prst="rect">
            <a:avLst/>
          </a:prstGeom>
          <a:noFill/>
        </p:spPr>
        <p:txBody>
          <a:bodyPr wrap="square" rtlCol="0">
            <a:spAutoFit/>
          </a:bodyPr>
          <a:lstStyle/>
          <a:p>
            <a:pPr algn="ctr"/>
            <a:r>
              <a:rPr lang="en-US" sz="2000" dirty="0">
                <a:solidFill>
                  <a:srgbClr val="0000CC"/>
                </a:solidFill>
              </a:rPr>
              <a:t>1</a:t>
            </a:r>
          </a:p>
        </p:txBody>
      </p:sp>
      <p:sp>
        <p:nvSpPr>
          <p:cNvPr id="32" name="Oval 31"/>
          <p:cNvSpPr/>
          <p:nvPr/>
        </p:nvSpPr>
        <p:spPr>
          <a:xfrm>
            <a:off x="6629400" y="1996752"/>
            <a:ext cx="228600" cy="319060"/>
          </a:xfrm>
          <a:prstGeom prst="ellipse">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CC"/>
              </a:solidFill>
            </a:endParaRPr>
          </a:p>
        </p:txBody>
      </p:sp>
      <p:sp>
        <p:nvSpPr>
          <p:cNvPr id="33" name="TextBox 32"/>
          <p:cNvSpPr txBox="1"/>
          <p:nvPr/>
        </p:nvSpPr>
        <p:spPr>
          <a:xfrm>
            <a:off x="952500" y="2610432"/>
            <a:ext cx="4457700" cy="369332"/>
          </a:xfrm>
          <a:prstGeom prst="rect">
            <a:avLst/>
          </a:prstGeom>
          <a:noFill/>
        </p:spPr>
        <p:txBody>
          <a:bodyPr wrap="square" rtlCol="0">
            <a:spAutoFit/>
          </a:bodyPr>
          <a:lstStyle/>
          <a:p>
            <a:r>
              <a:rPr lang="en-US" dirty="0"/>
              <a:t>Exponent = 2 + 127 = 129 = </a:t>
            </a:r>
            <a:r>
              <a:rPr lang="en-US" dirty="0">
                <a:solidFill>
                  <a:srgbClr val="006600"/>
                </a:solidFill>
              </a:rPr>
              <a:t>10000001</a:t>
            </a:r>
            <a:r>
              <a:rPr lang="en-US" baseline="-25000" dirty="0"/>
              <a:t>2</a:t>
            </a:r>
          </a:p>
        </p:txBody>
      </p:sp>
      <p:sp>
        <p:nvSpPr>
          <p:cNvPr id="34" name="TextBox 33"/>
          <p:cNvSpPr txBox="1"/>
          <p:nvPr/>
        </p:nvSpPr>
        <p:spPr>
          <a:xfrm>
            <a:off x="1752600" y="3155643"/>
            <a:ext cx="1600200" cy="400110"/>
          </a:xfrm>
          <a:prstGeom prst="rect">
            <a:avLst/>
          </a:prstGeom>
          <a:noFill/>
        </p:spPr>
        <p:txBody>
          <a:bodyPr wrap="square" rtlCol="0">
            <a:spAutoFit/>
          </a:bodyPr>
          <a:lstStyle/>
          <a:p>
            <a:pPr algn="ctr"/>
            <a:r>
              <a:rPr lang="en-US" sz="2000" dirty="0">
                <a:solidFill>
                  <a:srgbClr val="006600"/>
                </a:solidFill>
              </a:rPr>
              <a:t>10000001</a:t>
            </a:r>
          </a:p>
        </p:txBody>
      </p:sp>
      <p:sp>
        <p:nvSpPr>
          <p:cNvPr id="35" name="Rounded Rectangle 34"/>
          <p:cNvSpPr/>
          <p:nvPr/>
        </p:nvSpPr>
        <p:spPr>
          <a:xfrm>
            <a:off x="5334000" y="1996752"/>
            <a:ext cx="609600" cy="51158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708903" y="3162307"/>
            <a:ext cx="3886200" cy="400110"/>
          </a:xfrm>
          <a:prstGeom prst="rect">
            <a:avLst/>
          </a:prstGeom>
          <a:noFill/>
        </p:spPr>
        <p:txBody>
          <a:bodyPr wrap="square" rtlCol="0">
            <a:spAutoFit/>
          </a:bodyPr>
          <a:lstStyle/>
          <a:p>
            <a:pPr algn="ctr"/>
            <a:r>
              <a:rPr lang="en-US" sz="2000" dirty="0">
                <a:solidFill>
                  <a:srgbClr val="FF6600"/>
                </a:solidFill>
              </a:rPr>
              <a:t>10100000000000000000000</a:t>
            </a:r>
          </a:p>
        </p:txBody>
      </p:sp>
      <p:sp>
        <p:nvSpPr>
          <p:cNvPr id="37" name="Rectangle 36"/>
          <p:cNvSpPr>
            <a:spLocks noChangeArrowheads="1"/>
          </p:cNvSpPr>
          <p:nvPr/>
        </p:nvSpPr>
        <p:spPr bwMode="auto">
          <a:xfrm>
            <a:off x="457200" y="4186441"/>
            <a:ext cx="8229600" cy="573525"/>
          </a:xfrm>
          <a:prstGeom prst="rect">
            <a:avLst/>
          </a:prstGeom>
          <a:noFill/>
          <a:ln w="9525">
            <a:noFill/>
            <a:miter lim="800000"/>
            <a:headEnd/>
            <a:tailEnd/>
          </a:ln>
        </p:spPr>
        <p:txBody>
          <a:bodyPr/>
          <a:lstStyle/>
          <a:p>
            <a:pPr marL="342900" indent="-342900">
              <a:spcBef>
                <a:spcPts val="600"/>
              </a:spcBef>
              <a:buClr>
                <a:schemeClr val="accent1"/>
              </a:buClr>
              <a:buSzPct val="100000"/>
              <a:buFont typeface="Wingdings" panose="05000000000000000000" pitchFamily="2" charset="2"/>
              <a:buChar char="§"/>
            </a:pPr>
            <a:r>
              <a:rPr lang="en-US" sz="2400" kern="0" dirty="0"/>
              <a:t>We may write the 32-bit representation in hexadecimal:</a:t>
            </a:r>
          </a:p>
        </p:txBody>
      </p:sp>
      <p:sp>
        <p:nvSpPr>
          <p:cNvPr id="38" name="TextBox 37"/>
          <p:cNvSpPr txBox="1"/>
          <p:nvPr/>
        </p:nvSpPr>
        <p:spPr>
          <a:xfrm>
            <a:off x="997201" y="4655234"/>
            <a:ext cx="6920998" cy="461665"/>
          </a:xfrm>
          <a:prstGeom prst="rect">
            <a:avLst/>
          </a:prstGeom>
          <a:noFill/>
        </p:spPr>
        <p:txBody>
          <a:bodyPr wrap="square" rtlCol="0">
            <a:spAutoFit/>
          </a:bodyPr>
          <a:lstStyle/>
          <a:p>
            <a:pPr algn="ctr"/>
            <a:r>
              <a:rPr lang="en-US" sz="2000" dirty="0"/>
              <a:t>1 10000001 10100000000000000000000</a:t>
            </a:r>
            <a:r>
              <a:rPr lang="en-US" sz="2000" baseline="-25000" dirty="0"/>
              <a:t>2</a:t>
            </a:r>
            <a:r>
              <a:rPr lang="en-US" sz="2000" dirty="0"/>
              <a:t> = </a:t>
            </a:r>
            <a:r>
              <a:rPr lang="en-US" sz="2400" dirty="0">
                <a:solidFill>
                  <a:srgbClr val="FF0000"/>
                </a:solidFill>
              </a:rPr>
              <a:t>C0D00000</a:t>
            </a:r>
            <a:r>
              <a:rPr lang="en-US" sz="2400" baseline="-25000" dirty="0"/>
              <a:t>16</a:t>
            </a:r>
            <a:r>
              <a:rPr lang="en-US" sz="2400" dirty="0"/>
              <a:t> </a:t>
            </a:r>
          </a:p>
        </p:txBody>
      </p:sp>
      <p:grpSp>
        <p:nvGrpSpPr>
          <p:cNvPr id="2" name="Group 1"/>
          <p:cNvGrpSpPr/>
          <p:nvPr/>
        </p:nvGrpSpPr>
        <p:grpSpPr>
          <a:xfrm>
            <a:off x="729635" y="5423564"/>
            <a:ext cx="7456130" cy="1144263"/>
            <a:chOff x="462069" y="5410010"/>
            <a:chExt cx="7456130" cy="1144263"/>
          </a:xfrm>
        </p:grpSpPr>
        <p:sp>
          <p:nvSpPr>
            <p:cNvPr id="39" name="TextBox 38"/>
            <p:cNvSpPr txBox="1"/>
            <p:nvPr/>
          </p:nvSpPr>
          <p:spPr>
            <a:xfrm>
              <a:off x="462069" y="5410010"/>
              <a:ext cx="1070264" cy="369332"/>
            </a:xfrm>
            <a:prstGeom prst="rect">
              <a:avLst/>
            </a:prstGeom>
            <a:noFill/>
          </p:spPr>
          <p:txBody>
            <a:bodyPr wrap="square" rtlCol="0">
              <a:spAutoFit/>
            </a:bodyPr>
            <a:lstStyle/>
            <a:p>
              <a:r>
                <a:rPr lang="en-SG" dirty="0"/>
                <a:t>(Slide 4)</a:t>
              </a:r>
              <a:endParaRPr lang="en-US" dirty="0"/>
            </a:p>
          </p:txBody>
        </p:sp>
        <p:sp>
          <p:nvSpPr>
            <p:cNvPr id="40" name="TextBox 39">
              <a:extLst>
                <a:ext uri="{FF2B5EF4-FFF2-40B4-BE49-F238E27FC236}">
                  <a16:creationId xmlns:a16="http://schemas.microsoft.com/office/drawing/2014/main" id="{50CDBB19-BF37-4112-88CD-C1265C6B62C4}"/>
                </a:ext>
              </a:extLst>
            </p:cNvPr>
            <p:cNvSpPr txBox="1"/>
            <p:nvPr/>
          </p:nvSpPr>
          <p:spPr>
            <a:xfrm>
              <a:off x="1532333" y="5421939"/>
              <a:ext cx="6156920" cy="461665"/>
            </a:xfrm>
            <a:prstGeom prst="rect">
              <a:avLst/>
            </a:prstGeom>
            <a:solidFill>
              <a:srgbClr val="006600"/>
            </a:solidFill>
          </p:spPr>
          <p:txBody>
            <a:bodyPr wrap="square" rtlCol="0">
              <a:spAutoFit/>
            </a:bodyPr>
            <a:lstStyle/>
            <a:p>
              <a:pPr algn="ctr"/>
              <a:r>
                <a:rPr lang="en-SG" sz="2400" dirty="0">
                  <a:solidFill>
                    <a:schemeClr val="bg1"/>
                  </a:solidFill>
                </a:rPr>
                <a:t>11000000110100000000000000000000</a:t>
              </a:r>
            </a:p>
          </p:txBody>
        </p:sp>
        <p:sp>
          <p:nvSpPr>
            <p:cNvPr id="41" name="Callout: Line 23">
              <a:extLst>
                <a:ext uri="{FF2B5EF4-FFF2-40B4-BE49-F238E27FC236}">
                  <a16:creationId xmlns:a16="http://schemas.microsoft.com/office/drawing/2014/main" id="{CF4D8BD4-D37C-412D-819F-FD07AC96981D}"/>
                </a:ext>
              </a:extLst>
            </p:cNvPr>
            <p:cNvSpPr/>
            <p:nvPr/>
          </p:nvSpPr>
          <p:spPr>
            <a:xfrm>
              <a:off x="917718" y="6186989"/>
              <a:ext cx="3553837" cy="367284"/>
            </a:xfrm>
            <a:prstGeom prst="borderCallout1">
              <a:avLst>
                <a:gd name="adj1" fmla="val 2153"/>
                <a:gd name="adj2" fmla="val 35067"/>
                <a:gd name="adj3" fmla="val -74789"/>
                <a:gd name="adj4" fmla="val 6776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As an ‘</a:t>
              </a:r>
              <a:r>
                <a:rPr lang="en-SG" sz="2000" dirty="0" err="1">
                  <a:solidFill>
                    <a:schemeClr val="tx1"/>
                  </a:solidFill>
                </a:rPr>
                <a:t>int</a:t>
              </a:r>
              <a:r>
                <a:rPr lang="en-SG" sz="2000" dirty="0">
                  <a:solidFill>
                    <a:schemeClr val="tx1"/>
                  </a:solidFill>
                </a:rPr>
                <a:t>’, it is </a:t>
              </a:r>
              <a:r>
                <a:rPr lang="en-SG" sz="2000" dirty="0">
                  <a:solidFill>
                    <a:srgbClr val="C00000"/>
                  </a:solidFill>
                </a:rPr>
                <a:t>-1060110336 </a:t>
              </a:r>
            </a:p>
          </p:txBody>
        </p:sp>
        <p:sp>
          <p:nvSpPr>
            <p:cNvPr id="42" name="Callout: Line 24">
              <a:extLst>
                <a:ext uri="{FF2B5EF4-FFF2-40B4-BE49-F238E27FC236}">
                  <a16:creationId xmlns:a16="http://schemas.microsoft.com/office/drawing/2014/main" id="{F390C419-D78C-41DC-9C79-B6BD38CC7A9E}"/>
                </a:ext>
              </a:extLst>
            </p:cNvPr>
            <p:cNvSpPr/>
            <p:nvPr/>
          </p:nvSpPr>
          <p:spPr>
            <a:xfrm>
              <a:off x="5254663" y="6186989"/>
              <a:ext cx="2663536" cy="367284"/>
            </a:xfrm>
            <a:prstGeom prst="borderCallout1">
              <a:avLst>
                <a:gd name="adj1" fmla="val 2153"/>
                <a:gd name="adj2" fmla="val 35067"/>
                <a:gd name="adj3" fmla="val -71959"/>
                <a:gd name="adj4" fmla="val 273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rPr>
                <a:t>As an ‘float’, it is </a:t>
              </a:r>
              <a:r>
                <a:rPr lang="en-SG" sz="2000" dirty="0">
                  <a:solidFill>
                    <a:srgbClr val="C00000"/>
                  </a:solidFill>
                </a:rPr>
                <a:t>-6.5 </a:t>
              </a:r>
            </a:p>
          </p:txBody>
        </p:sp>
      </p:grpSp>
    </p:spTree>
    <p:extLst>
      <p:ext uri="{BB962C8B-B14F-4D97-AF65-F5344CB8AC3E}">
        <p14:creationId xmlns:p14="http://schemas.microsoft.com/office/powerpoint/2010/main" val="242294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dissolv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dissolv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dissolv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dissolv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animBg="1"/>
      <p:bldP spid="31" grpId="0"/>
      <p:bldP spid="32" grpId="0" animBg="1"/>
      <p:bldP spid="33" grpId="0"/>
      <p:bldP spid="34" grpId="0"/>
      <p:bldP spid="35" grpId="0" animBg="1"/>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#13: Revision</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fld id="{2389586B-1B98-B64C-9EA8-B86FB31D9E7E}" type="datetime1">
              <a:rPr lang="en-SG" smtClean="0"/>
              <a:t>13/9/21</a:t>
            </a:fld>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p>
            <a:r>
              <a:rPr lang="en-SG" sz="3600" dirty="0">
                <a:solidFill>
                  <a:srgbClr val="0000FF"/>
                </a:solidFill>
              </a:rPr>
              <a:t>5. Array and Loop: Version 2.0</a:t>
            </a:r>
            <a:endParaRPr lang="en-US" sz="3600" dirty="0">
              <a:solidFill>
                <a:srgbClr val="C00000"/>
              </a:solidFill>
            </a:endParaRPr>
          </a:p>
        </p:txBody>
      </p:sp>
      <p:sp>
        <p:nvSpPr>
          <p:cNvPr id="7" name="Content Placeholder 1">
            <a:extLst>
              <a:ext uri="{FF2B5EF4-FFF2-40B4-BE49-F238E27FC236}">
                <a16:creationId xmlns:a16="http://schemas.microsoft.com/office/drawing/2014/main" id="{1C66DD7D-60AE-44FF-92A9-DF388075850A}"/>
              </a:ext>
            </a:extLst>
          </p:cNvPr>
          <p:cNvSpPr>
            <a:spLocks noGrp="1"/>
          </p:cNvSpPr>
          <p:nvPr>
            <p:ph idx="1"/>
          </p:nvPr>
        </p:nvSpPr>
        <p:spPr>
          <a:xfrm>
            <a:off x="457200" y="5947909"/>
            <a:ext cx="8229600" cy="644525"/>
          </a:xfrm>
        </p:spPr>
        <p:txBody>
          <a:bodyPr>
            <a:normAutofit/>
          </a:bodyPr>
          <a:lstStyle/>
          <a:p>
            <a:pPr marL="358775" indent="-358775">
              <a:buSzPct val="100000"/>
              <a:buFont typeface="Wingdings" panose="05000000000000000000" pitchFamily="2" charset="2"/>
              <a:buChar char="§"/>
            </a:pPr>
            <a:r>
              <a:rPr lang="en-US" dirty="0"/>
              <a:t>Use of “pointers” can produce more efficient code!</a:t>
            </a:r>
            <a:endParaRPr lang="en-SG" dirty="0"/>
          </a:p>
        </p:txBody>
      </p:sp>
      <p:graphicFrame>
        <p:nvGraphicFramePr>
          <p:cNvPr id="9" name="Table 8">
            <a:extLst>
              <a:ext uri="{FF2B5EF4-FFF2-40B4-BE49-F238E27FC236}">
                <a16:creationId xmlns:a16="http://schemas.microsoft.com/office/drawing/2014/main" id="{ADE948EF-93C4-4BBD-A6D7-3D962CEDE507}"/>
              </a:ext>
            </a:extLst>
          </p:cNvPr>
          <p:cNvGraphicFramePr>
            <a:graphicFrameLocks noGrp="1"/>
          </p:cNvGraphicFramePr>
          <p:nvPr>
            <p:extLst>
              <p:ext uri="{D42A27DB-BD31-4B8C-83A1-F6EECF244321}">
                <p14:modId xmlns:p14="http://schemas.microsoft.com/office/powerpoint/2010/main" val="4133347497"/>
              </p:ext>
            </p:extLst>
          </p:nvPr>
        </p:nvGraphicFramePr>
        <p:xfrm>
          <a:off x="647700" y="1272259"/>
          <a:ext cx="8001000" cy="475488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955980">
                <a:tc>
                  <a:txBody>
                    <a:bodyPr/>
                    <a:lstStyle/>
                    <a:p>
                      <a:pPr algn="l"/>
                      <a:r>
                        <a:rPr lang="en-US" sz="2000" dirty="0">
                          <a:solidFill>
                            <a:schemeClr val="tx1"/>
                          </a:solidFill>
                        </a:rPr>
                        <a:t>Address</a:t>
                      </a:r>
                      <a:r>
                        <a:rPr lang="en-US" sz="2000" baseline="0" dirty="0">
                          <a:solidFill>
                            <a:schemeClr val="tx1"/>
                          </a:solidFill>
                        </a:rPr>
                        <a:t> of A[] </a:t>
                      </a:r>
                      <a:r>
                        <a:rPr lang="en-US" sz="2000" baseline="0" dirty="0">
                          <a:solidFill>
                            <a:schemeClr val="tx1"/>
                          </a:solidFill>
                          <a:sym typeface="Wingdings" panose="05000000000000000000" pitchFamily="2" charset="2"/>
                        </a:rPr>
                        <a:t>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$t0</a:t>
                      </a:r>
                    </a:p>
                    <a:p>
                      <a:pPr algn="l"/>
                      <a:r>
                        <a:rPr lang="en-US" sz="2000" baseline="0" dirty="0">
                          <a:solidFill>
                            <a:schemeClr val="tx1"/>
                          </a:solidFill>
                          <a:sym typeface="Wingdings" panose="05000000000000000000" pitchFamily="2" charset="2"/>
                        </a:rPr>
                        <a:t>Result 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$t8</a:t>
                      </a:r>
                    </a:p>
                    <a:p>
                      <a:pPr algn="l"/>
                      <a:r>
                        <a:rPr lang="en-US" sz="2000" baseline="0" dirty="0">
                          <a:solidFill>
                            <a:srgbClr val="C00000"/>
                          </a:solidFill>
                          <a:sym typeface="Wingdings" panose="05000000000000000000" pitchFamily="2" charset="2"/>
                        </a:rPr>
                        <a:t>&amp;A[</a:t>
                      </a:r>
                      <a:r>
                        <a:rPr lang="en-US" sz="2000" baseline="0" dirty="0" err="1">
                          <a:solidFill>
                            <a:srgbClr val="C00000"/>
                          </a:solidFill>
                          <a:sym typeface="Wingdings" panose="05000000000000000000" pitchFamily="2" charset="2"/>
                        </a:rPr>
                        <a:t>i</a:t>
                      </a:r>
                      <a:r>
                        <a:rPr lang="en-US" sz="2000" baseline="0" dirty="0">
                          <a:solidFill>
                            <a:srgbClr val="C00000"/>
                          </a:solidFill>
                          <a:sym typeface="Wingdings" panose="05000000000000000000" pitchFamily="2" charset="2"/>
                        </a:rPr>
                        <a:t>] </a:t>
                      </a:r>
                      <a:r>
                        <a:rPr lang="en-US" sz="2000" baseline="0" dirty="0">
                          <a:solidFill>
                            <a:schemeClr val="tx1"/>
                          </a:solidFill>
                          <a:sym typeface="Wingdings" panose="05000000000000000000" pitchFamily="2" charset="2"/>
                        </a:rPr>
                        <a:t> </a:t>
                      </a:r>
                      <a:r>
                        <a:rPr lang="en-US" sz="2000" b="1" kern="1200" baseline="0" dirty="0">
                          <a:solidFill>
                            <a:srgbClr val="C00000"/>
                          </a:solidFill>
                          <a:latin typeface="Courier New" pitchFamily="49" charset="0"/>
                          <a:ea typeface="+mn-ea"/>
                          <a:cs typeface="Courier New" pitchFamily="49" charset="0"/>
                          <a:sym typeface="Wingdings" panose="05000000000000000000" pitchFamily="2" charset="2"/>
                        </a:rPr>
                        <a:t>$t1</a:t>
                      </a:r>
                      <a:endParaRPr lang="en-US" sz="2000" b="1" kern="1200" baseline="0" dirty="0">
                        <a:solidFill>
                          <a:srgbClr val="C00000"/>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000" b="1" kern="1200" baseline="0" dirty="0">
                          <a:solidFill>
                            <a:schemeClr val="tx1"/>
                          </a:solidFill>
                          <a:latin typeface="Courier New" pitchFamily="49" charset="0"/>
                          <a:ea typeface="+mn-ea"/>
                          <a:cs typeface="Courier New" pitchFamily="49" charset="0"/>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27026">
                <a:tc>
                  <a:txBody>
                    <a:bodyPr/>
                    <a:lstStyle/>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baseline="0"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$t8</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latin typeface="Courier New" pitchFamily="49" charset="0"/>
                          <a:cs typeface="Courier New" pitchFamily="49" charset="0"/>
                        </a:rPr>
                        <a:t>, 0</a:t>
                      </a:r>
                      <a:endParaRPr lang="en-US" sz="2000" b="1" dirty="0">
                        <a:solidFill>
                          <a:schemeClr val="tx2"/>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$t0</a:t>
                      </a:r>
                      <a:r>
                        <a:rPr lang="en-US" sz="2000" b="1" dirty="0">
                          <a:latin typeface="Courier New" pitchFamily="49" charset="0"/>
                          <a:cs typeface="Courier New" pitchFamily="49" charset="0"/>
                        </a:rPr>
                        <a:t>, 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$t2</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$t0</a:t>
                      </a:r>
                      <a:r>
                        <a:rPr lang="en-US" sz="2000" b="1" dirty="0">
                          <a:latin typeface="Courier New" pitchFamily="49" charset="0"/>
                          <a:cs typeface="Courier New" pitchFamily="49" charset="0"/>
                        </a:rPr>
                        <a:t>, 160</a:t>
                      </a: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loop: </a:t>
                      </a:r>
                      <a:r>
                        <a:rPr lang="en-US" sz="2000" b="1" dirty="0" err="1">
                          <a:solidFill>
                            <a:srgbClr val="660066"/>
                          </a:solidFill>
                          <a:latin typeface="Courier New" pitchFamily="49" charset="0"/>
                          <a:cs typeface="Courier New" pitchFamily="49" charset="0"/>
                        </a:rPr>
                        <a:t>slt</a:t>
                      </a:r>
                      <a:r>
                        <a:rPr lang="en-US" sz="2000" b="1" dirty="0">
                          <a:solidFill>
                            <a:srgbClr val="660066"/>
                          </a:solidFill>
                          <a:latin typeface="Courier New" pitchFamily="49" charset="0"/>
                          <a:cs typeface="Courier New" pitchFamily="49" charset="0"/>
                        </a:rPr>
                        <a:t> </a:t>
                      </a:r>
                      <a:r>
                        <a:rPr lang="en-US" sz="2000" b="1" dirty="0">
                          <a:solidFill>
                            <a:schemeClr val="tx2"/>
                          </a:solidFill>
                          <a:latin typeface="Courier New" pitchFamily="49" charset="0"/>
                          <a:cs typeface="Courier New" pitchFamily="49" charset="0"/>
                        </a:rPr>
                        <a:t>$t9</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$t1</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$t2</a:t>
                      </a:r>
                      <a:endParaRPr lang="en-US" sz="2000" b="1" dirty="0">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beq</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$t9</a:t>
                      </a:r>
                      <a:r>
                        <a:rPr lang="en-US" sz="2000" b="1" dirty="0">
                          <a:solidFill>
                            <a:srgbClr val="660066"/>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$zero</a:t>
                      </a:r>
                      <a:r>
                        <a:rPr lang="en-US" sz="2000" b="1" dirty="0">
                          <a:solidFill>
                            <a:srgbClr val="660066"/>
                          </a:solidFill>
                          <a:latin typeface="Courier New" pitchFamily="49" charset="0"/>
                          <a:cs typeface="Courier New" pitchFamily="49" charset="0"/>
                        </a:rPr>
                        <a:t>, </a:t>
                      </a:r>
                      <a:r>
                        <a:rPr lang="en-US" sz="2000" b="1" kern="1200" dirty="0">
                          <a:solidFill>
                            <a:srgbClr val="0000CC"/>
                          </a:solidFill>
                          <a:latin typeface="Courier New" pitchFamily="49" charset="0"/>
                          <a:ea typeface="+mn-ea"/>
                          <a:cs typeface="Courier New" pitchFamily="49" charset="0"/>
                        </a:rPr>
                        <a:t>end</a:t>
                      </a:r>
                    </a:p>
                    <a:p>
                      <a:pPr>
                        <a:spcBef>
                          <a:spcPct val="10000"/>
                        </a:spcBef>
                        <a:tabLst>
                          <a:tab pos="179388" algn="l"/>
                          <a:tab pos="682625" algn="l"/>
                          <a:tab pos="1365250" algn="l"/>
                          <a:tab pos="3144838" algn="l"/>
                        </a:tabLst>
                      </a:pPr>
                      <a:r>
                        <a:rPr lang="en-US" sz="2000" b="1" baseline="0" dirty="0">
                          <a:solidFill>
                            <a:srgbClr val="660066"/>
                          </a:solidFill>
                          <a:latin typeface="Courier New" pitchFamily="49" charset="0"/>
                          <a:cs typeface="Courier New" pitchFamily="49" charset="0"/>
                        </a:rPr>
                        <a:t>      </a:t>
                      </a:r>
                      <a:r>
                        <a:rPr lang="en-US" sz="2000" b="1" baseline="0" dirty="0" err="1">
                          <a:solidFill>
                            <a:srgbClr val="660066"/>
                          </a:solidFill>
                          <a:latin typeface="Courier New" pitchFamily="49" charset="0"/>
                          <a:cs typeface="Courier New" pitchFamily="49" charset="0"/>
                        </a:rPr>
                        <a:t>lw</a:t>
                      </a:r>
                      <a:r>
                        <a:rPr lang="en-US" sz="2000" b="1" baseline="0"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$t3</a:t>
                      </a:r>
                      <a:r>
                        <a:rPr lang="en-US" sz="2000" b="1" baseline="0" dirty="0">
                          <a:solidFill>
                            <a:srgbClr val="660066"/>
                          </a:solidFill>
                          <a:latin typeface="Courier New" pitchFamily="49" charset="0"/>
                          <a:cs typeface="Courier New" pitchFamily="49" charset="0"/>
                        </a:rPr>
                        <a:t>, </a:t>
                      </a:r>
                      <a:r>
                        <a:rPr lang="en-US" sz="2000" b="1" kern="1200" baseline="0" dirty="0">
                          <a:solidFill>
                            <a:schemeClr val="tx1"/>
                          </a:solidFill>
                          <a:latin typeface="Courier New" pitchFamily="49" charset="0"/>
                          <a:ea typeface="+mn-ea"/>
                          <a:cs typeface="Courier New" pitchFamily="49" charset="0"/>
                        </a:rPr>
                        <a:t>0</a:t>
                      </a:r>
                      <a:r>
                        <a:rPr lang="en-US" sz="2000" b="1" baseline="0" dirty="0">
                          <a:solidFill>
                            <a:schemeClr val="tx1"/>
                          </a:solidFill>
                          <a:latin typeface="Courier New" pitchFamily="49" charset="0"/>
                          <a:cs typeface="Courier New" pitchFamily="49" charset="0"/>
                        </a:rPr>
                        <a:t>(</a:t>
                      </a:r>
                      <a:r>
                        <a:rPr lang="en-US" sz="2000" b="1" kern="1200" dirty="0">
                          <a:solidFill>
                            <a:srgbClr val="006600"/>
                          </a:solidFill>
                          <a:latin typeface="Courier New" pitchFamily="49" charset="0"/>
                          <a:ea typeface="+mn-ea"/>
                          <a:cs typeface="Courier New" pitchFamily="49" charset="0"/>
                        </a:rPr>
                        <a:t>$t1</a:t>
                      </a:r>
                      <a:r>
                        <a:rPr lang="en-US" sz="2000" b="1" kern="1200" baseline="0" dirty="0">
                          <a:solidFill>
                            <a:schemeClr val="tx1"/>
                          </a:solidFill>
                          <a:latin typeface="Courier New" pitchFamily="49" charset="0"/>
                          <a:ea typeface="+mn-ea"/>
                          <a:cs typeface="Courier New" pitchFamily="49" charset="0"/>
                        </a:rPr>
                        <a:t>)</a:t>
                      </a:r>
                      <a:r>
                        <a:rPr lang="en-US" sz="2000" b="1" baseline="0" dirty="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bne</a:t>
                      </a:r>
                      <a:r>
                        <a:rPr lang="en-US" sz="2000" b="1"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$t3</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$zero</a:t>
                      </a:r>
                      <a:r>
                        <a:rPr lang="en-US" sz="2000" b="1" dirty="0">
                          <a:solidFill>
                            <a:srgbClr val="660066"/>
                          </a:solidFill>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skip</a:t>
                      </a:r>
                    </a:p>
                    <a:p>
                      <a:pPr>
                        <a:spcBef>
                          <a:spcPct val="10000"/>
                        </a:spcBef>
                        <a:tabLst>
                          <a:tab pos="179388" algn="l"/>
                          <a:tab pos="682625" algn="l"/>
                          <a:tab pos="1365250" algn="l"/>
                          <a:tab pos="3144838" algn="l"/>
                        </a:tabLst>
                      </a:pPr>
                      <a:r>
                        <a:rPr lang="en-US" sz="2000" b="1"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$t8</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$t8</a:t>
                      </a:r>
                      <a:r>
                        <a:rPr lang="en-US" sz="2000" b="1" dirty="0">
                          <a:solidFill>
                            <a:srgbClr val="660066"/>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r>
                        <a:rPr lang="en-US" sz="2000" b="1" kern="1200" dirty="0">
                          <a:solidFill>
                            <a:schemeClr val="dk1"/>
                          </a:solidFill>
                          <a:latin typeface="Courier New" pitchFamily="49" charset="0"/>
                          <a:ea typeface="+mn-ea"/>
                          <a:cs typeface="Courier New" pitchFamily="49" charset="0"/>
                        </a:rPr>
                        <a:t>1</a:t>
                      </a:r>
                      <a:r>
                        <a:rPr lang="en-US" sz="2000" b="1" baseline="0" dirty="0">
                          <a:solidFill>
                            <a:srgbClr val="660066"/>
                          </a:solidFill>
                          <a:latin typeface="Courier New" pitchFamily="49" charset="0"/>
                          <a:cs typeface="Courier New" pitchFamily="49" charset="0"/>
                        </a:rPr>
                        <a:t>  </a:t>
                      </a:r>
                    </a:p>
                    <a:p>
                      <a:pPr marL="0" algn="l" defTabSz="914400" rtl="0" eaLnBrk="1" latinLnBrk="0" hangingPunct="1">
                        <a:spcBef>
                          <a:spcPct val="10000"/>
                        </a:spcBef>
                        <a:tabLst>
                          <a:tab pos="179388" algn="l"/>
                          <a:tab pos="682625" algn="l"/>
                          <a:tab pos="1365250" algn="l"/>
                          <a:tab pos="3144838" algn="l"/>
                        </a:tabLst>
                      </a:pPr>
                      <a:r>
                        <a:rPr lang="en-US" sz="2000" b="1" kern="1200" dirty="0">
                          <a:solidFill>
                            <a:srgbClr val="0000CC"/>
                          </a:solidFill>
                          <a:latin typeface="Courier New" pitchFamily="49" charset="0"/>
                          <a:ea typeface="+mn-ea"/>
                          <a:cs typeface="Courier New" pitchFamily="49" charset="0"/>
                        </a:rPr>
                        <a:t>skip</a:t>
                      </a:r>
                      <a:r>
                        <a:rPr lang="en-US" sz="2000" b="1" dirty="0">
                          <a:solidFill>
                            <a:srgbClr val="660066"/>
                          </a:solidFill>
                          <a:latin typeface="Courier New" pitchFamily="49" charset="0"/>
                          <a:cs typeface="Courier New" pitchFamily="49" charset="0"/>
                        </a:rPr>
                        <a:t>:</a:t>
                      </a:r>
                      <a:r>
                        <a:rPr lang="en-US" sz="2000" b="1" baseline="0" dirty="0">
                          <a:solidFill>
                            <a:srgbClr val="660066"/>
                          </a:solidFill>
                          <a:latin typeface="Courier New" pitchFamily="49" charset="0"/>
                          <a:cs typeface="Courier New" pitchFamily="49" charset="0"/>
                        </a:rPr>
                        <a:t> </a:t>
                      </a:r>
                      <a:r>
                        <a:rPr lang="en-US" sz="2000" b="1" dirty="0" err="1">
                          <a:solidFill>
                            <a:srgbClr val="660066"/>
                          </a:solidFill>
                          <a:latin typeface="Courier New" pitchFamily="49" charset="0"/>
                          <a:cs typeface="Courier New" pitchFamily="49" charset="0"/>
                        </a:rPr>
                        <a:t>addi</a:t>
                      </a:r>
                      <a:r>
                        <a:rPr lang="en-US" sz="2000" b="1" baseline="0" dirty="0">
                          <a:solidFill>
                            <a:srgbClr val="660066"/>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$t1</a:t>
                      </a:r>
                      <a:r>
                        <a:rPr lang="en-US" sz="2000" b="1" baseline="0"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$t1</a:t>
                      </a:r>
                      <a:r>
                        <a:rPr lang="en-US" sz="2000" b="1" baseline="0" dirty="0">
                          <a:solidFill>
                            <a:srgbClr val="660066"/>
                          </a:solidFill>
                          <a:latin typeface="Courier New" pitchFamily="49" charset="0"/>
                          <a:cs typeface="Courier New" pitchFamily="49" charset="0"/>
                        </a:rPr>
                        <a:t>, </a:t>
                      </a:r>
                      <a:r>
                        <a:rPr lang="en-US" sz="2000" b="1" kern="1200" dirty="0">
                          <a:solidFill>
                            <a:schemeClr val="dk1"/>
                          </a:solidFill>
                          <a:latin typeface="Courier New" pitchFamily="49" charset="0"/>
                          <a:ea typeface="+mn-ea"/>
                          <a:cs typeface="Courier New" pitchFamily="49" charset="0"/>
                        </a:rPr>
                        <a:t>4</a:t>
                      </a:r>
                    </a:p>
                    <a:p>
                      <a:pPr>
                        <a:spcBef>
                          <a:spcPct val="10000"/>
                        </a:spcBef>
                        <a:tabLst>
                          <a:tab pos="179388" algn="l"/>
                          <a:tab pos="682625" algn="l"/>
                          <a:tab pos="1365250" algn="l"/>
                          <a:tab pos="3144838" algn="l"/>
                        </a:tabLst>
                      </a:pPr>
                      <a:r>
                        <a:rPr lang="en-US" sz="2000" b="1" baseline="0" dirty="0">
                          <a:solidFill>
                            <a:srgbClr val="660066"/>
                          </a:solidFill>
                          <a:latin typeface="Courier New" pitchFamily="49" charset="0"/>
                          <a:cs typeface="Courier New" pitchFamily="49" charset="0"/>
                        </a:rPr>
                        <a:t>      j </a:t>
                      </a:r>
                      <a:r>
                        <a:rPr lang="en-US" sz="2000" b="1" kern="1200" dirty="0">
                          <a:solidFill>
                            <a:srgbClr val="0000CC"/>
                          </a:solidFill>
                          <a:latin typeface="Courier New" pitchFamily="49" charset="0"/>
                          <a:ea typeface="+mn-ea"/>
                          <a:cs typeface="Courier New" pitchFamily="49" charset="0"/>
                        </a:rPr>
                        <a:t>loop</a:t>
                      </a:r>
                    </a:p>
                    <a:p>
                      <a:pPr>
                        <a:spcBef>
                          <a:spcPct val="10000"/>
                        </a:spcBef>
                        <a:tabLst>
                          <a:tab pos="179388" algn="l"/>
                          <a:tab pos="682625" algn="l"/>
                          <a:tab pos="1365250" algn="l"/>
                          <a:tab pos="3144838" algn="l"/>
                        </a:tabLst>
                      </a:pPr>
                      <a:r>
                        <a:rPr lang="en-US" sz="2000" b="1" kern="1200" dirty="0">
                          <a:solidFill>
                            <a:srgbClr val="0000CC"/>
                          </a:solidFill>
                          <a:latin typeface="Courier New" pitchFamily="49" charset="0"/>
                          <a:ea typeface="+mn-ea"/>
                          <a:cs typeface="Courier New" pitchFamily="49" charset="0"/>
                        </a:rPr>
                        <a:t>end</a:t>
                      </a:r>
                      <a:r>
                        <a:rPr lang="en-US" sz="2000" b="1" dirty="0">
                          <a:solidFill>
                            <a:srgbClr val="660066"/>
                          </a:solidFill>
                          <a:latin typeface="Courier New" pitchFamily="49" charset="0"/>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spcBef>
                          <a:spcPct val="10000"/>
                        </a:spcBef>
                        <a:tabLst>
                          <a:tab pos="179388" algn="l"/>
                          <a:tab pos="682625" algn="l"/>
                          <a:tab pos="1365250" algn="l"/>
                          <a:tab pos="3144838" algn="l"/>
                        </a:tabLst>
                      </a:pPr>
                      <a:endParaRPr lang="en-US" sz="2000" b="1" dirty="0">
                        <a:solidFill>
                          <a:srgbClr val="660066"/>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kern="1200" baseline="0" dirty="0">
                          <a:solidFill>
                            <a:schemeClr val="tx1"/>
                          </a:solidFill>
                          <a:latin typeface="Courier New" pitchFamily="49" charset="0"/>
                          <a:ea typeface="+mn-ea"/>
                          <a:cs typeface="Courier New" pitchFamily="49" charset="0"/>
                        </a:rPr>
                        <a:t># </a:t>
                      </a:r>
                      <a:r>
                        <a:rPr lang="en-US" sz="2000" b="1" kern="1200" baseline="0" dirty="0" err="1">
                          <a:solidFill>
                            <a:schemeClr val="tx1"/>
                          </a:solidFill>
                          <a:latin typeface="Courier New" pitchFamily="49" charset="0"/>
                          <a:ea typeface="+mn-ea"/>
                          <a:cs typeface="Courier New" pitchFamily="49" charset="0"/>
                        </a:rPr>
                        <a:t>addr</a:t>
                      </a:r>
                      <a:r>
                        <a:rPr lang="en-US" sz="2000" b="1" kern="1200" baseline="0" dirty="0">
                          <a:solidFill>
                            <a:schemeClr val="tx1"/>
                          </a:solidFill>
                          <a:latin typeface="Courier New" pitchFamily="49" charset="0"/>
                          <a:ea typeface="+mn-ea"/>
                          <a:cs typeface="Courier New" pitchFamily="49" charset="0"/>
                        </a:rPr>
                        <a:t> of current item</a:t>
                      </a:r>
                    </a:p>
                    <a:p>
                      <a:pPr>
                        <a:spcBef>
                          <a:spcPct val="10000"/>
                        </a:spcBef>
                        <a:tabLst>
                          <a:tab pos="179388" algn="l"/>
                          <a:tab pos="682625" algn="l"/>
                          <a:tab pos="1365250" algn="l"/>
                          <a:tab pos="3144838" algn="l"/>
                        </a:tabLst>
                      </a:pPr>
                      <a:r>
                        <a:rPr lang="en-US" sz="2000" b="1" dirty="0">
                          <a:solidFill>
                            <a:schemeClr val="tx1"/>
                          </a:solidFill>
                          <a:latin typeface="Courier New" pitchFamily="49" charset="0"/>
                          <a:cs typeface="Courier New" pitchFamily="49" charset="0"/>
                        </a:rPr>
                        <a:t># &amp;A[40]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comparing address!</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$t3 </a:t>
                      </a:r>
                      <a:r>
                        <a:rPr lang="en-US" sz="2000" b="1" baseline="0" dirty="0">
                          <a:solidFill>
                            <a:schemeClr val="tx1"/>
                          </a:solidFill>
                          <a:latin typeface="Courier New" pitchFamily="49" charset="0"/>
                          <a:cs typeface="Courier New" pitchFamily="49" charset="0"/>
                          <a:sym typeface="Wingdings" panose="05000000000000000000" pitchFamily="2" charset="2"/>
                        </a:rPr>
                        <a:t> </a:t>
                      </a:r>
                      <a:r>
                        <a:rPr lang="en-US" sz="2000" b="1" baseline="0" dirty="0">
                          <a:solidFill>
                            <a:schemeClr val="tx1"/>
                          </a:solidFill>
                          <a:latin typeface="Courier New" pitchFamily="49" charset="0"/>
                          <a:cs typeface="Courier New" pitchFamily="49" charset="0"/>
                        </a:rPr>
                        <a:t>A[</a:t>
                      </a:r>
                      <a:r>
                        <a:rPr lang="en-US" sz="2000" b="1" baseline="0" dirty="0" err="1">
                          <a:solidFill>
                            <a:schemeClr val="tx1"/>
                          </a:solidFill>
                          <a:latin typeface="Courier New" pitchFamily="49" charset="0"/>
                          <a:cs typeface="Courier New" pitchFamily="49" charset="0"/>
                        </a:rPr>
                        <a:t>i</a:t>
                      </a:r>
                      <a:r>
                        <a:rPr lang="en-US" sz="2000" b="1" baseline="0" dirty="0">
                          <a:solidFill>
                            <a:schemeClr val="tx1"/>
                          </a:solidFill>
                          <a:latin typeface="Courier New" pitchFamily="49" charset="0"/>
                          <a:cs typeface="Courier New" pitchFamily="49" charset="0"/>
                        </a:rPr>
                        <a:t>]</a:t>
                      </a:r>
                      <a:endParaRPr lang="en-US" sz="2000" b="1"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dirty="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dirty="0">
                          <a:solidFill>
                            <a:schemeClr val="tx1"/>
                          </a:solidFill>
                          <a:latin typeface="Courier New" pitchFamily="49" charset="0"/>
                          <a:cs typeface="Courier New" pitchFamily="49" charset="0"/>
                        </a:rPr>
                        <a:t># result++</a:t>
                      </a:r>
                      <a:endParaRPr lang="en-US" sz="2000" b="1" dirty="0">
                        <a:solidFill>
                          <a:schemeClr val="tx1"/>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kern="1200" baseline="0" dirty="0">
                          <a:solidFill>
                            <a:schemeClr val="tx1"/>
                          </a:solidFill>
                          <a:latin typeface="Courier New" pitchFamily="49" charset="0"/>
                          <a:ea typeface="+mn-ea"/>
                          <a:cs typeface="Courier New" pitchFamily="49" charset="0"/>
                        </a:rPr>
                        <a:t># move to next item</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8" name="Slide Number Placeholder 6">
            <a:extLst>
              <a:ext uri="{FF2B5EF4-FFF2-40B4-BE49-F238E27FC236}">
                <a16:creationId xmlns:a16="http://schemas.microsoft.com/office/drawing/2014/main" id="{A1A3F96F-0D6B-4AC2-BC31-0418FEDDA4F2}"/>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Tree>
    <p:extLst>
      <p:ext uri="{BB962C8B-B14F-4D97-AF65-F5344CB8AC3E}">
        <p14:creationId xmlns:p14="http://schemas.microsoft.com/office/powerpoint/2010/main" val="370145454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18382</TotalTime>
  <Words>9443</Words>
  <Application>Microsoft Macintosh PowerPoint</Application>
  <PresentationFormat>On-screen Show (4:3)</PresentationFormat>
  <Paragraphs>1728</Paragraphs>
  <Slides>83</Slides>
  <Notes>75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Calibri</vt:lpstr>
      <vt:lpstr>Consolas</vt:lpstr>
      <vt:lpstr>Courier New</vt:lpstr>
      <vt:lpstr>Impact</vt:lpstr>
      <vt:lpstr>Lucida Console</vt:lpstr>
      <vt:lpstr>Times New Roman</vt:lpstr>
      <vt:lpstr>Verdana</vt:lpstr>
      <vt:lpstr>Wingdings</vt:lpstr>
      <vt:lpstr>Clarity</vt:lpstr>
      <vt:lpstr>http://www.comp.nus.edu.sg/~cs2100/</vt:lpstr>
      <vt:lpstr>Assembly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Tutorial 3 Question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and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Keng Yan, Colin</cp:lastModifiedBy>
  <cp:revision>1574</cp:revision>
  <cp:lastPrinted>2017-06-30T03:15:07Z</cp:lastPrinted>
  <dcterms:created xsi:type="dcterms:W3CDTF">1998-09-05T15:03:32Z</dcterms:created>
  <dcterms:modified xsi:type="dcterms:W3CDTF">2021-09-13T06:50:25Z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