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29" r:id="rId3"/>
    <p:sldId id="359" r:id="rId4"/>
    <p:sldId id="310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60" r:id="rId24"/>
    <p:sldId id="32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62" r:id="rId34"/>
    <p:sldId id="289" r:id="rId35"/>
    <p:sldId id="332" r:id="rId36"/>
    <p:sldId id="333" r:id="rId37"/>
    <p:sldId id="334" r:id="rId38"/>
    <p:sldId id="335" r:id="rId39"/>
    <p:sldId id="336" r:id="rId40"/>
    <p:sldId id="315" r:id="rId41"/>
    <p:sldId id="325" r:id="rId42"/>
    <p:sldId id="326" r:id="rId43"/>
    <p:sldId id="327" r:id="rId44"/>
    <p:sldId id="322" r:id="rId45"/>
    <p:sldId id="300" r:id="rId46"/>
    <p:sldId id="301" r:id="rId47"/>
    <p:sldId id="361" r:id="rId48"/>
    <p:sldId id="275" r:id="rId49"/>
    <p:sldId id="286" r:id="rId50"/>
    <p:sldId id="287" r:id="rId51"/>
    <p:sldId id="288" r:id="rId52"/>
    <p:sldId id="331" r:id="rId53"/>
    <p:sldId id="337" r:id="rId54"/>
    <p:sldId id="330" r:id="rId55"/>
    <p:sldId id="269" r:id="rId5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BE5D6"/>
    <a:srgbClr val="FFFFCC"/>
    <a:srgbClr val="FFFFFF"/>
    <a:srgbClr val="E2F0D9"/>
    <a:srgbClr val="0000FF"/>
    <a:srgbClr val="5B9BD5"/>
    <a:srgbClr val="C56F11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1" autoAdjust="0"/>
    <p:restoredTop sz="94129" autoAdjust="0"/>
  </p:normalViewPr>
  <p:slideViewPr>
    <p:cSldViewPr snapToGrid="0">
      <p:cViewPr varScale="1">
        <p:scale>
          <a:sx n="70" d="100"/>
          <a:sy n="70" d="100"/>
        </p:scale>
        <p:origin x="90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9/11/2021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98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4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31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094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80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93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00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2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433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593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59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92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348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349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30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076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902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242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33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244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51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913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04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093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093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006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501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196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86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303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898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81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527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222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501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9784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20635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8751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573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8391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8576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12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51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42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22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91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3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9/11/2021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4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9/11/2021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9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9/11/2021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9/11/2021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1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9/11/2021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0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9/11/2021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9/11/2021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9/11/2021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9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9/11/2021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1B8C-9507-4FC0-B68E-608D733D4E76}" type="datetime1">
              <a:rPr lang="en-SG" smtClean="0"/>
              <a:t>9/11/2021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61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9/11/2021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22CF-8AB8-4D71-B847-9594A2A4CEF4}" type="datetime1">
              <a:rPr lang="en-SG" smtClean="0"/>
              <a:t>9/11/2021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0368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9 November 2021</a:t>
            </a:r>
          </a:p>
          <a:p>
            <a:r>
              <a:rPr lang="en-SG" sz="3200" dirty="0" smtClean="0"/>
              <a:t>Selected </a:t>
            </a:r>
            <a:r>
              <a:rPr lang="en-SG" sz="3200" dirty="0"/>
              <a:t>Past Years’ Exam Questions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849328" y="102246"/>
            <a:ext cx="7885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(d) </a:t>
            </a:r>
            <a:r>
              <a:rPr lang="en-SG" dirty="0"/>
              <a:t>Design a circuit that takes in a 3-bit unsigned binary number </a:t>
            </a:r>
            <a:r>
              <a:rPr lang="en-SG" i="1" dirty="0"/>
              <a:t>X</a:t>
            </a:r>
            <a:r>
              <a:rPr lang="en-SG" dirty="0"/>
              <a:t>=</a:t>
            </a:r>
            <a:r>
              <a:rPr lang="en-SG" i="1" dirty="0"/>
              <a:t>X</a:t>
            </a:r>
            <a:r>
              <a:rPr lang="en-SG" baseline="-25000" dirty="0"/>
              <a:t>2</a:t>
            </a:r>
            <a:r>
              <a:rPr lang="en-SG" i="1" dirty="0"/>
              <a:t>X</a:t>
            </a:r>
            <a:r>
              <a:rPr lang="en-SG" baseline="-25000" dirty="0"/>
              <a:t>1</a:t>
            </a:r>
            <a:r>
              <a:rPr lang="en-SG" i="1" dirty="0"/>
              <a:t>X</a:t>
            </a:r>
            <a:r>
              <a:rPr lang="en-SG" baseline="-25000" dirty="0"/>
              <a:t>0</a:t>
            </a:r>
            <a:r>
              <a:rPr lang="en-SG" dirty="0"/>
              <a:t> and a one-bit value </a:t>
            </a:r>
            <a:r>
              <a:rPr lang="en-SG" i="1" dirty="0"/>
              <a:t>y</a:t>
            </a:r>
            <a:r>
              <a:rPr lang="en-SG" dirty="0"/>
              <a:t> to generate the output </a:t>
            </a:r>
            <a:r>
              <a:rPr lang="en-SG" i="1" dirty="0"/>
              <a:t>Z</a:t>
            </a:r>
            <a:r>
              <a:rPr lang="en-SG" baseline="-25000" dirty="0"/>
              <a:t>3</a:t>
            </a:r>
            <a:r>
              <a:rPr lang="en-SG" i="1" dirty="0"/>
              <a:t>Z</a:t>
            </a:r>
            <a:r>
              <a:rPr lang="en-SG" baseline="-25000" dirty="0"/>
              <a:t>2</a:t>
            </a:r>
            <a:r>
              <a:rPr lang="en-SG" i="1" dirty="0"/>
              <a:t>Z</a:t>
            </a:r>
            <a:r>
              <a:rPr lang="en-SG" baseline="-25000" dirty="0"/>
              <a:t>1</a:t>
            </a:r>
            <a:r>
              <a:rPr lang="en-SG" i="1" dirty="0"/>
              <a:t>Z</a:t>
            </a:r>
            <a:r>
              <a:rPr lang="en-SG" baseline="-25000" dirty="0"/>
              <a:t>0</a:t>
            </a:r>
            <a:r>
              <a:rPr lang="en-SG" dirty="0"/>
              <a:t> which is a binary number representing the value </a:t>
            </a:r>
            <a:r>
              <a:rPr lang="en-SG" i="1" dirty="0"/>
              <a:t>X</a:t>
            </a:r>
            <a:r>
              <a:rPr lang="en-SG" dirty="0"/>
              <a:t>+5</a:t>
            </a:r>
            <a:r>
              <a:rPr lang="en-SG" i="1" dirty="0"/>
              <a:t>y.</a:t>
            </a:r>
            <a:endParaRPr lang="en-SG" sz="2400" dirty="0">
              <a:sym typeface="Symbol" panose="05050102010706020507" pitchFamily="18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E5963-5CB4-4BC8-B905-248575FE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66295"/>
              </p:ext>
            </p:extLst>
          </p:nvPr>
        </p:nvGraphicFramePr>
        <p:xfrm>
          <a:off x="7851250" y="1009678"/>
          <a:ext cx="3672480" cy="5377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060">
                  <a:extLst>
                    <a:ext uri="{9D8B030D-6E8A-4147-A177-3AD203B41FA5}">
                      <a16:colId xmlns:a16="http://schemas.microsoft.com/office/drawing/2014/main" val="3191492831"/>
                    </a:ext>
                  </a:extLst>
                </a:gridCol>
                <a:gridCol w="459060">
                  <a:extLst>
                    <a:ext uri="{9D8B030D-6E8A-4147-A177-3AD203B41FA5}">
                      <a16:colId xmlns:a16="http://schemas.microsoft.com/office/drawing/2014/main" val="3967786487"/>
                    </a:ext>
                  </a:extLst>
                </a:gridCol>
                <a:gridCol w="459060">
                  <a:extLst>
                    <a:ext uri="{9D8B030D-6E8A-4147-A177-3AD203B41FA5}">
                      <a16:colId xmlns:a16="http://schemas.microsoft.com/office/drawing/2014/main" val="1352390842"/>
                    </a:ext>
                  </a:extLst>
                </a:gridCol>
                <a:gridCol w="459060">
                  <a:extLst>
                    <a:ext uri="{9D8B030D-6E8A-4147-A177-3AD203B41FA5}">
                      <a16:colId xmlns:a16="http://schemas.microsoft.com/office/drawing/2014/main" val="221443747"/>
                    </a:ext>
                  </a:extLst>
                </a:gridCol>
                <a:gridCol w="459060">
                  <a:extLst>
                    <a:ext uri="{9D8B030D-6E8A-4147-A177-3AD203B41FA5}">
                      <a16:colId xmlns:a16="http://schemas.microsoft.com/office/drawing/2014/main" val="575491922"/>
                    </a:ext>
                  </a:extLst>
                </a:gridCol>
                <a:gridCol w="459060">
                  <a:extLst>
                    <a:ext uri="{9D8B030D-6E8A-4147-A177-3AD203B41FA5}">
                      <a16:colId xmlns:a16="http://schemas.microsoft.com/office/drawing/2014/main" val="1432518239"/>
                    </a:ext>
                  </a:extLst>
                </a:gridCol>
                <a:gridCol w="459060">
                  <a:extLst>
                    <a:ext uri="{9D8B030D-6E8A-4147-A177-3AD203B41FA5}">
                      <a16:colId xmlns:a16="http://schemas.microsoft.com/office/drawing/2014/main" val="3732003742"/>
                    </a:ext>
                  </a:extLst>
                </a:gridCol>
                <a:gridCol w="459060">
                  <a:extLst>
                    <a:ext uri="{9D8B030D-6E8A-4147-A177-3AD203B41FA5}">
                      <a16:colId xmlns:a16="http://schemas.microsoft.com/office/drawing/2014/main" val="3606030090"/>
                    </a:ext>
                  </a:extLst>
                </a:gridCol>
              </a:tblGrid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i="0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b="1" i="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i="0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1" i="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i="0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 i="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sz="1800" b="1" i="0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SG" sz="1800" b="1" i="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sz="1800" b="1" i="0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b="1" i="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sz="1800" b="1" i="0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1" i="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sz="1800" b="1" i="0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 i="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414150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49632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7141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9811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9905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73421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906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699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30106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80963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04835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70371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27532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350009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44773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78409"/>
                  </a:ext>
                </a:extLst>
              </a:tr>
              <a:tr h="31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3115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7B9280B-AD9F-465C-9928-0C1D3D60D678}"/>
              </a:ext>
            </a:extLst>
          </p:cNvPr>
          <p:cNvGrpSpPr/>
          <p:nvPr/>
        </p:nvGrpSpPr>
        <p:grpSpPr>
          <a:xfrm>
            <a:off x="1229666" y="2641008"/>
            <a:ext cx="5773561" cy="1985048"/>
            <a:chOff x="1229666" y="1637791"/>
            <a:chExt cx="5773561" cy="198504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FCF975F-E57B-43AE-B593-3C49047D81C5}"/>
                </a:ext>
              </a:extLst>
            </p:cNvPr>
            <p:cNvGrpSpPr/>
            <p:nvPr/>
          </p:nvGrpSpPr>
          <p:grpSpPr>
            <a:xfrm>
              <a:off x="1737095" y="1637791"/>
              <a:ext cx="4718179" cy="1985048"/>
              <a:chOff x="0" y="0"/>
              <a:chExt cx="2895600" cy="133350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159BD6A-54A6-450D-965B-7AF81DB16FA3}"/>
                  </a:ext>
                </a:extLst>
              </p:cNvPr>
              <p:cNvGrpSpPr/>
              <p:nvPr/>
            </p:nvGrpSpPr>
            <p:grpSpPr>
              <a:xfrm>
                <a:off x="2171700" y="292100"/>
                <a:ext cx="723900" cy="772255"/>
                <a:chOff x="0" y="0"/>
                <a:chExt cx="723900" cy="772255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718D736-D906-4194-92D1-A4BEC1E21698}"/>
                    </a:ext>
                  </a:extLst>
                </p:cNvPr>
                <p:cNvSpPr/>
                <p:nvPr/>
              </p:nvSpPr>
              <p:spPr>
                <a:xfrm>
                  <a:off x="88900" y="25400"/>
                  <a:ext cx="635000" cy="7175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70" name="Text Box 2707">
                  <a:extLst>
                    <a:ext uri="{FF2B5EF4-FFF2-40B4-BE49-F238E27FC236}">
                      <a16:creationId xmlns:a16="http://schemas.microsoft.com/office/drawing/2014/main" id="{4007BC21-E1E7-4F28-AA9A-EC9071AE7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00" y="0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Text Box 2708">
                  <a:extLst>
                    <a:ext uri="{FF2B5EF4-FFF2-40B4-BE49-F238E27FC236}">
                      <a16:creationId xmlns:a16="http://schemas.microsoft.com/office/drawing/2014/main" id="{D2A48A62-1265-4731-975C-2D2EA10761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500" y="215900"/>
                  <a:ext cx="4318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HA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Text Box 2709">
                  <a:extLst>
                    <a:ext uri="{FF2B5EF4-FFF2-40B4-BE49-F238E27FC236}">
                      <a16:creationId xmlns:a16="http://schemas.microsoft.com/office/drawing/2014/main" id="{C28BF788-CF00-4362-96CA-962D629ED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350" y="0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2710">
                  <a:extLst>
                    <a:ext uri="{FF2B5EF4-FFF2-40B4-BE49-F238E27FC236}">
                      <a16:creationId xmlns:a16="http://schemas.microsoft.com/office/drawing/2014/main" id="{3BB2117B-9A65-4AF8-8A6F-7B1C0525A2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444500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 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Text Box 2711">
                  <a:extLst>
                    <a:ext uri="{FF2B5EF4-FFF2-40B4-BE49-F238E27FC236}">
                      <a16:creationId xmlns:a16="http://schemas.microsoft.com/office/drawing/2014/main" id="{6E91F6C3-8CE2-4CDF-B596-721D3D7B89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650" y="539750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B4A9D19-484F-4DCB-ADD5-7BF7C442BC45}"/>
                  </a:ext>
                </a:extLst>
              </p:cNvPr>
              <p:cNvGrpSpPr/>
              <p:nvPr/>
            </p:nvGrpSpPr>
            <p:grpSpPr>
              <a:xfrm>
                <a:off x="1244600" y="292100"/>
                <a:ext cx="717812" cy="772255"/>
                <a:chOff x="86603" y="0"/>
                <a:chExt cx="717812" cy="772255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1BB409A-2FC5-4179-815E-14C466079E2F}"/>
                    </a:ext>
                  </a:extLst>
                </p:cNvPr>
                <p:cNvSpPr/>
                <p:nvPr/>
              </p:nvSpPr>
              <p:spPr>
                <a:xfrm>
                  <a:off x="88900" y="25400"/>
                  <a:ext cx="635000" cy="7175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64" name="Text Box 2716">
                  <a:extLst>
                    <a:ext uri="{FF2B5EF4-FFF2-40B4-BE49-F238E27FC236}">
                      <a16:creationId xmlns:a16="http://schemas.microsoft.com/office/drawing/2014/main" id="{4ACD3237-7542-4564-A906-80A252289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00" y="0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Text Box 2717">
                  <a:extLst>
                    <a:ext uri="{FF2B5EF4-FFF2-40B4-BE49-F238E27FC236}">
                      <a16:creationId xmlns:a16="http://schemas.microsoft.com/office/drawing/2014/main" id="{46D212CC-F012-4ECD-8A17-A1FE15CF2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500" y="215900"/>
                  <a:ext cx="4318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HA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2718">
                  <a:extLst>
                    <a:ext uri="{FF2B5EF4-FFF2-40B4-BE49-F238E27FC236}">
                      <a16:creationId xmlns:a16="http://schemas.microsoft.com/office/drawing/2014/main" id="{CA8CDA80-1C64-49DD-A15E-2F99C3FA47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250" y="211969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 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Text Box 2719">
                  <a:extLst>
                    <a:ext uri="{FF2B5EF4-FFF2-40B4-BE49-F238E27FC236}">
                      <a16:creationId xmlns:a16="http://schemas.microsoft.com/office/drawing/2014/main" id="{5A697311-7036-4F7E-91E3-C2DD2B56BA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603" y="539739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Text Box 2720">
                  <a:extLst>
                    <a:ext uri="{FF2B5EF4-FFF2-40B4-BE49-F238E27FC236}">
                      <a16:creationId xmlns:a16="http://schemas.microsoft.com/office/drawing/2014/main" id="{C0092EC0-9FBF-4C04-9E55-122DE8DB71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650" y="539750"/>
                  <a:ext cx="328165" cy="232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2F77CBE-1146-40A5-A10A-FB5CF14BFBF1}"/>
                  </a:ext>
                </a:extLst>
              </p:cNvPr>
              <p:cNvGrpSpPr/>
              <p:nvPr/>
            </p:nvGrpSpPr>
            <p:grpSpPr>
              <a:xfrm>
                <a:off x="0" y="292100"/>
                <a:ext cx="908050" cy="768319"/>
                <a:chOff x="0" y="0"/>
                <a:chExt cx="908050" cy="768319"/>
              </a:xfrm>
            </p:grpSpPr>
            <p:sp>
              <p:nvSpPr>
                <p:cNvPr id="156" name="Text Box 2723">
                  <a:extLst>
                    <a:ext uri="{FF2B5EF4-FFF2-40B4-BE49-F238E27FC236}">
                      <a16:creationId xmlns:a16="http://schemas.microsoft.com/office/drawing/2014/main" id="{219301D2-1C48-4BC2-A74E-85F8268DE3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50" y="6350"/>
                  <a:ext cx="317500" cy="2324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Text Box 2725">
                  <a:extLst>
                    <a:ext uri="{FF2B5EF4-FFF2-40B4-BE49-F238E27FC236}">
                      <a16:creationId xmlns:a16="http://schemas.microsoft.com/office/drawing/2014/main" id="{D3B6D2E0-1430-47E7-9464-75C8F3230C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150" y="6350"/>
                  <a:ext cx="285750" cy="232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 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F6849C2-B517-414B-8118-F089CE46C994}"/>
                    </a:ext>
                  </a:extLst>
                </p:cNvPr>
                <p:cNvSpPr/>
                <p:nvPr/>
              </p:nvSpPr>
              <p:spPr>
                <a:xfrm>
                  <a:off x="0" y="50801"/>
                  <a:ext cx="885796" cy="6921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59" name="Text Box 2724">
                  <a:extLst>
                    <a:ext uri="{FF2B5EF4-FFF2-40B4-BE49-F238E27FC236}">
                      <a16:creationId xmlns:a16="http://schemas.microsoft.com/office/drawing/2014/main" id="{3CCE85EF-D39D-48AD-8581-88DF0D5BBC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700" y="241300"/>
                  <a:ext cx="602341" cy="3047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FA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Text Box 2727">
                  <a:extLst>
                    <a:ext uri="{FF2B5EF4-FFF2-40B4-BE49-F238E27FC236}">
                      <a16:creationId xmlns:a16="http://schemas.microsoft.com/office/drawing/2014/main" id="{51F22E9F-22A1-414C-9770-F13C81D96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700" y="520669"/>
                  <a:ext cx="457775" cy="232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2728">
                  <a:extLst>
                    <a:ext uri="{FF2B5EF4-FFF2-40B4-BE49-F238E27FC236}">
                      <a16:creationId xmlns:a16="http://schemas.microsoft.com/office/drawing/2014/main" id="{9CEE172E-C070-42B6-9B68-B67CED753D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700" y="0"/>
                  <a:ext cx="387350" cy="2324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 err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SG" sz="1600" baseline="-25000" dirty="0" err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in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 Box 2729">
                  <a:extLst>
                    <a:ext uri="{FF2B5EF4-FFF2-40B4-BE49-F238E27FC236}">
                      <a16:creationId xmlns:a16="http://schemas.microsoft.com/office/drawing/2014/main" id="{57BC78F2-EC38-409C-A60C-FCAA19557C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50" y="520669"/>
                  <a:ext cx="46990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sz="1600" i="1" dirty="0" err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SG" sz="1600" baseline="-25000" dirty="0" err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out</a:t>
                  </a:r>
                  <a:r>
                    <a:rPr lang="en-SG" sz="11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BBEFB4E-39D3-43A3-B300-5F1E5DCBCCC8}"/>
                  </a:ext>
                </a:extLst>
              </p:cNvPr>
              <p:cNvGrpSpPr/>
              <p:nvPr/>
            </p:nvGrpSpPr>
            <p:grpSpPr>
              <a:xfrm>
                <a:off x="1879600" y="609600"/>
                <a:ext cx="381000" cy="254000"/>
                <a:chOff x="0" y="0"/>
                <a:chExt cx="381000" cy="254000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B22A1FC-4CB7-4710-960F-31D9F4649207}"/>
                    </a:ext>
                  </a:extLst>
                </p:cNvPr>
                <p:cNvCxnSpPr/>
                <p:nvPr/>
              </p:nvCxnSpPr>
              <p:spPr>
                <a:xfrm flipH="1">
                  <a:off x="215900" y="254000"/>
                  <a:ext cx="1651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D7E82A98-00CF-47AE-B783-3DFFAA754463}"/>
                    </a:ext>
                  </a:extLst>
                </p:cNvPr>
                <p:cNvCxnSpPr/>
                <p:nvPr/>
              </p:nvCxnSpPr>
              <p:spPr>
                <a:xfrm flipH="1">
                  <a:off x="0" y="6350"/>
                  <a:ext cx="2159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3295627-EB2A-46BC-8975-1DEB1B2E4C0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88900" y="127000"/>
                  <a:ext cx="25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7785B54-F561-4AF4-A4C0-BE8E30E396B5}"/>
                  </a:ext>
                </a:extLst>
              </p:cNvPr>
              <p:cNvGrpSpPr/>
              <p:nvPr/>
            </p:nvGrpSpPr>
            <p:grpSpPr>
              <a:xfrm>
                <a:off x="215900" y="0"/>
                <a:ext cx="2495550" cy="298450"/>
                <a:chOff x="0" y="0"/>
                <a:chExt cx="2495550" cy="298450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8F72387C-5575-4E9D-99AD-997A6E867888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4B4681E7-4E37-412C-B2DE-1E55FD743195}"/>
                    </a:ext>
                  </a:extLst>
                </p:cNvPr>
                <p:cNvCxnSpPr/>
                <p:nvPr/>
              </p:nvCxnSpPr>
              <p:spPr>
                <a:xfrm>
                  <a:off x="24130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9E900AF1-1BE8-4C09-99D1-258C74B6692F}"/>
                    </a:ext>
                  </a:extLst>
                </p:cNvPr>
                <p:cNvCxnSpPr/>
                <p:nvPr/>
              </p:nvCxnSpPr>
              <p:spPr>
                <a:xfrm>
                  <a:off x="50165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FA060CBD-593E-4294-B6FE-7C13400A41D8}"/>
                    </a:ext>
                  </a:extLst>
                </p:cNvPr>
                <p:cNvCxnSpPr/>
                <p:nvPr/>
              </p:nvCxnSpPr>
              <p:spPr>
                <a:xfrm>
                  <a:off x="220980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6B45A069-E528-45FF-A056-09BFCAEDE3F4}"/>
                    </a:ext>
                  </a:extLst>
                </p:cNvPr>
                <p:cNvCxnSpPr/>
                <p:nvPr/>
              </p:nvCxnSpPr>
              <p:spPr>
                <a:xfrm>
                  <a:off x="118745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E0D12394-CD13-4D26-8662-CEF62891AC8B}"/>
                    </a:ext>
                  </a:extLst>
                </p:cNvPr>
                <p:cNvCxnSpPr/>
                <p:nvPr/>
              </p:nvCxnSpPr>
              <p:spPr>
                <a:xfrm>
                  <a:off x="249555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D9631AE-5A9D-4828-854B-AADF98562F8F}"/>
                  </a:ext>
                </a:extLst>
              </p:cNvPr>
              <p:cNvGrpSpPr/>
              <p:nvPr/>
            </p:nvGrpSpPr>
            <p:grpSpPr>
              <a:xfrm>
                <a:off x="298450" y="1035050"/>
                <a:ext cx="2413000" cy="298450"/>
                <a:chOff x="0" y="0"/>
                <a:chExt cx="2413000" cy="298450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BBBC1272-54B9-4DDA-A718-B755BE7AE77A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11EAA50-EA1D-4DB4-ACEF-A9CD40941893}"/>
                    </a:ext>
                  </a:extLst>
                </p:cNvPr>
                <p:cNvCxnSpPr/>
                <p:nvPr/>
              </p:nvCxnSpPr>
              <p:spPr>
                <a:xfrm>
                  <a:off x="32385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0216CB4E-B219-45C5-AAF8-22AFDB8EE003}"/>
                    </a:ext>
                  </a:extLst>
                </p:cNvPr>
                <p:cNvCxnSpPr/>
                <p:nvPr/>
              </p:nvCxnSpPr>
              <p:spPr>
                <a:xfrm>
                  <a:off x="111125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E0F3A636-7F40-41AB-A07A-8DC2633199C5}"/>
                    </a:ext>
                  </a:extLst>
                </p:cNvPr>
                <p:cNvCxnSpPr/>
                <p:nvPr/>
              </p:nvCxnSpPr>
              <p:spPr>
                <a:xfrm>
                  <a:off x="139700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58CC25C1-667C-42AF-B556-CBFC16369342}"/>
                    </a:ext>
                  </a:extLst>
                </p:cNvPr>
                <p:cNvCxnSpPr/>
                <p:nvPr/>
              </p:nvCxnSpPr>
              <p:spPr>
                <a:xfrm>
                  <a:off x="2413000" y="0"/>
                  <a:ext cx="0" cy="298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3D530C-69FF-49B5-8373-D962BB8A4F32}"/>
                </a:ext>
              </a:extLst>
            </p:cNvPr>
            <p:cNvSpPr/>
            <p:nvPr/>
          </p:nvSpPr>
          <p:spPr>
            <a:xfrm>
              <a:off x="1229666" y="1886991"/>
              <a:ext cx="5773561" cy="1484060"/>
            </a:xfrm>
            <a:prstGeom prst="rect">
              <a:avLst/>
            </a:prstGeom>
            <a:solidFill>
              <a:srgbClr val="FDEADA">
                <a:alpha val="18039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401B3C-3517-4418-A5DF-8F77D52A89E6}"/>
              </a:ext>
            </a:extLst>
          </p:cNvPr>
          <p:cNvSpPr txBox="1"/>
          <p:nvPr/>
        </p:nvSpPr>
        <p:spPr>
          <a:xfrm>
            <a:off x="668270" y="1122843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F-block</a:t>
            </a:r>
            <a:endParaRPr lang="en-SG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5DDAB6-0A44-41E0-885E-08F4CA9DF224}"/>
              </a:ext>
            </a:extLst>
          </p:cNvPr>
          <p:cNvGrpSpPr/>
          <p:nvPr/>
        </p:nvGrpSpPr>
        <p:grpSpPr>
          <a:xfrm>
            <a:off x="2181642" y="1374711"/>
            <a:ext cx="3973572" cy="1338672"/>
            <a:chOff x="2181642" y="1374711"/>
            <a:chExt cx="3973572" cy="13386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BBB705C-77DF-480E-940D-3102F74B2D84}"/>
                </a:ext>
              </a:extLst>
            </p:cNvPr>
            <p:cNvGrpSpPr/>
            <p:nvPr/>
          </p:nvGrpSpPr>
          <p:grpSpPr>
            <a:xfrm>
              <a:off x="2181642" y="1374711"/>
              <a:ext cx="3973572" cy="1338672"/>
              <a:chOff x="2181642" y="1374711"/>
              <a:chExt cx="3973572" cy="1338672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C2D08E9-3E0A-457A-A27F-EA04A3F3DC38}"/>
                  </a:ext>
                </a:extLst>
              </p:cNvPr>
              <p:cNvSpPr txBox="1"/>
              <p:nvPr/>
            </p:nvSpPr>
            <p:spPr>
              <a:xfrm>
                <a:off x="2181642" y="1374711"/>
                <a:ext cx="668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b="1" i="1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en-SG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B29C61-18F4-4C1F-BDCC-C79BADD55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770" y="1836376"/>
                <a:ext cx="0" cy="87700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6B218F6-B56C-4B6F-ABC5-57E1916234D0}"/>
                  </a:ext>
                </a:extLst>
              </p:cNvPr>
              <p:cNvCxnSpPr/>
              <p:nvPr/>
            </p:nvCxnSpPr>
            <p:spPr>
              <a:xfrm>
                <a:off x="2482071" y="2077278"/>
                <a:ext cx="3673143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8E26B8E-54A9-41A4-A47F-B062A45E576D}"/>
                </a:ext>
              </a:extLst>
            </p:cNvPr>
            <p:cNvCxnSpPr>
              <a:cxnSpLocks/>
            </p:cNvCxnSpPr>
            <p:nvPr/>
          </p:nvCxnSpPr>
          <p:spPr>
            <a:xfrm>
              <a:off x="6155214" y="2077278"/>
              <a:ext cx="0" cy="6361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2E9BAC-54A2-4B13-B43C-B068D02212D8}"/>
              </a:ext>
            </a:extLst>
          </p:cNvPr>
          <p:cNvGrpSpPr/>
          <p:nvPr/>
        </p:nvGrpSpPr>
        <p:grpSpPr>
          <a:xfrm>
            <a:off x="2906293" y="2641008"/>
            <a:ext cx="1127811" cy="1985048"/>
            <a:chOff x="2906293" y="2641008"/>
            <a:chExt cx="1127811" cy="198504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E464D2-27F5-4C39-ACAF-0BF5962CE919}"/>
                </a:ext>
              </a:extLst>
            </p:cNvPr>
            <p:cNvCxnSpPr>
              <a:cxnSpLocks/>
            </p:cNvCxnSpPr>
            <p:nvPr/>
          </p:nvCxnSpPr>
          <p:spPr>
            <a:xfrm>
              <a:off x="2906293" y="2641008"/>
              <a:ext cx="585226" cy="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ED86905-58A8-406D-A81D-76BFEBC3853C}"/>
                </a:ext>
              </a:extLst>
            </p:cNvPr>
            <p:cNvCxnSpPr>
              <a:cxnSpLocks/>
            </p:cNvCxnSpPr>
            <p:nvPr/>
          </p:nvCxnSpPr>
          <p:spPr>
            <a:xfrm>
              <a:off x="3491519" y="4626056"/>
              <a:ext cx="542585" cy="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851EDD-C2A5-4BD6-942A-5AE2F24C8FD3}"/>
                </a:ext>
              </a:extLst>
            </p:cNvPr>
            <p:cNvCxnSpPr/>
            <p:nvPr/>
          </p:nvCxnSpPr>
          <p:spPr>
            <a:xfrm>
              <a:off x="3491519" y="2641008"/>
              <a:ext cx="0" cy="1985048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B1B8787-B041-4910-B410-D7CE16AA958E}"/>
              </a:ext>
            </a:extLst>
          </p:cNvPr>
          <p:cNvGrpSpPr/>
          <p:nvPr/>
        </p:nvGrpSpPr>
        <p:grpSpPr>
          <a:xfrm>
            <a:off x="1768136" y="2176328"/>
            <a:ext cx="4306102" cy="461665"/>
            <a:chOff x="1769126" y="2183532"/>
            <a:chExt cx="4306102" cy="461665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B89747-7F6B-4138-B3B6-7487775AE4C3}"/>
                </a:ext>
              </a:extLst>
            </p:cNvPr>
            <p:cNvSpPr txBox="1"/>
            <p:nvPr/>
          </p:nvSpPr>
          <p:spPr>
            <a:xfrm>
              <a:off x="1769126" y="2183532"/>
              <a:ext cx="66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i="1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 sz="2400" b="1" baseline="-25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40A4166-0B0C-438B-AA6F-980055E1A9E2}"/>
                </a:ext>
              </a:extLst>
            </p:cNvPr>
            <p:cNvSpPr txBox="1"/>
            <p:nvPr/>
          </p:nvSpPr>
          <p:spPr>
            <a:xfrm>
              <a:off x="3698181" y="2183532"/>
              <a:ext cx="66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i="1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 sz="2400" b="1" baseline="-25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FD8F5FA-DA23-49B4-AD99-BFA3E8564FDA}"/>
                </a:ext>
              </a:extLst>
            </p:cNvPr>
            <p:cNvSpPr txBox="1"/>
            <p:nvPr/>
          </p:nvSpPr>
          <p:spPr>
            <a:xfrm>
              <a:off x="5406700" y="2183532"/>
              <a:ext cx="66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i="1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 sz="2400" b="1" baseline="-25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921704-A728-44CA-9A1D-DEC105E32223}"/>
              </a:ext>
            </a:extLst>
          </p:cNvPr>
          <p:cNvGrpSpPr/>
          <p:nvPr/>
        </p:nvGrpSpPr>
        <p:grpSpPr>
          <a:xfrm>
            <a:off x="1874242" y="4638725"/>
            <a:ext cx="4655759" cy="461665"/>
            <a:chOff x="1874242" y="4638725"/>
            <a:chExt cx="4655759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8BCEF-B23C-4C50-B2AC-A3FB4A76B134}"/>
                </a:ext>
              </a:extLst>
            </p:cNvPr>
            <p:cNvSpPr txBox="1"/>
            <p:nvPr/>
          </p:nvSpPr>
          <p:spPr>
            <a:xfrm>
              <a:off x="2470443" y="4638725"/>
              <a:ext cx="66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i="1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Z</a:t>
              </a:r>
              <a:r>
                <a:rPr lang="en-US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 sz="2400" b="1" baseline="-25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2A65209-0DF1-460E-9263-8BBAF4A3B4B9}"/>
                </a:ext>
              </a:extLst>
            </p:cNvPr>
            <p:cNvSpPr txBox="1"/>
            <p:nvPr/>
          </p:nvSpPr>
          <p:spPr>
            <a:xfrm>
              <a:off x="4145190" y="4638725"/>
              <a:ext cx="66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i="1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Z</a:t>
              </a:r>
              <a:r>
                <a:rPr lang="en-US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 sz="2400" b="1" baseline="-25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7836EE7-8C7B-41E2-AEB2-51BE5269213F}"/>
                </a:ext>
              </a:extLst>
            </p:cNvPr>
            <p:cNvSpPr txBox="1"/>
            <p:nvPr/>
          </p:nvSpPr>
          <p:spPr>
            <a:xfrm>
              <a:off x="5861473" y="4638725"/>
              <a:ext cx="66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i="1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Z</a:t>
              </a:r>
              <a:r>
                <a:rPr lang="en-US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 sz="2400" b="1" baseline="-25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CB1FA42-4D75-4E24-82A8-FFDB145411FE}"/>
                </a:ext>
              </a:extLst>
            </p:cNvPr>
            <p:cNvSpPr txBox="1"/>
            <p:nvPr/>
          </p:nvSpPr>
          <p:spPr>
            <a:xfrm>
              <a:off x="1874242" y="4638725"/>
              <a:ext cx="66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i="1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Z</a:t>
              </a:r>
              <a:r>
                <a:rPr lang="en-US" sz="2400" b="1" baseline="-25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 sz="2400" b="1" baseline="-25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8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6694969" y="339246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buFont typeface="Wingdings" panose="05000000000000000000" pitchFamily="2" charset="2"/>
              <a:buChar char="§"/>
            </a:pPr>
            <a:r>
              <a:rPr lang="en-SG" sz="2000" dirty="0"/>
              <a:t>$s0 = base address of array </a:t>
            </a:r>
            <a:r>
              <a:rPr lang="en-SG" sz="2000" i="1" dirty="0"/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s1 = base address of array </a:t>
            </a:r>
            <a:r>
              <a:rPr lang="en-SG" sz="2000" i="1" dirty="0">
                <a:sym typeface="Symbol" panose="05050102010706020507" pitchFamily="18" charset="2"/>
              </a:rPr>
              <a:t>B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s2 = size of array 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s5 = count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630866" y="570079"/>
            <a:ext cx="5812464" cy="601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.data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A: .word 10,21,12,17,9,1,20,33 </a:t>
            </a:r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after: 10,18,12,2,7,-1,20,22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B: .word 100,3,20,15,2,2,65,11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size: .word 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.text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main: la   $s0, A         # $s0 is the base address of array 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la   $s1, B         # $s1 is the base address of array B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# Box 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                      # Box 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print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li   $v0, 10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exit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8B507-48EC-4FD1-87EA-B201A3CFEDBF}"/>
              </a:ext>
            </a:extLst>
          </p:cNvPr>
          <p:cNvSpPr/>
          <p:nvPr/>
        </p:nvSpPr>
        <p:spPr>
          <a:xfrm>
            <a:off x="1179962" y="2020186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68C53C-6C5E-416A-A18F-F10115440FC8}"/>
              </a:ext>
            </a:extLst>
          </p:cNvPr>
          <p:cNvSpPr/>
          <p:nvPr/>
        </p:nvSpPr>
        <p:spPr>
          <a:xfrm>
            <a:off x="1179962" y="5479312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9D3A58-49FF-4A34-BFB1-3E8016C73AC8}"/>
              </a:ext>
            </a:extLst>
          </p:cNvPr>
          <p:cNvSpPr txBox="1"/>
          <p:nvPr/>
        </p:nvSpPr>
        <p:spPr>
          <a:xfrm>
            <a:off x="6556745" y="1949059"/>
            <a:ext cx="472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(a) </a:t>
            </a:r>
            <a:r>
              <a:rPr lang="en-SG" sz="2000" dirty="0"/>
              <a:t>Fill in Box 1 with MIPS instruction(s) to load the value of </a:t>
            </a:r>
            <a:r>
              <a:rPr lang="en-SG" sz="2000" i="1" dirty="0"/>
              <a:t>size</a:t>
            </a:r>
            <a:r>
              <a:rPr lang="en-SG" sz="2000" dirty="0"/>
              <a:t> into $s2.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B82949-D869-4B8E-BE32-D3319DC69E22}"/>
              </a:ext>
            </a:extLst>
          </p:cNvPr>
          <p:cNvSpPr txBox="1"/>
          <p:nvPr/>
        </p:nvSpPr>
        <p:spPr>
          <a:xfrm>
            <a:off x="6556744" y="4139501"/>
            <a:ext cx="4724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(b) </a:t>
            </a:r>
            <a:r>
              <a:rPr lang="en-SG" sz="2000" dirty="0"/>
              <a:t>Fill in Box 1 with MIPS instruction(s) to prepare for the printing of the value of </a:t>
            </a:r>
            <a:r>
              <a:rPr lang="en-SG" sz="2000" i="1" dirty="0"/>
              <a:t>count</a:t>
            </a:r>
            <a:r>
              <a:rPr lang="en-SG" sz="2000" dirty="0"/>
              <a:t> ($s5).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A468E-2907-4A22-A785-3DA2CF2048CD}"/>
              </a:ext>
            </a:extLst>
          </p:cNvPr>
          <p:cNvSpPr txBox="1"/>
          <p:nvPr/>
        </p:nvSpPr>
        <p:spPr>
          <a:xfrm>
            <a:off x="7325833" y="2849526"/>
            <a:ext cx="347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$t0, size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0($t0)</a:t>
            </a:r>
            <a:endParaRPr lang="en-SG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990796-DCF6-40E1-84FC-E51C214361BB}"/>
              </a:ext>
            </a:extLst>
          </p:cNvPr>
          <p:cNvSpPr txBox="1"/>
          <p:nvPr/>
        </p:nvSpPr>
        <p:spPr>
          <a:xfrm>
            <a:off x="7318745" y="5386377"/>
            <a:ext cx="410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 $v0, 1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$s5, $0</a:t>
            </a:r>
            <a:endParaRPr lang="en-SG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6694969" y="339246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buFont typeface="Wingdings" panose="05000000000000000000" pitchFamily="2" charset="2"/>
              <a:buChar char="§"/>
            </a:pPr>
            <a:r>
              <a:rPr lang="en-SG" sz="2000" dirty="0"/>
              <a:t>$s0 = base address of array </a:t>
            </a:r>
            <a:r>
              <a:rPr lang="en-SG" sz="2000" i="1" dirty="0"/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s1 = base address of array </a:t>
            </a:r>
            <a:r>
              <a:rPr lang="en-SG" sz="2000" i="1" dirty="0">
                <a:sym typeface="Symbol" panose="05050102010706020507" pitchFamily="18" charset="2"/>
              </a:rPr>
              <a:t>B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s2 = size of array 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s5 = count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630866" y="570079"/>
            <a:ext cx="5812464" cy="601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.data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A: .word 10,21,12,17,9,1,20,33 </a:t>
            </a:r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after: 10,18,12,2,7,-1,20,22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B: .word 100,3,20,15,2,2,65,11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size: .word 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.text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main: la   $s0, A         # $s0 is the base address of array 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la   $s1, B         # $s1 is the base address of array B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# Box 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                      # Box 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print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li   $v0, 10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exit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8B507-48EC-4FD1-87EA-B201A3CFEDBF}"/>
              </a:ext>
            </a:extLst>
          </p:cNvPr>
          <p:cNvSpPr/>
          <p:nvPr/>
        </p:nvSpPr>
        <p:spPr>
          <a:xfrm>
            <a:off x="1179962" y="2020186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68C53C-6C5E-416A-A18F-F10115440FC8}"/>
              </a:ext>
            </a:extLst>
          </p:cNvPr>
          <p:cNvSpPr/>
          <p:nvPr/>
        </p:nvSpPr>
        <p:spPr>
          <a:xfrm>
            <a:off x="1179962" y="5479312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9D3A58-49FF-4A34-BFB1-3E8016C73AC8}"/>
              </a:ext>
            </a:extLst>
          </p:cNvPr>
          <p:cNvSpPr txBox="1"/>
          <p:nvPr/>
        </p:nvSpPr>
        <p:spPr>
          <a:xfrm>
            <a:off x="6556745" y="1949059"/>
            <a:ext cx="500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(c) </a:t>
            </a:r>
            <a:r>
              <a:rPr lang="en-SG" sz="2000" dirty="0"/>
              <a:t>Write an equivalent C code for I1 to I16.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A468E-2907-4A22-A785-3DA2CF2048CD}"/>
              </a:ext>
            </a:extLst>
          </p:cNvPr>
          <p:cNvSpPr txBox="1"/>
          <p:nvPr/>
        </p:nvSpPr>
        <p:spPr>
          <a:xfrm>
            <a:off x="6783572" y="2849526"/>
            <a:ext cx="514615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(j=0; j&lt;size;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(A[j]%2 == 1) {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A[j] = A[j] – B[j];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 = count + 1;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6694969" y="339246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buFont typeface="Wingdings" panose="05000000000000000000" pitchFamily="2" charset="2"/>
              <a:buChar char="§"/>
            </a:pPr>
            <a:r>
              <a:rPr lang="en-SG" sz="2000" dirty="0"/>
              <a:t>$s0 = base address of array </a:t>
            </a:r>
            <a:r>
              <a:rPr lang="en-SG" sz="2000" i="1" dirty="0"/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s1 = base address of array </a:t>
            </a:r>
            <a:r>
              <a:rPr lang="en-SG" sz="2000" i="1" dirty="0">
                <a:sym typeface="Symbol" panose="05050102010706020507" pitchFamily="18" charset="2"/>
              </a:rPr>
              <a:t>B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s2 = size of array 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s5 = count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630866" y="570079"/>
            <a:ext cx="5812464" cy="601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.data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A: .word 10,21,12,17,9,1,20,33 </a:t>
            </a:r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after: 10,18,12,2,7,-1,20,22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B: .word 100,3,20,15,2,2,65,11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size: .word 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.text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main: la   $s0, A         # $s0 is the base address of array 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la   $s1, B         # $s1 is the base address of array B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# Box 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                      # Box 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print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li   $v0, 10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exit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8B507-48EC-4FD1-87EA-B201A3CFEDBF}"/>
              </a:ext>
            </a:extLst>
          </p:cNvPr>
          <p:cNvSpPr/>
          <p:nvPr/>
        </p:nvSpPr>
        <p:spPr>
          <a:xfrm>
            <a:off x="1179962" y="2020186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68C53C-6C5E-416A-A18F-F10115440FC8}"/>
              </a:ext>
            </a:extLst>
          </p:cNvPr>
          <p:cNvSpPr/>
          <p:nvPr/>
        </p:nvSpPr>
        <p:spPr>
          <a:xfrm>
            <a:off x="1179962" y="5479312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9D3A58-49FF-4A34-BFB1-3E8016C73AC8}"/>
              </a:ext>
            </a:extLst>
          </p:cNvPr>
          <p:cNvSpPr txBox="1"/>
          <p:nvPr/>
        </p:nvSpPr>
        <p:spPr>
          <a:xfrm>
            <a:off x="6556745" y="1949059"/>
            <a:ext cx="500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(d) </a:t>
            </a:r>
            <a:r>
              <a:rPr lang="en-SG" sz="2000" dirty="0"/>
              <a:t>Instruction encoding of I3.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A468E-2907-4A22-A785-3DA2CF2048CD}"/>
              </a:ext>
            </a:extLst>
          </p:cNvPr>
          <p:cNvSpPr txBox="1"/>
          <p:nvPr/>
        </p:nvSpPr>
        <p:spPr>
          <a:xfrm>
            <a:off x="7270899" y="5179926"/>
            <a:ext cx="3741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 0 1 1 2 C 0 2 A</a:t>
            </a:r>
            <a:endParaRPr lang="en-SG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837DB-8BF2-46BE-A568-34E3105D647C}"/>
              </a:ext>
            </a:extLst>
          </p:cNvPr>
          <p:cNvSpPr txBox="1"/>
          <p:nvPr/>
        </p:nvSpPr>
        <p:spPr>
          <a:xfrm>
            <a:off x="7270899" y="2308424"/>
            <a:ext cx="357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SG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lt</a:t>
            </a:r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$t8, $t0, $s2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7070651" y="2881423"/>
            <a:ext cx="42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opcode = 0; </a:t>
            </a:r>
            <a:r>
              <a:rPr lang="en-US" sz="2000" dirty="0" err="1"/>
              <a:t>funct</a:t>
            </a:r>
            <a:r>
              <a:rPr lang="en-US" sz="2000" dirty="0"/>
              <a:t> = 0x2A = 0b101010</a:t>
            </a:r>
            <a:endParaRPr lang="en-SG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41F07-C8DF-4338-ABCC-2403ADF22CEA}"/>
              </a:ext>
            </a:extLst>
          </p:cNvPr>
          <p:cNvSpPr txBox="1"/>
          <p:nvPr/>
        </p:nvSpPr>
        <p:spPr>
          <a:xfrm>
            <a:off x="7070651" y="3293454"/>
            <a:ext cx="3338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33CC"/>
                </a:solidFill>
              </a:rPr>
              <a:t>rd</a:t>
            </a:r>
            <a:r>
              <a:rPr lang="en-US" sz="2000" dirty="0">
                <a:solidFill>
                  <a:srgbClr val="0033CC"/>
                </a:solidFill>
              </a:rPr>
              <a:t> = $t8 = $24 = 0b11000</a:t>
            </a:r>
          </a:p>
          <a:p>
            <a:r>
              <a:rPr lang="en-US" sz="2000" dirty="0" err="1">
                <a:solidFill>
                  <a:srgbClr val="006600"/>
                </a:solidFill>
              </a:rPr>
              <a:t>rs</a:t>
            </a:r>
            <a:r>
              <a:rPr lang="en-US" sz="2000" dirty="0">
                <a:solidFill>
                  <a:srgbClr val="006600"/>
                </a:solidFill>
              </a:rPr>
              <a:t> = $t0 = $8 = 0b01000</a:t>
            </a:r>
          </a:p>
          <a:p>
            <a:r>
              <a:rPr lang="en-US" sz="2000" dirty="0">
                <a:solidFill>
                  <a:srgbClr val="7030A0"/>
                </a:solidFill>
              </a:rPr>
              <a:t>rt = $s2 = $18 = 0b10010</a:t>
            </a:r>
            <a:endParaRPr lang="en-SG" sz="20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C2EEF-118F-4BF3-B03A-9F083EF61611}"/>
              </a:ext>
            </a:extLst>
          </p:cNvPr>
          <p:cNvSpPr txBox="1"/>
          <p:nvPr/>
        </p:nvSpPr>
        <p:spPr>
          <a:xfrm>
            <a:off x="7070651" y="4321038"/>
            <a:ext cx="468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opcode </a:t>
            </a:r>
            <a:r>
              <a:rPr lang="en-US" sz="2000" dirty="0" err="1"/>
              <a:t>rs</a:t>
            </a:r>
            <a:r>
              <a:rPr lang="en-US" sz="2000" dirty="0"/>
              <a:t> rt </a:t>
            </a:r>
            <a:r>
              <a:rPr lang="en-US" sz="2000" dirty="0" err="1"/>
              <a:t>rd</a:t>
            </a:r>
            <a:r>
              <a:rPr lang="en-US" sz="2000" dirty="0"/>
              <a:t> </a:t>
            </a:r>
            <a:r>
              <a:rPr lang="en-US" sz="2000" dirty="0" err="1"/>
              <a:t>shamt</a:t>
            </a:r>
            <a:r>
              <a:rPr lang="en-US" sz="2000" dirty="0"/>
              <a:t> </a:t>
            </a:r>
            <a:r>
              <a:rPr lang="en-US" sz="2000" dirty="0" err="1"/>
              <a:t>funct</a:t>
            </a:r>
            <a:endParaRPr lang="en-US" sz="2000" dirty="0"/>
          </a:p>
          <a:p>
            <a:r>
              <a:rPr lang="en-US" sz="2000" dirty="0"/>
              <a:t>000000 </a:t>
            </a:r>
            <a:r>
              <a:rPr lang="en-US" sz="2000" dirty="0">
                <a:solidFill>
                  <a:srgbClr val="006600"/>
                </a:solidFill>
              </a:rPr>
              <a:t>01000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10010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33CC"/>
                </a:solidFill>
              </a:rPr>
              <a:t>11000</a:t>
            </a:r>
            <a:r>
              <a:rPr lang="en-US" sz="2000" dirty="0"/>
              <a:t> 00000 101010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7313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6694969" y="339246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buFont typeface="Wingdings" panose="05000000000000000000" pitchFamily="2" charset="2"/>
              <a:buChar char="§"/>
            </a:pPr>
            <a:r>
              <a:rPr lang="en-SG" sz="2000" dirty="0"/>
              <a:t>$s0 = base address of array </a:t>
            </a:r>
            <a:r>
              <a:rPr lang="en-SG" sz="2000" i="1" dirty="0"/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s1 = base address of array </a:t>
            </a:r>
            <a:r>
              <a:rPr lang="en-SG" sz="2000" i="1" dirty="0">
                <a:sym typeface="Symbol" panose="05050102010706020507" pitchFamily="18" charset="2"/>
              </a:rPr>
              <a:t>B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s2 = size of array 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s5 = count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630866" y="570079"/>
            <a:ext cx="5812464" cy="601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.data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A: .word 10,21,12,17,9,1,20,33 </a:t>
            </a:r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after: 10,18,12,2,7,-1,20,22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B: .word 100,3,20,15,2,2,65,11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size: .word 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.text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main: la   $s0, A         # $s0 is the base address of array 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la   $s1, B         # $s1 is the base address of array B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# Box 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                      # Box 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print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li   $v0, 10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exit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8B507-48EC-4FD1-87EA-B201A3CFEDBF}"/>
              </a:ext>
            </a:extLst>
          </p:cNvPr>
          <p:cNvSpPr/>
          <p:nvPr/>
        </p:nvSpPr>
        <p:spPr>
          <a:xfrm>
            <a:off x="1179962" y="2020186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68C53C-6C5E-416A-A18F-F10115440FC8}"/>
              </a:ext>
            </a:extLst>
          </p:cNvPr>
          <p:cNvSpPr/>
          <p:nvPr/>
        </p:nvSpPr>
        <p:spPr>
          <a:xfrm>
            <a:off x="1179962" y="5479312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9D3A58-49FF-4A34-BFB1-3E8016C73AC8}"/>
              </a:ext>
            </a:extLst>
          </p:cNvPr>
          <p:cNvSpPr txBox="1"/>
          <p:nvPr/>
        </p:nvSpPr>
        <p:spPr>
          <a:xfrm>
            <a:off x="6556745" y="1949059"/>
            <a:ext cx="500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(e) </a:t>
            </a:r>
            <a:r>
              <a:rPr lang="en-SG" sz="2000" dirty="0"/>
              <a:t>Instruction encoding of I9.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A468E-2907-4A22-A785-3DA2CF2048CD}"/>
              </a:ext>
            </a:extLst>
          </p:cNvPr>
          <p:cNvSpPr txBox="1"/>
          <p:nvPr/>
        </p:nvSpPr>
        <p:spPr>
          <a:xfrm>
            <a:off x="7270899" y="5179926"/>
            <a:ext cx="3741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 1 3 2 0 0 0 0 5</a:t>
            </a:r>
            <a:endParaRPr lang="en-SG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837DB-8BF2-46BE-A568-34E3105D647C}"/>
              </a:ext>
            </a:extLst>
          </p:cNvPr>
          <p:cNvSpPr txBox="1"/>
          <p:nvPr/>
        </p:nvSpPr>
        <p:spPr>
          <a:xfrm>
            <a:off x="7270899" y="2308424"/>
            <a:ext cx="357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$t9, $0, skip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7070651" y="2881423"/>
            <a:ext cx="42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opcode = 0x4 = 0b000100</a:t>
            </a:r>
            <a:endParaRPr lang="en-SG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41F07-C8DF-4338-ABCC-2403ADF22CEA}"/>
              </a:ext>
            </a:extLst>
          </p:cNvPr>
          <p:cNvSpPr txBox="1"/>
          <p:nvPr/>
        </p:nvSpPr>
        <p:spPr>
          <a:xfrm>
            <a:off x="7070651" y="3293454"/>
            <a:ext cx="3338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6600"/>
                </a:solidFill>
              </a:rPr>
              <a:t>rs</a:t>
            </a:r>
            <a:r>
              <a:rPr lang="en-US" sz="2000" dirty="0">
                <a:solidFill>
                  <a:srgbClr val="006600"/>
                </a:solidFill>
              </a:rPr>
              <a:t> = $t9 = $25 = 0b11001</a:t>
            </a:r>
          </a:p>
          <a:p>
            <a:r>
              <a:rPr lang="en-US" sz="2000" dirty="0">
                <a:solidFill>
                  <a:srgbClr val="7030A0"/>
                </a:solidFill>
              </a:rPr>
              <a:t>rt = $0 = 0b00000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skip = 5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C2EEF-118F-4BF3-B03A-9F083EF61611}"/>
              </a:ext>
            </a:extLst>
          </p:cNvPr>
          <p:cNvSpPr txBox="1"/>
          <p:nvPr/>
        </p:nvSpPr>
        <p:spPr>
          <a:xfrm>
            <a:off x="7070651" y="4321038"/>
            <a:ext cx="468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opcode </a:t>
            </a:r>
            <a:r>
              <a:rPr lang="en-US" sz="2000" dirty="0" err="1"/>
              <a:t>rs</a:t>
            </a:r>
            <a:r>
              <a:rPr lang="en-US" sz="2000" dirty="0"/>
              <a:t> rt </a:t>
            </a:r>
            <a:r>
              <a:rPr lang="en-US" sz="2000" dirty="0" err="1"/>
              <a:t>immed</a:t>
            </a:r>
            <a:endParaRPr lang="en-US" sz="2000" dirty="0"/>
          </a:p>
          <a:p>
            <a:r>
              <a:rPr lang="en-US" sz="2000" dirty="0"/>
              <a:t>000100 </a:t>
            </a:r>
            <a:r>
              <a:rPr lang="en-US" sz="2000" dirty="0">
                <a:solidFill>
                  <a:srgbClr val="006600"/>
                </a:solidFill>
              </a:rPr>
              <a:t>11001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00000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0000000000000101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6694969" y="339246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buFont typeface="Wingdings" panose="05000000000000000000" pitchFamily="2" charset="2"/>
              <a:buChar char="§"/>
            </a:pPr>
            <a:r>
              <a:rPr lang="en-SG" sz="2000" dirty="0"/>
              <a:t>$s0 = base address of array </a:t>
            </a:r>
            <a:r>
              <a:rPr lang="en-SG" sz="2000" i="1" dirty="0"/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s1 = base address of array </a:t>
            </a:r>
            <a:r>
              <a:rPr lang="en-SG" sz="2000" i="1" dirty="0">
                <a:sym typeface="Symbol" panose="05050102010706020507" pitchFamily="18" charset="2"/>
              </a:rPr>
              <a:t>B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s2 = size of array 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</a:p>
          <a:p>
            <a:pPr marL="439738" indent="-439738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$</a:t>
            </a:r>
            <a:r>
              <a:rPr lang="en-SG" sz="2000" dirty="0">
                <a:sym typeface="Symbol" panose="05050102010706020507" pitchFamily="18" charset="2"/>
              </a:rPr>
              <a:t>s5 = count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630866" y="570079"/>
            <a:ext cx="5812464" cy="601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.data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A: .word 10,21,12,17,9,1,20,33 </a:t>
            </a:r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after: 10,18,12,2,7,-1,20,22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B: .word 100,3,20,15,2,2,65,11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size: .word 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.text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main: la   $s0, A         # $s0 is the base address of array A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la   $s1, B         # $s1 is the base address of array B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# Box 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--------------------------------------------------------------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                      # Box 2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print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li   $v0, 10        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1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SG" sz="11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# system call to exit</a:t>
            </a:r>
            <a:endParaRPr lang="en-SG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8B507-48EC-4FD1-87EA-B201A3CFEDBF}"/>
              </a:ext>
            </a:extLst>
          </p:cNvPr>
          <p:cNvSpPr/>
          <p:nvPr/>
        </p:nvSpPr>
        <p:spPr>
          <a:xfrm>
            <a:off x="1179962" y="2020186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68C53C-6C5E-416A-A18F-F10115440FC8}"/>
              </a:ext>
            </a:extLst>
          </p:cNvPr>
          <p:cNvSpPr/>
          <p:nvPr/>
        </p:nvSpPr>
        <p:spPr>
          <a:xfrm>
            <a:off x="1179962" y="5479312"/>
            <a:ext cx="1605516" cy="4253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9D3A58-49FF-4A34-BFB1-3E8016C73AC8}"/>
              </a:ext>
            </a:extLst>
          </p:cNvPr>
          <p:cNvSpPr txBox="1"/>
          <p:nvPr/>
        </p:nvSpPr>
        <p:spPr>
          <a:xfrm>
            <a:off x="6556745" y="1949059"/>
            <a:ext cx="5004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(f) </a:t>
            </a:r>
            <a:r>
              <a:rPr lang="en-SG" sz="2000" dirty="0"/>
              <a:t>Instruction encoding of I16. I1 at address 0x10000C50.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A468E-2907-4A22-A785-3DA2CF2048CD}"/>
              </a:ext>
            </a:extLst>
          </p:cNvPr>
          <p:cNvSpPr txBox="1"/>
          <p:nvPr/>
        </p:nvSpPr>
        <p:spPr>
          <a:xfrm>
            <a:off x="7270899" y="5569777"/>
            <a:ext cx="3741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 0 8 0 0 0 3 1 6</a:t>
            </a:r>
            <a:endParaRPr lang="en-SG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837DB-8BF2-46BE-A568-34E3105D647C}"/>
              </a:ext>
            </a:extLst>
          </p:cNvPr>
          <p:cNvSpPr txBox="1"/>
          <p:nvPr/>
        </p:nvSpPr>
        <p:spPr>
          <a:xfrm>
            <a:off x="7270899" y="2670958"/>
            <a:ext cx="357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 </a:t>
            </a:r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7070651" y="3268388"/>
            <a:ext cx="42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opcode = 0x2 = 0b000010</a:t>
            </a:r>
            <a:endParaRPr lang="en-SG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41F07-C8DF-4338-ABCC-2403ADF22CEA}"/>
              </a:ext>
            </a:extLst>
          </p:cNvPr>
          <p:cNvSpPr txBox="1"/>
          <p:nvPr/>
        </p:nvSpPr>
        <p:spPr>
          <a:xfrm>
            <a:off x="6794205" y="3680419"/>
            <a:ext cx="5280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Address at loop:</a:t>
            </a:r>
          </a:p>
          <a:p>
            <a:r>
              <a:rPr lang="en-US" sz="2000" dirty="0">
                <a:solidFill>
                  <a:srgbClr val="0033CC"/>
                </a:solidFill>
              </a:rPr>
              <a:t>0x10000C58</a:t>
            </a:r>
          </a:p>
          <a:p>
            <a:r>
              <a:rPr lang="en-US" sz="2000" dirty="0">
                <a:solidFill>
                  <a:srgbClr val="0033CC"/>
                </a:solidFill>
              </a:rPr>
              <a:t>0b </a:t>
            </a:r>
            <a:r>
              <a:rPr lang="en-US" sz="2000" strike="sngStrike" dirty="0">
                <a:solidFill>
                  <a:srgbClr val="0033CC"/>
                </a:solidFill>
              </a:rPr>
              <a:t>0001</a:t>
            </a:r>
            <a:r>
              <a:rPr lang="en-US" sz="2000" dirty="0">
                <a:solidFill>
                  <a:srgbClr val="0033CC"/>
                </a:solidFill>
              </a:rPr>
              <a:t> 0000 0000 0000 0000 1100 0101 10</a:t>
            </a:r>
            <a:r>
              <a:rPr lang="en-US" sz="2000" strike="sngStrike" dirty="0">
                <a:solidFill>
                  <a:srgbClr val="0033CC"/>
                </a:solidFill>
              </a:rPr>
              <a:t>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0EC1C-E74F-4D30-B9C1-3134AC342939}"/>
              </a:ext>
            </a:extLst>
          </p:cNvPr>
          <p:cNvSpPr txBox="1"/>
          <p:nvPr/>
        </p:nvSpPr>
        <p:spPr>
          <a:xfrm>
            <a:off x="6794205" y="4697730"/>
            <a:ext cx="528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opcode </a:t>
            </a:r>
            <a:r>
              <a:rPr lang="en-US" sz="2000" dirty="0" err="1"/>
              <a:t>immed</a:t>
            </a:r>
            <a:endParaRPr lang="en-US" sz="2000" dirty="0"/>
          </a:p>
          <a:p>
            <a:r>
              <a:rPr lang="en-US" sz="2000" dirty="0">
                <a:solidFill>
                  <a:srgbClr val="0033CC"/>
                </a:solidFill>
              </a:rPr>
              <a:t>0b </a:t>
            </a:r>
            <a:r>
              <a:rPr lang="en-US" sz="2000" dirty="0"/>
              <a:t>000010</a:t>
            </a:r>
            <a:r>
              <a:rPr lang="en-US" sz="2000" dirty="0">
                <a:solidFill>
                  <a:srgbClr val="0033CC"/>
                </a:solidFill>
              </a:rPr>
              <a:t> 0000 0000 0000 0000 1100 0101 10</a:t>
            </a:r>
            <a:endParaRPr lang="en-US" sz="2000" strike="sngStrike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4562690" y="211497"/>
            <a:ext cx="6739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Direct-mapped data cache with 128 words in total and each block contains 4 words.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Data cache used for </a:t>
            </a:r>
            <a:r>
              <a:rPr lang="en-US" sz="2000" dirty="0" err="1">
                <a:sym typeface="Symbol" panose="05050102010706020507" pitchFamily="18" charset="2"/>
              </a:rPr>
              <a:t>lw</a:t>
            </a:r>
            <a:r>
              <a:rPr lang="en-US" sz="2000" dirty="0">
                <a:sym typeface="Symbol" panose="05050102010706020507" pitchFamily="18" charset="2"/>
              </a:rPr>
              <a:t>, not for sw.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starts at 0xFF000C00; all elements +</a:t>
            </a:r>
            <a:r>
              <a:rPr lang="en-US" sz="2000" dirty="0" err="1">
                <a:sym typeface="Symbol" panose="05050102010706020507" pitchFamily="18" charset="2"/>
              </a:rPr>
              <a:t>ve</a:t>
            </a:r>
            <a:r>
              <a:rPr lang="en-US" sz="2000" dirty="0">
                <a:sym typeface="Symbol" panose="05050102010706020507" pitchFamily="18" charset="2"/>
              </a:rPr>
              <a:t> odd integers.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Array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follows 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immediately.</a:t>
            </a:r>
            <a:endParaRPr lang="en-SG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281593" y="648820"/>
            <a:ext cx="393261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4979580" y="2531262"/>
            <a:ext cx="236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128/4 = 32 blocks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4BCA-63C7-4242-B0B1-F547C2D89864}"/>
              </a:ext>
            </a:extLst>
          </p:cNvPr>
          <p:cNvSpPr txBox="1"/>
          <p:nvPr/>
        </p:nvSpPr>
        <p:spPr>
          <a:xfrm>
            <a:off x="4562690" y="1981472"/>
            <a:ext cx="697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(a) </a:t>
            </a:r>
            <a:r>
              <a:rPr lang="en-SG" sz="2000" dirty="0"/>
              <a:t>How many bits in the index field? In the byte offset field?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A1334-BCFA-4818-AC6D-5D0666A1311A}"/>
              </a:ext>
            </a:extLst>
          </p:cNvPr>
          <p:cNvSpPr txBox="1"/>
          <p:nvPr/>
        </p:nvSpPr>
        <p:spPr>
          <a:xfrm>
            <a:off x="7242094" y="2531262"/>
            <a:ext cx="319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5 bits </a:t>
            </a:r>
            <a:r>
              <a:rPr lang="en-US" sz="2400" dirty="0">
                <a:sym typeface="Wingdings" panose="05000000000000000000" pitchFamily="2" charset="2"/>
              </a:rPr>
              <a:t>for index field.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0B54E-5C44-4DD3-AA5C-3869E9C26086}"/>
              </a:ext>
            </a:extLst>
          </p:cNvPr>
          <p:cNvSpPr txBox="1"/>
          <p:nvPr/>
        </p:nvSpPr>
        <p:spPr>
          <a:xfrm>
            <a:off x="4979580" y="3248229"/>
            <a:ext cx="247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bytes per block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653B5-9B5A-46C8-BCBC-55ED5833F6AE}"/>
              </a:ext>
            </a:extLst>
          </p:cNvPr>
          <p:cNvSpPr txBox="1"/>
          <p:nvPr/>
        </p:nvSpPr>
        <p:spPr>
          <a:xfrm>
            <a:off x="7347097" y="3248228"/>
            <a:ext cx="407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4 bits </a:t>
            </a:r>
            <a:r>
              <a:rPr lang="en-US" sz="2400" dirty="0">
                <a:sym typeface="Wingdings" panose="05000000000000000000" pitchFamily="2" charset="2"/>
              </a:rPr>
              <a:t>for byte offset field.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791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4562690" y="211497"/>
            <a:ext cx="6739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Direct-mapped data cache with 128 words in total and each block contains 4 words.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Data cache used for </a:t>
            </a:r>
            <a:r>
              <a:rPr lang="en-US" sz="2000" dirty="0" err="1">
                <a:sym typeface="Symbol" panose="05050102010706020507" pitchFamily="18" charset="2"/>
              </a:rPr>
              <a:t>lw</a:t>
            </a:r>
            <a:r>
              <a:rPr lang="en-US" sz="2000" dirty="0">
                <a:sym typeface="Symbol" panose="05050102010706020507" pitchFamily="18" charset="2"/>
              </a:rPr>
              <a:t>, not for sw.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starts at 0xFF000C00; all elements +</a:t>
            </a:r>
            <a:r>
              <a:rPr lang="en-US" sz="2000" dirty="0" err="1">
                <a:sym typeface="Symbol" panose="05050102010706020507" pitchFamily="18" charset="2"/>
              </a:rPr>
              <a:t>ve</a:t>
            </a:r>
            <a:r>
              <a:rPr lang="en-US" sz="2000" dirty="0">
                <a:sym typeface="Symbol" panose="05050102010706020507" pitchFamily="18" charset="2"/>
              </a:rPr>
              <a:t> odd integers.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Array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follows 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immediately.</a:t>
            </a:r>
            <a:endParaRPr lang="en-SG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281593" y="648820"/>
            <a:ext cx="393261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4700914" y="2744718"/>
            <a:ext cx="697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Array </a:t>
            </a:r>
            <a:r>
              <a:rPr lang="en-US" sz="2000" i="1" dirty="0"/>
              <a:t>A</a:t>
            </a:r>
            <a:r>
              <a:rPr lang="en-US" sz="2000" dirty="0"/>
              <a:t> starts at 0xFF000C00 = 0b…110 </a:t>
            </a:r>
            <a:r>
              <a:rPr lang="en-US" sz="2000" dirty="0">
                <a:solidFill>
                  <a:srgbClr val="0033CC"/>
                </a:solidFill>
              </a:rPr>
              <a:t>00000 </a:t>
            </a:r>
            <a:r>
              <a:rPr lang="en-US" sz="2000" dirty="0">
                <a:solidFill>
                  <a:srgbClr val="006600"/>
                </a:solidFill>
              </a:rPr>
              <a:t>0000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4BCA-63C7-4242-B0B1-F547C2D89864}"/>
              </a:ext>
            </a:extLst>
          </p:cNvPr>
          <p:cNvSpPr txBox="1"/>
          <p:nvPr/>
        </p:nvSpPr>
        <p:spPr>
          <a:xfrm>
            <a:off x="4562690" y="1981472"/>
            <a:ext cx="6973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(b) </a:t>
            </a:r>
            <a:r>
              <a:rPr lang="en-SG" sz="2000" dirty="0"/>
              <a:t>Array A contains 3200 elements. What is the hit rate for array </a:t>
            </a:r>
            <a:r>
              <a:rPr lang="en-SG" sz="2000" i="1" dirty="0"/>
              <a:t>A</a:t>
            </a:r>
            <a:r>
              <a:rPr lang="en-SG" sz="2000" dirty="0"/>
              <a:t>? for array </a:t>
            </a:r>
            <a:r>
              <a:rPr lang="en-SG" sz="2000" i="1" dirty="0"/>
              <a:t>B</a:t>
            </a:r>
            <a:r>
              <a:rPr lang="en-SG" sz="2000" dirty="0"/>
              <a:t>?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B7E13-7953-4900-A514-D7100E084673}"/>
              </a:ext>
            </a:extLst>
          </p:cNvPr>
          <p:cNvSpPr txBox="1"/>
          <p:nvPr/>
        </p:nvSpPr>
        <p:spPr>
          <a:xfrm>
            <a:off x="4700914" y="3206383"/>
            <a:ext cx="69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Array </a:t>
            </a:r>
            <a:r>
              <a:rPr lang="en-US" sz="2000" i="1" dirty="0"/>
              <a:t>B</a:t>
            </a:r>
            <a:r>
              <a:rPr lang="en-US" sz="2000" dirty="0"/>
              <a:t> starts at 0xFF000C00 + (3200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4) = 0xFF003E00</a:t>
            </a:r>
          </a:p>
          <a:p>
            <a:r>
              <a:rPr lang="en-US" sz="2000" dirty="0"/>
              <a:t>= 0b…111 </a:t>
            </a:r>
            <a:r>
              <a:rPr lang="en-US" sz="2000" dirty="0">
                <a:solidFill>
                  <a:srgbClr val="0033CC"/>
                </a:solidFill>
              </a:rPr>
              <a:t>00000 </a:t>
            </a:r>
            <a:r>
              <a:rPr lang="en-US" sz="2000" dirty="0">
                <a:solidFill>
                  <a:srgbClr val="006600"/>
                </a:solidFill>
              </a:rPr>
              <a:t>0000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C4F84-4C67-4D05-B051-058A03335CC9}"/>
              </a:ext>
            </a:extLst>
          </p:cNvPr>
          <p:cNvSpPr txBox="1"/>
          <p:nvPr/>
        </p:nvSpPr>
        <p:spPr>
          <a:xfrm>
            <a:off x="4700913" y="4107088"/>
            <a:ext cx="6973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</a:t>
            </a:r>
            <a:r>
              <a:rPr lang="en-US" sz="2000" dirty="0"/>
              <a:t>[0] and </a:t>
            </a:r>
            <a:r>
              <a:rPr lang="en-US" sz="2000" i="1" dirty="0"/>
              <a:t>B</a:t>
            </a:r>
            <a:r>
              <a:rPr lang="en-US" sz="2000" dirty="0"/>
              <a:t>[0] loaded into block 0 word 0. In fact,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and </a:t>
            </a:r>
            <a:r>
              <a:rPr lang="en-US" sz="2000" i="1" dirty="0"/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(0 &lt; </a:t>
            </a:r>
            <a:r>
              <a:rPr lang="en-US" sz="2000" dirty="0" err="1"/>
              <a:t>i</a:t>
            </a:r>
            <a:r>
              <a:rPr lang="en-US" sz="2000" dirty="0"/>
              <a:t> &lt; 3199) are loaded into the same block same word </a:t>
            </a:r>
            <a:r>
              <a:rPr lang="en-US" sz="2000" dirty="0">
                <a:sym typeface="Wingdings" panose="05000000000000000000" pitchFamily="2" charset="2"/>
              </a:rPr>
              <a:t> cache thrashing.</a:t>
            </a:r>
            <a:endParaRPr lang="en-SG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4BF0A-59D7-420B-BC77-D41950809076}"/>
              </a:ext>
            </a:extLst>
          </p:cNvPr>
          <p:cNvSpPr txBox="1"/>
          <p:nvPr/>
        </p:nvSpPr>
        <p:spPr>
          <a:xfrm>
            <a:off x="4700912" y="5208028"/>
            <a:ext cx="530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Therefore, </a:t>
            </a: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hit rate for arrays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948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4562690" y="211497"/>
            <a:ext cx="6739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Direct-mapped data cache with 128 words in total and each block contains 4 words.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Data cache used for </a:t>
            </a:r>
            <a:r>
              <a:rPr lang="en-US" sz="2000" dirty="0" err="1">
                <a:sym typeface="Symbol" panose="05050102010706020507" pitchFamily="18" charset="2"/>
              </a:rPr>
              <a:t>lw</a:t>
            </a:r>
            <a:r>
              <a:rPr lang="en-US" sz="2000" dirty="0">
                <a:sym typeface="Symbol" panose="05050102010706020507" pitchFamily="18" charset="2"/>
              </a:rPr>
              <a:t>, not for sw.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starts at 0xFF000C00; all elements +</a:t>
            </a:r>
            <a:r>
              <a:rPr lang="en-US" sz="2000" dirty="0" err="1">
                <a:sym typeface="Symbol" panose="05050102010706020507" pitchFamily="18" charset="2"/>
              </a:rPr>
              <a:t>ve</a:t>
            </a:r>
            <a:r>
              <a:rPr lang="en-US" sz="2000" dirty="0">
                <a:sym typeface="Symbol" panose="05050102010706020507" pitchFamily="18" charset="2"/>
              </a:rPr>
              <a:t> odd integers.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Array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follows 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immediately.</a:t>
            </a:r>
            <a:endParaRPr lang="en-SG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281593" y="648820"/>
            <a:ext cx="393261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4700914" y="2744718"/>
            <a:ext cx="697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Array </a:t>
            </a:r>
            <a:r>
              <a:rPr lang="en-US" sz="2000" i="1" dirty="0"/>
              <a:t>A</a:t>
            </a:r>
            <a:r>
              <a:rPr lang="en-US" sz="2000" dirty="0"/>
              <a:t> starts at 0xFF000C00 = 0b…110 </a:t>
            </a:r>
            <a:r>
              <a:rPr lang="en-US" sz="2000" dirty="0">
                <a:solidFill>
                  <a:srgbClr val="0033CC"/>
                </a:solidFill>
              </a:rPr>
              <a:t>00000 </a:t>
            </a:r>
            <a:r>
              <a:rPr lang="en-US" sz="2000" dirty="0">
                <a:solidFill>
                  <a:srgbClr val="006600"/>
                </a:solidFill>
              </a:rPr>
              <a:t>0000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4BCA-63C7-4242-B0B1-F547C2D89864}"/>
              </a:ext>
            </a:extLst>
          </p:cNvPr>
          <p:cNvSpPr txBox="1"/>
          <p:nvPr/>
        </p:nvSpPr>
        <p:spPr>
          <a:xfrm>
            <a:off x="4562690" y="1981472"/>
            <a:ext cx="6973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(c) </a:t>
            </a:r>
            <a:r>
              <a:rPr lang="en-SG" sz="2000" dirty="0"/>
              <a:t>Array A contains 3216 elements. What is the hit rate for array </a:t>
            </a:r>
            <a:r>
              <a:rPr lang="en-SG" sz="2000" i="1" dirty="0"/>
              <a:t>A</a:t>
            </a:r>
            <a:r>
              <a:rPr lang="en-SG" sz="2000" dirty="0"/>
              <a:t>? for array </a:t>
            </a:r>
            <a:r>
              <a:rPr lang="en-SG" sz="2000" i="1" dirty="0"/>
              <a:t>B</a:t>
            </a:r>
            <a:r>
              <a:rPr lang="en-SG" sz="2000" dirty="0"/>
              <a:t>?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B7E13-7953-4900-A514-D7100E084673}"/>
              </a:ext>
            </a:extLst>
          </p:cNvPr>
          <p:cNvSpPr txBox="1"/>
          <p:nvPr/>
        </p:nvSpPr>
        <p:spPr>
          <a:xfrm>
            <a:off x="4700914" y="3206383"/>
            <a:ext cx="69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Array </a:t>
            </a:r>
            <a:r>
              <a:rPr lang="en-US" sz="2000" i="1" dirty="0"/>
              <a:t>B</a:t>
            </a:r>
            <a:r>
              <a:rPr lang="en-US" sz="2000" dirty="0"/>
              <a:t> starts at 0xFF000C00 + (3216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4) = 0xFF003E40</a:t>
            </a:r>
          </a:p>
          <a:p>
            <a:r>
              <a:rPr lang="en-US" sz="2000" dirty="0"/>
              <a:t>= 0b…111 </a:t>
            </a:r>
            <a:r>
              <a:rPr lang="en-US" sz="2000" dirty="0">
                <a:solidFill>
                  <a:srgbClr val="0033CC"/>
                </a:solidFill>
              </a:rPr>
              <a:t>00100 </a:t>
            </a:r>
            <a:r>
              <a:rPr lang="en-US" sz="2000" dirty="0">
                <a:solidFill>
                  <a:srgbClr val="006600"/>
                </a:solidFill>
              </a:rPr>
              <a:t>0000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C4F84-4C67-4D05-B051-058A03335CC9}"/>
              </a:ext>
            </a:extLst>
          </p:cNvPr>
          <p:cNvSpPr txBox="1"/>
          <p:nvPr/>
        </p:nvSpPr>
        <p:spPr>
          <a:xfrm>
            <a:off x="4700913" y="4003590"/>
            <a:ext cx="697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</a:t>
            </a:r>
            <a:r>
              <a:rPr lang="en-US" sz="2000" dirty="0"/>
              <a:t>[0] loaded into block 0 word 0. </a:t>
            </a:r>
            <a:r>
              <a:rPr lang="en-US" sz="2000" i="1" dirty="0"/>
              <a:t>B</a:t>
            </a:r>
            <a:r>
              <a:rPr lang="en-US" sz="2000" dirty="0"/>
              <a:t>[0] loaded into block 4 word 0.</a:t>
            </a:r>
            <a:endParaRPr lang="en-SG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4BF0A-59D7-420B-BC77-D41950809076}"/>
              </a:ext>
            </a:extLst>
          </p:cNvPr>
          <p:cNvSpPr txBox="1"/>
          <p:nvPr/>
        </p:nvSpPr>
        <p:spPr>
          <a:xfrm>
            <a:off x="4700912" y="5298511"/>
            <a:ext cx="59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Therefore, </a:t>
            </a:r>
            <a:r>
              <a:rPr lang="en-US" sz="2400" dirty="0">
                <a:solidFill>
                  <a:srgbClr val="C00000"/>
                </a:solidFill>
              </a:rPr>
              <a:t>75%</a:t>
            </a:r>
            <a:r>
              <a:rPr lang="en-US" sz="2400" dirty="0"/>
              <a:t> hit rate for arrays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FAF38-F753-4EF7-8607-C4614B1E1E22}"/>
              </a:ext>
            </a:extLst>
          </p:cNvPr>
          <p:cNvSpPr txBox="1"/>
          <p:nvPr/>
        </p:nvSpPr>
        <p:spPr>
          <a:xfrm>
            <a:off x="4700913" y="4499962"/>
            <a:ext cx="69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4 iterations </a:t>
            </a:r>
            <a:r>
              <a:rPr lang="en-US" sz="2000" i="1" dirty="0"/>
              <a:t>A</a:t>
            </a:r>
            <a:r>
              <a:rPr lang="en-US" sz="2000" dirty="0"/>
              <a:t>[0] is miss and </a:t>
            </a:r>
            <a:r>
              <a:rPr lang="en-US" sz="2000" i="1" dirty="0"/>
              <a:t>A</a:t>
            </a:r>
            <a:r>
              <a:rPr lang="en-US" sz="2000" dirty="0"/>
              <a:t>[1] to </a:t>
            </a:r>
            <a:r>
              <a:rPr lang="en-US" sz="2000" i="1" dirty="0"/>
              <a:t>A</a:t>
            </a:r>
            <a:r>
              <a:rPr lang="en-US" sz="2000" dirty="0"/>
              <a:t>[3] are hits. Same for array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972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281593" y="648820"/>
            <a:ext cx="393261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4700914" y="987576"/>
            <a:ext cx="697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Array </a:t>
            </a:r>
            <a:r>
              <a:rPr lang="en-US" sz="2000" i="1" dirty="0"/>
              <a:t>A</a:t>
            </a:r>
            <a:r>
              <a:rPr lang="en-US" sz="2000" dirty="0"/>
              <a:t> starts at 0xFF000C00 = 0b…110 </a:t>
            </a:r>
            <a:r>
              <a:rPr lang="en-US" sz="2000" dirty="0">
                <a:solidFill>
                  <a:srgbClr val="0033CC"/>
                </a:solidFill>
              </a:rPr>
              <a:t>00000 </a:t>
            </a:r>
            <a:r>
              <a:rPr lang="en-US" sz="2000" dirty="0">
                <a:solidFill>
                  <a:srgbClr val="006600"/>
                </a:solidFill>
              </a:rPr>
              <a:t>0000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4BCA-63C7-4242-B0B1-F547C2D89864}"/>
              </a:ext>
            </a:extLst>
          </p:cNvPr>
          <p:cNvSpPr txBox="1"/>
          <p:nvPr/>
        </p:nvSpPr>
        <p:spPr>
          <a:xfrm>
            <a:off x="4562690" y="224330"/>
            <a:ext cx="6973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(d) </a:t>
            </a:r>
            <a:r>
              <a:rPr lang="en-SG" sz="2000" dirty="0"/>
              <a:t>Array A contains 3210 elements. What is the hit rate for array </a:t>
            </a:r>
            <a:r>
              <a:rPr lang="en-SG" sz="2000" i="1" dirty="0"/>
              <a:t>A</a:t>
            </a:r>
            <a:r>
              <a:rPr lang="en-SG" sz="2000" dirty="0"/>
              <a:t>? for array </a:t>
            </a:r>
            <a:r>
              <a:rPr lang="en-SG" sz="2000" i="1" dirty="0"/>
              <a:t>B</a:t>
            </a:r>
            <a:r>
              <a:rPr lang="en-SG" sz="2000" dirty="0"/>
              <a:t>?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B7E13-7953-4900-A514-D7100E084673}"/>
              </a:ext>
            </a:extLst>
          </p:cNvPr>
          <p:cNvSpPr txBox="1"/>
          <p:nvPr/>
        </p:nvSpPr>
        <p:spPr>
          <a:xfrm>
            <a:off x="4700914" y="1449241"/>
            <a:ext cx="69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Array </a:t>
            </a:r>
            <a:r>
              <a:rPr lang="en-US" sz="2000" i="1" dirty="0"/>
              <a:t>B</a:t>
            </a:r>
            <a:r>
              <a:rPr lang="en-US" sz="2000" dirty="0"/>
              <a:t> starts at 0xFF000C00 + (3216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4) = 0xFF003E28</a:t>
            </a:r>
          </a:p>
          <a:p>
            <a:r>
              <a:rPr lang="en-US" sz="2000" dirty="0"/>
              <a:t>= 0b…111 </a:t>
            </a:r>
            <a:r>
              <a:rPr lang="en-US" sz="2000" dirty="0">
                <a:solidFill>
                  <a:srgbClr val="0033CC"/>
                </a:solidFill>
              </a:rPr>
              <a:t>00010 </a:t>
            </a:r>
            <a:r>
              <a:rPr lang="en-US" sz="2000" dirty="0">
                <a:solidFill>
                  <a:srgbClr val="006600"/>
                </a:solidFill>
              </a:rPr>
              <a:t>1000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C4F84-4C67-4D05-B051-058A03335CC9}"/>
              </a:ext>
            </a:extLst>
          </p:cNvPr>
          <p:cNvSpPr txBox="1"/>
          <p:nvPr/>
        </p:nvSpPr>
        <p:spPr>
          <a:xfrm>
            <a:off x="4700913" y="2246448"/>
            <a:ext cx="697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</a:t>
            </a:r>
            <a:r>
              <a:rPr lang="en-US" sz="2000" dirty="0"/>
              <a:t>[0] loaded into block 0 word 0. </a:t>
            </a:r>
            <a:r>
              <a:rPr lang="en-US" sz="2000" i="1" dirty="0"/>
              <a:t>B</a:t>
            </a:r>
            <a:r>
              <a:rPr lang="en-US" sz="2000" dirty="0"/>
              <a:t>[0] loaded into block 2 word 2.</a:t>
            </a:r>
            <a:endParaRPr lang="en-SG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9574A-279C-4CF1-B6E9-98D3ADA93A36}"/>
              </a:ext>
            </a:extLst>
          </p:cNvPr>
          <p:cNvSpPr txBox="1"/>
          <p:nvPr/>
        </p:nvSpPr>
        <p:spPr>
          <a:xfrm>
            <a:off x="4700912" y="2708614"/>
            <a:ext cx="697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8 iterations:</a:t>
            </a:r>
            <a:endParaRPr lang="en-SG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7A0FBD-7B17-4776-9F40-2E7EED65E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65830"/>
              </p:ext>
            </p:extLst>
          </p:nvPr>
        </p:nvGraphicFramePr>
        <p:xfrm>
          <a:off x="7089847" y="3222943"/>
          <a:ext cx="45847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val="3984882687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53590708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77903122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71515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A[5]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A[6]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A[7]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5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B[1]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5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B[2]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B[4]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B[5]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4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B[6]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B[7]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959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FEE8A1-E833-44E0-A872-DE8F838F9FCA}"/>
              </a:ext>
            </a:extLst>
          </p:cNvPr>
          <p:cNvSpPr txBox="1"/>
          <p:nvPr/>
        </p:nvSpPr>
        <p:spPr>
          <a:xfrm>
            <a:off x="6075759" y="3180586"/>
            <a:ext cx="101408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Index 0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Index 1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Index 2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Index 3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Index 4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: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3ABEA-44BE-4E17-9856-1E802FA3E720}"/>
              </a:ext>
            </a:extLst>
          </p:cNvPr>
          <p:cNvSpPr txBox="1"/>
          <p:nvPr/>
        </p:nvSpPr>
        <p:spPr>
          <a:xfrm>
            <a:off x="370213" y="4688691"/>
            <a:ext cx="572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 access pattern for array </a:t>
            </a:r>
            <a:r>
              <a:rPr lang="en-US" sz="2000" i="1" dirty="0"/>
              <a:t>A</a:t>
            </a:r>
            <a:r>
              <a:rPr lang="en-US" sz="2000" dirty="0"/>
              <a:t>: (M,H,H,H),…,M,H.</a:t>
            </a:r>
          </a:p>
          <a:p>
            <a:r>
              <a:rPr lang="en-US" sz="2000" dirty="0"/>
              <a:t>The (M,H,H,H) is repeated 802 times.</a:t>
            </a:r>
            <a:endParaRPr lang="en-S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54E28-077B-4578-912E-A77A6E65377B}"/>
              </a:ext>
            </a:extLst>
          </p:cNvPr>
          <p:cNvSpPr txBox="1"/>
          <p:nvPr/>
        </p:nvSpPr>
        <p:spPr>
          <a:xfrm>
            <a:off x="360093" y="5481221"/>
            <a:ext cx="71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Therefore, hit rate for array </a:t>
            </a:r>
            <a:r>
              <a:rPr lang="en-US" sz="2400" i="1" dirty="0"/>
              <a:t>A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2407/3210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74.98%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860F82-392F-4B80-9614-A24A1E316D79}"/>
              </a:ext>
            </a:extLst>
          </p:cNvPr>
          <p:cNvSpPr txBox="1"/>
          <p:nvPr/>
        </p:nvSpPr>
        <p:spPr>
          <a:xfrm>
            <a:off x="370213" y="5943829"/>
            <a:ext cx="5928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 access pattern for array </a:t>
            </a:r>
            <a:r>
              <a:rPr lang="en-US" sz="2000" i="1" dirty="0"/>
              <a:t>B</a:t>
            </a:r>
            <a:r>
              <a:rPr lang="en-US" sz="2000" dirty="0"/>
              <a:t>: M,H,(M,H,H,H),….</a:t>
            </a:r>
          </a:p>
          <a:p>
            <a:r>
              <a:rPr lang="en-US" sz="2000" dirty="0"/>
              <a:t>The (M,H,H,H) is repeated 802 times.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B629E-6542-47CF-ADB8-B27BB7F32CD7}"/>
              </a:ext>
            </a:extLst>
          </p:cNvPr>
          <p:cNvSpPr txBox="1"/>
          <p:nvPr/>
        </p:nvSpPr>
        <p:spPr>
          <a:xfrm>
            <a:off x="6029779" y="5908377"/>
            <a:ext cx="4039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Therefore, hit rate for array </a:t>
            </a:r>
            <a:r>
              <a:rPr lang="en-US" sz="2400" i="1" dirty="0"/>
              <a:t>B</a:t>
            </a:r>
            <a:r>
              <a:rPr lang="en-US" sz="2400" dirty="0"/>
              <a:t> is the same as array </a:t>
            </a:r>
            <a:r>
              <a:rPr lang="en-US" sz="2400" i="1" dirty="0"/>
              <a:t>A.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230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6" grpId="0"/>
      <p:bldP spid="4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DC4B34C-02F9-4A5E-B23A-5A83A73D1644}"/>
              </a:ext>
            </a:extLst>
          </p:cNvPr>
          <p:cNvSpPr txBox="1"/>
          <p:nvPr/>
        </p:nvSpPr>
        <p:spPr>
          <a:xfrm>
            <a:off x="874165" y="321577"/>
            <a:ext cx="935435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3600" dirty="0"/>
              <a:t>Contents: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AY2020/21 Sem2 Exam Q12 (Sequential Circuits)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AY2020/21 Sem2 Exam Q13 (Combinational Circuits)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AY2020/21 Sem2 Exam Q14 (MIPS) </a:t>
            </a:r>
          </a:p>
          <a:p>
            <a:pPr marL="808038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SG" sz="2400" dirty="0">
                <a:solidFill>
                  <a:srgbClr val="C00000"/>
                </a:solidFill>
              </a:rPr>
              <a:t>Y2020/21 Sem2 Exam Q15 (Cache)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33CC"/>
                </a:solidFill>
              </a:rPr>
              <a:t>AY2017/18 Sem2 Exam Q3 (Combinational circuits)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33CC"/>
                </a:solidFill>
              </a:rPr>
              <a:t>AY2017/18 Sem2 Exam Q4 (Datapath/control)</a:t>
            </a:r>
          </a:p>
          <a:p>
            <a:pPr marL="808038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33CC"/>
                </a:solidFill>
              </a:rPr>
              <a:t>AY2017/18 Sem2 Exam Q7 (Cache)</a:t>
            </a:r>
          </a:p>
          <a:p>
            <a:pPr marL="808038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AY2016/17 Sem2 Midterm Test Q4 (Boolean Algebra)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AY2016/17 Sem2 Exam Q2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AY2016/17 Sem2 Exam Q6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AY2016/17 Sem2 Exam Q4(a)-(d) (Zephyr)</a:t>
            </a:r>
          </a:p>
          <a:p>
            <a:pPr marL="808038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AY2016/17 Sem2 Exam Q5 (Datapath/control)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400" dirty="0"/>
              <a:t>AY2015/16 Sem1 Exam Q11 (Pipelining)</a:t>
            </a:r>
          </a:p>
          <a:p>
            <a:pPr marL="808038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AY2015/16 Sem1 Exam Q12 (Cache)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4562690" y="211497"/>
            <a:ext cx="6739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2-way set-associative instruction cache with 16 words in total and each block contains 2 words.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100 elements in 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, all positive odd integers.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100 elements in array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.</a:t>
            </a:r>
            <a:endParaRPr lang="en-SG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281593" y="648820"/>
            <a:ext cx="393261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4979580" y="2531262"/>
            <a:ext cx="236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16/2/2 = 4 sets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4BCA-63C7-4242-B0B1-F547C2D89864}"/>
              </a:ext>
            </a:extLst>
          </p:cNvPr>
          <p:cNvSpPr txBox="1"/>
          <p:nvPr/>
        </p:nvSpPr>
        <p:spPr>
          <a:xfrm>
            <a:off x="4562690" y="1981472"/>
            <a:ext cx="697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(e) </a:t>
            </a:r>
            <a:r>
              <a:rPr lang="en-SG" sz="2000" dirty="0"/>
              <a:t>How many bits in the set index field? In the byte offset field?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A1334-BCFA-4818-AC6D-5D0666A1311A}"/>
              </a:ext>
            </a:extLst>
          </p:cNvPr>
          <p:cNvSpPr txBox="1"/>
          <p:nvPr/>
        </p:nvSpPr>
        <p:spPr>
          <a:xfrm>
            <a:off x="7181406" y="2531262"/>
            <a:ext cx="393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2 bits </a:t>
            </a:r>
            <a:r>
              <a:rPr lang="en-US" sz="2400" dirty="0">
                <a:sym typeface="Wingdings" panose="05000000000000000000" pitchFamily="2" charset="2"/>
              </a:rPr>
              <a:t>for set index field.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0B54E-5C44-4DD3-AA5C-3869E9C26086}"/>
              </a:ext>
            </a:extLst>
          </p:cNvPr>
          <p:cNvSpPr txBox="1"/>
          <p:nvPr/>
        </p:nvSpPr>
        <p:spPr>
          <a:xfrm>
            <a:off x="4979580" y="3248229"/>
            <a:ext cx="247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 bytes per block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653B5-9B5A-46C8-BCBC-55ED5833F6AE}"/>
              </a:ext>
            </a:extLst>
          </p:cNvPr>
          <p:cNvSpPr txBox="1"/>
          <p:nvPr/>
        </p:nvSpPr>
        <p:spPr>
          <a:xfrm>
            <a:off x="7181406" y="3248228"/>
            <a:ext cx="407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3 bits </a:t>
            </a:r>
            <a:r>
              <a:rPr lang="en-US" sz="2400" dirty="0">
                <a:sym typeface="Wingdings" panose="05000000000000000000" pitchFamily="2" charset="2"/>
              </a:rPr>
              <a:t>for byte offset field.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346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4562690" y="211497"/>
            <a:ext cx="6739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2-way set-associative instruction cache with 16 words in total and each block contains 2 words.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100 elements in 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, all positive odd integers.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100 elements in array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.</a:t>
            </a:r>
            <a:endParaRPr lang="en-SG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281593" y="648820"/>
            <a:ext cx="393261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4979580" y="2531262"/>
            <a:ext cx="67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0x10000C50 = 0b00… 010 </a:t>
            </a:r>
            <a:r>
              <a:rPr lang="en-US" sz="2400" dirty="0">
                <a:solidFill>
                  <a:srgbClr val="0033CC"/>
                </a:solidFill>
              </a:rPr>
              <a:t>10 </a:t>
            </a:r>
            <a:r>
              <a:rPr lang="en-US" sz="2400" dirty="0">
                <a:solidFill>
                  <a:srgbClr val="006600"/>
                </a:solidFill>
              </a:rPr>
              <a:t>000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4BCA-63C7-4242-B0B1-F547C2D89864}"/>
              </a:ext>
            </a:extLst>
          </p:cNvPr>
          <p:cNvSpPr txBox="1"/>
          <p:nvPr/>
        </p:nvSpPr>
        <p:spPr>
          <a:xfrm>
            <a:off x="4562689" y="1981472"/>
            <a:ext cx="734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(f) </a:t>
            </a:r>
            <a:r>
              <a:rPr lang="en-SG" sz="2000" dirty="0"/>
              <a:t>I1at 0x10000C50. How many hits in the execution of the code?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A806B-EA8D-4C33-B482-99CBDCB2BA8F}"/>
              </a:ext>
            </a:extLst>
          </p:cNvPr>
          <p:cNvSpPr txBox="1"/>
          <p:nvPr/>
        </p:nvSpPr>
        <p:spPr>
          <a:xfrm>
            <a:off x="4979580" y="2937497"/>
            <a:ext cx="67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I1 is loaded into set 2 word 0.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4B78A-969D-4957-897F-12BBC40F5F46}"/>
              </a:ext>
            </a:extLst>
          </p:cNvPr>
          <p:cNvSpPr txBox="1"/>
          <p:nvPr/>
        </p:nvSpPr>
        <p:spPr>
          <a:xfrm>
            <a:off x="4979580" y="3422329"/>
            <a:ext cx="67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first iteration:</a:t>
            </a:r>
            <a:endParaRPr lang="en-SG" sz="2400" dirty="0">
              <a:solidFill>
                <a:srgbClr val="00660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143E71-85B7-4A52-BB7F-D64C4881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4815"/>
              </p:ext>
            </p:extLst>
          </p:nvPr>
        </p:nvGraphicFramePr>
        <p:xfrm>
          <a:off x="7089847" y="4111451"/>
          <a:ext cx="4584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val="3984882687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53590708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77903122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71515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I6</a:t>
                      </a:r>
                      <a:endParaRPr lang="en-SG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I13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I8</a:t>
                      </a:r>
                      <a:endParaRPr lang="en-SG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I15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5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  <a:endParaRPr lang="en-SG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I9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5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  <a:endParaRPr lang="en-SG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I11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4243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24240E7-F660-4921-B519-18DAF2DBA224}"/>
              </a:ext>
            </a:extLst>
          </p:cNvPr>
          <p:cNvSpPr txBox="1"/>
          <p:nvPr/>
        </p:nvSpPr>
        <p:spPr>
          <a:xfrm>
            <a:off x="6075759" y="4069094"/>
            <a:ext cx="101408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Set 0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Set 1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Set2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Set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04535-B114-42E7-9323-DBBF02DA3951}"/>
              </a:ext>
            </a:extLst>
          </p:cNvPr>
          <p:cNvSpPr txBox="1"/>
          <p:nvPr/>
        </p:nvSpPr>
        <p:spPr>
          <a:xfrm>
            <a:off x="517453" y="4608772"/>
            <a:ext cx="524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iteration: 8 hits.</a:t>
            </a:r>
          </a:p>
          <a:p>
            <a:r>
              <a:rPr lang="en-US" sz="2400" dirty="0">
                <a:solidFill>
                  <a:srgbClr val="006600"/>
                </a:solidFill>
              </a:rPr>
              <a:t>Subsequent iterations (I3 – I16): 14 hits.</a:t>
            </a:r>
          </a:p>
          <a:p>
            <a:r>
              <a:rPr lang="en-US" sz="2400" dirty="0">
                <a:solidFill>
                  <a:srgbClr val="0033CC"/>
                </a:solidFill>
              </a:rPr>
              <a:t>After loop (I3, I4): 2 hits.</a:t>
            </a:r>
            <a:endParaRPr lang="en-SG" sz="2400" dirty="0">
              <a:solidFill>
                <a:srgbClr val="0033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035A4-B9E7-4416-A1A0-6395ECDB4758}"/>
              </a:ext>
            </a:extLst>
          </p:cNvPr>
          <p:cNvSpPr txBox="1"/>
          <p:nvPr/>
        </p:nvSpPr>
        <p:spPr>
          <a:xfrm>
            <a:off x="489700" y="5888222"/>
            <a:ext cx="7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Therefore, total hits = 8 + (99</a:t>
            </a:r>
            <a:r>
              <a:rPr lang="en-US" sz="2800" dirty="0">
                <a:sym typeface="Symbol" panose="05050102010706020507" pitchFamily="18" charset="2"/>
              </a:rPr>
              <a:t>14) + 2 = </a:t>
            </a:r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1396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SG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4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4562690" y="211497"/>
            <a:ext cx="6739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2-way set-associative instruction cache with 16 words in total and each block contains 2 words.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100 elements in array </a:t>
            </a:r>
            <a:r>
              <a:rPr lang="en-US" sz="2000" i="1" dirty="0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, all positive odd integers.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100 elements in array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.</a:t>
            </a:r>
            <a:endParaRPr lang="en-SG" dirty="0"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BCF00-9999-430E-A314-9B9166B338E7}"/>
              </a:ext>
            </a:extLst>
          </p:cNvPr>
          <p:cNvSpPr/>
          <p:nvPr/>
        </p:nvSpPr>
        <p:spPr>
          <a:xfrm>
            <a:off x="281593" y="648820"/>
            <a:ext cx="393261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$s5, $0, $0    # I1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end   # I4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skip  # I9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1400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spcAft>
                <a:spcPts val="0"/>
              </a:spcAft>
              <a:tabLst>
                <a:tab pos="488950" algn="l"/>
              </a:tabLs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loop           # I16</a:t>
            </a:r>
            <a:endParaRPr lang="en-SG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A93-B50F-4FEC-8CBE-80958DF40772}"/>
              </a:ext>
            </a:extLst>
          </p:cNvPr>
          <p:cNvSpPr txBox="1"/>
          <p:nvPr/>
        </p:nvSpPr>
        <p:spPr>
          <a:xfrm>
            <a:off x="4979580" y="2531262"/>
            <a:ext cx="67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0x10000C54 = 0b00… 010 </a:t>
            </a:r>
            <a:r>
              <a:rPr lang="en-US" sz="2400" dirty="0">
                <a:solidFill>
                  <a:srgbClr val="0033CC"/>
                </a:solidFill>
              </a:rPr>
              <a:t>10 </a:t>
            </a:r>
            <a:r>
              <a:rPr lang="en-US" sz="2400" dirty="0">
                <a:solidFill>
                  <a:srgbClr val="006600"/>
                </a:solidFill>
              </a:rPr>
              <a:t>100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34BCA-63C7-4242-B0B1-F547C2D89864}"/>
              </a:ext>
            </a:extLst>
          </p:cNvPr>
          <p:cNvSpPr txBox="1"/>
          <p:nvPr/>
        </p:nvSpPr>
        <p:spPr>
          <a:xfrm>
            <a:off x="4562689" y="1981472"/>
            <a:ext cx="734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(g) </a:t>
            </a:r>
            <a:r>
              <a:rPr lang="en-SG" sz="2000" dirty="0"/>
              <a:t>I1at 0x10000C54. How many hits in the execution of the code?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A806B-EA8D-4C33-B482-99CBDCB2BA8F}"/>
              </a:ext>
            </a:extLst>
          </p:cNvPr>
          <p:cNvSpPr txBox="1"/>
          <p:nvPr/>
        </p:nvSpPr>
        <p:spPr>
          <a:xfrm>
            <a:off x="4979580" y="2937497"/>
            <a:ext cx="67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I1 is loaded into set 2 word 1.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4B78A-969D-4957-897F-12BBC40F5F46}"/>
              </a:ext>
            </a:extLst>
          </p:cNvPr>
          <p:cNvSpPr txBox="1"/>
          <p:nvPr/>
        </p:nvSpPr>
        <p:spPr>
          <a:xfrm>
            <a:off x="4979580" y="3422329"/>
            <a:ext cx="67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first iteration:</a:t>
            </a:r>
            <a:endParaRPr lang="en-SG" sz="2400" dirty="0">
              <a:solidFill>
                <a:srgbClr val="00660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143E71-85B7-4A52-BB7F-D64C4881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14572"/>
              </p:ext>
            </p:extLst>
          </p:nvPr>
        </p:nvGraphicFramePr>
        <p:xfrm>
          <a:off x="7089847" y="4111451"/>
          <a:ext cx="4584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val="3984882687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53590708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77903122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71515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</a:t>
                      </a:r>
                      <a:endParaRPr lang="en-SG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I12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I7</a:t>
                      </a:r>
                      <a:endParaRPr lang="en-SG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I14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5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/>
                        <a:t>I1</a:t>
                      </a:r>
                      <a:endParaRPr lang="en-SG" strike="sngStrike" baseline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I8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5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  <a:endParaRPr lang="en-SG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I10</a:t>
                      </a:r>
                      <a:endParaRPr lang="en-S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4243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24240E7-F660-4921-B519-18DAF2DBA224}"/>
              </a:ext>
            </a:extLst>
          </p:cNvPr>
          <p:cNvSpPr txBox="1"/>
          <p:nvPr/>
        </p:nvSpPr>
        <p:spPr>
          <a:xfrm>
            <a:off x="6075759" y="4069094"/>
            <a:ext cx="101408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Set 0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Set 1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Set2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Set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04535-B114-42E7-9323-DBBF02DA3951}"/>
              </a:ext>
            </a:extLst>
          </p:cNvPr>
          <p:cNvSpPr txBox="1"/>
          <p:nvPr/>
        </p:nvSpPr>
        <p:spPr>
          <a:xfrm>
            <a:off x="517453" y="4608772"/>
            <a:ext cx="524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iteration: 7 hits.</a:t>
            </a:r>
          </a:p>
          <a:p>
            <a:r>
              <a:rPr lang="en-US" sz="2400" dirty="0">
                <a:solidFill>
                  <a:srgbClr val="006600"/>
                </a:solidFill>
              </a:rPr>
              <a:t>Subsequent iterations (I3 – I16): 14 hits.</a:t>
            </a:r>
          </a:p>
          <a:p>
            <a:r>
              <a:rPr lang="en-US" sz="2400" dirty="0">
                <a:solidFill>
                  <a:srgbClr val="0033CC"/>
                </a:solidFill>
              </a:rPr>
              <a:t>After loop (I3, I4): 2 hits.</a:t>
            </a:r>
            <a:endParaRPr lang="en-SG" sz="2400" dirty="0">
              <a:solidFill>
                <a:srgbClr val="0033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035A4-B9E7-4416-A1A0-6395ECDB4758}"/>
              </a:ext>
            </a:extLst>
          </p:cNvPr>
          <p:cNvSpPr txBox="1"/>
          <p:nvPr/>
        </p:nvSpPr>
        <p:spPr>
          <a:xfrm>
            <a:off x="489700" y="5888222"/>
            <a:ext cx="7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Therefore, total hits = 7 + (99</a:t>
            </a:r>
            <a:r>
              <a:rPr lang="en-US" sz="2800" dirty="0">
                <a:sym typeface="Symbol" panose="05050102010706020507" pitchFamily="18" charset="2"/>
              </a:rPr>
              <a:t>14) + 2 = </a:t>
            </a:r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1395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SG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4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86337-B3E0-40F2-9BAC-B21B9425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23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99A97-EC81-4B12-BCA3-E22D46404FF0}"/>
              </a:ext>
            </a:extLst>
          </p:cNvPr>
          <p:cNvSpPr txBox="1"/>
          <p:nvPr/>
        </p:nvSpPr>
        <p:spPr>
          <a:xfrm>
            <a:off x="1903228" y="1945759"/>
            <a:ext cx="8197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AY2017/18 Semester 2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658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91838-2557-44B4-82F6-E18B0A114995}"/>
              </a:ext>
            </a:extLst>
          </p:cNvPr>
          <p:cNvSpPr txBox="1"/>
          <p:nvPr/>
        </p:nvSpPr>
        <p:spPr>
          <a:xfrm>
            <a:off x="454266" y="777350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(a)	Given the following circuit, what is </a:t>
            </a:r>
            <a:r>
              <a:rPr lang="en-SG" sz="2400" b="1" i="1" dirty="0"/>
              <a:t>F</a:t>
            </a:r>
            <a:r>
              <a:rPr lang="en-SG" sz="2400" dirty="0"/>
              <a:t>? 	</a:t>
            </a:r>
            <a:endParaRPr lang="en-SG" sz="2200" dirty="0"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ADF6F-82CF-4CE7-864A-239FE924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5" y="1446286"/>
            <a:ext cx="6898640" cy="344932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BCA658-118D-4E6C-91CA-7823325A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27021"/>
              </p:ext>
            </p:extLst>
          </p:nvPr>
        </p:nvGraphicFramePr>
        <p:xfrm>
          <a:off x="7534225" y="1610538"/>
          <a:ext cx="3240456" cy="312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52">
                  <a:extLst>
                    <a:ext uri="{9D8B030D-6E8A-4147-A177-3AD203B41FA5}">
                      <a16:colId xmlns:a16="http://schemas.microsoft.com/office/drawing/2014/main" val="1935974889"/>
                    </a:ext>
                  </a:extLst>
                </a:gridCol>
                <a:gridCol w="1080152">
                  <a:extLst>
                    <a:ext uri="{9D8B030D-6E8A-4147-A177-3AD203B41FA5}">
                      <a16:colId xmlns:a16="http://schemas.microsoft.com/office/drawing/2014/main" val="3158822570"/>
                    </a:ext>
                  </a:extLst>
                </a:gridCol>
                <a:gridCol w="1080152">
                  <a:extLst>
                    <a:ext uri="{9D8B030D-6E8A-4147-A177-3AD203B41FA5}">
                      <a16:colId xmlns:a16="http://schemas.microsoft.com/office/drawing/2014/main" val="1001188576"/>
                    </a:ext>
                  </a:extLst>
                </a:gridCol>
              </a:tblGrid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343041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512188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460742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731566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4417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B4EE3F-C9D5-4E31-8B27-2933B8F62382}"/>
              </a:ext>
            </a:extLst>
          </p:cNvPr>
          <p:cNvSpPr txBox="1"/>
          <p:nvPr/>
        </p:nvSpPr>
        <p:spPr>
          <a:xfrm>
            <a:off x="9820491" y="224028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29970-C13A-4D54-AD9E-D1BA5309212A}"/>
              </a:ext>
            </a:extLst>
          </p:cNvPr>
          <p:cNvSpPr txBox="1"/>
          <p:nvPr/>
        </p:nvSpPr>
        <p:spPr>
          <a:xfrm>
            <a:off x="9820491" y="2879455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7BFA2-4B45-42C0-AABD-38874C0A23E3}"/>
              </a:ext>
            </a:extLst>
          </p:cNvPr>
          <p:cNvSpPr txBox="1"/>
          <p:nvPr/>
        </p:nvSpPr>
        <p:spPr>
          <a:xfrm>
            <a:off x="9820491" y="3543794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3F787-563F-48D2-B604-B25021E76759}"/>
              </a:ext>
            </a:extLst>
          </p:cNvPr>
          <p:cNvSpPr txBox="1"/>
          <p:nvPr/>
        </p:nvSpPr>
        <p:spPr>
          <a:xfrm>
            <a:off x="9805251" y="4182969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6E882-3391-4777-B9E0-02F68899A2EE}"/>
              </a:ext>
            </a:extLst>
          </p:cNvPr>
          <p:cNvSpPr txBox="1"/>
          <p:nvPr/>
        </p:nvSpPr>
        <p:spPr>
          <a:xfrm>
            <a:off x="8308633" y="5124375"/>
            <a:ext cx="169164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/>
              <a:t>F</a:t>
            </a:r>
            <a:r>
              <a:rPr lang="en-SG" sz="2800" dirty="0"/>
              <a:t> = </a:t>
            </a:r>
            <a:r>
              <a:rPr lang="en-SG" sz="2800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112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1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(a)	Suppose MIPS instructions in R-format must use the following 5 opcodes (in decimal): 0, 1, 16, 17 and 32, what is the maximum total number of instructions that can be supported in MIPS?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22965-7FD2-41EF-BFA1-712C9D4998F3}"/>
              </a:ext>
            </a:extLst>
          </p:cNvPr>
          <p:cNvSpPr txBox="1"/>
          <p:nvPr/>
        </p:nvSpPr>
        <p:spPr>
          <a:xfrm>
            <a:off x="1120876" y="2093561"/>
            <a:ext cx="233024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Answer: </a:t>
            </a:r>
            <a:r>
              <a:rPr lang="en-SG" sz="2800" b="1" dirty="0">
                <a:solidFill>
                  <a:srgbClr val="C00000"/>
                </a:solidFill>
              </a:rPr>
              <a:t>379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1B849D-ADA4-43E5-ADEB-167501074E24}"/>
              </a:ext>
            </a:extLst>
          </p:cNvPr>
          <p:cNvGrpSpPr/>
          <p:nvPr/>
        </p:nvGrpSpPr>
        <p:grpSpPr>
          <a:xfrm>
            <a:off x="4104972" y="2162112"/>
            <a:ext cx="4635910" cy="1037059"/>
            <a:chOff x="4277032" y="2730806"/>
            <a:chExt cx="4635910" cy="10370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83BA2-F2B2-4D82-926C-79C7F46C3294}"/>
                </a:ext>
              </a:extLst>
            </p:cNvPr>
            <p:cNvSpPr txBox="1"/>
            <p:nvPr/>
          </p:nvSpPr>
          <p:spPr>
            <a:xfrm>
              <a:off x="4277032" y="3244645"/>
              <a:ext cx="197628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opcode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DE0B64-1D93-4A61-974B-0FEB4A74C3E0}"/>
                </a:ext>
              </a:extLst>
            </p:cNvPr>
            <p:cNvSpPr txBox="1"/>
            <p:nvPr/>
          </p:nvSpPr>
          <p:spPr>
            <a:xfrm>
              <a:off x="6936658" y="3234813"/>
              <a:ext cx="197628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 err="1"/>
                <a:t>funct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D64743-BFA6-4BF7-BA37-57B5B5A3EB64}"/>
                </a:ext>
              </a:extLst>
            </p:cNvPr>
            <p:cNvSpPr txBox="1"/>
            <p:nvPr/>
          </p:nvSpPr>
          <p:spPr>
            <a:xfrm>
              <a:off x="4277032" y="2757948"/>
              <a:ext cx="197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6-bit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63DFDA-31BA-4880-B968-753CE1B7ED3B}"/>
                </a:ext>
              </a:extLst>
            </p:cNvPr>
            <p:cNvSpPr txBox="1"/>
            <p:nvPr/>
          </p:nvSpPr>
          <p:spPr>
            <a:xfrm>
              <a:off x="6936658" y="2730806"/>
              <a:ext cx="197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6-bit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2B5FA-5079-414C-ABDB-27A1F2E75BFF}"/>
                  </a:ext>
                </a:extLst>
              </p:cNvPr>
              <p:cNvSpPr txBox="1"/>
              <p:nvPr/>
            </p:nvSpPr>
            <p:spPr>
              <a:xfrm>
                <a:off x="4060727" y="3258440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2B5FA-5079-414C-ABDB-27A1F2E75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27" y="3258440"/>
                <a:ext cx="187304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9239649-7F4F-46C7-AF7F-5249F401D404}"/>
              </a:ext>
            </a:extLst>
          </p:cNvPr>
          <p:cNvSpPr txBox="1"/>
          <p:nvPr/>
        </p:nvSpPr>
        <p:spPr>
          <a:xfrm>
            <a:off x="2050027" y="3272014"/>
            <a:ext cx="233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Non-R-format: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19DD51-A0DE-4A99-9DE1-C7DA1047636D}"/>
              </a:ext>
            </a:extLst>
          </p:cNvPr>
          <p:cNvSpPr txBox="1"/>
          <p:nvPr/>
        </p:nvSpPr>
        <p:spPr>
          <a:xfrm>
            <a:off x="2050027" y="3806692"/>
            <a:ext cx="233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R-format: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7DC1340-DB4D-4B2D-8E1B-12421CADEA85}"/>
                  </a:ext>
                </a:extLst>
              </p:cNvPr>
              <p:cNvSpPr txBox="1"/>
              <p:nvPr/>
            </p:nvSpPr>
            <p:spPr>
              <a:xfrm>
                <a:off x="7039897" y="3741589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7DC1340-DB4D-4B2D-8E1B-12421CAD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3741589"/>
                <a:ext cx="18730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EFD289A-C4E2-417E-ADCC-0F411C4BC178}"/>
                  </a:ext>
                </a:extLst>
              </p:cNvPr>
              <p:cNvSpPr txBox="1"/>
              <p:nvPr/>
            </p:nvSpPr>
            <p:spPr>
              <a:xfrm>
                <a:off x="4532671" y="3769698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EFD289A-C4E2-417E-ADCC-0F411C4BC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71" y="3769698"/>
                <a:ext cx="18730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22A2DF-DB39-4278-9086-CEA47E235D23}"/>
                  </a:ext>
                </a:extLst>
              </p:cNvPr>
              <p:cNvSpPr txBox="1"/>
              <p:nvPr/>
            </p:nvSpPr>
            <p:spPr>
              <a:xfrm>
                <a:off x="6253316" y="3766429"/>
                <a:ext cx="936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22A2DF-DB39-4278-9086-CEA47E235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16" y="3766429"/>
                <a:ext cx="9365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2BB7-A1B1-464D-BD1A-772C62E1A78C}"/>
                  </a:ext>
                </a:extLst>
              </p:cNvPr>
              <p:cNvSpPr txBox="1"/>
              <p:nvPr/>
            </p:nvSpPr>
            <p:spPr>
              <a:xfrm>
                <a:off x="8495594" y="3236198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59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2BB7-A1B1-464D-BD1A-772C62E1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594" y="3236198"/>
                <a:ext cx="18730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C1E69F-3168-4F23-A698-0BC63A052CF5}"/>
                  </a:ext>
                </a:extLst>
              </p:cNvPr>
              <p:cNvSpPr txBox="1"/>
              <p:nvPr/>
            </p:nvSpPr>
            <p:spPr>
              <a:xfrm>
                <a:off x="8610600" y="3697863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320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C1E69F-3168-4F23-A698-0BC63A052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697863"/>
                <a:ext cx="18730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771E81-8EFB-402A-BB93-1DC3E502D3B4}"/>
                  </a:ext>
                </a:extLst>
              </p:cNvPr>
              <p:cNvSpPr txBox="1"/>
              <p:nvPr/>
            </p:nvSpPr>
            <p:spPr>
              <a:xfrm>
                <a:off x="4554794" y="4675236"/>
                <a:ext cx="35174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rgbClr val="0033CC"/>
                    </a:solidFill>
                  </a:rPr>
                  <a:t>Total: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59</m:t>
                    </m:r>
                    <m:r>
                      <a:rPr lang="en-SG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+320=379</m:t>
                    </m:r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771E81-8EFB-402A-BB93-1DC3E502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94" y="4675236"/>
                <a:ext cx="3517489" cy="461665"/>
              </a:xfrm>
              <a:prstGeom prst="rect">
                <a:avLst/>
              </a:prstGeom>
              <a:blipFill>
                <a:blip r:embed="rId9"/>
                <a:stretch>
                  <a:fillRect l="-2600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9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7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(b)	Suppose due to a hardware defect in the </a:t>
            </a:r>
            <a:r>
              <a:rPr lang="en-SG" sz="2400" dirty="0" err="1"/>
              <a:t>datapath</a:t>
            </a:r>
            <a:r>
              <a:rPr lang="en-SG" sz="2400" dirty="0"/>
              <a:t> circuit, a </a:t>
            </a:r>
            <a:r>
              <a:rPr lang="en-SG" sz="2400" b="1" dirty="0"/>
              <a:t>stuck-at-0 fault </a:t>
            </a:r>
            <a:r>
              <a:rPr lang="en-SG" sz="2400" dirty="0"/>
              <a:t>occurs at </a:t>
            </a:r>
            <a:r>
              <a:rPr lang="en-SG" sz="2400" b="1" dirty="0"/>
              <a:t>bit 6</a:t>
            </a:r>
            <a:r>
              <a:rPr lang="en-SG" sz="2400" dirty="0"/>
              <a:t> of every MIPS instruction. This means that bit 6 of a MIPS instruction is always 0 regardless of what the instruction is originally. Devise a simple test using a MIPS instruction to discover this error. Explain your test. 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81F2F-F7CE-4ED5-BCF4-457619E26FB8}"/>
              </a:ext>
            </a:extLst>
          </p:cNvPr>
          <p:cNvSpPr txBox="1"/>
          <p:nvPr/>
        </p:nvSpPr>
        <p:spPr>
          <a:xfrm>
            <a:off x="973393" y="2432116"/>
            <a:ext cx="687274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One possible test: </a:t>
            </a:r>
            <a:r>
              <a:rPr lang="en-SG" sz="2800" dirty="0" err="1">
                <a:solidFill>
                  <a:srgbClr val="0033CC"/>
                </a:solidFill>
              </a:rPr>
              <a:t>addi</a:t>
            </a:r>
            <a:r>
              <a:rPr lang="en-SG" sz="2800" dirty="0">
                <a:solidFill>
                  <a:srgbClr val="0033CC"/>
                </a:solidFill>
              </a:rPr>
              <a:t> $t0, $zero, 64</a:t>
            </a:r>
            <a:endParaRPr lang="en-SG" sz="2800" b="1" dirty="0">
              <a:solidFill>
                <a:srgbClr val="00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D2643-B759-4B6D-BFF9-233A62C66754}"/>
              </a:ext>
            </a:extLst>
          </p:cNvPr>
          <p:cNvSpPr txBox="1"/>
          <p:nvPr/>
        </p:nvSpPr>
        <p:spPr>
          <a:xfrm>
            <a:off x="922549" y="4317829"/>
            <a:ext cx="10536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33CC"/>
                </a:solidFill>
              </a:rPr>
              <a:t>This is supposed to put 64 into $t0.</a:t>
            </a:r>
          </a:p>
          <a:p>
            <a:r>
              <a:rPr lang="en-SG" sz="2800" dirty="0">
                <a:solidFill>
                  <a:srgbClr val="0033CC"/>
                </a:solidFill>
              </a:rPr>
              <a:t>However, due to stuck-at-0 fault in bit 6, the final value in $t0 will be 0.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119775-5295-4DF7-B707-170A485270D1}"/>
              </a:ext>
            </a:extLst>
          </p:cNvPr>
          <p:cNvGrpSpPr/>
          <p:nvPr/>
        </p:nvGrpSpPr>
        <p:grpSpPr>
          <a:xfrm>
            <a:off x="1873045" y="3429000"/>
            <a:ext cx="8082116" cy="473665"/>
            <a:chOff x="1873045" y="3429000"/>
            <a:chExt cx="8082116" cy="473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CC43DC-EF3F-4A70-8900-5240116B43AD}"/>
                </a:ext>
              </a:extLst>
            </p:cNvPr>
            <p:cNvSpPr txBox="1"/>
            <p:nvPr/>
          </p:nvSpPr>
          <p:spPr>
            <a:xfrm>
              <a:off x="1873045" y="3429000"/>
              <a:ext cx="1533832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434D2-71A3-4AFE-8B8D-3E9604D98EC7}"/>
                </a:ext>
              </a:extLst>
            </p:cNvPr>
            <p:cNvSpPr txBox="1"/>
            <p:nvPr/>
          </p:nvSpPr>
          <p:spPr>
            <a:xfrm>
              <a:off x="3406877" y="3429000"/>
              <a:ext cx="125361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E1053F-5020-43C3-8CDA-9A48EA681538}"/>
                </a:ext>
              </a:extLst>
            </p:cNvPr>
            <p:cNvSpPr txBox="1"/>
            <p:nvPr/>
          </p:nvSpPr>
          <p:spPr>
            <a:xfrm>
              <a:off x="4660490" y="3429000"/>
              <a:ext cx="125361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AD93C-4689-405B-A133-439639DC0DF0}"/>
                </a:ext>
              </a:extLst>
            </p:cNvPr>
            <p:cNvSpPr txBox="1"/>
            <p:nvPr/>
          </p:nvSpPr>
          <p:spPr>
            <a:xfrm>
              <a:off x="5914103" y="3441000"/>
              <a:ext cx="4041058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 </a:t>
              </a:r>
              <a:r>
                <a:rPr lang="en-SG" sz="2400" dirty="0"/>
                <a:t>0 0 0 0 0 0 0 0 0 1 0 0 0 0 0 0</a:t>
              </a:r>
              <a:endParaRPr lang="en-SG" sz="2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CA509-A245-4E08-BC5A-B5F874149AAC}"/>
              </a:ext>
            </a:extLst>
          </p:cNvPr>
          <p:cNvGrpSpPr/>
          <p:nvPr/>
        </p:nvGrpSpPr>
        <p:grpSpPr>
          <a:xfrm>
            <a:off x="8141110" y="2979335"/>
            <a:ext cx="364317" cy="935330"/>
            <a:chOff x="8141110" y="2979335"/>
            <a:chExt cx="364317" cy="9353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A3C726-9CC7-4B5A-B190-B89CB25D83DB}"/>
                </a:ext>
              </a:extLst>
            </p:cNvPr>
            <p:cNvGrpSpPr/>
            <p:nvPr/>
          </p:nvGrpSpPr>
          <p:grpSpPr>
            <a:xfrm>
              <a:off x="8141110" y="3429000"/>
              <a:ext cx="324464" cy="485665"/>
              <a:chOff x="8141110" y="3429000"/>
              <a:chExt cx="324464" cy="48566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D9A5E8C-348E-4F27-94AC-384E616E1F9F}"/>
                  </a:ext>
                </a:extLst>
              </p:cNvPr>
              <p:cNvCxnSpPr/>
              <p:nvPr/>
            </p:nvCxnSpPr>
            <p:spPr>
              <a:xfrm flipH="1">
                <a:off x="8141110" y="3429000"/>
                <a:ext cx="324464" cy="46166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B2014F-5134-483C-864D-1FB608DAC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41110" y="3453000"/>
                <a:ext cx="324464" cy="46166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CBF98C-9DE6-4B07-AF10-7C3FDC5DE4B8}"/>
                </a:ext>
              </a:extLst>
            </p:cNvPr>
            <p:cNvSpPr txBox="1"/>
            <p:nvPr/>
          </p:nvSpPr>
          <p:spPr>
            <a:xfrm>
              <a:off x="8141110" y="2979335"/>
              <a:ext cx="364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1CEF4F-020B-41CD-B7F8-32B4CB62D91D}"/>
              </a:ext>
            </a:extLst>
          </p:cNvPr>
          <p:cNvSpPr txBox="1"/>
          <p:nvPr/>
        </p:nvSpPr>
        <p:spPr>
          <a:xfrm>
            <a:off x="907801" y="5290367"/>
            <a:ext cx="1053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33CC"/>
                </a:solidFill>
              </a:rPr>
              <a:t>Other appropriate examples are accepted.</a:t>
            </a:r>
          </a:p>
        </p:txBody>
      </p:sp>
    </p:spTree>
    <p:extLst>
      <p:ext uri="{BB962C8B-B14F-4D97-AF65-F5344CB8AC3E}">
        <p14:creationId xmlns:p14="http://schemas.microsoft.com/office/powerpoint/2010/main" val="3127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(c)	Suppose the </a:t>
            </a:r>
            <a:r>
              <a:rPr lang="en-SG" sz="2400" b="1" dirty="0"/>
              <a:t>stuck-at-0 fault </a:t>
            </a:r>
            <a:r>
              <a:rPr lang="en-SG" sz="2400" dirty="0"/>
              <a:t>occurs at the </a:t>
            </a:r>
            <a:r>
              <a:rPr lang="en-SG" sz="2400" b="1" dirty="0" err="1"/>
              <a:t>ALUSrc</a:t>
            </a:r>
            <a:r>
              <a:rPr lang="en-SG" sz="2400" dirty="0"/>
              <a:t> control signal. </a:t>
            </a:r>
          </a:p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	Assuming that $t0 and $t1 contain 12 and 34 respectively, and we are to use the instruction </a:t>
            </a:r>
            <a:r>
              <a:rPr lang="en-SG" sz="2400" b="1" dirty="0" err="1"/>
              <a:t>lw</a:t>
            </a:r>
            <a:r>
              <a:rPr lang="en-SG" sz="2400" b="1" dirty="0"/>
              <a:t> $t1, 0($t0) </a:t>
            </a:r>
            <a:r>
              <a:rPr lang="en-SG" sz="2400" dirty="0"/>
              <a:t>to discover the error. Describe what other preparation work needs to be done. You may assume that we can write data into any location in the memory.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sp>
        <p:nvSpPr>
          <p:cNvPr id="18" name="Text Box 1650">
            <a:extLst>
              <a:ext uri="{FF2B5EF4-FFF2-40B4-BE49-F238E27FC236}">
                <a16:creationId xmlns:a16="http://schemas.microsoft.com/office/drawing/2014/main" id="{66555CCF-6C80-416F-8A22-4EDE62C0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94" y="2717714"/>
            <a:ext cx="5441576" cy="1224306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instruction is correctly carried out, </a:t>
            </a:r>
            <a:r>
              <a:rPr lang="en-SG" sz="2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SG" sz="24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$t1, 0($t0)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would have loaded the value at memory address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$t1.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650">
            <a:extLst>
              <a:ext uri="{FF2B5EF4-FFF2-40B4-BE49-F238E27FC236}">
                <a16:creationId xmlns:a16="http://schemas.microsoft.com/office/drawing/2014/main" id="{72755943-D069-4010-BBC1-C7174D99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94" y="4025314"/>
            <a:ext cx="5721235" cy="1271588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stuck-at-0 fault at </a:t>
            </a:r>
            <a:r>
              <a:rPr lang="en-SG" sz="24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ALUSrc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instruction would have loaded the value at memory address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$t1 instead.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C9F95-BB6D-408A-A806-DE92CCC68C4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24898" r="9760" b="10441"/>
          <a:stretch/>
        </p:blipFill>
        <p:spPr bwMode="auto">
          <a:xfrm>
            <a:off x="89219" y="2717714"/>
            <a:ext cx="4827495" cy="28589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76918-DCF9-430A-8702-F97D11078392}"/>
              </a:ext>
            </a:extLst>
          </p:cNvPr>
          <p:cNvSpPr txBox="1"/>
          <p:nvPr/>
        </p:nvSpPr>
        <p:spPr>
          <a:xfrm>
            <a:off x="3077280" y="2234310"/>
            <a:ext cx="710662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Note that </a:t>
            </a:r>
            <a:r>
              <a:rPr lang="en-SG" sz="2000" b="1" dirty="0" err="1"/>
              <a:t>ALUSrc</a:t>
            </a:r>
            <a:r>
              <a:rPr lang="en-SG" sz="2000" dirty="0"/>
              <a:t> chooses between RD2 and </a:t>
            </a:r>
            <a:r>
              <a:rPr lang="en-SG" sz="2000" dirty="0" err="1"/>
              <a:t>SignExt</a:t>
            </a:r>
            <a:r>
              <a:rPr lang="en-SG" sz="2000" dirty="0"/>
              <a:t>(Inst[15:0]).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4C6DED-BE89-4A48-AF66-1EA0AC5BE2F8}"/>
              </a:ext>
            </a:extLst>
          </p:cNvPr>
          <p:cNvSpPr/>
          <p:nvPr/>
        </p:nvSpPr>
        <p:spPr>
          <a:xfrm>
            <a:off x="3550024" y="3269867"/>
            <a:ext cx="820271" cy="389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 Box 1650">
            <a:extLst>
              <a:ext uri="{FF2B5EF4-FFF2-40B4-BE49-F238E27FC236}">
                <a16:creationId xmlns:a16="http://schemas.microsoft.com/office/drawing/2014/main" id="{F9E3D484-DE5A-4AD5-8833-9BA636ED3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93" y="5380196"/>
            <a:ext cx="5721235" cy="90772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we could first load different values in addresses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using the test.</a:t>
            </a:r>
            <a:r>
              <a:rPr lang="en-SG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3903D-BD07-41B1-8CD8-CFFB4DCCE706}"/>
              </a:ext>
            </a:extLst>
          </p:cNvPr>
          <p:cNvSpPr txBox="1"/>
          <p:nvPr/>
        </p:nvSpPr>
        <p:spPr>
          <a:xfrm>
            <a:off x="3849328" y="2665514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D73B7-529C-472C-A349-3427CCAB951C}"/>
              </a:ext>
            </a:extLst>
          </p:cNvPr>
          <p:cNvSpPr txBox="1"/>
          <p:nvPr/>
        </p:nvSpPr>
        <p:spPr>
          <a:xfrm>
            <a:off x="2857387" y="466110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2A2CC-8BDE-43D8-A6D7-122E3FDCF696}"/>
              </a:ext>
            </a:extLst>
          </p:cNvPr>
          <p:cNvSpPr txBox="1"/>
          <p:nvPr/>
        </p:nvSpPr>
        <p:spPr>
          <a:xfrm>
            <a:off x="3000394" y="350474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0698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2" grpId="0" animBg="1"/>
      <p:bldP spid="3" grpId="0" animBg="1"/>
      <p:bldP spid="10" grpId="0"/>
      <p:bldP spid="4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(d)	You want to add the </a:t>
            </a:r>
            <a:r>
              <a:rPr lang="en-SG" sz="2400" b="1" dirty="0" err="1"/>
              <a:t>bne</a:t>
            </a:r>
            <a:r>
              <a:rPr lang="en-SG" sz="2400" dirty="0"/>
              <a:t> instruction into the </a:t>
            </a:r>
            <a:r>
              <a:rPr lang="en-SG" sz="2400" dirty="0" err="1"/>
              <a:t>datapath</a:t>
            </a:r>
            <a:r>
              <a:rPr lang="en-SG" sz="2400" dirty="0"/>
              <a:t>, which already includes the required hardware for the instruction. Write out the </a:t>
            </a:r>
            <a:r>
              <a:rPr lang="en-SG" sz="2400" b="1" dirty="0" err="1"/>
              <a:t>ALUop</a:t>
            </a:r>
            <a:r>
              <a:rPr lang="en-SG" sz="2400" dirty="0"/>
              <a:t> for </a:t>
            </a:r>
            <a:r>
              <a:rPr lang="en-SG" sz="2400" b="1" dirty="0" err="1"/>
              <a:t>bne</a:t>
            </a:r>
            <a:r>
              <a:rPr lang="en-SG" sz="2400" dirty="0"/>
              <a:t> and how you can determine whether the </a:t>
            </a:r>
            <a:r>
              <a:rPr lang="en-SG" sz="2400" b="1" dirty="0" err="1"/>
              <a:t>bne</a:t>
            </a:r>
            <a:r>
              <a:rPr lang="en-SG" sz="2400" dirty="0"/>
              <a:t> results in the branch to be taken.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D6BFC3B-1E9E-49B8-8B20-89A4946B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79605"/>
              </p:ext>
            </p:extLst>
          </p:nvPr>
        </p:nvGraphicFramePr>
        <p:xfrm>
          <a:off x="348842" y="2010588"/>
          <a:ext cx="26944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27">
                  <a:extLst>
                    <a:ext uri="{9D8B030D-6E8A-4147-A177-3AD203B41FA5}">
                      <a16:colId xmlns:a16="http://schemas.microsoft.com/office/drawing/2014/main" val="4222321269"/>
                    </a:ext>
                  </a:extLst>
                </a:gridCol>
                <a:gridCol w="1347227">
                  <a:extLst>
                    <a:ext uri="{9D8B030D-6E8A-4147-A177-3AD203B41FA5}">
                      <a16:colId xmlns:a16="http://schemas.microsoft.com/office/drawing/2014/main" val="895296452"/>
                    </a:ext>
                  </a:extLst>
                </a:gridCol>
              </a:tblGrid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ALUop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21736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lw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40823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sw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94926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beq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68791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78280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07852"/>
                  </a:ext>
                </a:extLst>
              </a:tr>
            </a:tbl>
          </a:graphicData>
        </a:graphic>
      </p:graphicFrame>
      <p:sp>
        <p:nvSpPr>
          <p:cNvPr id="17" name="Text Box 1650">
            <a:extLst>
              <a:ext uri="{FF2B5EF4-FFF2-40B4-BE49-F238E27FC236}">
                <a16:creationId xmlns:a16="http://schemas.microsoft.com/office/drawing/2014/main" id="{122D66BD-79D8-4583-A558-442DBE6B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98" y="2010588"/>
            <a:ext cx="7707087" cy="153271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SG" sz="24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11 is not used, we may use it for </a:t>
            </a:r>
            <a:r>
              <a:rPr lang="en-SG" sz="2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branch taken = 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ALUop1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ALUop2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!(</a:t>
            </a:r>
            <a:r>
              <a:rPr lang="en-SG" sz="2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where (</a:t>
            </a:r>
            <a:r>
              <a:rPr lang="en-SG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the output from the ALU.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1650">
            <a:extLst>
              <a:ext uri="{FF2B5EF4-FFF2-40B4-BE49-F238E27FC236}">
                <a16:creationId xmlns:a16="http://schemas.microsoft.com/office/drawing/2014/main" id="{E48D7B4A-8781-43E7-8355-473156E1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755" y="3429000"/>
            <a:ext cx="673686" cy="51093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21" name="Text Box 1650">
            <a:extLst>
              <a:ext uri="{FF2B5EF4-FFF2-40B4-BE49-F238E27FC236}">
                <a16:creationId xmlns:a16="http://schemas.microsoft.com/office/drawing/2014/main" id="{09C2E455-9D4E-4625-8CB2-820C2F01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97" y="3669180"/>
            <a:ext cx="7707087" cy="1929346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SG" sz="24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01 (same as </a:t>
            </a:r>
            <a:r>
              <a:rPr lang="en-SG" sz="2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branch taken = !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ALUop1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ALUop2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!(</a:t>
            </a:r>
            <a:r>
              <a:rPr lang="en-SG" sz="2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where (</a:t>
            </a:r>
            <a:r>
              <a:rPr lang="en-SG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the output from the ALU, or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ranch taken = </a:t>
            </a:r>
            <a:r>
              <a:rPr lang="en-SG" sz="24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SG" sz="2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FD106-EF49-42D0-8504-C3470D9EB5A9}"/>
              </a:ext>
            </a:extLst>
          </p:cNvPr>
          <p:cNvSpPr txBox="1"/>
          <p:nvPr/>
        </p:nvSpPr>
        <p:spPr>
          <a:xfrm>
            <a:off x="310245" y="1066925"/>
            <a:ext cx="911134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0x0040003c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650">
            <a:extLst>
              <a:ext uri="{FF2B5EF4-FFF2-40B4-BE49-F238E27FC236}">
                <a16:creationId xmlns:a16="http://schemas.microsoft.com/office/drawing/2014/main" id="{FAFFEFE7-B345-4FB0-82F8-72084D87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656" y="1888272"/>
            <a:ext cx="4956856" cy="2979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=n-1; 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&gt;=0; 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-=2) {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if (B[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]%4 == 3)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]++;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else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+= B[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];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94A24-AF10-49D7-85B1-721336E3CE58}"/>
              </a:ext>
            </a:extLst>
          </p:cNvPr>
          <p:cNvSpPr txBox="1"/>
          <p:nvPr/>
        </p:nvSpPr>
        <p:spPr>
          <a:xfrm>
            <a:off x="3849328" y="158764"/>
            <a:ext cx="354751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$s0: base </a:t>
            </a:r>
            <a:r>
              <a:rPr lang="en-SG" sz="2400" dirty="0" err="1"/>
              <a:t>addr</a:t>
            </a:r>
            <a:r>
              <a:rPr lang="en-SG" sz="2400" dirty="0"/>
              <a:t>. of array </a:t>
            </a:r>
            <a:r>
              <a:rPr lang="en-SG" sz="2400" i="1" dirty="0"/>
              <a:t>A</a:t>
            </a:r>
            <a:r>
              <a:rPr lang="en-SG" sz="2400" dirty="0"/>
              <a:t>;</a:t>
            </a:r>
          </a:p>
          <a:p>
            <a:r>
              <a:rPr lang="en-SG" sz="2400" dirty="0"/>
              <a:t>$s1: base </a:t>
            </a:r>
            <a:r>
              <a:rPr lang="en-SG" sz="2400" dirty="0" err="1"/>
              <a:t>addr</a:t>
            </a:r>
            <a:r>
              <a:rPr lang="en-SG" sz="2400" dirty="0"/>
              <a:t>. of array </a:t>
            </a:r>
            <a:r>
              <a:rPr lang="en-SG" sz="2400" i="1" dirty="0"/>
              <a:t>B</a:t>
            </a:r>
            <a:r>
              <a:rPr lang="en-SG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991BD-86DF-46FA-9815-28A006B3A929}"/>
              </a:ext>
            </a:extLst>
          </p:cNvPr>
          <p:cNvSpPr txBox="1"/>
          <p:nvPr/>
        </p:nvSpPr>
        <p:spPr>
          <a:xfrm>
            <a:off x="7781179" y="176530"/>
            <a:ext cx="334887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620713" indent="-620713">
              <a:tabLst>
                <a:tab pos="538163" algn="l"/>
              </a:tabLst>
            </a:pPr>
            <a:r>
              <a:rPr lang="en-SG" sz="2400" dirty="0"/>
              <a:t>$s2: </a:t>
            </a:r>
            <a:r>
              <a:rPr lang="en-SG" sz="2400" i="1" dirty="0"/>
              <a:t>n</a:t>
            </a:r>
            <a:r>
              <a:rPr lang="en-SG" sz="2400" dirty="0"/>
              <a:t>, #elements in array </a:t>
            </a:r>
            <a:r>
              <a:rPr lang="en-SG" sz="2400" i="1" dirty="0"/>
              <a:t>A</a:t>
            </a:r>
            <a:r>
              <a:rPr lang="en-SG" sz="2400" dirty="0"/>
              <a:t> (and </a:t>
            </a:r>
            <a:r>
              <a:rPr lang="en-SG" sz="2400" i="1" dirty="0"/>
              <a:t>B</a:t>
            </a:r>
            <a:r>
              <a:rPr lang="en-SG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2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86337-B3E0-40F2-9BAC-B21B9425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3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99A97-EC81-4B12-BCA3-E22D46404FF0}"/>
              </a:ext>
            </a:extLst>
          </p:cNvPr>
          <p:cNvSpPr txBox="1"/>
          <p:nvPr/>
        </p:nvSpPr>
        <p:spPr>
          <a:xfrm>
            <a:off x="1903228" y="1945759"/>
            <a:ext cx="8197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AY2020/21 Semester 2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9065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59868-1D00-422A-96BF-537533E62A84}"/>
              </a:ext>
            </a:extLst>
          </p:cNvPr>
          <p:cNvSpPr txBox="1"/>
          <p:nvPr/>
        </p:nvSpPr>
        <p:spPr>
          <a:xfrm>
            <a:off x="348842" y="570079"/>
            <a:ext cx="114943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Assuming that arrays </a:t>
            </a:r>
            <a:r>
              <a:rPr lang="en-SG" sz="2400" i="1" dirty="0"/>
              <a:t>A</a:t>
            </a:r>
            <a:r>
              <a:rPr lang="en-SG" sz="2400" dirty="0"/>
              <a:t> and </a:t>
            </a:r>
            <a:r>
              <a:rPr lang="en-SG" sz="2400" i="1" dirty="0"/>
              <a:t>B</a:t>
            </a:r>
            <a:r>
              <a:rPr lang="en-SG" sz="2400" dirty="0"/>
              <a:t> now each contains 1024 positive integers. Given a </a:t>
            </a:r>
            <a:r>
              <a:rPr lang="en-SG" sz="2400" b="1" dirty="0"/>
              <a:t>direct-mapped data cache </a:t>
            </a:r>
            <a:r>
              <a:rPr lang="en-SG" sz="2400" dirty="0"/>
              <a:t>with 128 words in total, each block containing 4 words with each word being 4 bytes long, arrays </a:t>
            </a:r>
            <a:r>
              <a:rPr lang="en-SG" sz="2400" i="1" dirty="0"/>
              <a:t>A</a:t>
            </a:r>
            <a:r>
              <a:rPr lang="en-SG" sz="2400" dirty="0"/>
              <a:t> and </a:t>
            </a:r>
            <a:r>
              <a:rPr lang="en-SG" sz="2400" i="1" dirty="0"/>
              <a:t>B</a:t>
            </a:r>
            <a:r>
              <a:rPr lang="en-SG" sz="2400" dirty="0"/>
              <a:t> are stored starting at memory addresses </a:t>
            </a:r>
            <a:r>
              <a:rPr lang="en-SG" sz="2400" b="1" dirty="0"/>
              <a:t>0x10001000</a:t>
            </a:r>
            <a:r>
              <a:rPr lang="en-SG" sz="2400" dirty="0"/>
              <a:t> </a:t>
            </a:r>
            <a:r>
              <a:rPr lang="en-SG" sz="2400" b="1" dirty="0"/>
              <a:t>and 0x1003F100 </a:t>
            </a:r>
            <a:r>
              <a:rPr lang="en-SG" sz="2400" dirty="0"/>
              <a:t>respectively.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The data cache is involved when memory is accessed (i.e., when </a:t>
            </a:r>
            <a:r>
              <a:rPr lang="en-SG" sz="2400" b="1" dirty="0" err="1"/>
              <a:t>lw</a:t>
            </a:r>
            <a:r>
              <a:rPr lang="en-SG" sz="2400" dirty="0"/>
              <a:t> and </a:t>
            </a:r>
            <a:r>
              <a:rPr lang="en-SG" sz="2400" b="1" dirty="0" err="1"/>
              <a:t>sw</a:t>
            </a:r>
            <a:r>
              <a:rPr lang="en-SG" sz="2400" dirty="0"/>
              <a:t> are executed.)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48841" y="2654439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(a) How many bits are there in the index field? In the byte offset field?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7264D-444F-4E1E-8271-953778FD20D1}"/>
              </a:ext>
            </a:extLst>
          </p:cNvPr>
          <p:cNvSpPr txBox="1"/>
          <p:nvPr/>
        </p:nvSpPr>
        <p:spPr>
          <a:xfrm>
            <a:off x="348840" y="4183528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(b) Which index is </a:t>
            </a:r>
            <a:r>
              <a:rPr lang="en-SG" sz="2400" i="1" dirty="0"/>
              <a:t>A</a:t>
            </a:r>
            <a:r>
              <a:rPr lang="en-SG" sz="2400" dirty="0"/>
              <a:t>[1023] mapped to? Which index is </a:t>
            </a:r>
            <a:r>
              <a:rPr lang="en-SG" sz="2400" i="1" dirty="0"/>
              <a:t>B</a:t>
            </a:r>
            <a:r>
              <a:rPr lang="en-SG" sz="2400" dirty="0"/>
              <a:t>[1023] mapped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09658-BF16-43FE-BD09-298124CA815E}"/>
                  </a:ext>
                </a:extLst>
              </p:cNvPr>
              <p:cNvSpPr txBox="1"/>
              <p:nvPr/>
            </p:nvSpPr>
            <p:spPr>
              <a:xfrm>
                <a:off x="919856" y="3058193"/>
                <a:ext cx="7848587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>
                    <a:solidFill>
                      <a:srgbClr val="0033CC"/>
                    </a:solidFill>
                  </a:rPr>
                  <a:t>Number of blocks = 128/4 = 32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</a:t>
                </a:r>
                <a:r>
                  <a:rPr lang="en-SG" sz="2400" dirty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 index field: </a:t>
                </a:r>
                <a:r>
                  <a:rPr lang="en-SG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5 bits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09658-BF16-43FE-BD09-298124CA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6" y="3058193"/>
                <a:ext cx="7848587" cy="461666"/>
              </a:xfrm>
              <a:prstGeom prst="rect">
                <a:avLst/>
              </a:prstGeom>
              <a:blipFill>
                <a:blip r:embed="rId3"/>
                <a:stretch>
                  <a:fillRect l="-1243" t="-10667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58617-0DDD-408B-9EDE-BAB285478D16}"/>
                  </a:ext>
                </a:extLst>
              </p:cNvPr>
              <p:cNvSpPr txBox="1"/>
              <p:nvPr/>
            </p:nvSpPr>
            <p:spPr>
              <a:xfrm>
                <a:off x="919856" y="3518037"/>
                <a:ext cx="8077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>
                    <a:solidFill>
                      <a:srgbClr val="0033CC"/>
                    </a:solidFill>
                  </a:rPr>
                  <a:t>Number of bytes per block = 16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</a:t>
                </a:r>
                <a:r>
                  <a:rPr lang="en-SG" sz="2400" dirty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 byte offset field: </a:t>
                </a:r>
                <a:r>
                  <a:rPr lang="en-SG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4 bits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58617-0DDD-408B-9EDE-BAB285478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6" y="3518037"/>
                <a:ext cx="8077187" cy="461665"/>
              </a:xfrm>
              <a:prstGeom prst="rect">
                <a:avLst/>
              </a:prstGeom>
              <a:blipFill>
                <a:blip r:embed="rId4"/>
                <a:stretch>
                  <a:fillRect l="-1208" t="-11842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16A8369-CC2A-45B2-BB1C-7F158FC14BDE}"/>
              </a:ext>
            </a:extLst>
          </p:cNvPr>
          <p:cNvSpPr txBox="1"/>
          <p:nvPr/>
        </p:nvSpPr>
        <p:spPr>
          <a:xfrm>
            <a:off x="919855" y="4674111"/>
            <a:ext cx="1036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[0] at 0x10001000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[1024] at 0x10002000 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[1023] at 0x10001FFC 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7F0D3-0BCF-47B8-9EED-99CF378C6F4C}"/>
              </a:ext>
            </a:extLst>
          </p:cNvPr>
          <p:cNvSpPr txBox="1"/>
          <p:nvPr/>
        </p:nvSpPr>
        <p:spPr>
          <a:xfrm>
            <a:off x="908957" y="5077866"/>
            <a:ext cx="596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10001FFC  … 111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SG" sz="2400" u="sng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1111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1100  Index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31 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0B04F-B420-4C07-9F09-2717E38CE0A5}"/>
              </a:ext>
            </a:extLst>
          </p:cNvPr>
          <p:cNvSpPr txBox="1"/>
          <p:nvPr/>
        </p:nvSpPr>
        <p:spPr>
          <a:xfrm>
            <a:off x="908957" y="5638709"/>
            <a:ext cx="1036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[0] at 0x1003F100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[1024] at 0x10040100 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[1023] at 0x100400FC 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2CB3E-5E24-44B5-A11F-5B362B5CAB1F}"/>
              </a:ext>
            </a:extLst>
          </p:cNvPr>
          <p:cNvSpPr txBox="1"/>
          <p:nvPr/>
        </p:nvSpPr>
        <p:spPr>
          <a:xfrm>
            <a:off x="866642" y="6057088"/>
            <a:ext cx="596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100400FC  … 000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SG" sz="2400" u="sng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1111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1100  Index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15 </a:t>
            </a:r>
            <a:endParaRPr lang="en-SG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48841" y="856804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(c) How many memory accesses in total are made for array </a:t>
            </a:r>
            <a:r>
              <a:rPr lang="en-SG" sz="2400" i="1" dirty="0"/>
              <a:t>A</a:t>
            </a:r>
            <a:r>
              <a:rPr lang="en-SG" sz="2400" dirty="0"/>
              <a:t>? For array </a:t>
            </a:r>
            <a:r>
              <a:rPr lang="en-SG" sz="2400" i="1" dirty="0"/>
              <a:t>B</a:t>
            </a:r>
            <a:r>
              <a:rPr lang="en-SG" sz="2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7264D-444F-4E1E-8271-953778FD20D1}"/>
              </a:ext>
            </a:extLst>
          </p:cNvPr>
          <p:cNvSpPr txBox="1"/>
          <p:nvPr/>
        </p:nvSpPr>
        <p:spPr>
          <a:xfrm>
            <a:off x="348840" y="3651129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(d) What is the cache hit rate for array </a:t>
            </a:r>
            <a:r>
              <a:rPr lang="en-SG" sz="2400" i="1" dirty="0"/>
              <a:t>A</a:t>
            </a:r>
            <a:r>
              <a:rPr lang="en-SG" sz="2400" dirty="0"/>
              <a:t>? For array </a:t>
            </a:r>
            <a:r>
              <a:rPr lang="en-SG" sz="2400" i="1" dirty="0"/>
              <a:t>B</a:t>
            </a:r>
            <a:r>
              <a:rPr lang="en-SG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09658-BF16-43FE-BD09-298124CA815E}"/>
              </a:ext>
            </a:extLst>
          </p:cNvPr>
          <p:cNvSpPr txBox="1"/>
          <p:nvPr/>
        </p:nvSpPr>
        <p:spPr>
          <a:xfrm>
            <a:off x="948286" y="1435346"/>
            <a:ext cx="55831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512 elements for each array are accessed: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[1023], [1021], …, [3], [1]. 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9" name="Text Box 1650">
            <a:extLst>
              <a:ext uri="{FF2B5EF4-FFF2-40B4-BE49-F238E27FC236}">
                <a16:creationId xmlns:a16="http://schemas.microsoft.com/office/drawing/2014/main" id="{1B4E2CDD-E5D8-42AD-A492-5D1EB11EF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047" y="1283277"/>
            <a:ext cx="4015244" cy="2205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=n-1; 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&gt;=0; 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-=2) {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if (B[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]%4 == 3)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]++;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else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+= B[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];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6B497-3B96-4DA0-AC75-F1D291EA691B}"/>
              </a:ext>
            </a:extLst>
          </p:cNvPr>
          <p:cNvSpPr txBox="1"/>
          <p:nvPr/>
        </p:nvSpPr>
        <p:spPr>
          <a:xfrm>
            <a:off x="948286" y="2460165"/>
            <a:ext cx="670981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: </a:t>
            </a:r>
            <a:r>
              <a:rPr lang="en-SG" sz="2400" b="1" dirty="0">
                <a:solidFill>
                  <a:srgbClr val="C00000"/>
                </a:solidFill>
              </a:rPr>
              <a:t>1024 </a:t>
            </a:r>
            <a:r>
              <a:rPr lang="en-SG" sz="2400" dirty="0">
                <a:solidFill>
                  <a:srgbClr val="0033CC"/>
                </a:solidFill>
              </a:rPr>
              <a:t>accesses (1 read and 1 write per element);</a:t>
            </a:r>
          </a:p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: </a:t>
            </a:r>
            <a:r>
              <a:rPr lang="en-SG" sz="2400" b="1" dirty="0">
                <a:solidFill>
                  <a:srgbClr val="C00000"/>
                </a:solidFill>
              </a:rPr>
              <a:t>512</a:t>
            </a:r>
            <a:r>
              <a:rPr lang="en-SG" sz="2400" dirty="0">
                <a:solidFill>
                  <a:srgbClr val="0033CC"/>
                </a:solidFill>
              </a:rPr>
              <a:t> accesses.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71979-D42F-4CCF-9F1E-BDFD4EAF5E00}"/>
              </a:ext>
            </a:extLst>
          </p:cNvPr>
          <p:cNvSpPr txBox="1"/>
          <p:nvPr/>
        </p:nvSpPr>
        <p:spPr>
          <a:xfrm>
            <a:off x="474758" y="4216384"/>
            <a:ext cx="7183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Since </a:t>
            </a: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[1023] and </a:t>
            </a: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[1023] are mapped to different indices, there will not be any cache thrashing.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E369A-E6E6-43A5-B2DB-9A007F0700D4}"/>
              </a:ext>
            </a:extLst>
          </p:cNvPr>
          <p:cNvSpPr txBox="1"/>
          <p:nvPr/>
        </p:nvSpPr>
        <p:spPr>
          <a:xfrm>
            <a:off x="452853" y="5093255"/>
            <a:ext cx="53007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: 256 misses, 768 hits, hit rate = </a:t>
            </a:r>
            <a:r>
              <a:rPr lang="en-SG" sz="2400" b="1" dirty="0">
                <a:solidFill>
                  <a:srgbClr val="C00000"/>
                </a:solidFill>
              </a:rPr>
              <a:t>75%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: 256 misses, 256 hits, hit rate = </a:t>
            </a:r>
            <a:r>
              <a:rPr lang="en-SG" sz="2400" b="1" dirty="0">
                <a:solidFill>
                  <a:srgbClr val="C00000"/>
                </a:solidFill>
              </a:rPr>
              <a:t>50%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  <a:endParaRPr lang="en-SG" sz="2400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5BA74E-8B00-44A4-9C6F-30D691E39FF5}"/>
              </a:ext>
            </a:extLst>
          </p:cNvPr>
          <p:cNvGrpSpPr/>
          <p:nvPr/>
        </p:nvGrpSpPr>
        <p:grpSpPr>
          <a:xfrm>
            <a:off x="6893983" y="4584899"/>
            <a:ext cx="4971432" cy="1780681"/>
            <a:chOff x="6893983" y="4584899"/>
            <a:chExt cx="4971432" cy="1780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9D5429-3450-4829-8D46-816CD576CB7B}"/>
                </a:ext>
              </a:extLst>
            </p:cNvPr>
            <p:cNvSpPr txBox="1"/>
            <p:nvPr/>
          </p:nvSpPr>
          <p:spPr>
            <a:xfrm>
              <a:off x="6893983" y="4584899"/>
              <a:ext cx="1034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Index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036B86-ADB4-4B58-8B13-94D954D9E3B1}"/>
                </a:ext>
              </a:extLst>
            </p:cNvPr>
            <p:cNvGrpSpPr/>
            <p:nvPr/>
          </p:nvGrpSpPr>
          <p:grpSpPr>
            <a:xfrm>
              <a:off x="7173501" y="5965470"/>
              <a:ext cx="4691914" cy="400110"/>
              <a:chOff x="7173501" y="5965470"/>
              <a:chExt cx="469191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F2A91-C130-4816-849F-B2EF34DE05FE}"/>
                  </a:ext>
                </a:extLst>
              </p:cNvPr>
              <p:cNvSpPr txBox="1"/>
              <p:nvPr/>
            </p:nvSpPr>
            <p:spPr>
              <a:xfrm>
                <a:off x="7173501" y="5965470"/>
                <a:ext cx="4758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31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29727EF-2AB1-4B09-B50A-79039595ABE6}"/>
                  </a:ext>
                </a:extLst>
              </p:cNvPr>
              <p:cNvGrpSpPr/>
              <p:nvPr/>
            </p:nvGrpSpPr>
            <p:grpSpPr>
              <a:xfrm>
                <a:off x="7726035" y="5965470"/>
                <a:ext cx="4139380" cy="375172"/>
                <a:chOff x="7726035" y="5965470"/>
                <a:chExt cx="4139380" cy="375172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444EDD3-16A8-48DD-8516-571FFE7E7117}"/>
                    </a:ext>
                  </a:extLst>
                </p:cNvPr>
                <p:cNvSpPr txBox="1"/>
                <p:nvPr/>
              </p:nvSpPr>
              <p:spPr>
                <a:xfrm>
                  <a:off x="10830570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[1023]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943F76D-F177-4BA1-9E68-19435B76E142}"/>
                    </a:ext>
                  </a:extLst>
                </p:cNvPr>
                <p:cNvSpPr txBox="1"/>
                <p:nvPr/>
              </p:nvSpPr>
              <p:spPr>
                <a:xfrm>
                  <a:off x="7726035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[1020]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94B7569-5BDC-4DAE-8CE7-4C195973C936}"/>
                    </a:ext>
                  </a:extLst>
                </p:cNvPr>
                <p:cNvSpPr txBox="1"/>
                <p:nvPr/>
              </p:nvSpPr>
              <p:spPr>
                <a:xfrm>
                  <a:off x="8760880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[1021]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F76D7F-F21B-4AFD-A93B-A6AAA144A0EA}"/>
                    </a:ext>
                  </a:extLst>
                </p:cNvPr>
                <p:cNvSpPr txBox="1"/>
                <p:nvPr/>
              </p:nvSpPr>
              <p:spPr>
                <a:xfrm>
                  <a:off x="9795725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[1022]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82A5DF-FA09-4FCB-B0EE-B69623D96525}"/>
                </a:ext>
              </a:extLst>
            </p:cNvPr>
            <p:cNvGrpSpPr/>
            <p:nvPr/>
          </p:nvGrpSpPr>
          <p:grpSpPr>
            <a:xfrm>
              <a:off x="7173501" y="5093255"/>
              <a:ext cx="4691914" cy="400110"/>
              <a:chOff x="7173501" y="5965470"/>
              <a:chExt cx="4691914" cy="4001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A2BB1B-53E0-42F9-A3FD-F4A9DEFF3867}"/>
                  </a:ext>
                </a:extLst>
              </p:cNvPr>
              <p:cNvSpPr txBox="1"/>
              <p:nvPr/>
            </p:nvSpPr>
            <p:spPr>
              <a:xfrm>
                <a:off x="7173501" y="5965470"/>
                <a:ext cx="4758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15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5FD5C93-0E87-4719-BE39-B55E1EEAD5BC}"/>
                  </a:ext>
                </a:extLst>
              </p:cNvPr>
              <p:cNvGrpSpPr/>
              <p:nvPr/>
            </p:nvGrpSpPr>
            <p:grpSpPr>
              <a:xfrm>
                <a:off x="7726035" y="5965470"/>
                <a:ext cx="4139380" cy="375172"/>
                <a:chOff x="7726035" y="5965470"/>
                <a:chExt cx="4139380" cy="375172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761A18D-2436-4632-BEDA-4B41C0E12F31}"/>
                    </a:ext>
                  </a:extLst>
                </p:cNvPr>
                <p:cNvSpPr txBox="1"/>
                <p:nvPr/>
              </p:nvSpPr>
              <p:spPr>
                <a:xfrm>
                  <a:off x="10830570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[1023]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C521A8-9E2C-43F5-8DDC-D24F734A7BAB}"/>
                    </a:ext>
                  </a:extLst>
                </p:cNvPr>
                <p:cNvSpPr txBox="1"/>
                <p:nvPr/>
              </p:nvSpPr>
              <p:spPr>
                <a:xfrm>
                  <a:off x="7726035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[1020]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5DC8FF-5F07-48B8-B9C5-2CDFA845FD0C}"/>
                    </a:ext>
                  </a:extLst>
                </p:cNvPr>
                <p:cNvSpPr txBox="1"/>
                <p:nvPr/>
              </p:nvSpPr>
              <p:spPr>
                <a:xfrm>
                  <a:off x="8760880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[1021]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EE1A42-64B6-4B25-8E7F-00274EAA6923}"/>
                    </a:ext>
                  </a:extLst>
                </p:cNvPr>
                <p:cNvSpPr txBox="1"/>
                <p:nvPr/>
              </p:nvSpPr>
              <p:spPr>
                <a:xfrm>
                  <a:off x="9795725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[1022]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28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14974" y="570079"/>
            <a:ext cx="11115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(e) 	Given a </a:t>
            </a:r>
            <a:r>
              <a:rPr lang="en-SG" sz="2400" b="1" dirty="0"/>
              <a:t>direct-mapped instruction cache </a:t>
            </a:r>
            <a:r>
              <a:rPr lang="en-SG" sz="2400" dirty="0"/>
              <a:t>with 16 words in total, each block containing 2 instructions (words), and the first </a:t>
            </a:r>
            <a:r>
              <a:rPr lang="en-SG" sz="2400" b="1" dirty="0" err="1"/>
              <a:t>beq</a:t>
            </a:r>
            <a:r>
              <a:rPr lang="en-SG" sz="2400" dirty="0"/>
              <a:t> instruction is at memory address </a:t>
            </a:r>
            <a:r>
              <a:rPr lang="en-SG" sz="2400" b="1" dirty="0"/>
              <a:t>0x0040003c</a:t>
            </a:r>
            <a:r>
              <a:rPr lang="en-SG" sz="2400" dirty="0"/>
              <a:t>. How many cache hits and misses are there in total during the execution of the code, assuming that the </a:t>
            </a:r>
            <a:r>
              <a:rPr lang="en-SG" sz="2400" b="1" dirty="0" err="1"/>
              <a:t>beq</a:t>
            </a:r>
            <a:r>
              <a:rPr lang="en-SG" sz="2400" dirty="0"/>
              <a:t> instruction at Inst10 always branches to </a:t>
            </a:r>
            <a:r>
              <a:rPr lang="en-SG" sz="2400" i="1" dirty="0"/>
              <a:t>A1</a:t>
            </a:r>
            <a:r>
              <a:rPr lang="en-SG" sz="2400" dirty="0"/>
              <a:t>? You may consider only the instructions in the given code segment, i.e., Inst1 – Inst17.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9BE80-E499-49C0-9995-1C66F442601E}"/>
              </a:ext>
            </a:extLst>
          </p:cNvPr>
          <p:cNvSpPr txBox="1"/>
          <p:nvPr/>
        </p:nvSpPr>
        <p:spPr>
          <a:xfrm>
            <a:off x="389467" y="2468221"/>
            <a:ext cx="570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Total #instructions = 3 + 512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12 = 6147.</a:t>
            </a:r>
            <a:endParaRPr lang="en-SG" sz="2400" dirty="0">
              <a:solidFill>
                <a:srgbClr val="0033C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BE899-CC1D-49CF-94D4-E7CEE572D1A1}"/>
              </a:ext>
            </a:extLst>
          </p:cNvPr>
          <p:cNvSpPr txBox="1"/>
          <p:nvPr/>
        </p:nvSpPr>
        <p:spPr>
          <a:xfrm>
            <a:off x="389467" y="2929886"/>
            <a:ext cx="570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Cache index field: 3 bits; byte offset: 3 bits.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CE5BB-127B-4443-9B9D-C7095AC3B81F}"/>
              </a:ext>
            </a:extLst>
          </p:cNvPr>
          <p:cNvSpPr txBox="1"/>
          <p:nvPr/>
        </p:nvSpPr>
        <p:spPr>
          <a:xfrm>
            <a:off x="389467" y="3483872"/>
            <a:ext cx="658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First instruction at 0x0040003c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… 00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</a:t>
            </a:r>
            <a:r>
              <a:rPr lang="en-SG" sz="2400" u="sng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100  index 7, word 1 (second word)</a:t>
            </a:r>
            <a:endParaRPr lang="en-SG" sz="2400" dirty="0">
              <a:solidFill>
                <a:srgbClr val="0033CC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068CD-E95D-4C29-A816-E7AACB442974}"/>
              </a:ext>
            </a:extLst>
          </p:cNvPr>
          <p:cNvGrpSpPr/>
          <p:nvPr/>
        </p:nvGrpSpPr>
        <p:grpSpPr>
          <a:xfrm>
            <a:off x="7315200" y="2495075"/>
            <a:ext cx="2573868" cy="4217334"/>
            <a:chOff x="6942667" y="2693743"/>
            <a:chExt cx="2573868" cy="42173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4B77DA-98EA-4E40-ADB7-25F69577CDCF}"/>
                </a:ext>
              </a:extLst>
            </p:cNvPr>
            <p:cNvGrpSpPr/>
            <p:nvPr/>
          </p:nvGrpSpPr>
          <p:grpSpPr>
            <a:xfrm>
              <a:off x="7196666" y="3198167"/>
              <a:ext cx="2319868" cy="468467"/>
              <a:chOff x="7196666" y="3198167"/>
              <a:chExt cx="2319868" cy="46846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A27DAB-5FA3-4FA7-8BC8-72D9C85D4D90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9DD59C-C2BA-43C8-B128-FBB1C0C0EEB1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BFA69B-88EB-4F76-8573-BC159106984A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0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B01591-A6DB-4332-8C1C-990CED9F915C}"/>
                </a:ext>
              </a:extLst>
            </p:cNvPr>
            <p:cNvSpPr txBox="1"/>
            <p:nvPr/>
          </p:nvSpPr>
          <p:spPr>
            <a:xfrm>
              <a:off x="6942667" y="2693743"/>
              <a:ext cx="11006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Index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D5DE8A-F1C3-422E-8607-9D4ED1EAED05}"/>
                </a:ext>
              </a:extLst>
            </p:cNvPr>
            <p:cNvGrpSpPr/>
            <p:nvPr/>
          </p:nvGrpSpPr>
          <p:grpSpPr>
            <a:xfrm>
              <a:off x="7196666" y="3659832"/>
              <a:ext cx="2319868" cy="468467"/>
              <a:chOff x="7196666" y="3198167"/>
              <a:chExt cx="2319868" cy="46846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B3B578-3164-4B7A-9E67-269D8A27DB1A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I4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9F756D-E8D7-4F9E-B54F-5008FE9E4BAA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19AD48-6ACB-4158-A4B8-26537304BA3E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F7BA867-73A3-43C5-9DC1-A9A8E1087085}"/>
                </a:ext>
              </a:extLst>
            </p:cNvPr>
            <p:cNvGrpSpPr/>
            <p:nvPr/>
          </p:nvGrpSpPr>
          <p:grpSpPr>
            <a:xfrm>
              <a:off x="7196667" y="4124886"/>
              <a:ext cx="2319868" cy="468467"/>
              <a:chOff x="7196666" y="3198167"/>
              <a:chExt cx="2319868" cy="46846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D04752-1DF6-44E9-8F77-A8572D10E8D1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D70D24-B3DB-4E06-A05D-D540434FC17E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I7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95EC04-C9E1-4D7E-A2FA-B1F8A247F2F2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133057C-95B1-4E94-8399-FF7DBD23D675}"/>
                </a:ext>
              </a:extLst>
            </p:cNvPr>
            <p:cNvGrpSpPr/>
            <p:nvPr/>
          </p:nvGrpSpPr>
          <p:grpSpPr>
            <a:xfrm>
              <a:off x="7196667" y="4586551"/>
              <a:ext cx="2319868" cy="468467"/>
              <a:chOff x="7196666" y="3198167"/>
              <a:chExt cx="2319868" cy="46846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730741-51A9-4555-8E7A-895EC8C399D2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I8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CC862B-9886-4E77-8AED-90D14F8599CC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I9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69EDB8-D70D-4BC2-B457-3DB3E01F2040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3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3F1E799-6B10-4FDF-84D5-DA30CD3C939B}"/>
                </a:ext>
              </a:extLst>
            </p:cNvPr>
            <p:cNvGrpSpPr/>
            <p:nvPr/>
          </p:nvGrpSpPr>
          <p:grpSpPr>
            <a:xfrm>
              <a:off x="7196665" y="5054226"/>
              <a:ext cx="2319868" cy="468467"/>
              <a:chOff x="7196666" y="3198167"/>
              <a:chExt cx="2319868" cy="46846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D09F6D-AA0C-4F64-9F94-36BF9F44B8CE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32D6170-11F0-474A-B9E9-CB43410129E3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sz="2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EBBF34-4F54-47CC-8C13-1A4A8EB28760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D673EB1-5E98-48B2-8A57-8EE6ECC1D294}"/>
                </a:ext>
              </a:extLst>
            </p:cNvPr>
            <p:cNvGrpSpPr/>
            <p:nvPr/>
          </p:nvGrpSpPr>
          <p:grpSpPr>
            <a:xfrm>
              <a:off x="7196665" y="5515891"/>
              <a:ext cx="2319868" cy="468467"/>
              <a:chOff x="7196666" y="3198167"/>
              <a:chExt cx="2319868" cy="46846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D11E4B-1358-4951-A9A1-412A98DBE2CA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sz="2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FBFCFDF-29B9-4809-B0DA-235F69879756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4A47077-8B0F-4A01-89BA-5BB63249C17D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32A9C69-FC5F-4168-8C12-ABE4B58D3830}"/>
                </a:ext>
              </a:extLst>
            </p:cNvPr>
            <p:cNvGrpSpPr/>
            <p:nvPr/>
          </p:nvGrpSpPr>
          <p:grpSpPr>
            <a:xfrm>
              <a:off x="7196666" y="5980945"/>
              <a:ext cx="2319868" cy="468467"/>
              <a:chOff x="7196666" y="3198167"/>
              <a:chExt cx="2319868" cy="468467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29C593-6F63-45EB-81B6-AABDB66170F4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I14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9C714B-25E8-49C7-A39D-42F63799BE0F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79DF73-132B-471F-84A1-D2E7770FE555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6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CBBD8E6-BBFD-4091-8EDD-37DCC0AE924E}"/>
                </a:ext>
              </a:extLst>
            </p:cNvPr>
            <p:cNvGrpSpPr/>
            <p:nvPr/>
          </p:nvGrpSpPr>
          <p:grpSpPr>
            <a:xfrm>
              <a:off x="7196666" y="6442610"/>
              <a:ext cx="2319868" cy="468467"/>
              <a:chOff x="7196666" y="3198167"/>
              <a:chExt cx="2319868" cy="4684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35987CB-0A5E-4545-BDC6-6B1E8B759764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E6114-090A-4E87-B7DA-B31014CBC833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B2B8EE-B0E6-409A-9594-A76382300753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7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50DCED-5486-432A-8FF9-C94651EC6DBC}"/>
              </a:ext>
            </a:extLst>
          </p:cNvPr>
          <p:cNvSpPr txBox="1"/>
          <p:nvPr/>
        </p:nvSpPr>
        <p:spPr>
          <a:xfrm>
            <a:off x="9774345" y="6228765"/>
            <a:ext cx="981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I17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BE19E-5262-4BB0-BA72-1C5585000576}"/>
              </a:ext>
            </a:extLst>
          </p:cNvPr>
          <p:cNvCxnSpPr>
            <a:cxnSpLocks/>
          </p:cNvCxnSpPr>
          <p:nvPr/>
        </p:nvCxnSpPr>
        <p:spPr>
          <a:xfrm flipV="1">
            <a:off x="9181679" y="6287921"/>
            <a:ext cx="487255" cy="4307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C0F26A-40BE-4C28-8783-BF2B69AA7A49}"/>
              </a:ext>
            </a:extLst>
          </p:cNvPr>
          <p:cNvSpPr txBox="1"/>
          <p:nvPr/>
        </p:nvSpPr>
        <p:spPr>
          <a:xfrm>
            <a:off x="389467" y="4535213"/>
            <a:ext cx="658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Cache content in first iteration:</a:t>
            </a:r>
          </a:p>
          <a:p>
            <a:r>
              <a:rPr lang="en-SG" sz="2400" dirty="0">
                <a:solidFill>
                  <a:srgbClr val="0033CC"/>
                </a:solidFill>
              </a:rPr>
              <a:t>Misses: I1, I2, I4, I6, I8, I10, I13, I14 and I16.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691BC3-FB5A-4B71-B3C0-BF5332A69FE1}"/>
              </a:ext>
            </a:extLst>
          </p:cNvPr>
          <p:cNvSpPr txBox="1"/>
          <p:nvPr/>
        </p:nvSpPr>
        <p:spPr>
          <a:xfrm>
            <a:off x="389467" y="5345011"/>
            <a:ext cx="658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Subsequently, all instructions are in the cache.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F41AD9-9DEE-4870-AF1A-E64FE37CD057}"/>
              </a:ext>
            </a:extLst>
          </p:cNvPr>
          <p:cNvSpPr txBox="1"/>
          <p:nvPr/>
        </p:nvSpPr>
        <p:spPr>
          <a:xfrm>
            <a:off x="389467" y="5826256"/>
            <a:ext cx="658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Therefore, </a:t>
            </a:r>
            <a:r>
              <a:rPr lang="en-SG" sz="2400" b="1" dirty="0">
                <a:solidFill>
                  <a:srgbClr val="C00000"/>
                </a:solidFill>
              </a:rPr>
              <a:t>9 misses, 6138 hits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77" grpId="0"/>
      <p:bldP spid="78" grpId="0"/>
      <p:bldP spid="79" grpId="0"/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86337-B3E0-40F2-9BAC-B21B9425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33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99A97-EC81-4B12-BCA3-E22D46404FF0}"/>
              </a:ext>
            </a:extLst>
          </p:cNvPr>
          <p:cNvSpPr txBox="1"/>
          <p:nvPr/>
        </p:nvSpPr>
        <p:spPr>
          <a:xfrm>
            <a:off x="1903228" y="1945759"/>
            <a:ext cx="8197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AY2016/17 Semester 2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11307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638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Midterm Q4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1A270-28AF-4B94-B1EB-15AEECBA9A9F}"/>
              </a:ext>
            </a:extLst>
          </p:cNvPr>
          <p:cNvSpPr txBox="1"/>
          <p:nvPr/>
        </p:nvSpPr>
        <p:spPr>
          <a:xfrm>
            <a:off x="998013" y="834774"/>
            <a:ext cx="103965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Simplify the following expression of a 15-variable Boolean function.</a:t>
            </a:r>
          </a:p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i="1" dirty="0"/>
              <a:t>m</a:t>
            </a:r>
            <a:r>
              <a:rPr lang="en-SG" sz="2400" dirty="0"/>
              <a:t>’s are the </a:t>
            </a:r>
            <a:r>
              <a:rPr lang="en-SG" sz="2400" dirty="0" err="1"/>
              <a:t>minterms</a:t>
            </a:r>
            <a:r>
              <a:rPr lang="en-SG" sz="2400" dirty="0"/>
              <a:t> and </a:t>
            </a:r>
            <a:r>
              <a:rPr lang="en-SG" sz="2400" i="1" dirty="0"/>
              <a:t>M</a:t>
            </a:r>
            <a:r>
              <a:rPr lang="en-SG" sz="2400" dirty="0"/>
              <a:t>’s the maxterms.</a:t>
            </a:r>
          </a:p>
          <a:p>
            <a:pPr marL="446088" indent="-446088">
              <a:spcAft>
                <a:spcPts val="600"/>
              </a:spcAft>
              <a:tabLst>
                <a:tab pos="444500" algn="l"/>
                <a:tab pos="1431925" algn="l"/>
              </a:tabLst>
            </a:pPr>
            <a:r>
              <a:rPr lang="en-SG" sz="2400" dirty="0"/>
              <a:t>			</a:t>
            </a:r>
            <a:r>
              <a:rPr lang="en-SG" sz="2800" dirty="0"/>
              <a:t>(</a:t>
            </a:r>
            <a:r>
              <a:rPr lang="en-SG" sz="2800" i="1" dirty="0"/>
              <a:t>m</a:t>
            </a:r>
            <a:r>
              <a:rPr lang="en-SG" sz="2800" dirty="0"/>
              <a:t>3125 </a:t>
            </a:r>
            <a:r>
              <a:rPr lang="en-SG" sz="2800" dirty="0">
                <a:sym typeface="Symbol" panose="05050102010706020507" pitchFamily="18" charset="2"/>
              </a:rPr>
              <a:t>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987 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1025) +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895  (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2222 +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618)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FF791-4F41-4B54-96B1-4129243B5996}"/>
                  </a:ext>
                </a:extLst>
              </p:cNvPr>
              <p:cNvSpPr txBox="1"/>
              <p:nvPr/>
            </p:nvSpPr>
            <p:spPr>
              <a:xfrm>
                <a:off x="671058" y="4325765"/>
                <a:ext cx="2635525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FF791-4F41-4B54-96B1-4129243B5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8" y="4325765"/>
                <a:ext cx="263552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1666A1-1378-481E-A49F-0932F3635E55}"/>
                  </a:ext>
                </a:extLst>
              </p:cNvPr>
              <p:cNvSpPr txBox="1"/>
              <p:nvPr/>
            </p:nvSpPr>
            <p:spPr>
              <a:xfrm>
                <a:off x="671058" y="4936502"/>
                <a:ext cx="2635525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1666A1-1378-481E-A49F-0932F363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8" y="4936502"/>
                <a:ext cx="263552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FA6F2-0165-4448-A8CD-5D04B7A82D3F}"/>
                  </a:ext>
                </a:extLst>
              </p:cNvPr>
              <p:cNvSpPr txBox="1"/>
              <p:nvPr/>
            </p:nvSpPr>
            <p:spPr>
              <a:xfrm>
                <a:off x="316432" y="3895999"/>
                <a:ext cx="1672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If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FA6F2-0165-4448-A8CD-5D04B7A8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32" y="3895999"/>
                <a:ext cx="1672389" cy="461665"/>
              </a:xfrm>
              <a:prstGeom prst="rect">
                <a:avLst/>
              </a:prstGeom>
              <a:blipFill>
                <a:blip r:embed="rId5"/>
                <a:stretch>
                  <a:fillRect l="-583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6EF412F7-1D1B-40E8-89DF-E4EDCAFF33E8}"/>
              </a:ext>
            </a:extLst>
          </p:cNvPr>
          <p:cNvSpPr/>
          <p:nvPr/>
        </p:nvSpPr>
        <p:spPr>
          <a:xfrm rot="5400000">
            <a:off x="4154272" y="664275"/>
            <a:ext cx="189152" cy="3392906"/>
          </a:xfrm>
          <a:prstGeom prst="rightBrace">
            <a:avLst>
              <a:gd name="adj1" fmla="val 7149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F77A6-5A2C-4F9B-97EB-795B72FE3DD4}"/>
              </a:ext>
            </a:extLst>
          </p:cNvPr>
          <p:cNvSpPr txBox="1"/>
          <p:nvPr/>
        </p:nvSpPr>
        <p:spPr>
          <a:xfrm>
            <a:off x="3893916" y="2561292"/>
            <a:ext cx="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0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26E35307-40CF-4E32-9CAB-1529DB794597}"/>
              </a:ext>
            </a:extLst>
          </p:cNvPr>
          <p:cNvSpPr/>
          <p:nvPr/>
        </p:nvSpPr>
        <p:spPr>
          <a:xfrm rot="5400000">
            <a:off x="8593910" y="1156318"/>
            <a:ext cx="249947" cy="2438401"/>
          </a:xfrm>
          <a:prstGeom prst="rightBrace">
            <a:avLst>
              <a:gd name="adj1" fmla="val 7149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DB4120-68B4-47B8-80DA-42CDCB8AAB4A}"/>
              </a:ext>
            </a:extLst>
          </p:cNvPr>
          <p:cNvSpPr txBox="1"/>
          <p:nvPr/>
        </p:nvSpPr>
        <p:spPr>
          <a:xfrm>
            <a:off x="8363951" y="2561292"/>
            <a:ext cx="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C63E77-B5D5-4340-B20A-F250FB520AEC}"/>
              </a:ext>
            </a:extLst>
          </p:cNvPr>
          <p:cNvSpPr txBox="1"/>
          <p:nvPr/>
        </p:nvSpPr>
        <p:spPr>
          <a:xfrm>
            <a:off x="4812632" y="3429000"/>
            <a:ext cx="2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Answer: </a:t>
            </a:r>
            <a:r>
              <a:rPr lang="en-SG" sz="2800" b="1" i="1" dirty="0">
                <a:solidFill>
                  <a:srgbClr val="C00000"/>
                </a:solidFill>
              </a:rPr>
              <a:t>m</a:t>
            </a:r>
            <a:r>
              <a:rPr lang="en-SG" sz="2800" b="1" dirty="0">
                <a:solidFill>
                  <a:srgbClr val="C00000"/>
                </a:solidFill>
              </a:rPr>
              <a:t>895</a:t>
            </a:r>
            <a:r>
              <a:rPr lang="en-SG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8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5" grpId="0" animBg="1"/>
      <p:bldP spid="5" grpId="0"/>
      <p:bldP spid="27" grpId="0" animBg="1"/>
      <p:bldP spid="28" grpId="0"/>
      <p:bldP spid="69" grpId="0" animBg="1"/>
      <p:bldP spid="70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638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1A270-28AF-4B94-B1EB-15AEECBA9A9F}"/>
              </a:ext>
            </a:extLst>
          </p:cNvPr>
          <p:cNvSpPr txBox="1"/>
          <p:nvPr/>
        </p:nvSpPr>
        <p:spPr>
          <a:xfrm>
            <a:off x="262189" y="584827"/>
            <a:ext cx="51861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(a)	</a:t>
            </a:r>
            <a:r>
              <a:rPr lang="en-SG" sz="2800" i="1" dirty="0"/>
              <a:t>F</a:t>
            </a:r>
            <a:r>
              <a:rPr lang="en-SG" sz="2800" dirty="0"/>
              <a:t>(</a:t>
            </a:r>
            <a:r>
              <a:rPr lang="en-SG" sz="2800" i="1" dirty="0"/>
              <a:t>A,B,C,D</a:t>
            </a:r>
            <a:r>
              <a:rPr lang="en-SG" sz="2800" dirty="0">
                <a:sym typeface="Symbol" panose="05050102010706020507" pitchFamily="18" charset="2"/>
              </a:rPr>
              <a:t>) =  </a:t>
            </a:r>
            <a:r>
              <a:rPr lang="en-SG" sz="28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SG" sz="2800" i="1" dirty="0" err="1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(1,4,5,6,7,13 )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	Implement using a 2-bit magnitude comparator with no logic gates.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6DAA666-C764-4686-A395-EE2F29ED0264}"/>
              </a:ext>
            </a:extLst>
          </p:cNvPr>
          <p:cNvGraphicFramePr>
            <a:graphicFrameLocks noGrp="1"/>
          </p:cNvGraphicFramePr>
          <p:nvPr/>
        </p:nvGraphicFramePr>
        <p:xfrm>
          <a:off x="5586664" y="276860"/>
          <a:ext cx="6121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36">
                  <a:extLst>
                    <a:ext uri="{9D8B030D-6E8A-4147-A177-3AD203B41FA5}">
                      <a16:colId xmlns:a16="http://schemas.microsoft.com/office/drawing/2014/main" val="3741945233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3571249381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1178582423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726893392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2683815798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1144499281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2399582757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1596408931"/>
                    </a:ext>
                  </a:extLst>
                </a:gridCol>
                <a:gridCol w="1479512">
                  <a:extLst>
                    <a:ext uri="{9D8B030D-6E8A-4147-A177-3AD203B41FA5}">
                      <a16:colId xmlns:a16="http://schemas.microsoft.com/office/drawing/2014/main" val="321416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F=(AC&lt;BD)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3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23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0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3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64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09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8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19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0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9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8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93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01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81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7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3792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C9270A5-5FBE-4EE2-A9D2-5BAA8DF41540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2385320"/>
            <a:ext cx="3579714" cy="2453380"/>
            <a:chOff x="4281" y="2302"/>
            <a:chExt cx="3402" cy="210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789C35-5A0C-4C94-A496-BD09E8B0DB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6" y="3142"/>
              <a:ext cx="60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45A7DE74-C939-4897-8358-3F6C89F3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" y="2977"/>
              <a:ext cx="41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FEB78905-CFA1-4979-9D86-270C0485C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2853"/>
              <a:ext cx="420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2">
              <a:extLst>
                <a:ext uri="{FF2B5EF4-FFF2-40B4-BE49-F238E27FC236}">
                  <a16:creationId xmlns:a16="http://schemas.microsoft.com/office/drawing/2014/main" id="{8B9ABB87-5627-451F-A773-2570B40B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3630"/>
              <a:ext cx="420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DB6B70-7E05-4DB0-9A8A-2DD59DF63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1" y="2302"/>
              <a:ext cx="2205" cy="2107"/>
              <a:chOff x="4641" y="2302"/>
              <a:chExt cx="2205" cy="210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CC19CC4-15E6-4F09-80C0-3E246BF04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" y="2302"/>
                <a:ext cx="1440" cy="210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3" name="Text Box 38">
                <a:extLst>
                  <a:ext uri="{FF2B5EF4-FFF2-40B4-BE49-F238E27FC236}">
                    <a16:creationId xmlns:a16="http://schemas.microsoft.com/office/drawing/2014/main" id="{52645DF8-2F94-446B-8573-540096588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1" y="2302"/>
                <a:ext cx="708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2-bit</a:t>
                </a:r>
                <a:endParaRPr lang="en-SG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SG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</a:t>
                </a:r>
                <a:endParaRPr lang="en-SG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39">
                <a:extLst>
                  <a:ext uri="{FF2B5EF4-FFF2-40B4-BE49-F238E27FC236}">
                    <a16:creationId xmlns:a16="http://schemas.microsoft.com/office/drawing/2014/main" id="{7FFE5D61-9303-4C15-A39C-57A899009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6" y="2977"/>
                <a:ext cx="468" cy="1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ED3852-6428-45EA-BFB2-AA930E07E7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1" y="3142"/>
                <a:ext cx="165" cy="630"/>
                <a:chOff x="4815" y="12270"/>
                <a:chExt cx="165" cy="630"/>
              </a:xfrm>
            </p:grpSpPr>
            <p:cxnSp>
              <p:nvCxnSpPr>
                <p:cNvPr id="43" name="AutoShape 34">
                  <a:extLst>
                    <a:ext uri="{FF2B5EF4-FFF2-40B4-BE49-F238E27FC236}">
                      <a16:creationId xmlns:a16="http://schemas.microsoft.com/office/drawing/2014/main" id="{84341F76-9B22-4017-8D9B-9CA7ED99F4C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15" y="12270"/>
                  <a:ext cx="16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44" name="AutoShape 35">
                  <a:extLst>
                    <a:ext uri="{FF2B5EF4-FFF2-40B4-BE49-F238E27FC236}">
                      <a16:creationId xmlns:a16="http://schemas.microsoft.com/office/drawing/2014/main" id="{439C8406-32FC-4B05-9D13-9FEE76A1DD5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15" y="12585"/>
                  <a:ext cx="16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45" name="AutoShape 36">
                  <a:extLst>
                    <a:ext uri="{FF2B5EF4-FFF2-40B4-BE49-F238E27FC236}">
                      <a16:creationId xmlns:a16="http://schemas.microsoft.com/office/drawing/2014/main" id="{2FB8135A-F130-43A6-9384-2DE3E3C58D1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15" y="12900"/>
                  <a:ext cx="16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C8C2432-C283-4471-84E0-D44FF21AE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6" y="2895"/>
                <a:ext cx="602" cy="757"/>
                <a:chOff x="5226" y="2948"/>
                <a:chExt cx="602" cy="757"/>
              </a:xfrm>
            </p:grpSpPr>
            <p:sp>
              <p:nvSpPr>
                <p:cNvPr id="40" name="Text Box 41">
                  <a:extLst>
                    <a:ext uri="{FF2B5EF4-FFF2-40B4-BE49-F238E27FC236}">
                      <a16:creationId xmlns:a16="http://schemas.microsoft.com/office/drawing/2014/main" id="{CD6277CF-C6F2-4E85-81B2-F87190C03B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5" y="3062"/>
                  <a:ext cx="223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42">
                  <a:extLst>
                    <a:ext uri="{FF2B5EF4-FFF2-40B4-BE49-F238E27FC236}">
                      <a16:creationId xmlns:a16="http://schemas.microsoft.com/office/drawing/2014/main" id="{AE130885-E7CA-4A3C-82F1-6E88C796AE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6" y="2948"/>
                  <a:ext cx="240" cy="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" name="AutoShape 43">
                  <a:extLst>
                    <a:ext uri="{FF2B5EF4-FFF2-40B4-BE49-F238E27FC236}">
                      <a16:creationId xmlns:a16="http://schemas.microsoft.com/office/drawing/2014/main" id="{FCFEC44E-AFD4-4EBE-AB51-F03996FDB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6" y="2977"/>
                  <a:ext cx="129" cy="533"/>
                </a:xfrm>
                <a:prstGeom prst="rightBrace">
                  <a:avLst>
                    <a:gd name="adj1" fmla="val 162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48225C8-55E1-449E-AACE-F355251B53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6" y="3652"/>
                <a:ext cx="602" cy="757"/>
                <a:chOff x="5226" y="2948"/>
                <a:chExt cx="602" cy="757"/>
              </a:xfrm>
            </p:grpSpPr>
            <p:sp>
              <p:nvSpPr>
                <p:cNvPr id="37" name="Text Box 41">
                  <a:extLst>
                    <a:ext uri="{FF2B5EF4-FFF2-40B4-BE49-F238E27FC236}">
                      <a16:creationId xmlns:a16="http://schemas.microsoft.com/office/drawing/2014/main" id="{532D22AF-B343-4C6F-AC5A-632A260D27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5" y="3062"/>
                  <a:ext cx="223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42">
                  <a:extLst>
                    <a:ext uri="{FF2B5EF4-FFF2-40B4-BE49-F238E27FC236}">
                      <a16:creationId xmlns:a16="http://schemas.microsoft.com/office/drawing/2014/main" id="{38E39EB6-3B51-4A87-9044-DFCED43196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6" y="2948"/>
                  <a:ext cx="240" cy="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9" name="AutoShape 43">
                  <a:extLst>
                    <a:ext uri="{FF2B5EF4-FFF2-40B4-BE49-F238E27FC236}">
                      <a16:creationId xmlns:a16="http://schemas.microsoft.com/office/drawing/2014/main" id="{44CC1348-3013-4739-876D-4D7EFCF1A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6" y="2977"/>
                  <a:ext cx="129" cy="533"/>
                </a:xfrm>
                <a:prstGeom prst="rightBrace">
                  <a:avLst>
                    <a:gd name="adj1" fmla="val 162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CC8A6D8-0594-4D6C-AACE-48FFB0E7B0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1" y="3037"/>
                <a:ext cx="570" cy="318"/>
                <a:chOff x="4641" y="3037"/>
                <a:chExt cx="570" cy="318"/>
              </a:xfrm>
            </p:grpSpPr>
            <p:cxnSp>
              <p:nvCxnSpPr>
                <p:cNvPr id="35" name="AutoShape 17">
                  <a:extLst>
                    <a:ext uri="{FF2B5EF4-FFF2-40B4-BE49-F238E27FC236}">
                      <a16:creationId xmlns:a16="http://schemas.microsoft.com/office/drawing/2014/main" id="{A1360B46-F341-4DE5-853E-595E755085E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037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36" name="AutoShape 18">
                  <a:extLst>
                    <a:ext uri="{FF2B5EF4-FFF2-40B4-BE49-F238E27FC236}">
                      <a16:creationId xmlns:a16="http://schemas.microsoft.com/office/drawing/2014/main" id="{DF6A0D11-7CB6-4416-84CE-C679321F084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355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90C1A93-2F87-45FC-82F0-6E2D419EA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1" y="3766"/>
                <a:ext cx="570" cy="318"/>
                <a:chOff x="4641" y="3037"/>
                <a:chExt cx="570" cy="318"/>
              </a:xfrm>
            </p:grpSpPr>
            <p:cxnSp>
              <p:nvCxnSpPr>
                <p:cNvPr id="33" name="AutoShape 17">
                  <a:extLst>
                    <a:ext uri="{FF2B5EF4-FFF2-40B4-BE49-F238E27FC236}">
                      <a16:creationId xmlns:a16="http://schemas.microsoft.com/office/drawing/2014/main" id="{12A55164-8A03-40C8-8D64-E7490A4EC9E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037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34" name="AutoShape 18">
                  <a:extLst>
                    <a:ext uri="{FF2B5EF4-FFF2-40B4-BE49-F238E27FC236}">
                      <a16:creationId xmlns:a16="http://schemas.microsoft.com/office/drawing/2014/main" id="{D29C9033-434C-44B4-A726-1A0DE42FCC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355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17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638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1A270-28AF-4B94-B1EB-15AEECBA9A9F}"/>
              </a:ext>
            </a:extLst>
          </p:cNvPr>
          <p:cNvSpPr txBox="1"/>
          <p:nvPr/>
        </p:nvSpPr>
        <p:spPr>
          <a:xfrm>
            <a:off x="262189" y="584827"/>
            <a:ext cx="51861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(b)	</a:t>
            </a:r>
            <a:r>
              <a:rPr lang="en-SG" sz="2800" i="1" dirty="0"/>
              <a:t>G</a:t>
            </a:r>
            <a:r>
              <a:rPr lang="en-SG" sz="2800" dirty="0"/>
              <a:t>(</a:t>
            </a:r>
            <a:r>
              <a:rPr lang="en-SG" sz="2800" i="1" dirty="0"/>
              <a:t>A,B,C,D</a:t>
            </a:r>
            <a:r>
              <a:rPr lang="en-SG" sz="2800" dirty="0">
                <a:sym typeface="Symbol" panose="05050102010706020507" pitchFamily="18" charset="2"/>
              </a:rPr>
              <a:t>) =  </a:t>
            </a:r>
            <a:r>
              <a:rPr lang="en-SG" sz="28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SG" sz="2800" i="1" dirty="0" err="1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(2,11 )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	Implement using a 2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4 decoder and one XOR gate.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9E5211-9C9B-469C-B3A9-F358F64CC504}"/>
              </a:ext>
            </a:extLst>
          </p:cNvPr>
          <p:cNvSpPr txBox="1"/>
          <p:nvPr/>
        </p:nvSpPr>
        <p:spPr>
          <a:xfrm>
            <a:off x="1085218" y="1923655"/>
            <a:ext cx="957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SG" sz="2800" i="1" dirty="0" err="1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(2,11 )</a:t>
            </a:r>
            <a:r>
              <a:rPr lang="en-SG" sz="2400" dirty="0">
                <a:sym typeface="Symbol" panose="05050102010706020507" pitchFamily="18" charset="2"/>
              </a:rPr>
              <a:t> </a:t>
            </a:r>
            <a:r>
              <a:rPr lang="en-SG" sz="2800" dirty="0">
                <a:sym typeface="Symbol" panose="05050102010706020507" pitchFamily="18" charset="2"/>
              </a:rPr>
              <a:t>= </a:t>
            </a:r>
            <a:r>
              <a:rPr lang="en-SG" sz="2800" i="1" dirty="0"/>
              <a:t>A'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C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D'</a:t>
            </a:r>
            <a:r>
              <a:rPr lang="en-SG" sz="2800" dirty="0"/>
              <a:t> +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C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 </a:t>
            </a:r>
            <a:r>
              <a:rPr lang="en-SG" sz="2800" dirty="0"/>
              <a:t>= </a:t>
            </a:r>
            <a:r>
              <a:rPr lang="en-SG" sz="2800" i="1" dirty="0"/>
              <a:t>C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((</a:t>
            </a:r>
            <a:r>
              <a:rPr lang="en-SG" sz="2800" i="1" dirty="0"/>
              <a:t>A'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D'</a:t>
            </a:r>
            <a:r>
              <a:rPr lang="en-SG" sz="2800" dirty="0"/>
              <a:t> +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B’</a:t>
            </a:r>
            <a:r>
              <a:rPr lang="en-SG" sz="2800" dirty="0"/>
              <a:t>)</a:t>
            </a:r>
            <a:endParaRPr lang="en-SG" sz="2800" dirty="0">
              <a:sym typeface="Symbol" panose="05050102010706020507" pitchFamily="18" charset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E322AF-FC9D-4C82-A23B-4B4D7A5CD143}"/>
              </a:ext>
            </a:extLst>
          </p:cNvPr>
          <p:cNvGrpSpPr/>
          <p:nvPr/>
        </p:nvGrpSpPr>
        <p:grpSpPr>
          <a:xfrm>
            <a:off x="6934200" y="805648"/>
            <a:ext cx="1676400" cy="1118007"/>
            <a:chOff x="6934200" y="805648"/>
            <a:chExt cx="1676400" cy="111800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43039C-BAED-4FDD-A41B-3F8E5323E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9000" y="1257300"/>
              <a:ext cx="381000" cy="6663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490B75-1207-4074-B024-9AC703823B4C}"/>
                </a:ext>
              </a:extLst>
            </p:cNvPr>
            <p:cNvSpPr txBox="1"/>
            <p:nvPr/>
          </p:nvSpPr>
          <p:spPr>
            <a:xfrm>
              <a:off x="6934200" y="805648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2300" indent="-622300" algn="ctr">
                <a:spcAft>
                  <a:spcPts val="600"/>
                </a:spcAft>
                <a:tabLst>
                  <a:tab pos="622300" algn="l"/>
                </a:tabLst>
              </a:pPr>
              <a:r>
                <a:rPr lang="en-SG" sz="2800" dirty="0"/>
                <a:t>(</a:t>
              </a:r>
              <a:r>
                <a:rPr lang="en-SG" sz="2800" i="1" dirty="0"/>
                <a:t>A </a:t>
              </a:r>
              <a:r>
                <a:rPr lang="en-SG" sz="2800" b="1" dirty="0">
                  <a:sym typeface="Symbol" panose="05050102010706020507" pitchFamily="18" charset="2"/>
                </a:rPr>
                <a:t> </a:t>
              </a:r>
              <a:r>
                <a:rPr lang="en-SG" sz="2800" i="1" dirty="0"/>
                <a:t>D</a:t>
              </a:r>
              <a:r>
                <a:rPr lang="en-SG" sz="2800" dirty="0"/>
                <a:t>)</a:t>
              </a:r>
              <a:r>
                <a:rPr lang="en-SG" sz="2800" i="1" dirty="0"/>
                <a:t>'</a:t>
              </a:r>
              <a:r>
                <a:rPr lang="en-SG" sz="2800" dirty="0"/>
                <a:t> </a:t>
              </a:r>
              <a:endParaRPr lang="en-SG" sz="28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DC3193-D430-4FED-A251-895E8A9FCD68}"/>
              </a:ext>
            </a:extLst>
          </p:cNvPr>
          <p:cNvGrpSpPr/>
          <p:nvPr/>
        </p:nvGrpSpPr>
        <p:grpSpPr>
          <a:xfrm>
            <a:off x="3666890" y="2733358"/>
            <a:ext cx="2180245" cy="2237604"/>
            <a:chOff x="0" y="0"/>
            <a:chExt cx="1133475" cy="10858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9493CF-CBFC-4BC7-9D10-4C591C544545}"/>
                </a:ext>
              </a:extLst>
            </p:cNvPr>
            <p:cNvGrpSpPr/>
            <p:nvPr/>
          </p:nvGrpSpPr>
          <p:grpSpPr>
            <a:xfrm>
              <a:off x="990600" y="295275"/>
              <a:ext cx="142875" cy="447675"/>
              <a:chOff x="0" y="0"/>
              <a:chExt cx="142875" cy="44767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07653D8-1F5D-4409-9C05-1FDA1D47703A}"/>
                  </a:ext>
                </a:extLst>
              </p:cNvPr>
              <p:cNvCxnSpPr/>
              <p:nvPr/>
            </p:nvCxnSpPr>
            <p:spPr>
              <a:xfrm>
                <a:off x="0" y="0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C16D2EA-038E-4C7F-862F-B90DEE110BC1}"/>
                  </a:ext>
                </a:extLst>
              </p:cNvPr>
              <p:cNvCxnSpPr/>
              <p:nvPr/>
            </p:nvCxnSpPr>
            <p:spPr>
              <a:xfrm>
                <a:off x="0" y="161925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DA7AC46-D2F2-4D01-BAD0-61D9CE2C82D0}"/>
                  </a:ext>
                </a:extLst>
              </p:cNvPr>
              <p:cNvCxnSpPr/>
              <p:nvPr/>
            </p:nvCxnSpPr>
            <p:spPr>
              <a:xfrm>
                <a:off x="0" y="304800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EDF7F0F-EB25-4377-A819-FC7C65783549}"/>
                  </a:ext>
                </a:extLst>
              </p:cNvPr>
              <p:cNvCxnSpPr/>
              <p:nvPr/>
            </p:nvCxnSpPr>
            <p:spPr>
              <a:xfrm>
                <a:off x="0" y="447675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0A23E33-21C0-4128-8241-F923E6D5F893}"/>
                </a:ext>
              </a:extLst>
            </p:cNvPr>
            <p:cNvGrpSpPr/>
            <p:nvPr/>
          </p:nvGrpSpPr>
          <p:grpSpPr>
            <a:xfrm>
              <a:off x="0" y="0"/>
              <a:ext cx="1038224" cy="1085850"/>
              <a:chOff x="0" y="0"/>
              <a:chExt cx="1038224" cy="108585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284BBF4-BEA8-4A3D-938D-FF3CBDB1C83F}"/>
                  </a:ext>
                </a:extLst>
              </p:cNvPr>
              <p:cNvGrpSpPr/>
              <p:nvPr/>
            </p:nvGrpSpPr>
            <p:grpSpPr>
              <a:xfrm>
                <a:off x="0" y="0"/>
                <a:ext cx="1038224" cy="1085850"/>
                <a:chOff x="85726" y="0"/>
                <a:chExt cx="1038224" cy="108585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87F6C7A-1380-41FF-BA3E-6000F184070D}"/>
                    </a:ext>
                  </a:extLst>
                </p:cNvPr>
                <p:cNvCxnSpPr/>
                <p:nvPr/>
              </p:nvCxnSpPr>
              <p:spPr>
                <a:xfrm>
                  <a:off x="733425" y="876300"/>
                  <a:ext cx="0" cy="2095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744EA7-8D1D-49DE-87D8-EF20B2FEC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375" y="0"/>
                  <a:ext cx="790575" cy="96202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60" name="Text Box 39">
                  <a:extLst>
                    <a:ext uri="{FF2B5EF4-FFF2-40B4-BE49-F238E27FC236}">
                      <a16:creationId xmlns:a16="http://schemas.microsoft.com/office/drawing/2014/main" id="{0557840F-51D2-4F69-9098-B3D7C06D41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8200" y="190500"/>
                  <a:ext cx="249555" cy="69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61" name="Text Box 38">
                  <a:extLst>
                    <a:ext uri="{FF2B5EF4-FFF2-40B4-BE49-F238E27FC236}">
                      <a16:creationId xmlns:a16="http://schemas.microsoft.com/office/drawing/2014/main" id="{2BA66903-7EDF-4F29-BB5B-DF5B06078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825" y="0"/>
                  <a:ext cx="449580" cy="349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2×4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DEC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39">
                  <a:extLst>
                    <a:ext uri="{FF2B5EF4-FFF2-40B4-BE49-F238E27FC236}">
                      <a16:creationId xmlns:a16="http://schemas.microsoft.com/office/drawing/2014/main" id="{EEBB32F2-6B93-4E53-8B76-648425F2E1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750" y="314325"/>
                  <a:ext cx="295275" cy="476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26F8FBD-2AD0-46B9-9469-8B4CA41A3FCB}"/>
                    </a:ext>
                  </a:extLst>
                </p:cNvPr>
                <p:cNvGrpSpPr/>
                <p:nvPr/>
              </p:nvGrpSpPr>
              <p:grpSpPr>
                <a:xfrm>
                  <a:off x="85726" y="438150"/>
                  <a:ext cx="257176" cy="200025"/>
                  <a:chOff x="27735" y="0"/>
                  <a:chExt cx="83204" cy="200025"/>
                </a:xfrm>
              </p:grpSpPr>
              <p:cxnSp>
                <p:nvCxnSpPr>
                  <p:cNvPr id="65" name="AutoShape 34">
                    <a:extLst>
                      <a:ext uri="{FF2B5EF4-FFF2-40B4-BE49-F238E27FC236}">
                        <a16:creationId xmlns:a16="http://schemas.microsoft.com/office/drawing/2014/main" id="{CFFE2EE8-D21B-4C48-B4FB-F390CFE8817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735" y="0"/>
                    <a:ext cx="8320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  <a:noFill/>
                      </a14:hiddenFill>
                    </a:ext>
                  </a:extLst>
                </p:spPr>
              </p:cxnSp>
              <p:cxnSp>
                <p:nvCxnSpPr>
                  <p:cNvPr id="66" name="AutoShape 35">
                    <a:extLst>
                      <a:ext uri="{FF2B5EF4-FFF2-40B4-BE49-F238E27FC236}">
                        <a16:creationId xmlns:a16="http://schemas.microsoft.com/office/drawing/2014/main" id="{84F0561A-189D-4491-AA89-47352775724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735" y="200025"/>
                    <a:ext cx="8320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6F089EE8-D8CF-4C1A-950E-26DFC1233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25" y="714375"/>
                <a:ext cx="37147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D92A2-CB25-44B7-892A-5C0225A6A286}"/>
              </a:ext>
            </a:extLst>
          </p:cNvPr>
          <p:cNvGrpSpPr/>
          <p:nvPr/>
        </p:nvGrpSpPr>
        <p:grpSpPr>
          <a:xfrm>
            <a:off x="2438448" y="3125920"/>
            <a:ext cx="4868889" cy="2380235"/>
            <a:chOff x="2438448" y="3125920"/>
            <a:chExt cx="4868889" cy="2380235"/>
          </a:xfrm>
        </p:grpSpPr>
        <p:sp>
          <p:nvSpPr>
            <p:cNvPr id="50" name="Text Box 2">
              <a:extLst>
                <a:ext uri="{FF2B5EF4-FFF2-40B4-BE49-F238E27FC236}">
                  <a16:creationId xmlns:a16="http://schemas.microsoft.com/office/drawing/2014/main" id="{CDDBD25F-C78A-40C6-9003-E8914122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48" y="3454365"/>
              <a:ext cx="1254402" cy="1156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 </a:t>
              </a:r>
              <a:r>
                <a:rPr lang="en-SG" sz="2000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SG" sz="2000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9E7CA011-FF2F-463C-9282-B7D77A29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704" y="5106045"/>
              <a:ext cx="7157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588FD2-6068-48D5-BA39-69608D8ACC33}"/>
                </a:ext>
              </a:extLst>
            </p:cNvPr>
            <p:cNvGrpSpPr/>
            <p:nvPr/>
          </p:nvGrpSpPr>
          <p:grpSpPr>
            <a:xfrm>
              <a:off x="5690795" y="3125920"/>
              <a:ext cx="1616542" cy="558683"/>
              <a:chOff x="5690795" y="3125920"/>
              <a:chExt cx="1616542" cy="558683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6821E84-40D1-41B9-A38E-70DF2C5BE3D9}"/>
                  </a:ext>
                </a:extLst>
              </p:cNvPr>
              <p:cNvCxnSpPr/>
              <p:nvPr/>
            </p:nvCxnSpPr>
            <p:spPr>
              <a:xfrm>
                <a:off x="5690795" y="3337001"/>
                <a:ext cx="1034550" cy="72"/>
              </a:xfrm>
              <a:prstGeom prst="lin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2">
                <a:extLst>
                  <a:ext uri="{FF2B5EF4-FFF2-40B4-BE49-F238E27FC236}">
                    <a16:creationId xmlns:a16="http://schemas.microsoft.com/office/drawing/2014/main" id="{58CCE151-072B-47E5-A131-4BF81D64F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1583" y="3125920"/>
                <a:ext cx="715754" cy="558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000" b="1" i="1" dirty="0"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SG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SG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9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512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64D1C8-EC7E-463E-BCCC-69DFA105901B}"/>
              </a:ext>
            </a:extLst>
          </p:cNvPr>
          <p:cNvSpPr txBox="1"/>
          <p:nvPr/>
        </p:nvSpPr>
        <p:spPr>
          <a:xfrm>
            <a:off x="262189" y="584827"/>
            <a:ext cx="1103628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Cache access time = 5ns, main memory access time = 80ns.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(a)	</a:t>
            </a:r>
            <a:r>
              <a:rPr lang="en-SG" sz="2800" dirty="0"/>
              <a:t>What is the memory access time when you have a cache hit?</a:t>
            </a:r>
            <a:endParaRPr lang="en-SG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E4BF20-8B5F-4794-9F70-A9BFE9125242}"/>
              </a:ext>
            </a:extLst>
          </p:cNvPr>
          <p:cNvSpPr txBox="1"/>
          <p:nvPr/>
        </p:nvSpPr>
        <p:spPr>
          <a:xfrm>
            <a:off x="262189" y="2243428"/>
            <a:ext cx="1103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(b)	</a:t>
            </a:r>
            <a:r>
              <a:rPr lang="en-SG" sz="2800" dirty="0"/>
              <a:t>What is the memory access time when you have a cache miss?</a:t>
            </a:r>
            <a:endParaRPr lang="en-SG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13E879-D9C0-4A3B-AFC9-8881190C736F}"/>
              </a:ext>
            </a:extLst>
          </p:cNvPr>
          <p:cNvSpPr txBox="1"/>
          <p:nvPr/>
        </p:nvSpPr>
        <p:spPr>
          <a:xfrm>
            <a:off x="262189" y="3567338"/>
            <a:ext cx="1103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(c)	</a:t>
            </a:r>
            <a:r>
              <a:rPr lang="en-SG" sz="2800" dirty="0"/>
              <a:t>10,000 accesses take 70 </a:t>
            </a:r>
            <a:r>
              <a:rPr lang="en-SG" sz="2800" dirty="0" err="1">
                <a:latin typeface="Symbol" panose="05050102010706020507" pitchFamily="18" charset="2"/>
              </a:rPr>
              <a:t>m</a:t>
            </a:r>
            <a:r>
              <a:rPr lang="en-SG" sz="2800" dirty="0" err="1"/>
              <a:t>s</a:t>
            </a:r>
            <a:r>
              <a:rPr lang="en-SG" sz="2800" dirty="0"/>
              <a:t>. What is the cache miss rate?</a:t>
            </a:r>
            <a:endParaRPr lang="en-SG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371C6B-6A4D-45C7-BA0C-772C68DC6300}"/>
              </a:ext>
            </a:extLst>
          </p:cNvPr>
          <p:cNvSpPr txBox="1"/>
          <p:nvPr/>
        </p:nvSpPr>
        <p:spPr>
          <a:xfrm>
            <a:off x="1009274" y="1615820"/>
            <a:ext cx="118100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5 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5BFF13-0386-4371-A35C-9A5FF779E05E}"/>
              </a:ext>
            </a:extLst>
          </p:cNvPr>
          <p:cNvSpPr txBox="1"/>
          <p:nvPr/>
        </p:nvSpPr>
        <p:spPr>
          <a:xfrm>
            <a:off x="1009274" y="2821682"/>
            <a:ext cx="27091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80 + 5 = 85 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ECE645-54F0-4D79-8F11-80A6A36F115E}"/>
              </a:ext>
            </a:extLst>
          </p:cNvPr>
          <p:cNvSpPr txBox="1"/>
          <p:nvPr/>
        </p:nvSpPr>
        <p:spPr>
          <a:xfrm>
            <a:off x="1009274" y="4157512"/>
            <a:ext cx="856061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70 </a:t>
            </a:r>
            <a:r>
              <a:rPr lang="en-SG" sz="2800" dirty="0" err="1">
                <a:latin typeface="Symbol" panose="05050102010706020507" pitchFamily="18" charset="2"/>
              </a:rPr>
              <a:t>m</a:t>
            </a:r>
            <a:r>
              <a:rPr lang="en-SG" sz="2800" dirty="0" err="1"/>
              <a:t>s</a:t>
            </a:r>
            <a:r>
              <a:rPr lang="en-SG" sz="2800" dirty="0"/>
              <a:t> = 70,000 ns.</a:t>
            </a:r>
          </a:p>
          <a:p>
            <a:r>
              <a:rPr lang="en-SG" sz="2800" dirty="0"/>
              <a:t>Average miss access time = 70,000/10,000 = 7 ns.</a:t>
            </a:r>
          </a:p>
          <a:p>
            <a:r>
              <a:rPr lang="en-SG" sz="2800" dirty="0"/>
              <a:t>Average miss access time = </a:t>
            </a:r>
            <a:r>
              <a:rPr lang="en-SG" sz="2800" dirty="0" err="1"/>
              <a:t>miss_rate</a:t>
            </a:r>
            <a:r>
              <a:rPr lang="en-SG" sz="2800" dirty="0"/>
              <a:t> * 80 + 5</a:t>
            </a:r>
          </a:p>
          <a:p>
            <a:r>
              <a:rPr lang="en-SG" sz="2800" dirty="0"/>
              <a:t>7 = </a:t>
            </a:r>
            <a:r>
              <a:rPr lang="en-SG" sz="2800" dirty="0" err="1"/>
              <a:t>miss_rate</a:t>
            </a:r>
            <a:r>
              <a:rPr lang="en-SG" sz="2800" dirty="0"/>
              <a:t> * 80 + 5</a:t>
            </a:r>
          </a:p>
          <a:p>
            <a:r>
              <a:rPr lang="en-SG" sz="2800" dirty="0" err="1"/>
              <a:t>miss_rate</a:t>
            </a:r>
            <a:r>
              <a:rPr lang="en-SG" sz="2800" dirty="0"/>
              <a:t> = 2/80 = 2.5%</a:t>
            </a:r>
          </a:p>
        </p:txBody>
      </p:sp>
    </p:spTree>
    <p:extLst>
      <p:ext uri="{BB962C8B-B14F-4D97-AF65-F5344CB8AC3E}">
        <p14:creationId xmlns:p14="http://schemas.microsoft.com/office/powerpoint/2010/main" val="31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512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64D1C8-EC7E-463E-BCCC-69DFA105901B}"/>
              </a:ext>
            </a:extLst>
          </p:cNvPr>
          <p:cNvSpPr txBox="1"/>
          <p:nvPr/>
        </p:nvSpPr>
        <p:spPr>
          <a:xfrm>
            <a:off x="262189" y="584827"/>
            <a:ext cx="11036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4-way set associative write-back cache.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Total 64KB. Each block = 8 words. Each word = 4 bytes. 32-bit addresses.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(d)	</a:t>
            </a:r>
            <a:r>
              <a:rPr lang="en-SG" sz="2800" dirty="0"/>
              <a:t>How many bits per set do you require to store the tags?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D4CD6-1916-4DA3-B3B4-21B8F631FAAE}"/>
              </a:ext>
            </a:extLst>
          </p:cNvPr>
          <p:cNvSpPr txBox="1"/>
          <p:nvPr/>
        </p:nvSpPr>
        <p:spPr>
          <a:xfrm>
            <a:off x="893523" y="2225912"/>
            <a:ext cx="88767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32 bytes per block </a:t>
            </a:r>
            <a:r>
              <a:rPr lang="en-SG" sz="2800" dirty="0">
                <a:sym typeface="Wingdings" panose="05000000000000000000" pitchFamily="2" charset="2"/>
              </a:rPr>
              <a:t> byte offset = 5 bits.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DF8DF-983C-4C4F-8C4A-6719EBE0987F}"/>
              </a:ext>
            </a:extLst>
          </p:cNvPr>
          <p:cNvSpPr txBox="1"/>
          <p:nvPr/>
        </p:nvSpPr>
        <p:spPr>
          <a:xfrm>
            <a:off x="893523" y="3105526"/>
            <a:ext cx="887677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Each set </a:t>
            </a:r>
            <a:r>
              <a:rPr lang="en-SG" sz="2800" dirty="0">
                <a:sym typeface="Wingdings" panose="05000000000000000000" pitchFamily="2" charset="2"/>
              </a:rPr>
              <a:t> 32 words = 128 bytes. #sets = 64KB/128 = 512  set index = 9 bits.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52D6B-75B1-4BCE-906A-40D0E7FCFBE4}"/>
              </a:ext>
            </a:extLst>
          </p:cNvPr>
          <p:cNvSpPr txBox="1"/>
          <p:nvPr/>
        </p:nvSpPr>
        <p:spPr>
          <a:xfrm>
            <a:off x="893523" y="4416027"/>
            <a:ext cx="88767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Tag = 32 – 5 – 9 = 18 bits.</a:t>
            </a:r>
            <a:endParaRPr lang="en-SG" sz="28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5F5AE-17F9-4AF8-9C20-B25760793F5E}"/>
              </a:ext>
            </a:extLst>
          </p:cNvPr>
          <p:cNvSpPr txBox="1"/>
          <p:nvPr/>
        </p:nvSpPr>
        <p:spPr>
          <a:xfrm>
            <a:off x="893523" y="5245809"/>
            <a:ext cx="88767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Therefore, #tag bits per set = 18</a:t>
            </a:r>
            <a:r>
              <a:rPr lang="en-SG" sz="2800" dirty="0">
                <a:sym typeface="Symbol" panose="05050102010706020507" pitchFamily="18" charset="2"/>
              </a:rPr>
              <a:t></a:t>
            </a:r>
            <a:r>
              <a:rPr lang="en-SG" sz="2800" dirty="0"/>
              <a:t>4 = 72 bits.</a:t>
            </a:r>
            <a:endParaRPr lang="en-SG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87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512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64D1C8-EC7E-463E-BCCC-69DFA105901B}"/>
              </a:ext>
            </a:extLst>
          </p:cNvPr>
          <p:cNvSpPr txBox="1"/>
          <p:nvPr/>
        </p:nvSpPr>
        <p:spPr>
          <a:xfrm>
            <a:off x="262189" y="584827"/>
            <a:ext cx="110362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4-way set associative write-back cache.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Total 64KB. Each block = 8 words. Each word = 4 bytes. 32-bit addresses.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(e)	</a:t>
            </a:r>
            <a:r>
              <a:rPr lang="en-SG" sz="2800" dirty="0"/>
              <a:t>What is the total amount of static RAM required to implement this cache?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DF8DF-983C-4C4F-8C4A-6719EBE0987F}"/>
              </a:ext>
            </a:extLst>
          </p:cNvPr>
          <p:cNvSpPr txBox="1"/>
          <p:nvPr/>
        </p:nvSpPr>
        <p:spPr>
          <a:xfrm>
            <a:off x="893523" y="2695547"/>
            <a:ext cx="949055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Each block has 18 tag bits, 1 valid bit and 1 dirty bit </a:t>
            </a:r>
            <a:r>
              <a:rPr lang="en-SG" sz="2800" dirty="0">
                <a:sym typeface="Wingdings" panose="05000000000000000000" pitchFamily="2" charset="2"/>
              </a:rPr>
              <a:t> 20 bits.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52D6B-75B1-4BCE-906A-40D0E7FCFBE4}"/>
              </a:ext>
            </a:extLst>
          </p:cNvPr>
          <p:cNvSpPr txBox="1"/>
          <p:nvPr/>
        </p:nvSpPr>
        <p:spPr>
          <a:xfrm>
            <a:off x="893523" y="3491483"/>
            <a:ext cx="798743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In total, 512 (sets)</a:t>
            </a:r>
            <a:r>
              <a:rPr lang="en-SG" sz="2800" dirty="0">
                <a:sym typeface="Symbol" panose="05050102010706020507" pitchFamily="18" charset="2"/>
              </a:rPr>
              <a:t>  4 (blocks/set)  20 = 40,960 bits = 5120 bytes = 5 KB</a:t>
            </a:r>
            <a:r>
              <a:rPr lang="en-SG" sz="2800" dirty="0"/>
              <a:t>.</a:t>
            </a:r>
            <a:endParaRPr lang="en-SG" sz="28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5F5AE-17F9-4AF8-9C20-B25760793F5E}"/>
              </a:ext>
            </a:extLst>
          </p:cNvPr>
          <p:cNvSpPr txBox="1"/>
          <p:nvPr/>
        </p:nvSpPr>
        <p:spPr>
          <a:xfrm>
            <a:off x="893523" y="4715710"/>
            <a:ext cx="798743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Therefore, 64KB + 5KB = 69KB.</a:t>
            </a:r>
            <a:endParaRPr lang="en-SG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214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849328" y="102246"/>
            <a:ext cx="373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5 valid states: 000 to 100.</a:t>
            </a:r>
            <a:endParaRPr lang="en-SG" sz="2200" dirty="0">
              <a:sym typeface="Symbol" panose="05050102010706020507" pitchFamily="18" charset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A70ADC-5C5C-4E07-B6A3-580C76257510}"/>
              </a:ext>
            </a:extLst>
          </p:cNvPr>
          <p:cNvGrpSpPr/>
          <p:nvPr/>
        </p:nvGrpSpPr>
        <p:grpSpPr>
          <a:xfrm>
            <a:off x="179558" y="667834"/>
            <a:ext cx="3137800" cy="3284087"/>
            <a:chOff x="0" y="0"/>
            <a:chExt cx="2874493" cy="30082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9EA63D-7B8A-4482-9C7E-078E95C1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330"/>
              <a:ext cx="194553" cy="24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1200" i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x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825A2D-B8A6-484A-8EB0-EF1188FE6C3F}"/>
                </a:ext>
              </a:extLst>
            </p:cNvPr>
            <p:cNvGrpSpPr/>
            <p:nvPr/>
          </p:nvGrpSpPr>
          <p:grpSpPr>
            <a:xfrm>
              <a:off x="216040" y="0"/>
              <a:ext cx="2658453" cy="2710986"/>
              <a:chOff x="0" y="0"/>
              <a:chExt cx="2658453" cy="271098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3C24CFD-0468-4DEE-B0CE-C32451F2FC5C}"/>
                  </a:ext>
                </a:extLst>
              </p:cNvPr>
              <p:cNvGrpSpPr/>
              <p:nvPr/>
            </p:nvGrpSpPr>
            <p:grpSpPr>
              <a:xfrm>
                <a:off x="0" y="0"/>
                <a:ext cx="2658453" cy="2710986"/>
                <a:chOff x="0" y="0"/>
                <a:chExt cx="2658453" cy="2710986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EFB3FE0-A7E7-4B4D-8153-50FBBC7058B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658453" cy="2710986"/>
                  <a:chOff x="0" y="0"/>
                  <a:chExt cx="2658453" cy="2710986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63251282-EE80-47AB-A61B-66916D63070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401934"/>
                    <a:ext cx="1632099" cy="1758461"/>
                    <a:chOff x="0" y="0"/>
                    <a:chExt cx="1632099" cy="1758461"/>
                  </a:xfrm>
                </p:grpSpPr>
                <p:cxnSp>
                  <p:nvCxnSpPr>
                    <p:cNvPr id="85" name="Line 70">
                      <a:extLst>
                        <a:ext uri="{FF2B5EF4-FFF2-40B4-BE49-F238E27FC236}">
                          <a16:creationId xmlns:a16="http://schemas.microsoft.com/office/drawing/2014/main" id="{C47DD43C-19F3-499A-8003-745638F58AB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5024"/>
                      <a:ext cx="5715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6" name="Line 67">
                      <a:extLst>
                        <a:ext uri="{FF2B5EF4-FFF2-40B4-BE49-F238E27FC236}">
                          <a16:creationId xmlns:a16="http://schemas.microsoft.com/office/drawing/2014/main" id="{A36B3EF1-ECDA-4653-A1C0-203DC8E63B2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5894" y="828989"/>
                      <a:ext cx="144620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7" name="Line 53">
                      <a:extLst>
                        <a:ext uri="{FF2B5EF4-FFF2-40B4-BE49-F238E27FC236}">
                          <a16:creationId xmlns:a16="http://schemas.microsoft.com/office/drawing/2014/main" id="{6427F91D-237F-44C3-B552-3C3B29ECEA9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929472" y="1758461"/>
                      <a:ext cx="68447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8" name="Line 43">
                      <a:extLst>
                        <a:ext uri="{FF2B5EF4-FFF2-40B4-BE49-F238E27FC236}">
                          <a16:creationId xmlns:a16="http://schemas.microsoft.com/office/drawing/2014/main" id="{67A27F38-F68C-404F-9AFB-418BA996431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5894" y="0"/>
                      <a:ext cx="0" cy="8257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9" name="Line 43">
                      <a:extLst>
                        <a:ext uri="{FF2B5EF4-FFF2-40B4-BE49-F238E27FC236}">
                          <a16:creationId xmlns:a16="http://schemas.microsoft.com/office/drawing/2014/main" id="{24B9690D-B8E4-43B7-8548-067620AC49A2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939521" y="834013"/>
                      <a:ext cx="0" cy="9184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D8766C47-ACF8-4009-9B7C-ADDD5AA01003}"/>
                      </a:ext>
                    </a:extLst>
                  </p:cNvPr>
                  <p:cNvGrpSpPr/>
                  <p:nvPr/>
                </p:nvGrpSpPr>
                <p:grpSpPr>
                  <a:xfrm>
                    <a:off x="341644" y="0"/>
                    <a:ext cx="2181676" cy="356716"/>
                    <a:chOff x="0" y="0"/>
                    <a:chExt cx="2181676" cy="356716"/>
                  </a:xfrm>
                </p:grpSpPr>
                <p:cxnSp>
                  <p:nvCxnSpPr>
                    <p:cNvPr id="80" name="Line 65">
                      <a:extLst>
                        <a:ext uri="{FF2B5EF4-FFF2-40B4-BE49-F238E27FC236}">
                          <a16:creationId xmlns:a16="http://schemas.microsoft.com/office/drawing/2014/main" id="{C126E13D-C2C8-490B-9BA3-0FBE73FEA6D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0048" y="281354"/>
                      <a:ext cx="2209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1" name="Line 57">
                      <a:extLst>
                        <a:ext uri="{FF2B5EF4-FFF2-40B4-BE49-F238E27FC236}">
                          <a16:creationId xmlns:a16="http://schemas.microsoft.com/office/drawing/2014/main" id="{BA4071D2-67CB-4A3F-930B-8B5086BD57F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5024"/>
                      <a:ext cx="217025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Line 13">
                      <a:extLst>
                        <a:ext uri="{FF2B5EF4-FFF2-40B4-BE49-F238E27FC236}">
                          <a16:creationId xmlns:a16="http://schemas.microsoft.com/office/drawing/2014/main" id="{4042031B-CFA2-4840-A492-798E1F506956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53921" y="356716"/>
                      <a:ext cx="32775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Line 43">
                      <a:extLst>
                        <a:ext uri="{FF2B5EF4-FFF2-40B4-BE49-F238E27FC236}">
                          <a16:creationId xmlns:a16="http://schemas.microsoft.com/office/drawing/2014/main" id="{4CB70035-6CA3-4D4E-93A4-575A317AB77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75468" y="0"/>
                      <a:ext cx="0" cy="3501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Line 43">
                      <a:extLst>
                        <a:ext uri="{FF2B5EF4-FFF2-40B4-BE49-F238E27FC236}">
                          <a16:creationId xmlns:a16="http://schemas.microsoft.com/office/drawing/2014/main" id="{F4E4EA25-0DB6-4D91-9A87-784B98F3B0D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24" y="0"/>
                      <a:ext cx="0" cy="2860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0C135076-127F-4385-A580-6E7C8D68AC16}"/>
                      </a:ext>
                    </a:extLst>
                  </p:cNvPr>
                  <p:cNvGrpSpPr/>
                  <p:nvPr/>
                </p:nvGrpSpPr>
                <p:grpSpPr>
                  <a:xfrm>
                    <a:off x="547635" y="2466870"/>
                    <a:ext cx="1068372" cy="244116"/>
                    <a:chOff x="0" y="0"/>
                    <a:chExt cx="1068372" cy="244116"/>
                  </a:xfrm>
                </p:grpSpPr>
                <p:cxnSp>
                  <p:nvCxnSpPr>
                    <p:cNvPr id="78" name="Line 62">
                      <a:extLst>
                        <a:ext uri="{FF2B5EF4-FFF2-40B4-BE49-F238E27FC236}">
                          <a16:creationId xmlns:a16="http://schemas.microsoft.com/office/drawing/2014/main" id="{0486EF9A-5A3C-4C4C-8028-CA4A27934D5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21064" y="110532"/>
                      <a:ext cx="8473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144E3170-63F5-4BD3-BC6A-FB886737D0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01897" cy="2441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7C36DB9F-FB0D-460E-A6A6-73C571280E32}"/>
                      </a:ext>
                    </a:extLst>
                  </p:cNvPr>
                  <p:cNvGrpSpPr/>
                  <p:nvPr/>
                </p:nvGrpSpPr>
                <p:grpSpPr>
                  <a:xfrm>
                    <a:off x="1436914" y="743578"/>
                    <a:ext cx="1216515" cy="498668"/>
                    <a:chOff x="0" y="0"/>
                    <a:chExt cx="1216515" cy="498668"/>
                  </a:xfrm>
                </p:grpSpPr>
                <p:cxnSp>
                  <p:nvCxnSpPr>
                    <p:cNvPr id="73" name="Line 55">
                      <a:extLst>
                        <a:ext uri="{FF2B5EF4-FFF2-40B4-BE49-F238E27FC236}">
                          <a16:creationId xmlns:a16="http://schemas.microsoft.com/office/drawing/2014/main" id="{C87C2889-DA49-4219-8C0B-EFE8BFBA3ED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256233"/>
                      <a:ext cx="121651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Line 49">
                      <a:extLst>
                        <a:ext uri="{FF2B5EF4-FFF2-40B4-BE49-F238E27FC236}">
                          <a16:creationId xmlns:a16="http://schemas.microsoft.com/office/drawing/2014/main" id="{40DD6F0E-B639-4948-A907-7612609286E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53627" y="497393"/>
                      <a:ext cx="457200" cy="7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Line 58">
                      <a:extLst>
                        <a:ext uri="{FF2B5EF4-FFF2-40B4-BE49-F238E27FC236}">
                          <a16:creationId xmlns:a16="http://schemas.microsoft.com/office/drawing/2014/main" id="{D76FAAEE-C905-4C05-AF81-84B03193367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200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Line 43">
                      <a:extLst>
                        <a:ext uri="{FF2B5EF4-FFF2-40B4-BE49-F238E27FC236}">
                          <a16:creationId xmlns:a16="http://schemas.microsoft.com/office/drawing/2014/main" id="{D8654285-A3CA-4D29-B341-210A5DED282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0" cy="2578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Line 43">
                      <a:extLst>
                        <a:ext uri="{FF2B5EF4-FFF2-40B4-BE49-F238E27FC236}">
                          <a16:creationId xmlns:a16="http://schemas.microsoft.com/office/drawing/2014/main" id="{931F6093-C072-4C04-BEE0-48DA6C33E5E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10827" y="261257"/>
                      <a:ext cx="0" cy="237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D9327867-AD74-4A8F-A3AE-CEB2D5A442F3}"/>
                      </a:ext>
                    </a:extLst>
                  </p:cNvPr>
                  <p:cNvGrpSpPr/>
                  <p:nvPr/>
                </p:nvGrpSpPr>
                <p:grpSpPr>
                  <a:xfrm>
                    <a:off x="1436914" y="1647930"/>
                    <a:ext cx="1221539" cy="939096"/>
                    <a:chOff x="0" y="0"/>
                    <a:chExt cx="1221539" cy="939096"/>
                  </a:xfrm>
                </p:grpSpPr>
                <p:cxnSp>
                  <p:nvCxnSpPr>
                    <p:cNvPr id="68" name="Line 53">
                      <a:extLst>
                        <a:ext uri="{FF2B5EF4-FFF2-40B4-BE49-F238E27FC236}">
                          <a16:creationId xmlns:a16="http://schemas.microsoft.com/office/drawing/2014/main" id="{B251C272-DADE-4B7C-A2E9-0372F2F67FB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03868" y="934496"/>
                      <a:ext cx="406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69" name="Line 58">
                      <a:extLst>
                        <a:ext uri="{FF2B5EF4-FFF2-40B4-BE49-F238E27FC236}">
                          <a16:creationId xmlns:a16="http://schemas.microsoft.com/office/drawing/2014/main" id="{DFB40D27-EC7A-46D5-9CAF-0E0A476AB19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1820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0" name="Line 43">
                      <a:extLst>
                        <a:ext uri="{FF2B5EF4-FFF2-40B4-BE49-F238E27FC236}">
                          <a16:creationId xmlns:a16="http://schemas.microsoft.com/office/drawing/2014/main" id="{D2C3C825-EA2D-4A4F-9326-817E8080308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24" y="5024"/>
                      <a:ext cx="0" cy="2578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1" name="Line 55">
                      <a:extLst>
                        <a:ext uri="{FF2B5EF4-FFF2-40B4-BE49-F238E27FC236}">
                          <a16:creationId xmlns:a16="http://schemas.microsoft.com/office/drawing/2014/main" id="{35EE7A5F-2205-4CC3-9016-67A93550937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24" y="261257"/>
                      <a:ext cx="121651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Line 43">
                      <a:extLst>
                        <a:ext uri="{FF2B5EF4-FFF2-40B4-BE49-F238E27FC236}">
                          <a16:creationId xmlns:a16="http://schemas.microsoft.com/office/drawing/2014/main" id="{C3ADF77D-6F5E-4649-8836-5641F946448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20875" y="251208"/>
                      <a:ext cx="0" cy="6878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C0E3305-A1F6-4588-8003-FB765D85F51D}"/>
                    </a:ext>
                  </a:extLst>
                </p:cNvPr>
                <p:cNvGrpSpPr/>
                <p:nvPr/>
              </p:nvGrpSpPr>
              <p:grpSpPr>
                <a:xfrm>
                  <a:off x="562708" y="221064"/>
                  <a:ext cx="1071045" cy="238125"/>
                  <a:chOff x="0" y="0"/>
                  <a:chExt cx="1071045" cy="238125"/>
                </a:xfrm>
              </p:grpSpPr>
              <p:cxnSp>
                <p:nvCxnSpPr>
                  <p:cNvPr id="61" name="Line 62">
                    <a:extLst>
                      <a:ext uri="{FF2B5EF4-FFF2-40B4-BE49-F238E27FC236}">
                        <a16:creationId xmlns:a16="http://schemas.microsoft.com/office/drawing/2014/main" id="{546BA1FC-4580-477F-BB7A-48C17E1A3AF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1450" y="115556"/>
                    <a:ext cx="76959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2" name="AutoShape 39">
                    <a:extLst>
                      <a:ext uri="{FF2B5EF4-FFF2-40B4-BE49-F238E27FC236}">
                        <a16:creationId xmlns:a16="http://schemas.microsoft.com/office/drawing/2014/main" id="{5E89D0B1-A0BB-43DD-9ECB-C9DC69FA5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04800" cy="238125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9D7FCBD-4553-4D7C-900E-DFC5FBAEF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345" y="1160584"/>
                <a:ext cx="159191" cy="142875"/>
                <a:chOff x="4453" y="2932"/>
                <a:chExt cx="266" cy="225"/>
              </a:xfrm>
            </p:grpSpPr>
            <p:sp>
              <p:nvSpPr>
                <p:cNvPr id="57" name="AutoShape 37">
                  <a:extLst>
                    <a:ext uri="{FF2B5EF4-FFF2-40B4-BE49-F238E27FC236}">
                      <a16:creationId xmlns:a16="http://schemas.microsoft.com/office/drawing/2014/main" id="{A34094C2-E4A0-479C-9BAD-49F028E69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435" y="2950"/>
                  <a:ext cx="225" cy="1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8C78484C-BE23-4EC3-9E90-D6A3153F9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3" y="3009"/>
                  <a:ext cx="76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F4FCFF-0AB4-4E36-9843-D9249E34C734}"/>
                </a:ext>
              </a:extLst>
            </p:cNvPr>
            <p:cNvGrpSpPr/>
            <p:nvPr/>
          </p:nvGrpSpPr>
          <p:grpSpPr>
            <a:xfrm>
              <a:off x="1306286" y="160773"/>
              <a:ext cx="1325025" cy="2847431"/>
              <a:chOff x="0" y="0"/>
              <a:chExt cx="1325025" cy="2847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CEE5801-DD8D-4E23-9BBD-CDBCF555B4F3}"/>
                  </a:ext>
                </a:extLst>
              </p:cNvPr>
              <p:cNvGrpSpPr/>
              <p:nvPr/>
            </p:nvGrpSpPr>
            <p:grpSpPr>
              <a:xfrm>
                <a:off x="0" y="376814"/>
                <a:ext cx="502648" cy="2470617"/>
                <a:chOff x="0" y="0"/>
                <a:chExt cx="502648" cy="2470617"/>
              </a:xfrm>
            </p:grpSpPr>
            <p:cxnSp>
              <p:nvCxnSpPr>
                <p:cNvPr id="50" name="Line 6">
                  <a:extLst>
                    <a:ext uri="{FF2B5EF4-FFF2-40B4-BE49-F238E27FC236}">
                      <a16:creationId xmlns:a16="http://schemas.microsoft.com/office/drawing/2014/main" id="{C71964BB-75A0-49FA-ADDF-58688757888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5943" y="5024"/>
                  <a:ext cx="3067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Line 34">
                  <a:extLst>
                    <a:ext uri="{FF2B5EF4-FFF2-40B4-BE49-F238E27FC236}">
                      <a16:creationId xmlns:a16="http://schemas.microsoft.com/office/drawing/2014/main" id="{47E1E58A-A730-4F04-B6D6-4049FE2ECC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0967" y="0"/>
                  <a:ext cx="0" cy="23118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" name="Line 35">
                  <a:extLst>
                    <a:ext uri="{FF2B5EF4-FFF2-40B4-BE49-F238E27FC236}">
                      <a16:creationId xmlns:a16="http://schemas.microsoft.com/office/drawing/2014/main" id="{7370D7A8-1DF4-4789-A6B1-50A05EA114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0967" y="899327"/>
                  <a:ext cx="2686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DFBA5A4-6C0F-4A46-AE47-61A9794A9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1072"/>
                  <a:ext cx="385445" cy="1695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Clock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4" name="Line 35">
                  <a:extLst>
                    <a:ext uri="{FF2B5EF4-FFF2-40B4-BE49-F238E27FC236}">
                      <a16:creationId xmlns:a16="http://schemas.microsoft.com/office/drawing/2014/main" id="{594B06BE-3111-49D2-BCC3-41722C2EDAF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0967" y="1818751"/>
                  <a:ext cx="2686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1689B28-9D50-40AA-AF33-6ED06C7EBDF4}"/>
                  </a:ext>
                </a:extLst>
              </p:cNvPr>
              <p:cNvGrpSpPr/>
              <p:nvPr/>
            </p:nvGrpSpPr>
            <p:grpSpPr>
              <a:xfrm>
                <a:off x="477298" y="0"/>
                <a:ext cx="847727" cy="778509"/>
                <a:chOff x="194811" y="0"/>
                <a:chExt cx="848317" cy="77876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175607-58C0-409E-B151-8135C2CFD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558" y="0"/>
                  <a:ext cx="242570" cy="217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A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C1BBDC2-6DE9-4B6C-B91D-8C19D0C4D7EB}"/>
                    </a:ext>
                  </a:extLst>
                </p:cNvPr>
                <p:cNvGrpSpPr/>
                <p:nvPr/>
              </p:nvGrpSpPr>
              <p:grpSpPr>
                <a:xfrm>
                  <a:off x="194811" y="24384"/>
                  <a:ext cx="684889" cy="754380"/>
                  <a:chOff x="-261" y="0"/>
                  <a:chExt cx="684889" cy="75438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A64CD65-EE74-4292-B41A-3CB574F49A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261" y="0"/>
                    <a:ext cx="659765" cy="754380"/>
                    <a:chOff x="3974" y="3271"/>
                    <a:chExt cx="1039" cy="1188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72C68669-A49E-4298-A7AF-563CC285D7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271"/>
                      <a:ext cx="913" cy="11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7A4609BA-24E2-41D7-8583-F748CBF189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4" y="3367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F1CD7422-2282-47C2-8E77-41C102F36F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1" y="4014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Q'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BD0D5522-DCDD-4408-8A14-538D657B56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3367"/>
                      <a:ext cx="29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B56B7A0B-C848-4FC1-BA05-9D3C53E4DB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4014"/>
                      <a:ext cx="32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" name="AutoShape 23">
                      <a:extLst>
                        <a:ext uri="{FF2B5EF4-FFF2-40B4-BE49-F238E27FC236}">
                          <a16:creationId xmlns:a16="http://schemas.microsoft.com/office/drawing/2014/main" id="{B9DE12F6-31F8-4E98-B85B-82F8B2F646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058" y="3770"/>
                      <a:ext cx="143" cy="14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A05B2238-14AB-4206-BD3A-20FD7DCA03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3802"/>
                      <a:ext cx="84" cy="7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52C93C15-3C89-4A7E-96AB-7BD08B18B4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88" y="559895"/>
                    <a:ext cx="53340" cy="45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1E56BA-E7A6-49AF-8862-077D34CEE3BD}"/>
                  </a:ext>
                </a:extLst>
              </p:cNvPr>
              <p:cNvGrpSpPr/>
              <p:nvPr/>
            </p:nvGrpSpPr>
            <p:grpSpPr>
              <a:xfrm>
                <a:off x="477298" y="894304"/>
                <a:ext cx="847727" cy="778509"/>
                <a:chOff x="194811" y="0"/>
                <a:chExt cx="848317" cy="77876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AF4DE24-BB2A-42AA-88F6-949F92497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558" y="0"/>
                  <a:ext cx="242570" cy="217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B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B524E59-01D4-4418-8A64-8D0DAFDCD398}"/>
                    </a:ext>
                  </a:extLst>
                </p:cNvPr>
                <p:cNvGrpSpPr/>
                <p:nvPr/>
              </p:nvGrpSpPr>
              <p:grpSpPr>
                <a:xfrm>
                  <a:off x="194811" y="24384"/>
                  <a:ext cx="684889" cy="754380"/>
                  <a:chOff x="-261" y="0"/>
                  <a:chExt cx="684889" cy="75438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16BB8F2-97F0-4012-AFB7-C9DD54754C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261" y="0"/>
                    <a:ext cx="659765" cy="754380"/>
                    <a:chOff x="3974" y="3271"/>
                    <a:chExt cx="1039" cy="1188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876740A2-0BF3-4839-BAD0-B608CCD7EC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271"/>
                      <a:ext cx="913" cy="11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A2B74C10-8B0A-48CD-9023-477F3B563C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4" y="3367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4A6C6E3-9E68-4D78-B764-D7122D38C7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1" y="4014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Q'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A2270B41-CBD9-4E90-9F24-C89E4E5DEE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3367"/>
                      <a:ext cx="29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EF98D9CD-E597-4E85-8315-4DAA062D60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4014"/>
                      <a:ext cx="32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AutoShape 23">
                      <a:extLst>
                        <a:ext uri="{FF2B5EF4-FFF2-40B4-BE49-F238E27FC236}">
                          <a16:creationId xmlns:a16="http://schemas.microsoft.com/office/drawing/2014/main" id="{9CF773A5-946C-4A99-BF87-828ECFA910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058" y="3770"/>
                      <a:ext cx="143" cy="14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9ED972C-97C9-438D-B097-370DDE96E1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3802"/>
                      <a:ext cx="84" cy="7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44BF3A4-0BC2-4A6F-81FF-CE13F6D703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88" y="559895"/>
                    <a:ext cx="53340" cy="45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97DE3DE-69D0-4AF2-9BA8-92528661469A}"/>
                  </a:ext>
                </a:extLst>
              </p:cNvPr>
              <p:cNvGrpSpPr/>
              <p:nvPr/>
            </p:nvGrpSpPr>
            <p:grpSpPr>
              <a:xfrm>
                <a:off x="477297" y="1838849"/>
                <a:ext cx="847726" cy="785718"/>
                <a:chOff x="194811" y="24384"/>
                <a:chExt cx="848482" cy="786381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95881D-FE6A-4C11-9C62-72F0F291F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723" y="593595"/>
                  <a:ext cx="242570" cy="217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C'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7E122B6-95B3-4852-9D4B-D5A192E3DB8B}"/>
                    </a:ext>
                  </a:extLst>
                </p:cNvPr>
                <p:cNvGrpSpPr/>
                <p:nvPr/>
              </p:nvGrpSpPr>
              <p:grpSpPr>
                <a:xfrm>
                  <a:off x="194811" y="24384"/>
                  <a:ext cx="684889" cy="754380"/>
                  <a:chOff x="-261" y="0"/>
                  <a:chExt cx="684889" cy="75438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7F688214-0108-443A-8E36-0808384A9D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261" y="0"/>
                    <a:ext cx="659765" cy="754380"/>
                    <a:chOff x="3974" y="3271"/>
                    <a:chExt cx="1039" cy="1188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BA3D5A4-EE3E-439D-A0C7-86EFA964CD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271"/>
                      <a:ext cx="913" cy="11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76FD6033-4E52-46FE-879F-789B4803FA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4" y="3367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D2E6ADE-4E2B-4509-985B-AF1A844CC9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1" y="4014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Q'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5BF8629E-F244-495C-BEA1-AAF3BA5C33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3367"/>
                      <a:ext cx="29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D5E48688-CE63-4BF4-81C6-B7EA8367A5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4014"/>
                      <a:ext cx="32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AutoShape 23">
                      <a:extLst>
                        <a:ext uri="{FF2B5EF4-FFF2-40B4-BE49-F238E27FC236}">
                          <a16:creationId xmlns:a16="http://schemas.microsoft.com/office/drawing/2014/main" id="{78D0C887-F02A-4C6B-A98C-B1E1410B47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058" y="3770"/>
                      <a:ext cx="143" cy="14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E64D962D-A1AF-4CFD-96FE-C78CD962B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3802"/>
                      <a:ext cx="84" cy="7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4DAD8BEC-5E50-4E62-8168-06C1DBADB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88" y="559895"/>
                    <a:ext cx="53340" cy="45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E5963-5CB4-4BC8-B905-248575FE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98567"/>
              </p:ext>
            </p:extLst>
          </p:nvPr>
        </p:nvGraphicFramePr>
        <p:xfrm>
          <a:off x="3599834" y="678162"/>
          <a:ext cx="7957447" cy="5273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032">
                  <a:extLst>
                    <a:ext uri="{9D8B030D-6E8A-4147-A177-3AD203B41FA5}">
                      <a16:colId xmlns:a16="http://schemas.microsoft.com/office/drawing/2014/main" val="3740764677"/>
                    </a:ext>
                  </a:extLst>
                </a:gridCol>
                <a:gridCol w="633032">
                  <a:extLst>
                    <a:ext uri="{9D8B030D-6E8A-4147-A177-3AD203B41FA5}">
                      <a16:colId xmlns:a16="http://schemas.microsoft.com/office/drawing/2014/main" val="3191492831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3570111275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3967786487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3999045973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4028564884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1678016427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2059808101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1442073122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695912622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1352390842"/>
                    </a:ext>
                  </a:extLst>
                </a:gridCol>
                <a:gridCol w="511734">
                  <a:extLst>
                    <a:ext uri="{9D8B030D-6E8A-4147-A177-3AD203B41FA5}">
                      <a16:colId xmlns:a16="http://schemas.microsoft.com/office/drawing/2014/main" val="3606030090"/>
                    </a:ext>
                  </a:extLst>
                </a:gridCol>
                <a:gridCol w="627347">
                  <a:extLst>
                    <a:ext uri="{9D8B030D-6E8A-4147-A177-3AD203B41FA5}">
                      <a16:colId xmlns:a16="http://schemas.microsoft.com/office/drawing/2014/main" val="2402171034"/>
                    </a:ext>
                  </a:extLst>
                </a:gridCol>
              </a:tblGrid>
              <a:tr h="2929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Present state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Input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Flip-flop A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Flip-flop B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Flip-flop C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Next state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415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i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SG" sz="18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B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C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x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JA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KA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JB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KB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JC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KC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A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B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C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859078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4963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714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981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9905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63094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3619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6076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3749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310567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95358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8828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7342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9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69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301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1243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ACD971B8-BE21-4768-BD9F-7C93AAD08533}"/>
              </a:ext>
            </a:extLst>
          </p:cNvPr>
          <p:cNvSpPr txBox="1"/>
          <p:nvPr/>
        </p:nvSpPr>
        <p:spPr>
          <a:xfrm>
            <a:off x="1031018" y="4114083"/>
            <a:ext cx="215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US" sz="2400" i="1" dirty="0">
                <a:solidFill>
                  <a:srgbClr val="0033CC"/>
                </a:solidFill>
                <a:sym typeface="Symbol" panose="05050102010706020507" pitchFamily="18" charset="2"/>
              </a:rPr>
              <a:t>J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A 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=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;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KA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 =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23008F7-945F-415F-B45F-CDCC207A0BCE}"/>
              </a:ext>
            </a:extLst>
          </p:cNvPr>
          <p:cNvSpPr txBox="1"/>
          <p:nvPr/>
        </p:nvSpPr>
        <p:spPr>
          <a:xfrm>
            <a:off x="1014400" y="4596285"/>
            <a:ext cx="215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US" sz="2400" i="1" dirty="0">
                <a:solidFill>
                  <a:srgbClr val="C00000"/>
                </a:solidFill>
                <a:sym typeface="Symbol" panose="05050102010706020507" pitchFamily="18" charset="2"/>
              </a:rPr>
              <a:t>J</a:t>
            </a:r>
            <a:r>
              <a:rPr lang="en-SG" sz="2400" i="1" dirty="0">
                <a:solidFill>
                  <a:srgbClr val="C00000"/>
                </a:solidFill>
                <a:sym typeface="Symbol" panose="05050102010706020507" pitchFamily="18" charset="2"/>
              </a:rPr>
              <a:t>B 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= </a:t>
            </a:r>
            <a:r>
              <a:rPr lang="en-SG" sz="2400" i="1" dirty="0">
                <a:solidFill>
                  <a:srgbClr val="C00000"/>
                </a:solidFill>
                <a:sym typeface="Symbol" panose="05050102010706020507" pitchFamily="18" charset="2"/>
              </a:rPr>
              <a:t>x'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; </a:t>
            </a:r>
            <a:r>
              <a:rPr lang="en-SG" sz="2400" i="1" dirty="0">
                <a:solidFill>
                  <a:srgbClr val="C00000"/>
                </a:solidFill>
                <a:sym typeface="Symbol" panose="05050102010706020507" pitchFamily="18" charset="2"/>
              </a:rPr>
              <a:t>KB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 = </a:t>
            </a:r>
            <a:r>
              <a:rPr lang="en-SG" sz="2400" i="1" dirty="0">
                <a:solidFill>
                  <a:srgbClr val="C00000"/>
                </a:solidFill>
                <a:sym typeface="Symbol" panose="05050102010706020507" pitchFamily="18" charset="2"/>
              </a:rPr>
              <a:t>C'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8C8A45-342D-4CB2-929E-3D306D36A029}"/>
              </a:ext>
            </a:extLst>
          </p:cNvPr>
          <p:cNvSpPr txBox="1"/>
          <p:nvPr/>
        </p:nvSpPr>
        <p:spPr>
          <a:xfrm>
            <a:off x="1013187" y="5097409"/>
            <a:ext cx="215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J</a:t>
            </a:r>
            <a:r>
              <a:rPr lang="en-SG" sz="2400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C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SG" sz="2400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x’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; </a:t>
            </a:r>
            <a:r>
              <a:rPr lang="en-SG" sz="2400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KC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6BAAC-15A1-4F38-A84C-30A1C0D030C5}"/>
              </a:ext>
            </a:extLst>
          </p:cNvPr>
          <p:cNvSpPr/>
          <p:nvPr/>
        </p:nvSpPr>
        <p:spPr>
          <a:xfrm>
            <a:off x="6232610" y="1259362"/>
            <a:ext cx="1031358" cy="468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8F640D1-31BB-4985-862D-DE28F4A01E17}"/>
              </a:ext>
            </a:extLst>
          </p:cNvPr>
          <p:cNvSpPr/>
          <p:nvPr/>
        </p:nvSpPr>
        <p:spPr>
          <a:xfrm>
            <a:off x="7484950" y="1259362"/>
            <a:ext cx="1031358" cy="468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68B651-EAC2-46AB-BC12-6A1C47295483}"/>
              </a:ext>
            </a:extLst>
          </p:cNvPr>
          <p:cNvSpPr/>
          <p:nvPr/>
        </p:nvSpPr>
        <p:spPr>
          <a:xfrm>
            <a:off x="8737290" y="1259362"/>
            <a:ext cx="1031358" cy="468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415F73-F50E-43C0-8C9C-DE6AB24DAF49}"/>
              </a:ext>
            </a:extLst>
          </p:cNvPr>
          <p:cNvSpPr/>
          <p:nvPr/>
        </p:nvSpPr>
        <p:spPr>
          <a:xfrm>
            <a:off x="9989630" y="1259362"/>
            <a:ext cx="1479562" cy="4688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3" grpId="0" animBg="1"/>
      <p:bldP spid="3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(a) 	Using the instruction set given, write the Zephyr assembly language equivalent of this program. Ensure that your code is properly commented.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532264" y="1688886"/>
            <a:ext cx="7294213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$1, 0         ; Initialize index </a:t>
            </a:r>
            <a:r>
              <a:rPr lang="en-SG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0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$2, 5         ; Loop limit of 5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$3, x         ; Base address of array x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$4, 3         ; Our compare value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Label:	LW $5, $3         ; Load array element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BGT $5, $4, Out   ; Exit if bigger than 3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BEQ $5, $4, Out   ; Exit if equal to 3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$5           ; Add 5 to array </a:t>
            </a:r>
            <a:r>
              <a:rPr lang="en-SG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endParaRPr lang="en-SG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PUSHI 5           ;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              ;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 $5            ; Get result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SW $5, $3         ; Store it back to array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Out:	INCW $3           ; Increment base by 4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INC $1            ; Increment index by 1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BLT $1, $2, Label ; Repeat if &lt;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81F6E-7845-4C79-84BC-CAEEFB111F07}"/>
              </a:ext>
            </a:extLst>
          </p:cNvPr>
          <p:cNvSpPr txBox="1"/>
          <p:nvPr/>
        </p:nvSpPr>
        <p:spPr>
          <a:xfrm>
            <a:off x="8242628" y="1227221"/>
            <a:ext cx="334477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(x[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]&lt;3)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x[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]+5;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91C3-CA65-4890-B6D3-079C5EF0C693}"/>
              </a:ext>
            </a:extLst>
          </p:cNvPr>
          <p:cNvSpPr txBox="1"/>
          <p:nvPr/>
        </p:nvSpPr>
        <p:spPr>
          <a:xfrm>
            <a:off x="8111614" y="2297606"/>
            <a:ext cx="3775587" cy="407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 $y, c: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Load Immediate c into register y.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 $y, $x: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Load Word at address in $x into register y.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$y, $x: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Store Word in register y into address in register x.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BEQ/BGT/BLT $x, $y, </a:t>
            </a:r>
            <a:r>
              <a:rPr lang="en-SG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Branch if register x equal/greater than/less than y. 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INC/DEC $y: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Increment/decrement register y by 1.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INCW/DECW $y: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Increment/decrement register y by 4.</a:t>
            </a:r>
          </a:p>
        </p:txBody>
      </p:sp>
    </p:spTree>
    <p:extLst>
      <p:ext uri="{BB962C8B-B14F-4D97-AF65-F5344CB8AC3E}">
        <p14:creationId xmlns:p14="http://schemas.microsoft.com/office/powerpoint/2010/main" val="3995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(b) 	Sketch the instruction formats for all 6 classes, assuming that all 32 bits of a Zephyr instruction word are utilized fully, and that we maximize the number of opcode bits.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1397249" y="1716535"/>
            <a:ext cx="9103603" cy="2693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A: 32-bit operand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B: 29-bit operand, 3-bit register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C: 16-bit operand, 16-bit constant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D: 13-bit operand, 3-bit register, 16-bit constant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E: 26-bit operand, 3-bit register 1, 3-bit register 2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F: 10-bit operand, 3-bit register 1, 3-bit register 2, 16-bit displacement.</a:t>
            </a:r>
          </a:p>
        </p:txBody>
      </p:sp>
    </p:spTree>
    <p:extLst>
      <p:ext uri="{BB962C8B-B14F-4D97-AF65-F5344CB8AC3E}">
        <p14:creationId xmlns:p14="http://schemas.microsoft.com/office/powerpoint/2010/main" val="23048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(c) 	If we utilize an expanding opcode scheme for Zephyr, what is the maximum number of opcodes possible, assuming that there are at least one instruction in each class?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663321" y="1511998"/>
            <a:ext cx="9780089" cy="4862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</a:rPr>
              <a:t>We want to maximize the number of Class A instructions but must leave one special opcode each for the remaining classes.</a:t>
            </a: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</a:rPr>
              <a:t>For these special opcodes, the remaining opcode bits cannot be used as they are part of “something else”, e.g. register numbers.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So # of unusable bits for each opcode class is:</a:t>
            </a:r>
          </a:p>
          <a:p>
            <a:r>
              <a:rPr lang="en-SG" sz="20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000" dirty="0">
                <a:solidFill>
                  <a:srgbClr val="0033CC"/>
                </a:solidFill>
              </a:rPr>
              <a:t>B: (32 – 29) = 3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C: (32 – 16) = 16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D: (32 – 13) = 19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E: (32 – 26) = 6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F: (32 – 10) = 22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000" dirty="0">
                <a:solidFill>
                  <a:srgbClr val="0033CC"/>
                </a:solidFill>
              </a:rPr>
              <a:t>So, total number of opcodes is: </a:t>
            </a:r>
            <a:r>
              <a:rPr lang="en-SG" sz="2000" b="1" dirty="0">
                <a:solidFill>
                  <a:srgbClr val="0033CC"/>
                </a:solidFill>
              </a:rPr>
              <a:t>2</a:t>
            </a:r>
            <a:r>
              <a:rPr lang="en-SG" sz="2000" b="1" baseline="30000" dirty="0">
                <a:solidFill>
                  <a:srgbClr val="0033CC"/>
                </a:solidFill>
              </a:rPr>
              <a:t>32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3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16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19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6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22</a:t>
            </a:r>
            <a:r>
              <a:rPr lang="en-SG" sz="2000" b="1" dirty="0">
                <a:solidFill>
                  <a:srgbClr val="0033CC"/>
                </a:solidFill>
              </a:rPr>
              <a:t> + 5</a:t>
            </a:r>
          </a:p>
          <a:p>
            <a:r>
              <a:rPr lang="en-SG" sz="20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The +5 is the one instruction each in the remaining 5 classes.</a:t>
            </a:r>
          </a:p>
        </p:txBody>
      </p:sp>
    </p:spTree>
    <p:extLst>
      <p:ext uri="{BB962C8B-B14F-4D97-AF65-F5344CB8AC3E}">
        <p14:creationId xmlns:p14="http://schemas.microsoft.com/office/powerpoint/2010/main" val="36313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(d) 	What is the minimum number of opcodes possible, assuming that there are at least one instruction in each class?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830476" y="1862741"/>
            <a:ext cx="9828215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We maximize the most restrictive case but leave opcodes for the remaining 5 classes. 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In this case Class F is the most restrictive class since it has only 10 opcode bits. We reserve 5 opcodes for the remaining classes.</a:t>
            </a:r>
          </a:p>
          <a:p>
            <a:r>
              <a:rPr lang="en-SG" sz="24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So # of opcodes = 2</a:t>
            </a:r>
            <a:r>
              <a:rPr lang="en-SG" sz="2400" baseline="30000" dirty="0">
                <a:solidFill>
                  <a:srgbClr val="0033CC"/>
                </a:solidFill>
              </a:rPr>
              <a:t>10</a:t>
            </a:r>
            <a:r>
              <a:rPr lang="en-SG" sz="2400" dirty="0">
                <a:solidFill>
                  <a:srgbClr val="0033CC"/>
                </a:solidFill>
              </a:rPr>
              <a:t> – 5 + 5 = 2</a:t>
            </a:r>
            <a:r>
              <a:rPr lang="en-SG" sz="2400" baseline="30000" dirty="0">
                <a:solidFill>
                  <a:srgbClr val="0033CC"/>
                </a:solidFill>
              </a:rPr>
              <a:t>10 </a:t>
            </a:r>
            <a:r>
              <a:rPr lang="en-SG" sz="2400" dirty="0">
                <a:solidFill>
                  <a:srgbClr val="0033CC"/>
                </a:solidFill>
              </a:rPr>
              <a:t>= </a:t>
            </a:r>
            <a:r>
              <a:rPr lang="en-SG" sz="2400" b="1" dirty="0">
                <a:solidFill>
                  <a:srgbClr val="0033CC"/>
                </a:solidFill>
              </a:rPr>
              <a:t>1024 opcodes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2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36610-5C47-40A5-8962-A3FECBCE9853}"/>
              </a:ext>
            </a:extLst>
          </p:cNvPr>
          <p:cNvSpPr txBox="1"/>
          <p:nvPr/>
        </p:nvSpPr>
        <p:spPr>
          <a:xfrm>
            <a:off x="430306" y="712171"/>
            <a:ext cx="1104003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To support 2 new instructions:  </a:t>
            </a:r>
            <a:r>
              <a:rPr lang="en-SG" sz="2400" dirty="0">
                <a:solidFill>
                  <a:srgbClr val="0033CC"/>
                </a:solidFill>
              </a:rPr>
              <a:t>BLT</a:t>
            </a:r>
            <a:r>
              <a:rPr lang="en-SG" sz="2400" dirty="0"/>
              <a:t> </a:t>
            </a:r>
            <a:r>
              <a:rPr lang="en-SG" sz="2000" dirty="0"/>
              <a:t>(Branch on Less Than) </a:t>
            </a:r>
            <a:r>
              <a:rPr lang="en-SG" sz="2400" dirty="0"/>
              <a:t>and </a:t>
            </a:r>
            <a:r>
              <a:rPr lang="en-SG" sz="2400" dirty="0">
                <a:solidFill>
                  <a:srgbClr val="0033CC"/>
                </a:solidFill>
              </a:rPr>
              <a:t>BGT</a:t>
            </a:r>
            <a:r>
              <a:rPr lang="en-SG" sz="2400" dirty="0"/>
              <a:t> </a:t>
            </a:r>
            <a:r>
              <a:rPr lang="en-SG" sz="2000" dirty="0"/>
              <a:t>(Branch on Greater Than)</a:t>
            </a:r>
            <a:r>
              <a:rPr lang="en-SG" sz="2400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F6DC9-B56A-482E-BBD6-8D57AA386340}"/>
              </a:ext>
            </a:extLst>
          </p:cNvPr>
          <p:cNvGrpSpPr/>
          <p:nvPr/>
        </p:nvGrpSpPr>
        <p:grpSpPr>
          <a:xfrm>
            <a:off x="2133257" y="1315928"/>
            <a:ext cx="6817657" cy="974533"/>
            <a:chOff x="2469434" y="1887198"/>
            <a:chExt cx="6817657" cy="974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3041DA-7ADC-4A2C-9296-B40A4021F0CD}"/>
                </a:ext>
              </a:extLst>
            </p:cNvPr>
            <p:cNvSpPr txBox="1"/>
            <p:nvPr/>
          </p:nvSpPr>
          <p:spPr>
            <a:xfrm>
              <a:off x="2469435" y="1887198"/>
              <a:ext cx="784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BLT: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68DBCC-B380-4994-A70A-74782739E8C8}"/>
                </a:ext>
              </a:extLst>
            </p:cNvPr>
            <p:cNvGrpSpPr/>
            <p:nvPr/>
          </p:nvGrpSpPr>
          <p:grpSpPr>
            <a:xfrm>
              <a:off x="3124201" y="1887198"/>
              <a:ext cx="6162890" cy="369332"/>
              <a:chOff x="4917486" y="2480520"/>
              <a:chExt cx="6162890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A0734F-F7E2-4300-849B-A0C0AB05583B}"/>
                  </a:ext>
                </a:extLst>
              </p:cNvPr>
              <p:cNvSpPr txBox="1"/>
              <p:nvPr/>
            </p:nvSpPr>
            <p:spPr>
              <a:xfrm>
                <a:off x="4917486" y="2480520"/>
                <a:ext cx="122782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0x08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5F59E-6E68-495C-8379-CD8020C56736}"/>
                  </a:ext>
                </a:extLst>
              </p:cNvPr>
              <p:cNvSpPr txBox="1"/>
              <p:nvPr/>
            </p:nvSpPr>
            <p:spPr>
              <a:xfrm>
                <a:off x="6145307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 err="1"/>
                  <a:t>rs</a:t>
                </a:r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FF8FBB-0DA6-4949-812D-23531A435ACD}"/>
                  </a:ext>
                </a:extLst>
              </p:cNvPr>
              <p:cNvSpPr txBox="1"/>
              <p:nvPr/>
            </p:nvSpPr>
            <p:spPr>
              <a:xfrm>
                <a:off x="7073153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5E9D26-D9B7-4CA4-9AAB-B4A4A5F92105}"/>
                  </a:ext>
                </a:extLst>
              </p:cNvPr>
              <p:cNvSpPr txBox="1"/>
              <p:nvPr/>
            </p:nvSpPr>
            <p:spPr>
              <a:xfrm>
                <a:off x="7996863" y="2480520"/>
                <a:ext cx="30835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displacement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0E47B-25AF-4DF7-A412-363E0ED77A34}"/>
                </a:ext>
              </a:extLst>
            </p:cNvPr>
            <p:cNvSpPr txBox="1"/>
            <p:nvPr/>
          </p:nvSpPr>
          <p:spPr>
            <a:xfrm>
              <a:off x="2469434" y="2461621"/>
              <a:ext cx="784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BGT: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3A1DC3-2A6A-44E2-8129-4794A8D8CA83}"/>
                </a:ext>
              </a:extLst>
            </p:cNvPr>
            <p:cNvGrpSpPr/>
            <p:nvPr/>
          </p:nvGrpSpPr>
          <p:grpSpPr>
            <a:xfrm>
              <a:off x="3124201" y="2461621"/>
              <a:ext cx="6162890" cy="369332"/>
              <a:chOff x="4917486" y="2480520"/>
              <a:chExt cx="616289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0CE8CE-0315-485A-AFDC-E9869DA1D72A}"/>
                  </a:ext>
                </a:extLst>
              </p:cNvPr>
              <p:cNvSpPr txBox="1"/>
              <p:nvPr/>
            </p:nvSpPr>
            <p:spPr>
              <a:xfrm>
                <a:off x="4917486" y="2480520"/>
                <a:ext cx="122782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0x12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E4D398-5D7E-4620-839B-9D74407F27AC}"/>
                  </a:ext>
                </a:extLst>
              </p:cNvPr>
              <p:cNvSpPr txBox="1"/>
              <p:nvPr/>
            </p:nvSpPr>
            <p:spPr>
              <a:xfrm>
                <a:off x="6145307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 err="1"/>
                  <a:t>rs</a:t>
                </a:r>
                <a:endParaRPr lang="en-S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5A302A-BE85-448F-82C4-7151ED0771DD}"/>
                  </a:ext>
                </a:extLst>
              </p:cNvPr>
              <p:cNvSpPr txBox="1"/>
              <p:nvPr/>
            </p:nvSpPr>
            <p:spPr>
              <a:xfrm>
                <a:off x="7073153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48C999-F548-4AAB-8490-459637193F34}"/>
                  </a:ext>
                </a:extLst>
              </p:cNvPr>
              <p:cNvSpPr txBox="1"/>
              <p:nvPr/>
            </p:nvSpPr>
            <p:spPr>
              <a:xfrm>
                <a:off x="7996863" y="2480520"/>
                <a:ext cx="30835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displacement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02387" y="2528313"/>
            <a:ext cx="40066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spcAft>
                <a:spcPts val="600"/>
              </a:spcAft>
              <a:buAutoNum type="alphaLcParenBoth"/>
              <a:tabLst>
                <a:tab pos="444500" algn="l"/>
              </a:tabLst>
            </a:pPr>
            <a:r>
              <a:rPr lang="en-SG" sz="2000" dirty="0"/>
              <a:t>The ALU is shown below. Show, by adding AT MOST ONE 32-input logic gate and any additional wires, how to generate the </a:t>
            </a:r>
            <a:r>
              <a:rPr lang="en-SG" sz="2000" b="1" dirty="0" err="1"/>
              <a:t>IsZero</a:t>
            </a:r>
            <a:r>
              <a:rPr lang="en-SG" sz="2000" dirty="0"/>
              <a:t> and </a:t>
            </a:r>
            <a:r>
              <a:rPr lang="en-SG" sz="2000" b="1" dirty="0" err="1"/>
              <a:t>IsNegative</a:t>
            </a:r>
            <a:r>
              <a:rPr lang="en-SG" sz="2000" dirty="0"/>
              <a:t> signals. </a:t>
            </a:r>
          </a:p>
          <a:p>
            <a:pPr marL="806450" indent="-2682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IsZero</a:t>
            </a:r>
            <a:r>
              <a:rPr lang="en-SG" sz="2000" dirty="0"/>
              <a:t> signal is 1 when ALUIn1 – ALUIn2 = 0</a:t>
            </a:r>
          </a:p>
          <a:p>
            <a:pPr marL="806450" indent="-2682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IsNegative</a:t>
            </a:r>
            <a:r>
              <a:rPr lang="en-SG" sz="2000" dirty="0"/>
              <a:t> signal is 1 when ALUIn1 – AluIn2 &lt; 0.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EA448AD-8E9D-4880-B326-FE46B2835D1C}"/>
              </a:ext>
            </a:extLst>
          </p:cNvPr>
          <p:cNvGrpSpPr/>
          <p:nvPr/>
        </p:nvGrpSpPr>
        <p:grpSpPr>
          <a:xfrm>
            <a:off x="4410135" y="2955025"/>
            <a:ext cx="2920865" cy="2730474"/>
            <a:chOff x="6898341" y="3429000"/>
            <a:chExt cx="2920865" cy="273047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24C4CD3-0804-4255-8B71-EAECD2FBCEEB}"/>
                </a:ext>
              </a:extLst>
            </p:cNvPr>
            <p:cNvGrpSpPr/>
            <p:nvPr/>
          </p:nvGrpSpPr>
          <p:grpSpPr>
            <a:xfrm>
              <a:off x="7598439" y="3429000"/>
              <a:ext cx="1635866" cy="2254147"/>
              <a:chOff x="7598439" y="3429000"/>
              <a:chExt cx="1635866" cy="225414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3C2012A-6209-491A-B56D-12E237AF3EB8}"/>
                  </a:ext>
                </a:extLst>
              </p:cNvPr>
              <p:cNvSpPr/>
              <p:nvPr/>
            </p:nvSpPr>
            <p:spPr>
              <a:xfrm>
                <a:off x="7664825" y="3429000"/>
                <a:ext cx="1439177" cy="223469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0BB4E4-86F7-490F-AD30-25918D3F7CE8}"/>
                  </a:ext>
                </a:extLst>
              </p:cNvPr>
              <p:cNvSpPr txBox="1"/>
              <p:nvPr/>
            </p:nvSpPr>
            <p:spPr>
              <a:xfrm>
                <a:off x="7598439" y="3864863"/>
                <a:ext cx="9412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ALUIn1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A42DEF-ECAE-46CA-AD97-D991DCD47B20}"/>
                  </a:ext>
                </a:extLst>
              </p:cNvPr>
              <p:cNvSpPr txBox="1"/>
              <p:nvPr/>
            </p:nvSpPr>
            <p:spPr>
              <a:xfrm>
                <a:off x="7598439" y="4764278"/>
                <a:ext cx="9412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ALUIn2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DD3382-5DE4-4431-9AA3-4EFC42D0F55E}"/>
                  </a:ext>
                </a:extLst>
              </p:cNvPr>
              <p:cNvSpPr txBox="1"/>
              <p:nvPr/>
            </p:nvSpPr>
            <p:spPr>
              <a:xfrm>
                <a:off x="8293011" y="4313459"/>
                <a:ext cx="9412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 err="1"/>
                  <a:t>ALUOut</a:t>
                </a:r>
                <a:endParaRPr lang="en-SG" sz="16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DFA888-5870-45F8-8C2E-A2E8B9444619}"/>
                  </a:ext>
                </a:extLst>
              </p:cNvPr>
              <p:cNvSpPr txBox="1"/>
              <p:nvPr/>
            </p:nvSpPr>
            <p:spPr>
              <a:xfrm>
                <a:off x="7734147" y="5344593"/>
                <a:ext cx="1355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 err="1"/>
                  <a:t>ALUControl</a:t>
                </a:r>
                <a:endParaRPr lang="en-SG" sz="1600" b="1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5A593C-D409-41E9-BDC1-822812ACB586}"/>
                </a:ext>
              </a:extLst>
            </p:cNvPr>
            <p:cNvGrpSpPr/>
            <p:nvPr/>
          </p:nvGrpSpPr>
          <p:grpSpPr>
            <a:xfrm>
              <a:off x="6898341" y="3660219"/>
              <a:ext cx="700098" cy="489070"/>
              <a:chOff x="6898341" y="3442984"/>
              <a:chExt cx="700098" cy="48907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EA22BA-6D80-401F-8FC5-CAAE0277E895}"/>
                  </a:ext>
                </a:extLst>
              </p:cNvPr>
              <p:cNvSpPr txBox="1"/>
              <p:nvPr/>
            </p:nvSpPr>
            <p:spPr>
              <a:xfrm>
                <a:off x="6917818" y="344298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32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817B253-545F-43E9-9815-342F781D9C6F}"/>
                  </a:ext>
                </a:extLst>
              </p:cNvPr>
              <p:cNvGrpSpPr/>
              <p:nvPr/>
            </p:nvGrpSpPr>
            <p:grpSpPr>
              <a:xfrm>
                <a:off x="6898341" y="3750702"/>
                <a:ext cx="700098" cy="181352"/>
                <a:chOff x="6898341" y="3750702"/>
                <a:chExt cx="700098" cy="181352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CCC54D3-E179-4A21-A026-45F185C92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8341" y="3841378"/>
                  <a:ext cx="7000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8EF2BA2-5A15-4967-A228-583FAD5231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7770" y="3750702"/>
                  <a:ext cx="87618" cy="1813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102C22F-86D3-44AD-BE77-09E88B6F0AF1}"/>
                </a:ext>
              </a:extLst>
            </p:cNvPr>
            <p:cNvGrpSpPr/>
            <p:nvPr/>
          </p:nvGrpSpPr>
          <p:grpSpPr>
            <a:xfrm>
              <a:off x="6931534" y="4530653"/>
              <a:ext cx="700098" cy="489070"/>
              <a:chOff x="6898341" y="3442984"/>
              <a:chExt cx="700098" cy="48907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C06629-6A9F-46AC-85A8-1B6D0F2ED1A1}"/>
                  </a:ext>
                </a:extLst>
              </p:cNvPr>
              <p:cNvSpPr txBox="1"/>
              <p:nvPr/>
            </p:nvSpPr>
            <p:spPr>
              <a:xfrm>
                <a:off x="6917818" y="344298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32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2916AF0-8CEF-4B7B-AA04-B20FEF0A40F2}"/>
                  </a:ext>
                </a:extLst>
              </p:cNvPr>
              <p:cNvGrpSpPr/>
              <p:nvPr/>
            </p:nvGrpSpPr>
            <p:grpSpPr>
              <a:xfrm>
                <a:off x="6898341" y="3750702"/>
                <a:ext cx="700098" cy="181352"/>
                <a:chOff x="6898341" y="3750702"/>
                <a:chExt cx="700098" cy="181352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310656F4-7086-46CA-A340-79D5B32E4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8341" y="3841378"/>
                  <a:ext cx="7000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B241530-DA9B-412E-BBC4-62B55819B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7770" y="3750702"/>
                  <a:ext cx="87618" cy="1813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013A30-D815-4211-9096-47ECA8EFDE15}"/>
                </a:ext>
              </a:extLst>
            </p:cNvPr>
            <p:cNvGrpSpPr/>
            <p:nvPr/>
          </p:nvGrpSpPr>
          <p:grpSpPr>
            <a:xfrm>
              <a:off x="9119108" y="4058613"/>
              <a:ext cx="700098" cy="536936"/>
              <a:chOff x="6898341" y="3442984"/>
              <a:chExt cx="700098" cy="48907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07A017-E89D-4064-900F-3E92AEF5BA81}"/>
                  </a:ext>
                </a:extLst>
              </p:cNvPr>
              <p:cNvSpPr txBox="1"/>
              <p:nvPr/>
            </p:nvSpPr>
            <p:spPr>
              <a:xfrm>
                <a:off x="6917818" y="344298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32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643F145-D17D-4039-AC6B-5101525102F4}"/>
                  </a:ext>
                </a:extLst>
              </p:cNvPr>
              <p:cNvGrpSpPr/>
              <p:nvPr/>
            </p:nvGrpSpPr>
            <p:grpSpPr>
              <a:xfrm>
                <a:off x="6898341" y="3750702"/>
                <a:ext cx="700098" cy="181352"/>
                <a:chOff x="6898341" y="3750702"/>
                <a:chExt cx="700098" cy="181352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8F1D2911-4D97-40A1-96BC-45215F97F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8341" y="3841378"/>
                  <a:ext cx="7000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54841E5-50AB-4FAB-AEF9-8D3937ECA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7770" y="3750702"/>
                  <a:ext cx="87618" cy="1813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2A5DD85-65BB-4345-8BCB-ED77ACD9BAE4}"/>
                </a:ext>
              </a:extLst>
            </p:cNvPr>
            <p:cNvGrpSpPr/>
            <p:nvPr/>
          </p:nvGrpSpPr>
          <p:grpSpPr>
            <a:xfrm>
              <a:off x="7999610" y="5677606"/>
              <a:ext cx="540123" cy="481868"/>
              <a:chOff x="8124243" y="5672780"/>
              <a:chExt cx="540123" cy="48186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5973E5-1B7C-42F5-AB27-CF0DBAE6BE39}"/>
                  </a:ext>
                </a:extLst>
              </p:cNvPr>
              <p:cNvSpPr txBox="1"/>
              <p:nvPr/>
            </p:nvSpPr>
            <p:spPr>
              <a:xfrm>
                <a:off x="8124243" y="581609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4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E529E00-9DA1-44F0-9F20-8B177BB7808E}"/>
                  </a:ext>
                </a:extLst>
              </p:cNvPr>
              <p:cNvGrpSpPr/>
              <p:nvPr/>
            </p:nvGrpSpPr>
            <p:grpSpPr>
              <a:xfrm rot="16200000">
                <a:off x="8298799" y="5841057"/>
                <a:ext cx="481868" cy="145314"/>
                <a:chOff x="7116571" y="3768721"/>
                <a:chExt cx="481868" cy="145314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24678816-DD2E-4CDF-844F-316AB9F68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357505" y="3600444"/>
                  <a:ext cx="0" cy="48186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D09D846-13D2-4774-92C5-684B70088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228569" y="3789670"/>
                  <a:ext cx="145314" cy="1034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38B7734-402D-48E9-AE46-08E373180091}"/>
              </a:ext>
            </a:extLst>
          </p:cNvPr>
          <p:cNvGrpSpPr/>
          <p:nvPr/>
        </p:nvGrpSpPr>
        <p:grpSpPr>
          <a:xfrm>
            <a:off x="7331000" y="3628365"/>
            <a:ext cx="2530447" cy="748461"/>
            <a:chOff x="7331000" y="3628365"/>
            <a:chExt cx="2530447" cy="748461"/>
          </a:xfrm>
        </p:grpSpPr>
        <p:grpSp>
          <p:nvGrpSpPr>
            <p:cNvPr id="111" name="Group 2">
              <a:extLst>
                <a:ext uri="{FF2B5EF4-FFF2-40B4-BE49-F238E27FC236}">
                  <a16:creationId xmlns:a16="http://schemas.microsoft.com/office/drawing/2014/main" id="{2B8AAE7D-EBDC-4427-B7AA-8F2ECDA98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4740" y="3628365"/>
              <a:ext cx="941294" cy="748461"/>
              <a:chOff x="9583" y="3765"/>
              <a:chExt cx="857" cy="604"/>
            </a:xfrm>
          </p:grpSpPr>
          <p:sp>
            <p:nvSpPr>
              <p:cNvPr id="112" name="Oval 3">
                <a:extLst>
                  <a:ext uri="{FF2B5EF4-FFF2-40B4-BE49-F238E27FC236}">
                    <a16:creationId xmlns:a16="http://schemas.microsoft.com/office/drawing/2014/main" id="{27316AEA-6BA9-447F-83A2-DC4C2ED73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8" y="3995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113" name="Group 4">
                <a:extLst>
                  <a:ext uri="{FF2B5EF4-FFF2-40B4-BE49-F238E27FC236}">
                    <a16:creationId xmlns:a16="http://schemas.microsoft.com/office/drawing/2014/main" id="{FF47B9B5-5F62-42E5-AD26-D412433E4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83" y="3765"/>
                <a:ext cx="722" cy="604"/>
                <a:chOff x="7813" y="3523"/>
                <a:chExt cx="722" cy="604"/>
              </a:xfrm>
            </p:grpSpPr>
            <p:sp>
              <p:nvSpPr>
                <p:cNvPr id="114" name="Freeform 5">
                  <a:extLst>
                    <a:ext uri="{FF2B5EF4-FFF2-40B4-BE49-F238E27FC236}">
                      <a16:creationId xmlns:a16="http://schemas.microsoft.com/office/drawing/2014/main" id="{62D8E3AC-EC36-450C-9FED-C853C02B6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  <p:sp>
              <p:nvSpPr>
                <p:cNvPr id="115" name="Freeform 6">
                  <a:extLst>
                    <a:ext uri="{FF2B5EF4-FFF2-40B4-BE49-F238E27FC236}">
                      <a16:creationId xmlns:a16="http://schemas.microsoft.com/office/drawing/2014/main" id="{BBE57D86-EB4C-421D-9AAC-AE6E7C9A9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6" name="Freeform 7">
                  <a:extLst>
                    <a:ext uri="{FF2B5EF4-FFF2-40B4-BE49-F238E27FC236}">
                      <a16:creationId xmlns:a16="http://schemas.microsoft.com/office/drawing/2014/main" id="{F6C7F2FF-E1B6-4924-9676-2F79FA4413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7" name="Freeform 8">
                  <a:extLst>
                    <a:ext uri="{FF2B5EF4-FFF2-40B4-BE49-F238E27FC236}">
                      <a16:creationId xmlns:a16="http://schemas.microsoft.com/office/drawing/2014/main" id="{512C0432-5A44-427B-B0E1-1BDF6F2C3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1809245-CED5-46BD-98F4-5CD50FCD8A38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00" y="4022023"/>
              <a:ext cx="440398" cy="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4FB0F0-BE74-4810-B194-32567CCFA11C}"/>
                </a:ext>
              </a:extLst>
            </p:cNvPr>
            <p:cNvCxnSpPr>
              <a:cxnSpLocks/>
            </p:cNvCxnSpPr>
            <p:nvPr/>
          </p:nvCxnSpPr>
          <p:spPr>
            <a:xfrm>
              <a:off x="8506034" y="4022516"/>
              <a:ext cx="440398" cy="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DC784DD-999D-4367-8959-A66048456AF5}"/>
                </a:ext>
              </a:extLst>
            </p:cNvPr>
            <p:cNvSpPr txBox="1"/>
            <p:nvPr/>
          </p:nvSpPr>
          <p:spPr>
            <a:xfrm>
              <a:off x="8918681" y="3792627"/>
              <a:ext cx="942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IsZero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CB3BD8-D066-4629-A791-01235F20BC2D}"/>
              </a:ext>
            </a:extLst>
          </p:cNvPr>
          <p:cNvGrpSpPr/>
          <p:nvPr/>
        </p:nvGrpSpPr>
        <p:grpSpPr>
          <a:xfrm>
            <a:off x="7022993" y="4037157"/>
            <a:ext cx="3106914" cy="1249546"/>
            <a:chOff x="7022993" y="4037157"/>
            <a:chExt cx="3106914" cy="12495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1D05DF-0145-4906-9CB9-5A4BA6BBF134}"/>
                </a:ext>
              </a:extLst>
            </p:cNvPr>
            <p:cNvGrpSpPr/>
            <p:nvPr/>
          </p:nvGrpSpPr>
          <p:grpSpPr>
            <a:xfrm>
              <a:off x="7138378" y="4037157"/>
              <a:ext cx="2991529" cy="1249546"/>
              <a:chOff x="7138378" y="4037157"/>
              <a:chExt cx="2991529" cy="1249546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F548BC-E4EF-4255-AFDB-91CF71133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378" y="5114652"/>
                <a:ext cx="1518416" cy="0"/>
              </a:xfrm>
              <a:prstGeom prst="lin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402CD6-37A4-4475-B4AA-BB3151A57A52}"/>
                  </a:ext>
                </a:extLst>
              </p:cNvPr>
              <p:cNvSpPr txBox="1"/>
              <p:nvPr/>
            </p:nvSpPr>
            <p:spPr>
              <a:xfrm>
                <a:off x="8650221" y="4886593"/>
                <a:ext cx="1479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>
                    <a:solidFill>
                      <a:srgbClr val="0033CC"/>
                    </a:solidFill>
                  </a:rPr>
                  <a:t>IsNegative</a:t>
                </a:r>
                <a:endParaRPr lang="en-SG" sz="2000" b="1" dirty="0">
                  <a:solidFill>
                    <a:srgbClr val="0033CC"/>
                  </a:solidFill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53E0B1-B8C6-49D8-84ED-0A7923679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378" y="4037157"/>
                <a:ext cx="4256" cy="1077495"/>
              </a:xfrm>
              <a:prstGeom prst="line">
                <a:avLst/>
              </a:prstGeom>
              <a:ln w="19050">
                <a:solidFill>
                  <a:srgbClr val="0033CC"/>
                </a:solidFill>
                <a:headEnd type="oval" w="lg" len="lg"/>
                <a:tailEnd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566B228-66B3-4D95-8061-FE6BA29EAB70}"/>
                </a:ext>
              </a:extLst>
            </p:cNvPr>
            <p:cNvSpPr txBox="1"/>
            <p:nvPr/>
          </p:nvSpPr>
          <p:spPr>
            <a:xfrm>
              <a:off x="7022993" y="4791229"/>
              <a:ext cx="1347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solidFill>
                    <a:srgbClr val="0033CC"/>
                  </a:solidFill>
                </a:rPr>
                <a:t>ALUOut</a:t>
              </a:r>
              <a:r>
                <a:rPr lang="en-SG" sz="1600" dirty="0">
                  <a:solidFill>
                    <a:srgbClr val="0033CC"/>
                  </a:solidFill>
                </a:rPr>
                <a:t>[31]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7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155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(b)	The CONTROL unit in the </a:t>
            </a:r>
            <a:r>
              <a:rPr lang="en-SG" sz="2400" dirty="0" err="1"/>
              <a:t>datapath</a:t>
            </a:r>
            <a:r>
              <a:rPr lang="en-SG" sz="2400" dirty="0"/>
              <a:t> must now generate </a:t>
            </a:r>
            <a:r>
              <a:rPr lang="en-SG" sz="2400" b="1" dirty="0" err="1"/>
              <a:t>BranchLess</a:t>
            </a:r>
            <a:r>
              <a:rPr lang="en-SG" sz="2400" dirty="0"/>
              <a:t> and </a:t>
            </a:r>
            <a:r>
              <a:rPr lang="en-SG" sz="2400" b="1" dirty="0" err="1"/>
              <a:t>BranchGreater</a:t>
            </a:r>
            <a:r>
              <a:rPr lang="en-SG" sz="2400" dirty="0"/>
              <a:t> signals from the instruction bits. Sketch the combinational circuits to generate these signals.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5AB2B-1CF9-4951-BB7B-3863B7CE705C}"/>
              </a:ext>
            </a:extLst>
          </p:cNvPr>
          <p:cNvSpPr txBox="1"/>
          <p:nvPr/>
        </p:nvSpPr>
        <p:spPr>
          <a:xfrm>
            <a:off x="2548296" y="1419696"/>
            <a:ext cx="3007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BLT:  0x08 = 00 1000</a:t>
            </a:r>
          </a:p>
          <a:p>
            <a:r>
              <a:rPr lang="en-SG" sz="2400" dirty="0"/>
              <a:t>BGT: 0x12 = 01 0010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7C1443-B4B6-4E44-9918-1C56DEA457A6}"/>
              </a:ext>
            </a:extLst>
          </p:cNvPr>
          <p:cNvGrpSpPr/>
          <p:nvPr/>
        </p:nvGrpSpPr>
        <p:grpSpPr>
          <a:xfrm>
            <a:off x="493154" y="2142433"/>
            <a:ext cx="1185477" cy="4045308"/>
            <a:chOff x="1346707" y="2142433"/>
            <a:chExt cx="1185477" cy="40453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0EE83C-72A2-4A6E-9C94-69076B9A9FE7}"/>
                </a:ext>
              </a:extLst>
            </p:cNvPr>
            <p:cNvGrpSpPr/>
            <p:nvPr/>
          </p:nvGrpSpPr>
          <p:grpSpPr>
            <a:xfrm>
              <a:off x="2133597" y="2547091"/>
              <a:ext cx="398587" cy="3640650"/>
              <a:chOff x="2004644" y="2923337"/>
              <a:chExt cx="398587" cy="364065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0629F1A-4304-4FC0-80BF-559B2055C768}"/>
                  </a:ext>
                </a:extLst>
              </p:cNvPr>
              <p:cNvSpPr/>
              <p:nvPr/>
            </p:nvSpPr>
            <p:spPr>
              <a:xfrm>
                <a:off x="2004646" y="29233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A95BC9-A94D-4F84-8317-39AE63D631DD}"/>
                  </a:ext>
                </a:extLst>
              </p:cNvPr>
              <p:cNvSpPr/>
              <p:nvPr/>
            </p:nvSpPr>
            <p:spPr>
              <a:xfrm>
                <a:off x="2004645" y="332799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A091F2A-6F5C-4739-8811-C1F9C6D81D8C}"/>
                  </a:ext>
                </a:extLst>
              </p:cNvPr>
              <p:cNvSpPr/>
              <p:nvPr/>
            </p:nvSpPr>
            <p:spPr>
              <a:xfrm>
                <a:off x="2004645" y="37324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2FE42DF-EE0B-4C21-8A17-F1B6E06ACA68}"/>
                  </a:ext>
                </a:extLst>
              </p:cNvPr>
              <p:cNvSpPr/>
              <p:nvPr/>
            </p:nvSpPr>
            <p:spPr>
              <a:xfrm>
                <a:off x="2004646" y="413688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3D8902A-09CC-4736-ACB0-7CBFF9BC6528}"/>
                  </a:ext>
                </a:extLst>
              </p:cNvPr>
              <p:cNvSpPr/>
              <p:nvPr/>
            </p:nvSpPr>
            <p:spPr>
              <a:xfrm>
                <a:off x="2004645" y="454154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D897071-FF16-4936-BD7D-05D6C08B9C44}"/>
                  </a:ext>
                </a:extLst>
              </p:cNvPr>
              <p:cNvSpPr/>
              <p:nvPr/>
            </p:nvSpPr>
            <p:spPr>
              <a:xfrm>
                <a:off x="2004645" y="494599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E37ABD-5763-4B35-8DF5-3663F583F9E5}"/>
                  </a:ext>
                </a:extLst>
              </p:cNvPr>
              <p:cNvSpPr/>
              <p:nvPr/>
            </p:nvSpPr>
            <p:spPr>
              <a:xfrm>
                <a:off x="2004646" y="53504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BFAAA43-AEE1-4198-8AF4-46E072972FAB}"/>
                  </a:ext>
                </a:extLst>
              </p:cNvPr>
              <p:cNvSpPr/>
              <p:nvPr/>
            </p:nvSpPr>
            <p:spPr>
              <a:xfrm>
                <a:off x="2004645" y="61595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A8E85E-28BE-458C-B172-6912A4C9616D}"/>
                  </a:ext>
                </a:extLst>
              </p:cNvPr>
              <p:cNvSpPr txBox="1"/>
              <p:nvPr/>
            </p:nvSpPr>
            <p:spPr>
              <a:xfrm>
                <a:off x="2004644" y="5697664"/>
                <a:ext cx="398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: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A59758-1549-4F46-9E8F-FB3D8767F974}"/>
                </a:ext>
              </a:extLst>
            </p:cNvPr>
            <p:cNvGrpSpPr/>
            <p:nvPr/>
          </p:nvGrpSpPr>
          <p:grpSpPr>
            <a:xfrm>
              <a:off x="1346707" y="2142433"/>
              <a:ext cx="832339" cy="4021464"/>
              <a:chOff x="1346707" y="2142433"/>
              <a:chExt cx="832339" cy="402146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6DACCA-AF1D-463A-AB4C-38C8BC5B6664}"/>
                  </a:ext>
                </a:extLst>
              </p:cNvPr>
              <p:cNvSpPr txBox="1"/>
              <p:nvPr/>
            </p:nvSpPr>
            <p:spPr>
              <a:xfrm>
                <a:off x="1346707" y="2142433"/>
                <a:ext cx="832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Inst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83C2251-9427-481F-911D-54EC6DE2315B}"/>
                  </a:ext>
                </a:extLst>
              </p:cNvPr>
              <p:cNvSpPr txBox="1"/>
              <p:nvPr/>
            </p:nvSpPr>
            <p:spPr>
              <a:xfrm>
                <a:off x="1472773" y="2547091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[31]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9BF1A73-68D6-4C65-84F2-8784763E1734}"/>
                  </a:ext>
                </a:extLst>
              </p:cNvPr>
              <p:cNvSpPr txBox="1"/>
              <p:nvPr/>
            </p:nvSpPr>
            <p:spPr>
              <a:xfrm>
                <a:off x="1472773" y="295727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[30]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38D4DD-56F0-4D35-9228-9F2ACC19702A}"/>
                  </a:ext>
                </a:extLst>
              </p:cNvPr>
              <p:cNvSpPr txBox="1"/>
              <p:nvPr/>
            </p:nvSpPr>
            <p:spPr>
              <a:xfrm>
                <a:off x="1472773" y="33674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[29]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68C2C7-14A4-40F1-979F-D79DF3723C11}"/>
                  </a:ext>
                </a:extLst>
              </p:cNvPr>
              <p:cNvSpPr txBox="1"/>
              <p:nvPr/>
            </p:nvSpPr>
            <p:spPr>
              <a:xfrm>
                <a:off x="1472773" y="3777877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[28]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6B0E77D-726A-4759-BF1C-31323DC239EB}"/>
                  </a:ext>
                </a:extLst>
              </p:cNvPr>
              <p:cNvSpPr txBox="1"/>
              <p:nvPr/>
            </p:nvSpPr>
            <p:spPr>
              <a:xfrm>
                <a:off x="1472773" y="4188064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[27]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80DB3AF-2894-4882-B347-002877782CF9}"/>
                  </a:ext>
                </a:extLst>
              </p:cNvPr>
              <p:cNvSpPr txBox="1"/>
              <p:nvPr/>
            </p:nvSpPr>
            <p:spPr>
              <a:xfrm>
                <a:off x="1472773" y="4574080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[26]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30A7EFA-5D95-435C-8066-E55D8B8EBFA0}"/>
                  </a:ext>
                </a:extLst>
              </p:cNvPr>
              <p:cNvSpPr txBox="1"/>
              <p:nvPr/>
            </p:nvSpPr>
            <p:spPr>
              <a:xfrm>
                <a:off x="1472773" y="499374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[25]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327714D-368A-47FB-B8C8-9E47C30E9519}"/>
                  </a:ext>
                </a:extLst>
              </p:cNvPr>
              <p:cNvSpPr txBox="1"/>
              <p:nvPr/>
            </p:nvSpPr>
            <p:spPr>
              <a:xfrm>
                <a:off x="1472773" y="57945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[0]</a:t>
                </a:r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818F31-9131-44FF-B5F8-41298118911E}"/>
              </a:ext>
            </a:extLst>
          </p:cNvPr>
          <p:cNvGrpSpPr/>
          <p:nvPr/>
        </p:nvGrpSpPr>
        <p:grpSpPr>
          <a:xfrm>
            <a:off x="5671997" y="2146683"/>
            <a:ext cx="1185477" cy="4045308"/>
            <a:chOff x="1346707" y="2142433"/>
            <a:chExt cx="1185477" cy="4045308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7DFF5CD5-BEC2-4D77-B3A6-F75C0400E35A}"/>
                </a:ext>
              </a:extLst>
            </p:cNvPr>
            <p:cNvGrpSpPr/>
            <p:nvPr/>
          </p:nvGrpSpPr>
          <p:grpSpPr>
            <a:xfrm>
              <a:off x="2133597" y="2547091"/>
              <a:ext cx="398587" cy="3640650"/>
              <a:chOff x="2004644" y="2923337"/>
              <a:chExt cx="398587" cy="3640650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1B59F9CB-F1A4-4735-A91D-1153D3292870}"/>
                  </a:ext>
                </a:extLst>
              </p:cNvPr>
              <p:cNvSpPr/>
              <p:nvPr/>
            </p:nvSpPr>
            <p:spPr>
              <a:xfrm>
                <a:off x="2004646" y="29233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D7DD902C-2F82-497C-A32C-DD96B96333F3}"/>
                  </a:ext>
                </a:extLst>
              </p:cNvPr>
              <p:cNvSpPr/>
              <p:nvPr/>
            </p:nvSpPr>
            <p:spPr>
              <a:xfrm>
                <a:off x="2004645" y="332799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B17578C9-4D4C-449D-ACF7-06FD7D38E966}"/>
                  </a:ext>
                </a:extLst>
              </p:cNvPr>
              <p:cNvSpPr/>
              <p:nvPr/>
            </p:nvSpPr>
            <p:spPr>
              <a:xfrm>
                <a:off x="2004645" y="37324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AC161AC-B02D-405B-B708-C69A0F973614}"/>
                  </a:ext>
                </a:extLst>
              </p:cNvPr>
              <p:cNvSpPr/>
              <p:nvPr/>
            </p:nvSpPr>
            <p:spPr>
              <a:xfrm>
                <a:off x="2004646" y="413688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855E147-8DED-4FB0-B657-8E1B19151AE4}"/>
                  </a:ext>
                </a:extLst>
              </p:cNvPr>
              <p:cNvSpPr/>
              <p:nvPr/>
            </p:nvSpPr>
            <p:spPr>
              <a:xfrm>
                <a:off x="2004645" y="454154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F964C6ED-EA1F-4A4B-A6CF-087E390DD826}"/>
                  </a:ext>
                </a:extLst>
              </p:cNvPr>
              <p:cNvSpPr/>
              <p:nvPr/>
            </p:nvSpPr>
            <p:spPr>
              <a:xfrm>
                <a:off x="2004645" y="494599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9666C496-C102-4824-A030-510F4CF50115}"/>
                  </a:ext>
                </a:extLst>
              </p:cNvPr>
              <p:cNvSpPr/>
              <p:nvPr/>
            </p:nvSpPr>
            <p:spPr>
              <a:xfrm>
                <a:off x="2004646" y="53504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BEF4303D-27F4-4510-B1FF-1CE90736EE64}"/>
                  </a:ext>
                </a:extLst>
              </p:cNvPr>
              <p:cNvSpPr/>
              <p:nvPr/>
            </p:nvSpPr>
            <p:spPr>
              <a:xfrm>
                <a:off x="2004645" y="61595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76D38334-C1AD-48E6-AC3E-84CF1A406334}"/>
                  </a:ext>
                </a:extLst>
              </p:cNvPr>
              <p:cNvSpPr txBox="1"/>
              <p:nvPr/>
            </p:nvSpPr>
            <p:spPr>
              <a:xfrm>
                <a:off x="2004644" y="5697664"/>
                <a:ext cx="398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:</a:t>
                </a: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806F0E42-A2A0-4207-9D7F-7B996992E756}"/>
                </a:ext>
              </a:extLst>
            </p:cNvPr>
            <p:cNvGrpSpPr/>
            <p:nvPr/>
          </p:nvGrpSpPr>
          <p:grpSpPr>
            <a:xfrm>
              <a:off x="1346707" y="2142433"/>
              <a:ext cx="832339" cy="4021464"/>
              <a:chOff x="1346707" y="2142433"/>
              <a:chExt cx="832339" cy="4021464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61CF0E7-C2DB-47F0-BEF6-B348526CEF20}"/>
                  </a:ext>
                </a:extLst>
              </p:cNvPr>
              <p:cNvSpPr txBox="1"/>
              <p:nvPr/>
            </p:nvSpPr>
            <p:spPr>
              <a:xfrm>
                <a:off x="1346707" y="2142433"/>
                <a:ext cx="832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Inst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5FFE5C99-C9FC-47B6-9279-0C95502A6386}"/>
                  </a:ext>
                </a:extLst>
              </p:cNvPr>
              <p:cNvSpPr txBox="1"/>
              <p:nvPr/>
            </p:nvSpPr>
            <p:spPr>
              <a:xfrm>
                <a:off x="1472773" y="2547091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[31]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6884229-BAD9-47CA-9CB7-EBF0C0648D3A}"/>
                  </a:ext>
                </a:extLst>
              </p:cNvPr>
              <p:cNvSpPr txBox="1"/>
              <p:nvPr/>
            </p:nvSpPr>
            <p:spPr>
              <a:xfrm>
                <a:off x="1472773" y="295727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[30]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FC9EC606-F1AF-48D2-A70F-E0466CD49846}"/>
                  </a:ext>
                </a:extLst>
              </p:cNvPr>
              <p:cNvSpPr txBox="1"/>
              <p:nvPr/>
            </p:nvSpPr>
            <p:spPr>
              <a:xfrm>
                <a:off x="1472773" y="33674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[29]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C9CE5E79-580D-4E31-A037-E524EF01BA32}"/>
                  </a:ext>
                </a:extLst>
              </p:cNvPr>
              <p:cNvSpPr txBox="1"/>
              <p:nvPr/>
            </p:nvSpPr>
            <p:spPr>
              <a:xfrm>
                <a:off x="1472773" y="3777877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[28]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68741C08-D565-4ED9-8175-D430281B9136}"/>
                  </a:ext>
                </a:extLst>
              </p:cNvPr>
              <p:cNvSpPr txBox="1"/>
              <p:nvPr/>
            </p:nvSpPr>
            <p:spPr>
              <a:xfrm>
                <a:off x="1472773" y="4188064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[27]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41502B0-BDC7-4A78-BDCC-6E1FD407755B}"/>
                  </a:ext>
                </a:extLst>
              </p:cNvPr>
              <p:cNvSpPr txBox="1"/>
              <p:nvPr/>
            </p:nvSpPr>
            <p:spPr>
              <a:xfrm>
                <a:off x="1472773" y="4574080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[26]</a:t>
                </a: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6DE6026C-1A23-4C75-8B1F-99C6C1B60525}"/>
                  </a:ext>
                </a:extLst>
              </p:cNvPr>
              <p:cNvSpPr txBox="1"/>
              <p:nvPr/>
            </p:nvSpPr>
            <p:spPr>
              <a:xfrm>
                <a:off x="1472773" y="499374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[25]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F604E7E-D98C-4918-9487-6DAC6F864400}"/>
                  </a:ext>
                </a:extLst>
              </p:cNvPr>
              <p:cNvSpPr txBox="1"/>
              <p:nvPr/>
            </p:nvSpPr>
            <p:spPr>
              <a:xfrm>
                <a:off x="1472773" y="57945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[0]</a:t>
                </a:r>
              </a:p>
            </p:txBody>
          </p: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8922D24D-EF3B-4348-A182-ED191F7EA54B}"/>
              </a:ext>
            </a:extLst>
          </p:cNvPr>
          <p:cNvGrpSpPr/>
          <p:nvPr/>
        </p:nvGrpSpPr>
        <p:grpSpPr>
          <a:xfrm>
            <a:off x="1456824" y="2601405"/>
            <a:ext cx="3742228" cy="2286345"/>
            <a:chOff x="2310377" y="2601405"/>
            <a:chExt cx="3742228" cy="2286345"/>
          </a:xfrm>
        </p:grpSpPr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C72C4E2-2C49-44CD-AF4D-11FC305663A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87344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1046B12E-DCB2-4001-B909-8F955700B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3547887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4BEA665-9777-4C16-BA46-774C8D1DBD01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906954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7DABA0A-2618-4428-A782-C8B00E1E170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826565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B9D0FF1-4334-4FFA-AD44-CE3FF38E88B9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734330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DE9451-35C5-47AE-9A76-0E050D3D6164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547887"/>
              <a:ext cx="0" cy="188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854AC16-C5E1-44BD-BAD5-CFC0696A80AB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642342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5BD4731-9434-432E-B159-5B41AC41EAD1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2750968"/>
              <a:ext cx="0" cy="79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AutoShape 8">
              <a:extLst>
                <a:ext uri="{FF2B5EF4-FFF2-40B4-BE49-F238E27FC236}">
                  <a16:creationId xmlns:a16="http://schemas.microsoft.com/office/drawing/2014/main" id="{8DCDA325-B953-4421-8825-E72250B5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798" y="3470300"/>
              <a:ext cx="738186" cy="615154"/>
            </a:xfrm>
            <a:prstGeom prst="flowChartDelay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B0DC104-BB73-4178-899E-B38E0C48796D}"/>
                </a:ext>
              </a:extLst>
            </p:cNvPr>
            <p:cNvGrpSpPr/>
            <p:nvPr/>
          </p:nvGrpSpPr>
          <p:grpSpPr>
            <a:xfrm>
              <a:off x="2310377" y="2601405"/>
              <a:ext cx="1340171" cy="231775"/>
              <a:chOff x="2332889" y="2601405"/>
              <a:chExt cx="1340171" cy="2317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DB8138-603D-45A9-8619-F6410E27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2">
                <a:extLst>
                  <a:ext uri="{FF2B5EF4-FFF2-40B4-BE49-F238E27FC236}">
                    <a16:creationId xmlns:a16="http://schemas.microsoft.com/office/drawing/2014/main" id="{2433BFAD-AE03-4BCB-B1E6-CB2AEE924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C318D566-2190-4979-A6F6-15F4F54C1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8" name="Oval 4">
                  <a:extLst>
                    <a:ext uri="{FF2B5EF4-FFF2-40B4-BE49-F238E27FC236}">
                      <a16:creationId xmlns:a16="http://schemas.microsoft.com/office/drawing/2014/main" id="{8FECEEB8-66F3-480D-A2F6-3A402CD9C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70A1481-D401-461C-8BCF-66E2D6E57EB4}"/>
                </a:ext>
              </a:extLst>
            </p:cNvPr>
            <p:cNvGrpSpPr/>
            <p:nvPr/>
          </p:nvGrpSpPr>
          <p:grpSpPr>
            <a:xfrm>
              <a:off x="2310377" y="3033278"/>
              <a:ext cx="1112761" cy="231775"/>
              <a:chOff x="2332889" y="2601405"/>
              <a:chExt cx="1112761" cy="231775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D9127874-85BC-48F8-9C4B-47D06805F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1127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">
                <a:extLst>
                  <a:ext uri="{FF2B5EF4-FFF2-40B4-BE49-F238E27FC236}">
                    <a16:creationId xmlns:a16="http://schemas.microsoft.com/office/drawing/2014/main" id="{F3AB6643-CB3C-48FA-B0BC-8EDBE9A40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35" name="AutoShape 3">
                  <a:extLst>
                    <a:ext uri="{FF2B5EF4-FFF2-40B4-BE49-F238E27FC236}">
                      <a16:creationId xmlns:a16="http://schemas.microsoft.com/office/drawing/2014/main" id="{2F961A1B-069C-4F20-9A44-F69CDC242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36" name="Oval 4">
                  <a:extLst>
                    <a:ext uri="{FF2B5EF4-FFF2-40B4-BE49-F238E27FC236}">
                      <a16:creationId xmlns:a16="http://schemas.microsoft.com/office/drawing/2014/main" id="{245AB1EA-6FC7-42C9-BB99-C20F99044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015BF5A-B19D-4ACF-A89F-350A32D5E7F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7" y="3564912"/>
              <a:ext cx="9144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325656B-E76C-4FDC-B5AE-88C78351057B}"/>
                </a:ext>
              </a:extLst>
            </p:cNvPr>
            <p:cNvGrpSpPr/>
            <p:nvPr/>
          </p:nvGrpSpPr>
          <p:grpSpPr>
            <a:xfrm>
              <a:off x="2310377" y="3844029"/>
              <a:ext cx="914401" cy="231775"/>
              <a:chOff x="2332889" y="2601405"/>
              <a:chExt cx="914401" cy="231775"/>
            </a:xfrm>
          </p:grpSpPr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1C03D10-7DC7-4F12-ABD3-FEFAD507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9144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">
                <a:extLst>
                  <a:ext uri="{FF2B5EF4-FFF2-40B4-BE49-F238E27FC236}">
                    <a16:creationId xmlns:a16="http://schemas.microsoft.com/office/drawing/2014/main" id="{A50CDB63-6D46-4800-9863-75CDA3C525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45" name="AutoShape 3">
                  <a:extLst>
                    <a:ext uri="{FF2B5EF4-FFF2-40B4-BE49-F238E27FC236}">
                      <a16:creationId xmlns:a16="http://schemas.microsoft.com/office/drawing/2014/main" id="{F41A9E8D-CAE1-415F-98EF-90CB1EE7B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46" name="Oval 4">
                  <a:extLst>
                    <a:ext uri="{FF2B5EF4-FFF2-40B4-BE49-F238E27FC236}">
                      <a16:creationId xmlns:a16="http://schemas.microsoft.com/office/drawing/2014/main" id="{70747C83-1A0E-40D8-8C37-FE04561E8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763DC407-D08D-4616-8707-4B97DE658881}"/>
                </a:ext>
              </a:extLst>
            </p:cNvPr>
            <p:cNvGrpSpPr/>
            <p:nvPr/>
          </p:nvGrpSpPr>
          <p:grpSpPr>
            <a:xfrm>
              <a:off x="2310377" y="4231111"/>
              <a:ext cx="1112761" cy="231775"/>
              <a:chOff x="2332889" y="2601405"/>
              <a:chExt cx="1112761" cy="231775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3046386-8939-4BE1-82E9-4A0186485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1127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">
                <a:extLst>
                  <a:ext uri="{FF2B5EF4-FFF2-40B4-BE49-F238E27FC236}">
                    <a16:creationId xmlns:a16="http://schemas.microsoft.com/office/drawing/2014/main" id="{CDEEAE11-C978-47E3-B5A4-208E4DE5F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50" name="AutoShape 3">
                  <a:extLst>
                    <a:ext uri="{FF2B5EF4-FFF2-40B4-BE49-F238E27FC236}">
                      <a16:creationId xmlns:a16="http://schemas.microsoft.com/office/drawing/2014/main" id="{AA0081C7-F0B2-4B38-84F7-24E5F78C4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51" name="Oval 4">
                  <a:extLst>
                    <a:ext uri="{FF2B5EF4-FFF2-40B4-BE49-F238E27FC236}">
                      <a16:creationId xmlns:a16="http://schemas.microsoft.com/office/drawing/2014/main" id="{31801464-DA24-4C70-B974-51614FCCC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EE6221A-8FA8-43CD-B26F-C2B51636816E}"/>
                </a:ext>
              </a:extLst>
            </p:cNvPr>
            <p:cNvGrpSpPr/>
            <p:nvPr/>
          </p:nvGrpSpPr>
          <p:grpSpPr>
            <a:xfrm>
              <a:off x="2310377" y="4655975"/>
              <a:ext cx="1340171" cy="231775"/>
              <a:chOff x="2332889" y="2601405"/>
              <a:chExt cx="1340171" cy="231775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9733DA39-E0D5-4F6C-81F7-79CD17580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">
                <a:extLst>
                  <a:ext uri="{FF2B5EF4-FFF2-40B4-BE49-F238E27FC236}">
                    <a16:creationId xmlns:a16="http://schemas.microsoft.com/office/drawing/2014/main" id="{C3C51D17-6569-43B1-B443-590196623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55" name="AutoShape 3">
                  <a:extLst>
                    <a:ext uri="{FF2B5EF4-FFF2-40B4-BE49-F238E27FC236}">
                      <a16:creationId xmlns:a16="http://schemas.microsoft.com/office/drawing/2014/main" id="{31C7A371-9A90-406F-B5A9-62E8CFDBE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56" name="Oval 4">
                  <a:extLst>
                    <a:ext uri="{FF2B5EF4-FFF2-40B4-BE49-F238E27FC236}">
                      <a16:creationId xmlns:a16="http://schemas.microsoft.com/office/drawing/2014/main" id="{551A726A-22DB-4A8E-A121-6F16050A3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18DDDED-E18F-4A1C-A8A8-B92C85AF4589}"/>
                </a:ext>
              </a:extLst>
            </p:cNvPr>
            <p:cNvCxnSpPr>
              <a:cxnSpLocks/>
            </p:cNvCxnSpPr>
            <p:nvPr/>
          </p:nvCxnSpPr>
          <p:spPr>
            <a:xfrm>
              <a:off x="3237433" y="3826565"/>
              <a:ext cx="0" cy="16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C52D903-DB07-468A-9505-3DB047435012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169607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EC3435-D2A3-42AB-8AD1-8C32AE9660C7}"/>
                </a:ext>
              </a:extLst>
            </p:cNvPr>
            <p:cNvCxnSpPr>
              <a:cxnSpLocks/>
            </p:cNvCxnSpPr>
            <p:nvPr/>
          </p:nvCxnSpPr>
          <p:spPr>
            <a:xfrm>
              <a:off x="3434861" y="3906954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F26A05B-7577-492E-90EF-527C5E1A0201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69062"/>
              <a:ext cx="0" cy="830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2E8769E-710F-4B2E-9822-B33001E9AD30}"/>
                </a:ext>
              </a:extLst>
            </p:cNvPr>
            <p:cNvCxnSpPr>
              <a:cxnSpLocks/>
            </p:cNvCxnSpPr>
            <p:nvPr/>
          </p:nvCxnSpPr>
          <p:spPr>
            <a:xfrm>
              <a:off x="4741984" y="3776937"/>
              <a:ext cx="4920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641C641-B868-4C02-8A04-8F2540184029}"/>
                </a:ext>
              </a:extLst>
            </p:cNvPr>
            <p:cNvSpPr txBox="1"/>
            <p:nvPr/>
          </p:nvSpPr>
          <p:spPr>
            <a:xfrm>
              <a:off x="4719839" y="3356943"/>
              <a:ext cx="1332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 err="1">
                  <a:solidFill>
                    <a:srgbClr val="0033CC"/>
                  </a:solidFill>
                </a:rPr>
                <a:t>BranchLess</a:t>
              </a:r>
              <a:endParaRPr lang="en-SG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3D50CD78-5B94-4C2E-BB64-1C039555F4B2}"/>
              </a:ext>
            </a:extLst>
          </p:cNvPr>
          <p:cNvGrpSpPr/>
          <p:nvPr/>
        </p:nvGrpSpPr>
        <p:grpSpPr>
          <a:xfrm>
            <a:off x="6658178" y="2597874"/>
            <a:ext cx="4253765" cy="2286345"/>
            <a:chOff x="2310376" y="2601405"/>
            <a:chExt cx="4253765" cy="2286345"/>
          </a:xfrm>
        </p:grpSpPr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1A9B706-993E-4E73-8F7F-D5E21159C03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6" y="3562111"/>
              <a:ext cx="9144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56E1BD1-0158-4F96-A9A3-DE3446598F4E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87344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D340BA0-64D3-4AC5-ACF9-4370A220AB57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3547887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C7FC76F5-54C1-4010-AD1A-C17D6F137D0A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906954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EAD395-6EA0-4753-B508-A3FFCBB6D2AF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826565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19FB74A5-D68C-4A5C-B44E-FA2E608820BC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734330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7554108-8E62-443E-98A5-45D1B13D0C0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547887"/>
              <a:ext cx="0" cy="188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0120BDC-73DC-42BC-8D20-6383433C6043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642342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B429469-6322-4E6E-AB3F-A39C140080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2750968"/>
              <a:ext cx="0" cy="79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AutoShape 8">
              <a:extLst>
                <a:ext uri="{FF2B5EF4-FFF2-40B4-BE49-F238E27FC236}">
                  <a16:creationId xmlns:a16="http://schemas.microsoft.com/office/drawing/2014/main" id="{45768235-B3AB-4C67-BF71-1D2ADE4B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798" y="3470300"/>
              <a:ext cx="738186" cy="615154"/>
            </a:xfrm>
            <a:prstGeom prst="flowChartDelay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106CDDA8-2EE6-48ED-94FA-B4F4B7E4E4DD}"/>
                </a:ext>
              </a:extLst>
            </p:cNvPr>
            <p:cNvGrpSpPr/>
            <p:nvPr/>
          </p:nvGrpSpPr>
          <p:grpSpPr>
            <a:xfrm>
              <a:off x="2310377" y="2601405"/>
              <a:ext cx="1340171" cy="231775"/>
              <a:chOff x="2332889" y="2601405"/>
              <a:chExt cx="1340171" cy="23177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2C237F26-3068-4710-9445-27B084C7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9" name="Group 2">
                <a:extLst>
                  <a:ext uri="{FF2B5EF4-FFF2-40B4-BE49-F238E27FC236}">
                    <a16:creationId xmlns:a16="http://schemas.microsoft.com/office/drawing/2014/main" id="{FCA9FE49-1283-498C-978B-AF8DC4C33C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90" name="AutoShape 3">
                  <a:extLst>
                    <a:ext uri="{FF2B5EF4-FFF2-40B4-BE49-F238E27FC236}">
                      <a16:creationId xmlns:a16="http://schemas.microsoft.com/office/drawing/2014/main" id="{EA359555-BD00-4137-B67F-5A34D013B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91" name="Oval 4">
                  <a:extLst>
                    <a:ext uri="{FF2B5EF4-FFF2-40B4-BE49-F238E27FC236}">
                      <a16:creationId xmlns:a16="http://schemas.microsoft.com/office/drawing/2014/main" id="{D5DDF982-B648-4FB4-9085-B7472B662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5B2C5638-AD51-4405-B282-0210F17D0C4C}"/>
                </a:ext>
              </a:extLst>
            </p:cNvPr>
            <p:cNvGrpSpPr/>
            <p:nvPr/>
          </p:nvGrpSpPr>
          <p:grpSpPr>
            <a:xfrm>
              <a:off x="2310377" y="3176593"/>
              <a:ext cx="1112761" cy="501406"/>
              <a:chOff x="2332889" y="2744720"/>
              <a:chExt cx="1112761" cy="501406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A70B0FF5-473D-4016-996F-8618FC88B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1127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Group 2">
                <a:extLst>
                  <a:ext uri="{FF2B5EF4-FFF2-40B4-BE49-F238E27FC236}">
                    <a16:creationId xmlns:a16="http://schemas.microsoft.com/office/drawing/2014/main" id="{EACF7A3E-8626-470C-8131-EAE8864921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89" y="3014351"/>
                <a:ext cx="194420" cy="231775"/>
                <a:chOff x="9325" y="4750"/>
                <a:chExt cx="503" cy="600"/>
              </a:xfrm>
            </p:grpSpPr>
            <p:sp>
              <p:nvSpPr>
                <p:cNvPr id="386" name="AutoShape 3">
                  <a:extLst>
                    <a:ext uri="{FF2B5EF4-FFF2-40B4-BE49-F238E27FC236}">
                      <a16:creationId xmlns:a16="http://schemas.microsoft.com/office/drawing/2014/main" id="{225EC995-DD15-4411-BFED-A6326CC67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9234" y="4841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87" name="Oval 4">
                  <a:extLst>
                    <a:ext uri="{FF2B5EF4-FFF2-40B4-BE49-F238E27FC236}">
                      <a16:creationId xmlns:a16="http://schemas.microsoft.com/office/drawing/2014/main" id="{2072A942-8EF8-4C32-8211-E63E5009A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96" y="4968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433C29A2-ED19-4159-B0CC-521175AB091E}"/>
                </a:ext>
              </a:extLst>
            </p:cNvPr>
            <p:cNvGrpSpPr/>
            <p:nvPr/>
          </p:nvGrpSpPr>
          <p:grpSpPr>
            <a:xfrm>
              <a:off x="2310377" y="3844029"/>
              <a:ext cx="914401" cy="231775"/>
              <a:chOff x="2332889" y="2601405"/>
              <a:chExt cx="914401" cy="2317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C832CC6F-41D5-4DC6-AA92-7AE94F91E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9144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1" name="Group 2">
                <a:extLst>
                  <a:ext uri="{FF2B5EF4-FFF2-40B4-BE49-F238E27FC236}">
                    <a16:creationId xmlns:a16="http://schemas.microsoft.com/office/drawing/2014/main" id="{1235A2EE-9056-44A5-966E-7DDEEB59E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82" name="AutoShape 3">
                  <a:extLst>
                    <a:ext uri="{FF2B5EF4-FFF2-40B4-BE49-F238E27FC236}">
                      <a16:creationId xmlns:a16="http://schemas.microsoft.com/office/drawing/2014/main" id="{FFC1ABFD-34A1-4A41-9E43-7DC6B96D7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83" name="Oval 4">
                  <a:extLst>
                    <a:ext uri="{FF2B5EF4-FFF2-40B4-BE49-F238E27FC236}">
                      <a16:creationId xmlns:a16="http://schemas.microsoft.com/office/drawing/2014/main" id="{E971A66E-D9D5-426D-88EB-47661A2F0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2BC2BC5-DFC1-4040-A99C-75D9FFF7FBD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7" y="4374426"/>
              <a:ext cx="11127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97E75768-0084-445F-B872-6DB9756942D8}"/>
                </a:ext>
              </a:extLst>
            </p:cNvPr>
            <p:cNvGrpSpPr/>
            <p:nvPr/>
          </p:nvGrpSpPr>
          <p:grpSpPr>
            <a:xfrm>
              <a:off x="2310377" y="4655975"/>
              <a:ext cx="1340171" cy="231775"/>
              <a:chOff x="2332889" y="2601405"/>
              <a:chExt cx="1340171" cy="231775"/>
            </a:xfrm>
          </p:grpSpPr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0F59EF4-3234-41E8-B138-06CD8EA42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2">
                <a:extLst>
                  <a:ext uri="{FF2B5EF4-FFF2-40B4-BE49-F238E27FC236}">
                    <a16:creationId xmlns:a16="http://schemas.microsoft.com/office/drawing/2014/main" id="{B897E451-BC33-4B61-9DFB-D68192B052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74" name="AutoShape 3">
                  <a:extLst>
                    <a:ext uri="{FF2B5EF4-FFF2-40B4-BE49-F238E27FC236}">
                      <a16:creationId xmlns:a16="http://schemas.microsoft.com/office/drawing/2014/main" id="{1A7D940B-7757-461F-9B53-7AB00B77A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75" name="Oval 4">
                  <a:extLst>
                    <a:ext uri="{FF2B5EF4-FFF2-40B4-BE49-F238E27FC236}">
                      <a16:creationId xmlns:a16="http://schemas.microsoft.com/office/drawing/2014/main" id="{52E104EE-7836-4917-B45B-12BE8BADC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37D1F82-C99B-4AB1-890A-540F20489B72}"/>
                </a:ext>
              </a:extLst>
            </p:cNvPr>
            <p:cNvCxnSpPr>
              <a:cxnSpLocks/>
            </p:cNvCxnSpPr>
            <p:nvPr/>
          </p:nvCxnSpPr>
          <p:spPr>
            <a:xfrm>
              <a:off x="3237433" y="3826565"/>
              <a:ext cx="0" cy="16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536E44F-1B8B-432B-9ABC-920B6219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169607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68F867DC-C7B2-4E87-8C83-D02675A88903}"/>
                </a:ext>
              </a:extLst>
            </p:cNvPr>
            <p:cNvCxnSpPr>
              <a:cxnSpLocks/>
            </p:cNvCxnSpPr>
            <p:nvPr/>
          </p:nvCxnSpPr>
          <p:spPr>
            <a:xfrm>
              <a:off x="3434861" y="3906954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63EB521D-A3D2-48DA-AF3F-585051D8A7A9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69062"/>
              <a:ext cx="0" cy="830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DAF0C3E-68BE-44AC-B61E-9BD332DD8051}"/>
                </a:ext>
              </a:extLst>
            </p:cNvPr>
            <p:cNvCxnSpPr>
              <a:cxnSpLocks/>
            </p:cNvCxnSpPr>
            <p:nvPr/>
          </p:nvCxnSpPr>
          <p:spPr>
            <a:xfrm>
              <a:off x="4741984" y="3776937"/>
              <a:ext cx="4920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DE4A332F-3AA2-4AC4-90F5-72CDF1F3428E}"/>
                </a:ext>
              </a:extLst>
            </p:cNvPr>
            <p:cNvSpPr txBox="1"/>
            <p:nvPr/>
          </p:nvSpPr>
          <p:spPr>
            <a:xfrm>
              <a:off x="4858592" y="3404496"/>
              <a:ext cx="170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 err="1">
                  <a:solidFill>
                    <a:srgbClr val="0033CC"/>
                  </a:solidFill>
                </a:rPr>
                <a:t>BranchGreater</a:t>
              </a:r>
              <a:endParaRPr lang="en-SG" b="1" dirty="0">
                <a:solidFill>
                  <a:srgbClr val="0033CC"/>
                </a:solidFill>
              </a:endParaRPr>
            </a:p>
          </p:txBody>
        </p:sp>
      </p:grpSp>
      <p:sp>
        <p:nvSpPr>
          <p:cNvPr id="396" name="TextBox 395">
            <a:extLst>
              <a:ext uri="{FF2B5EF4-FFF2-40B4-BE49-F238E27FC236}">
                <a16:creationId xmlns:a16="http://schemas.microsoft.com/office/drawing/2014/main" id="{DBF530D2-AFC1-436B-BD2E-672CE06E0BEB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Q5</a:t>
            </a:r>
          </a:p>
        </p:txBody>
      </p:sp>
    </p:spTree>
    <p:extLst>
      <p:ext uri="{BB962C8B-B14F-4D97-AF65-F5344CB8AC3E}">
        <p14:creationId xmlns:p14="http://schemas.microsoft.com/office/powerpoint/2010/main" val="21541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(c)	Sketch the combinational circuit needed to generate the </a:t>
            </a:r>
            <a:r>
              <a:rPr lang="en-SG" sz="2400" b="1" dirty="0" err="1"/>
              <a:t>PCSrc</a:t>
            </a:r>
            <a:r>
              <a:rPr lang="en-SG" sz="2400" dirty="0"/>
              <a:t> control signal to support the BEQ, BLT and BGT instructions. 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CC5DFBB-1A25-4A97-841D-1352A1C448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0" y="1571897"/>
            <a:ext cx="6543832" cy="43159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0069F4-F55E-4C53-A145-B9ACC0186B22}"/>
              </a:ext>
            </a:extLst>
          </p:cNvPr>
          <p:cNvCxnSpPr/>
          <p:nvPr/>
        </p:nvCxnSpPr>
        <p:spPr>
          <a:xfrm>
            <a:off x="7613076" y="3995658"/>
            <a:ext cx="67756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61AD20-C891-422E-AA8E-3AAF16B182A5}"/>
              </a:ext>
            </a:extLst>
          </p:cNvPr>
          <p:cNvGrpSpPr/>
          <p:nvPr/>
        </p:nvGrpSpPr>
        <p:grpSpPr>
          <a:xfrm>
            <a:off x="6829704" y="1169734"/>
            <a:ext cx="4286078" cy="1054154"/>
            <a:chOff x="6558332" y="1347577"/>
            <a:chExt cx="4286078" cy="105415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7F64324-F315-4F59-AA97-EE9DA9D8DF8A}"/>
                </a:ext>
              </a:extLst>
            </p:cNvPr>
            <p:cNvCxnSpPr>
              <a:cxnSpLocks/>
            </p:cNvCxnSpPr>
            <p:nvPr/>
          </p:nvCxnSpPr>
          <p:spPr>
            <a:xfrm>
              <a:off x="7103953" y="1756863"/>
              <a:ext cx="7439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E5B1174-6E1F-4C2D-B21A-19B27B5FE671}"/>
                </a:ext>
              </a:extLst>
            </p:cNvPr>
            <p:cNvCxnSpPr>
              <a:cxnSpLocks/>
            </p:cNvCxnSpPr>
            <p:nvPr/>
          </p:nvCxnSpPr>
          <p:spPr>
            <a:xfrm>
              <a:off x="7104806" y="2022136"/>
              <a:ext cx="7439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31953BE-AC3B-4246-A361-A16FCD223650}"/>
                </a:ext>
              </a:extLst>
            </p:cNvPr>
            <p:cNvSpPr txBox="1"/>
            <p:nvPr/>
          </p:nvSpPr>
          <p:spPr>
            <a:xfrm>
              <a:off x="6642260" y="1347577"/>
              <a:ext cx="923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IsZero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B80FD2D-F7EA-4A60-AF4A-BB1E65DB5249}"/>
                </a:ext>
              </a:extLst>
            </p:cNvPr>
            <p:cNvSpPr txBox="1"/>
            <p:nvPr/>
          </p:nvSpPr>
          <p:spPr>
            <a:xfrm>
              <a:off x="6558332" y="2001621"/>
              <a:ext cx="988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Branch</a:t>
              </a:r>
            </a:p>
          </p:txBody>
        </p:sp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68EB4FD5-0122-47AA-862B-0032323D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935" y="1648501"/>
              <a:ext cx="612292" cy="510242"/>
            </a:xfrm>
            <a:prstGeom prst="flowChartDelay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A9F4CF-354B-4FC0-BA64-F6C39B1CBF32}"/>
                </a:ext>
              </a:extLst>
            </p:cNvPr>
            <p:cNvCxnSpPr>
              <a:cxnSpLocks/>
            </p:cNvCxnSpPr>
            <p:nvPr/>
          </p:nvCxnSpPr>
          <p:spPr>
            <a:xfrm>
              <a:off x="8392049" y="1903622"/>
              <a:ext cx="24523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9363D99-DA38-448A-928F-8C15B69751BB}"/>
                </a:ext>
              </a:extLst>
            </p:cNvPr>
            <p:cNvSpPr txBox="1"/>
            <p:nvPr/>
          </p:nvSpPr>
          <p:spPr>
            <a:xfrm>
              <a:off x="8765452" y="1517038"/>
              <a:ext cx="1237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BEQ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6CC9DF-F9D4-4B6D-B6E1-90C1A746A5CC}"/>
              </a:ext>
            </a:extLst>
          </p:cNvPr>
          <p:cNvGrpSpPr/>
          <p:nvPr/>
        </p:nvGrpSpPr>
        <p:grpSpPr>
          <a:xfrm>
            <a:off x="6643867" y="1579020"/>
            <a:ext cx="3605354" cy="2039121"/>
            <a:chOff x="6372495" y="1756863"/>
            <a:chExt cx="3605354" cy="20391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E2A402-37A6-4F1F-AF5B-B5891D6C370B}"/>
                </a:ext>
              </a:extLst>
            </p:cNvPr>
            <p:cNvGrpSpPr/>
            <p:nvPr/>
          </p:nvGrpSpPr>
          <p:grpSpPr>
            <a:xfrm>
              <a:off x="6372495" y="2833169"/>
              <a:ext cx="3605354" cy="962815"/>
              <a:chOff x="6372495" y="2833169"/>
              <a:chExt cx="3605354" cy="962815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AAA92AB-F2F4-4FD0-A2C7-830B8186719A}"/>
                  </a:ext>
                </a:extLst>
              </p:cNvPr>
              <p:cNvSpPr txBox="1"/>
              <p:nvPr/>
            </p:nvSpPr>
            <p:spPr>
              <a:xfrm>
                <a:off x="6372495" y="3395874"/>
                <a:ext cx="1479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>
                    <a:solidFill>
                      <a:srgbClr val="0033CC"/>
                    </a:solidFill>
                  </a:rPr>
                  <a:t>IsNegative</a:t>
                </a:r>
                <a:endParaRPr lang="en-SG" sz="2000" b="1" dirty="0">
                  <a:solidFill>
                    <a:srgbClr val="0033CC"/>
                  </a:solidFill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8488E24-4348-4257-81B6-E450A774A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52181" y="3051494"/>
                <a:ext cx="778245" cy="548716"/>
                <a:chOff x="9583" y="3765"/>
                <a:chExt cx="857" cy="604"/>
              </a:xfrm>
            </p:grpSpPr>
            <p:sp>
              <p:nvSpPr>
                <p:cNvPr id="5" name="Oval 3">
                  <a:extLst>
                    <a:ext uri="{FF2B5EF4-FFF2-40B4-BE49-F238E27FC236}">
                      <a16:creationId xmlns:a16="http://schemas.microsoft.com/office/drawing/2014/main" id="{A00EE604-16CE-4144-ACE5-1A5DF52EA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8" y="3995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6" name="Group 4">
                  <a:extLst>
                    <a:ext uri="{FF2B5EF4-FFF2-40B4-BE49-F238E27FC236}">
                      <a16:creationId xmlns:a16="http://schemas.microsoft.com/office/drawing/2014/main" id="{8068811F-7257-43FA-A1C8-5F79BDF9D5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83" y="3765"/>
                  <a:ext cx="722" cy="604"/>
                  <a:chOff x="7813" y="3523"/>
                  <a:chExt cx="722" cy="604"/>
                </a:xfrm>
              </p:grpSpPr>
              <p:sp>
                <p:nvSpPr>
                  <p:cNvPr id="7" name="Freeform 5">
                    <a:extLst>
                      <a:ext uri="{FF2B5EF4-FFF2-40B4-BE49-F238E27FC236}">
                        <a16:creationId xmlns:a16="http://schemas.microsoft.com/office/drawing/2014/main" id="{B9993122-EDDE-4440-8DA3-BF073D36D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" name="Freeform 6">
                    <a:extLst>
                      <a:ext uri="{FF2B5EF4-FFF2-40B4-BE49-F238E27FC236}">
                        <a16:creationId xmlns:a16="http://schemas.microsoft.com/office/drawing/2014/main" id="{83B28E10-F884-4870-9322-97C0A67FB8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" name="Freeform 7">
                    <a:extLst>
                      <a:ext uri="{FF2B5EF4-FFF2-40B4-BE49-F238E27FC236}">
                        <a16:creationId xmlns:a16="http://schemas.microsoft.com/office/drawing/2014/main" id="{8DDBC4B3-B315-4EF3-8E51-10C7BCAC63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0" name="Freeform 8">
                    <a:extLst>
                      <a:ext uri="{FF2B5EF4-FFF2-40B4-BE49-F238E27FC236}">
                        <a16:creationId xmlns:a16="http://schemas.microsoft.com/office/drawing/2014/main" id="{4967A06C-F3B6-466F-9C9C-F361228112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 dirty="0"/>
                  </a:p>
                </p:txBody>
              </p:sp>
            </p:grp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1EA8347-B69F-41FF-BBED-25A812A313D9}"/>
                  </a:ext>
                </a:extLst>
              </p:cNvPr>
              <p:cNvSpPr txBox="1"/>
              <p:nvPr/>
            </p:nvSpPr>
            <p:spPr>
              <a:xfrm>
                <a:off x="8322711" y="2833169"/>
                <a:ext cx="16551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>
                    <a:solidFill>
                      <a:srgbClr val="0033CC"/>
                    </a:solidFill>
                  </a:rPr>
                  <a:t>GreaterThan</a:t>
                </a:r>
                <a:endParaRPr lang="en-SG" sz="2000" b="1" dirty="0">
                  <a:solidFill>
                    <a:srgbClr val="0033CC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82ACFB-ACCC-4468-AF8C-799F515B7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6915" y="3193215"/>
                <a:ext cx="4269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5928C5B-96B7-43BD-93CE-C3E1091D6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7391" y="3458488"/>
                <a:ext cx="10173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57DE8EA-C0F6-45BE-85D8-C48DEA4F0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0426" y="3339595"/>
                <a:ext cx="4852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422070-E366-4E71-B7A2-4C9385B02CAF}"/>
                </a:ext>
              </a:extLst>
            </p:cNvPr>
            <p:cNvCxnSpPr>
              <a:cxnSpLocks/>
            </p:cNvCxnSpPr>
            <p:nvPr/>
          </p:nvCxnSpPr>
          <p:spPr>
            <a:xfrm>
              <a:off x="7546915" y="1756863"/>
              <a:ext cx="0" cy="1436352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0D0626-9CDB-4B9F-8FD3-3666FD59F4E5}"/>
              </a:ext>
            </a:extLst>
          </p:cNvPr>
          <p:cNvGrpSpPr/>
          <p:nvPr/>
        </p:nvGrpSpPr>
        <p:grpSpPr>
          <a:xfrm>
            <a:off x="6735119" y="2905485"/>
            <a:ext cx="4228160" cy="1442969"/>
            <a:chOff x="6463747" y="3083328"/>
            <a:chExt cx="4228160" cy="144296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3337FC-9D98-4A69-B830-11EC9335F67A}"/>
                </a:ext>
              </a:extLst>
            </p:cNvPr>
            <p:cNvSpPr txBox="1"/>
            <p:nvPr/>
          </p:nvSpPr>
          <p:spPr>
            <a:xfrm>
              <a:off x="6463747" y="4106262"/>
              <a:ext cx="177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BranchGreater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  <p:sp>
          <p:nvSpPr>
            <p:cNvPr id="168" name="AutoShape 9">
              <a:extLst>
                <a:ext uri="{FF2B5EF4-FFF2-40B4-BE49-F238E27FC236}">
                  <a16:creationId xmlns:a16="http://schemas.microsoft.com/office/drawing/2014/main" id="{30414364-ACBF-4BAC-AA81-46C3BEA7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315" y="3233279"/>
              <a:ext cx="612292" cy="510242"/>
            </a:xfrm>
            <a:prstGeom prst="flowChartDelay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0791747-3C90-4304-BFBB-1BDCCDD5F781}"/>
                </a:ext>
              </a:extLst>
            </p:cNvPr>
            <p:cNvGrpSpPr/>
            <p:nvPr/>
          </p:nvGrpSpPr>
          <p:grpSpPr>
            <a:xfrm>
              <a:off x="7275360" y="3595929"/>
              <a:ext cx="1874920" cy="930368"/>
              <a:chOff x="7275360" y="3595929"/>
              <a:chExt cx="1874920" cy="930368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2592412-F26D-4E43-9CEA-D75F6FA88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066" y="3595929"/>
                <a:ext cx="4852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004EA40-AA66-43F3-8B93-BFC3AD740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360" y="4526297"/>
                <a:ext cx="13971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0E099FA-2518-4BD1-9D43-2DF65E430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836" y="3595929"/>
                <a:ext cx="0" cy="93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BA24E80-1A90-4094-A588-0C8A7C1E421A}"/>
                </a:ext>
              </a:extLst>
            </p:cNvPr>
            <p:cNvCxnSpPr>
              <a:cxnSpLocks/>
            </p:cNvCxnSpPr>
            <p:nvPr/>
          </p:nvCxnSpPr>
          <p:spPr>
            <a:xfrm>
              <a:off x="9760441" y="3453468"/>
              <a:ext cx="923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45E386D-9510-4CF7-91FE-C39D27829396}"/>
                </a:ext>
              </a:extLst>
            </p:cNvPr>
            <p:cNvSpPr txBox="1"/>
            <p:nvPr/>
          </p:nvSpPr>
          <p:spPr>
            <a:xfrm>
              <a:off x="9857203" y="3083328"/>
              <a:ext cx="834704" cy="41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BGT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3280FF-389E-4F9E-AA55-CC9A48548B34}"/>
              </a:ext>
            </a:extLst>
          </p:cNvPr>
          <p:cNvGrpSpPr/>
          <p:nvPr/>
        </p:nvGrpSpPr>
        <p:grpSpPr>
          <a:xfrm>
            <a:off x="6780821" y="3280645"/>
            <a:ext cx="4027785" cy="1866500"/>
            <a:chOff x="6509449" y="3458488"/>
            <a:chExt cx="4027785" cy="186650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399B7F2-309C-4EFC-9973-1A0F489D7A8D}"/>
                </a:ext>
              </a:extLst>
            </p:cNvPr>
            <p:cNvSpPr txBox="1"/>
            <p:nvPr/>
          </p:nvSpPr>
          <p:spPr>
            <a:xfrm>
              <a:off x="6509449" y="4853799"/>
              <a:ext cx="1464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BranchLess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18978B-161E-4E0B-9A9C-19F21DE1F996}"/>
                </a:ext>
              </a:extLst>
            </p:cNvPr>
            <p:cNvCxnSpPr>
              <a:cxnSpLocks/>
            </p:cNvCxnSpPr>
            <p:nvPr/>
          </p:nvCxnSpPr>
          <p:spPr>
            <a:xfrm>
              <a:off x="7784935" y="3458488"/>
              <a:ext cx="0" cy="1436352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21DD779-6C59-4011-A817-732C9927E948}"/>
                </a:ext>
              </a:extLst>
            </p:cNvPr>
            <p:cNvCxnSpPr>
              <a:cxnSpLocks/>
            </p:cNvCxnSpPr>
            <p:nvPr/>
          </p:nvCxnSpPr>
          <p:spPr>
            <a:xfrm>
              <a:off x="7149353" y="5253909"/>
              <a:ext cx="19662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F045E93-55AB-4556-A6A0-54087B4728F0}"/>
                </a:ext>
              </a:extLst>
            </p:cNvPr>
            <p:cNvCxnSpPr>
              <a:cxnSpLocks/>
            </p:cNvCxnSpPr>
            <p:nvPr/>
          </p:nvCxnSpPr>
          <p:spPr>
            <a:xfrm>
              <a:off x="7784935" y="4894840"/>
              <a:ext cx="13307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utoShape 9">
              <a:extLst>
                <a:ext uri="{FF2B5EF4-FFF2-40B4-BE49-F238E27FC236}">
                  <a16:creationId xmlns:a16="http://schemas.microsoft.com/office/drawing/2014/main" id="{C41E49D4-FB5D-4457-9B9B-F58FA82F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4418" y="4814746"/>
              <a:ext cx="612292" cy="510242"/>
            </a:xfrm>
            <a:prstGeom prst="flowChartDelay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E59B83-D6E2-45DE-8C62-E25D87A43883}"/>
                </a:ext>
              </a:extLst>
            </p:cNvPr>
            <p:cNvCxnSpPr>
              <a:cxnSpLocks/>
            </p:cNvCxnSpPr>
            <p:nvPr/>
          </p:nvCxnSpPr>
          <p:spPr>
            <a:xfrm>
              <a:off x="9732544" y="5034935"/>
              <a:ext cx="8046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F3DFCC8-8E9F-45A1-B90C-41DBE33C1E82}"/>
                </a:ext>
              </a:extLst>
            </p:cNvPr>
            <p:cNvSpPr txBox="1"/>
            <p:nvPr/>
          </p:nvSpPr>
          <p:spPr>
            <a:xfrm>
              <a:off x="9690412" y="4637292"/>
              <a:ext cx="748534" cy="41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BLT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B56966-6337-4E92-AFB1-C6A6FD1891CE}"/>
              </a:ext>
            </a:extLst>
          </p:cNvPr>
          <p:cNvGrpSpPr/>
          <p:nvPr/>
        </p:nvGrpSpPr>
        <p:grpSpPr>
          <a:xfrm>
            <a:off x="10089122" y="1716564"/>
            <a:ext cx="1189611" cy="4571357"/>
            <a:chOff x="9817750" y="1894407"/>
            <a:chExt cx="1189611" cy="4571357"/>
          </a:xfrm>
        </p:grpSpPr>
        <p:grpSp>
          <p:nvGrpSpPr>
            <p:cNvPr id="57" name="Group 15">
              <a:extLst>
                <a:ext uri="{FF2B5EF4-FFF2-40B4-BE49-F238E27FC236}">
                  <a16:creationId xmlns:a16="http://schemas.microsoft.com/office/drawing/2014/main" id="{56B31554-B1A7-4A0B-8E00-76171B8A7E8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315396" y="5314965"/>
              <a:ext cx="753021" cy="630909"/>
              <a:chOff x="7813" y="3523"/>
              <a:chExt cx="722" cy="604"/>
            </a:xfrm>
          </p:grpSpPr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id="{25F11FF0-3105-4AB2-B71F-7828623BC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 dirty="0"/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B5F5FE7E-15C9-48D8-B859-BC3B15452A0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9CB1DB29-F97A-4F4B-88CD-654507ADE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1" name="Freeform 19">
                <a:extLst>
                  <a:ext uri="{FF2B5EF4-FFF2-40B4-BE49-F238E27FC236}">
                    <a16:creationId xmlns:a16="http://schemas.microsoft.com/office/drawing/2014/main" id="{45DD741F-72B6-48A2-AC29-499FD0330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0214699-C43C-4DFF-8BFA-FCC7CBBBF5BE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H="1">
              <a:off x="10676239" y="3452790"/>
              <a:ext cx="15668" cy="1975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FF5033D-3590-4727-8C24-452E55C43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7234" y="5034935"/>
              <a:ext cx="2590" cy="3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68C5997-27D8-42CC-8B71-E8A5380B9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1456" y="1894407"/>
              <a:ext cx="27502" cy="34671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5F20175-7567-47A5-A986-FC6485519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6546" y="5985054"/>
              <a:ext cx="2590" cy="3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06CA389-5309-4E1E-808A-2FC2A0B7401A}"/>
                </a:ext>
              </a:extLst>
            </p:cNvPr>
            <p:cNvSpPr txBox="1"/>
            <p:nvPr/>
          </p:nvSpPr>
          <p:spPr>
            <a:xfrm>
              <a:off x="9817750" y="6065654"/>
              <a:ext cx="886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C00000"/>
                  </a:solidFill>
                </a:rPr>
                <a:t>PCSrc</a:t>
              </a:r>
              <a:endParaRPr lang="en-SG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2032D5-943E-4758-A235-89012607328A}"/>
              </a:ext>
            </a:extLst>
          </p:cNvPr>
          <p:cNvSpPr/>
          <p:nvPr/>
        </p:nvSpPr>
        <p:spPr>
          <a:xfrm>
            <a:off x="4822723" y="2873651"/>
            <a:ext cx="914400" cy="33885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4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86337-B3E0-40F2-9BAC-B21B9425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47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99A97-EC81-4B12-BCA3-E22D46404FF0}"/>
              </a:ext>
            </a:extLst>
          </p:cNvPr>
          <p:cNvSpPr txBox="1"/>
          <p:nvPr/>
        </p:nvSpPr>
        <p:spPr>
          <a:xfrm>
            <a:off x="1903228" y="1945759"/>
            <a:ext cx="8197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AY2015/16 Semester 2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868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5912" y="869115"/>
            <a:ext cx="4429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  <a:tabLst>
                <a:tab pos="449263" algn="l"/>
              </a:tabLst>
            </a:pPr>
            <a:r>
              <a:rPr lang="en-SG" sz="2800" dirty="0"/>
              <a:t>$a0 stores the base </a:t>
            </a:r>
            <a:r>
              <a:rPr lang="en-SG" sz="2800" dirty="0" err="1"/>
              <a:t>addr</a:t>
            </a:r>
            <a:r>
              <a:rPr lang="en-SG" sz="2800" dirty="0"/>
              <a:t> of integer array A. What does the code do?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6336" y="869115"/>
            <a:ext cx="6747603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$a0, 12   # I1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12($a0)   # I2 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-4($t1)   # I3 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0($t1)    # I4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-4   # I5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$a0, Loop # I6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0($t1)    # I7</a:t>
            </a:r>
            <a:endParaRPr lang="en-SG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A2FA-5389-426A-AA42-9897F6856392}"/>
              </a:ext>
            </a:extLst>
          </p:cNvPr>
          <p:cNvSpPr txBox="1"/>
          <p:nvPr/>
        </p:nvSpPr>
        <p:spPr>
          <a:xfrm>
            <a:off x="7593416" y="2389420"/>
            <a:ext cx="431090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Rotates A[0], A[1], A[2], A[3] one element to the right.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34953-04CB-4006-8413-1F5C95720F33}"/>
              </a:ext>
            </a:extLst>
          </p:cNvPr>
          <p:cNvGrpSpPr/>
          <p:nvPr/>
        </p:nvGrpSpPr>
        <p:grpSpPr>
          <a:xfrm>
            <a:off x="7677466" y="3562057"/>
            <a:ext cx="4142806" cy="754177"/>
            <a:chOff x="7765864" y="3414713"/>
            <a:chExt cx="4142806" cy="754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623E1A-4381-4935-ABB2-6CD102A5E4A6}"/>
                </a:ext>
              </a:extLst>
            </p:cNvPr>
            <p:cNvSpPr txBox="1"/>
            <p:nvPr/>
          </p:nvSpPr>
          <p:spPr>
            <a:xfrm>
              <a:off x="7765864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A[0]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7A0AC5-7397-4F2D-B800-C405A2E2BB2C}"/>
                </a:ext>
              </a:extLst>
            </p:cNvPr>
            <p:cNvSpPr txBox="1"/>
            <p:nvPr/>
          </p:nvSpPr>
          <p:spPr>
            <a:xfrm>
              <a:off x="8885246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B188B6-0FA2-4062-A63B-92256707196A}"/>
                </a:ext>
              </a:extLst>
            </p:cNvPr>
            <p:cNvSpPr txBox="1"/>
            <p:nvPr/>
          </p:nvSpPr>
          <p:spPr>
            <a:xfrm>
              <a:off x="9985598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A[2]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26955C-9418-44BE-9A2A-3BA2F9FF52DA}"/>
                </a:ext>
              </a:extLst>
            </p:cNvPr>
            <p:cNvSpPr txBox="1"/>
            <p:nvPr/>
          </p:nvSpPr>
          <p:spPr>
            <a:xfrm>
              <a:off x="11104980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A[3]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F75428-7C14-4A8E-8068-6E3FB609D31E}"/>
                </a:ext>
              </a:extLst>
            </p:cNvPr>
            <p:cNvCxnSpPr>
              <a:stCxn id="15" idx="3"/>
              <a:endCxn id="19" idx="1"/>
            </p:cNvCxnSpPr>
            <p:nvPr/>
          </p:nvCxnSpPr>
          <p:spPr>
            <a:xfrm>
              <a:off x="8569554" y="3645546"/>
              <a:ext cx="31569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8DF023-809C-416D-A6DC-3840FD11A0D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9688936" y="3645546"/>
              <a:ext cx="29666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780F25-B3E0-4900-AD9A-A82AA061402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10789288" y="3645546"/>
              <a:ext cx="31569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1E981E-515D-46AA-AF17-450E097D0014}"/>
                </a:ext>
              </a:extLst>
            </p:cNvPr>
            <p:cNvSpPr/>
            <p:nvPr/>
          </p:nvSpPr>
          <p:spPr>
            <a:xfrm>
              <a:off x="8268929" y="3864077"/>
              <a:ext cx="3205316" cy="304813"/>
            </a:xfrm>
            <a:custGeom>
              <a:avLst/>
              <a:gdLst>
                <a:gd name="connsiteX0" fmla="*/ 3205316 w 3205316"/>
                <a:gd name="connsiteY0" fmla="*/ 0 h 304813"/>
                <a:gd name="connsiteX1" fmla="*/ 1759974 w 3205316"/>
                <a:gd name="connsiteY1" fmla="*/ 304800 h 304813"/>
                <a:gd name="connsiteX2" fmla="*/ 0 w 3205316"/>
                <a:gd name="connsiteY2" fmla="*/ 9833 h 3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5316" h="304813">
                  <a:moveTo>
                    <a:pt x="3205316" y="0"/>
                  </a:moveTo>
                  <a:cubicBezTo>
                    <a:pt x="2749754" y="151580"/>
                    <a:pt x="2294193" y="303161"/>
                    <a:pt x="1759974" y="304800"/>
                  </a:cubicBezTo>
                  <a:cubicBezTo>
                    <a:pt x="1225755" y="306439"/>
                    <a:pt x="612877" y="158136"/>
                    <a:pt x="0" y="9833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3AF9E58-162A-4A49-8519-E6BCF4224040}"/>
              </a:ext>
            </a:extLst>
          </p:cNvPr>
          <p:cNvSpPr txBox="1"/>
          <p:nvPr/>
        </p:nvSpPr>
        <p:spPr>
          <a:xfrm>
            <a:off x="421029" y="4531310"/>
            <a:ext cx="1160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tabLst>
                <a:tab pos="539750" algn="l"/>
              </a:tabLst>
            </a:pPr>
            <a:r>
              <a:rPr lang="en-SG" sz="2800" dirty="0"/>
              <a:t>(b)	If first instruction executed is I1, which is the seventh instruction executed?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F15CED-3DB3-4240-9EC1-3F455648C2DB}"/>
              </a:ext>
            </a:extLst>
          </p:cNvPr>
          <p:cNvSpPr txBox="1"/>
          <p:nvPr/>
        </p:nvSpPr>
        <p:spPr>
          <a:xfrm>
            <a:off x="1015232" y="5131128"/>
            <a:ext cx="274729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Instruction I3.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4513A-5F65-4F32-8BDD-FE21D7403364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Q11</a:t>
            </a:r>
          </a:p>
        </p:txBody>
      </p:sp>
    </p:spTree>
    <p:extLst>
      <p:ext uri="{BB962C8B-B14F-4D97-AF65-F5344CB8AC3E}">
        <p14:creationId xmlns:p14="http://schemas.microsoft.com/office/powerpoint/2010/main" val="714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9183" y="1038392"/>
            <a:ext cx="5122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tabLst>
                <a:tab pos="449263" algn="l"/>
              </a:tabLst>
            </a:pPr>
            <a:r>
              <a:rPr lang="en-SG" sz="2800" dirty="0"/>
              <a:t>(c)	No data forwarding. </a:t>
            </a:r>
            <a:br>
              <a:rPr lang="en-SG" sz="2800" dirty="0"/>
            </a:br>
            <a:r>
              <a:rPr lang="en-SG" sz="2800" dirty="0"/>
              <a:t>Branch resolved at stage 4.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3662" y="869115"/>
            <a:ext cx="492519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$a0, 12   # I1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12($a0)   # I2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-4($t1)   # I3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0($t1)    # I4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-4   # I5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$a0, Loop # I6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0($t1)    # I7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35B6BF-CDA2-40AD-958E-AE16FA9C9A8C}"/>
              </a:ext>
            </a:extLst>
          </p:cNvPr>
          <p:cNvGraphicFramePr>
            <a:graphicFrameLocks noGrp="1"/>
          </p:cNvGraphicFramePr>
          <p:nvPr/>
        </p:nvGraphicFramePr>
        <p:xfrm>
          <a:off x="1347020" y="3429000"/>
          <a:ext cx="9124327" cy="265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922">
                  <a:extLst>
                    <a:ext uri="{9D8B030D-6E8A-4147-A177-3AD203B41FA5}">
                      <a16:colId xmlns:a16="http://schemas.microsoft.com/office/drawing/2014/main" val="1087777291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1239341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15910234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934832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48091796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4071420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59938615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24809372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8427164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74687314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0851922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3463427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257599622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253438078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1067241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4144797433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563506372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7036687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660323931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417317577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405090444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341045626"/>
                    </a:ext>
                  </a:extLst>
                </a:gridCol>
              </a:tblGrid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11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291583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4617617"/>
                  </a:ext>
                </a:extLst>
              </a:tr>
              <a:tr h="334438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131560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637858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844717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123109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6946555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20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15D585-25C4-4180-9000-A32F0C722CC8}"/>
              </a:ext>
            </a:extLst>
          </p:cNvPr>
          <p:cNvSpPr txBox="1"/>
          <p:nvPr/>
        </p:nvSpPr>
        <p:spPr>
          <a:xfrm>
            <a:off x="6312842" y="2161777"/>
            <a:ext cx="378072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Total number of cycles:</a:t>
            </a:r>
          </a:p>
          <a:p>
            <a:pPr>
              <a:tabLst>
                <a:tab pos="449263" algn="l"/>
              </a:tabLst>
            </a:pPr>
            <a:r>
              <a:rPr lang="en-SG" sz="2800" dirty="0"/>
              <a:t>3+(3</a:t>
            </a:r>
            <a:r>
              <a:rPr lang="en-SG" sz="2800" dirty="0">
                <a:sym typeface="Symbol" panose="05050102010706020507" pitchFamily="18" charset="2"/>
              </a:rPr>
              <a:t>11)+5</a:t>
            </a:r>
            <a:r>
              <a:rPr lang="en-SG" sz="2800" dirty="0"/>
              <a:t> = </a:t>
            </a:r>
            <a:r>
              <a:rPr lang="en-SG" sz="28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B087C-8293-4D15-ABA7-78AB36892487}"/>
              </a:ext>
            </a:extLst>
          </p:cNvPr>
          <p:cNvSpPr/>
          <p:nvPr/>
        </p:nvSpPr>
        <p:spPr>
          <a:xfrm>
            <a:off x="2965938" y="4407877"/>
            <a:ext cx="4560277" cy="13770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A054-23D7-4504-9153-1973C8670144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Q11</a:t>
            </a:r>
          </a:p>
        </p:txBody>
      </p:sp>
    </p:spTree>
    <p:extLst>
      <p:ext uri="{BB962C8B-B14F-4D97-AF65-F5344CB8AC3E}">
        <p14:creationId xmlns:p14="http://schemas.microsoft.com/office/powerpoint/2010/main" val="32165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849328" y="102246"/>
            <a:ext cx="373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5 valid states: 000 to 100.</a:t>
            </a:r>
            <a:endParaRPr lang="en-SG" sz="2200" dirty="0">
              <a:sym typeface="Symbol" panose="05050102010706020507" pitchFamily="18" charset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A70ADC-5C5C-4E07-B6A3-580C76257510}"/>
              </a:ext>
            </a:extLst>
          </p:cNvPr>
          <p:cNvGrpSpPr/>
          <p:nvPr/>
        </p:nvGrpSpPr>
        <p:grpSpPr>
          <a:xfrm>
            <a:off x="179558" y="667834"/>
            <a:ext cx="3137800" cy="3284087"/>
            <a:chOff x="0" y="0"/>
            <a:chExt cx="2874493" cy="30082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9EA63D-7B8A-4482-9C7E-078E95C1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330"/>
              <a:ext cx="194553" cy="24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1200" i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x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825A2D-B8A6-484A-8EB0-EF1188FE6C3F}"/>
                </a:ext>
              </a:extLst>
            </p:cNvPr>
            <p:cNvGrpSpPr/>
            <p:nvPr/>
          </p:nvGrpSpPr>
          <p:grpSpPr>
            <a:xfrm>
              <a:off x="216040" y="0"/>
              <a:ext cx="2658453" cy="2710986"/>
              <a:chOff x="0" y="0"/>
              <a:chExt cx="2658453" cy="271098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3C24CFD-0468-4DEE-B0CE-C32451F2FC5C}"/>
                  </a:ext>
                </a:extLst>
              </p:cNvPr>
              <p:cNvGrpSpPr/>
              <p:nvPr/>
            </p:nvGrpSpPr>
            <p:grpSpPr>
              <a:xfrm>
                <a:off x="0" y="0"/>
                <a:ext cx="2658453" cy="2710986"/>
                <a:chOff x="0" y="0"/>
                <a:chExt cx="2658453" cy="2710986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EFB3FE0-A7E7-4B4D-8153-50FBBC7058B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658453" cy="2710986"/>
                  <a:chOff x="0" y="0"/>
                  <a:chExt cx="2658453" cy="2710986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63251282-EE80-47AB-A61B-66916D63070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401934"/>
                    <a:ext cx="1632099" cy="1758461"/>
                    <a:chOff x="0" y="0"/>
                    <a:chExt cx="1632099" cy="1758461"/>
                  </a:xfrm>
                </p:grpSpPr>
                <p:cxnSp>
                  <p:nvCxnSpPr>
                    <p:cNvPr id="85" name="Line 70">
                      <a:extLst>
                        <a:ext uri="{FF2B5EF4-FFF2-40B4-BE49-F238E27FC236}">
                          <a16:creationId xmlns:a16="http://schemas.microsoft.com/office/drawing/2014/main" id="{C47DD43C-19F3-499A-8003-745638F58AB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5024"/>
                      <a:ext cx="5715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6" name="Line 67">
                      <a:extLst>
                        <a:ext uri="{FF2B5EF4-FFF2-40B4-BE49-F238E27FC236}">
                          <a16:creationId xmlns:a16="http://schemas.microsoft.com/office/drawing/2014/main" id="{A36B3EF1-ECDA-4653-A1C0-203DC8E63B2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5894" y="828989"/>
                      <a:ext cx="144620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7" name="Line 53">
                      <a:extLst>
                        <a:ext uri="{FF2B5EF4-FFF2-40B4-BE49-F238E27FC236}">
                          <a16:creationId xmlns:a16="http://schemas.microsoft.com/office/drawing/2014/main" id="{6427F91D-237F-44C3-B552-3C3B29ECEA9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929472" y="1758461"/>
                      <a:ext cx="68447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8" name="Line 43">
                      <a:extLst>
                        <a:ext uri="{FF2B5EF4-FFF2-40B4-BE49-F238E27FC236}">
                          <a16:creationId xmlns:a16="http://schemas.microsoft.com/office/drawing/2014/main" id="{67A27F38-F68C-404F-9AFB-418BA996431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5894" y="0"/>
                      <a:ext cx="0" cy="8257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9" name="Line 43">
                      <a:extLst>
                        <a:ext uri="{FF2B5EF4-FFF2-40B4-BE49-F238E27FC236}">
                          <a16:creationId xmlns:a16="http://schemas.microsoft.com/office/drawing/2014/main" id="{24B9690D-B8E4-43B7-8548-067620AC49A2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939521" y="834013"/>
                      <a:ext cx="0" cy="9184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D8766C47-ACF8-4009-9B7C-ADDD5AA01003}"/>
                      </a:ext>
                    </a:extLst>
                  </p:cNvPr>
                  <p:cNvGrpSpPr/>
                  <p:nvPr/>
                </p:nvGrpSpPr>
                <p:grpSpPr>
                  <a:xfrm>
                    <a:off x="341644" y="0"/>
                    <a:ext cx="2181676" cy="356716"/>
                    <a:chOff x="0" y="0"/>
                    <a:chExt cx="2181676" cy="356716"/>
                  </a:xfrm>
                </p:grpSpPr>
                <p:cxnSp>
                  <p:nvCxnSpPr>
                    <p:cNvPr id="80" name="Line 65">
                      <a:extLst>
                        <a:ext uri="{FF2B5EF4-FFF2-40B4-BE49-F238E27FC236}">
                          <a16:creationId xmlns:a16="http://schemas.microsoft.com/office/drawing/2014/main" id="{C126E13D-C2C8-490B-9BA3-0FBE73FEA6D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0048" y="281354"/>
                      <a:ext cx="2209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1" name="Line 57">
                      <a:extLst>
                        <a:ext uri="{FF2B5EF4-FFF2-40B4-BE49-F238E27FC236}">
                          <a16:creationId xmlns:a16="http://schemas.microsoft.com/office/drawing/2014/main" id="{BA4071D2-67CB-4A3F-930B-8B5086BD57F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5024"/>
                      <a:ext cx="217025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Line 13">
                      <a:extLst>
                        <a:ext uri="{FF2B5EF4-FFF2-40B4-BE49-F238E27FC236}">
                          <a16:creationId xmlns:a16="http://schemas.microsoft.com/office/drawing/2014/main" id="{4042031B-CFA2-4840-A492-798E1F506956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53921" y="356716"/>
                      <a:ext cx="32775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Line 43">
                      <a:extLst>
                        <a:ext uri="{FF2B5EF4-FFF2-40B4-BE49-F238E27FC236}">
                          <a16:creationId xmlns:a16="http://schemas.microsoft.com/office/drawing/2014/main" id="{4CB70035-6CA3-4D4E-93A4-575A317AB77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75468" y="0"/>
                      <a:ext cx="0" cy="3501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Line 43">
                      <a:extLst>
                        <a:ext uri="{FF2B5EF4-FFF2-40B4-BE49-F238E27FC236}">
                          <a16:creationId xmlns:a16="http://schemas.microsoft.com/office/drawing/2014/main" id="{F4E4EA25-0DB6-4D91-9A87-784B98F3B0D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24" y="0"/>
                      <a:ext cx="0" cy="2860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0C135076-127F-4385-A580-6E7C8D68AC16}"/>
                      </a:ext>
                    </a:extLst>
                  </p:cNvPr>
                  <p:cNvGrpSpPr/>
                  <p:nvPr/>
                </p:nvGrpSpPr>
                <p:grpSpPr>
                  <a:xfrm>
                    <a:off x="547635" y="2466870"/>
                    <a:ext cx="1068372" cy="244116"/>
                    <a:chOff x="0" y="0"/>
                    <a:chExt cx="1068372" cy="244116"/>
                  </a:xfrm>
                </p:grpSpPr>
                <p:cxnSp>
                  <p:nvCxnSpPr>
                    <p:cNvPr id="78" name="Line 62">
                      <a:extLst>
                        <a:ext uri="{FF2B5EF4-FFF2-40B4-BE49-F238E27FC236}">
                          <a16:creationId xmlns:a16="http://schemas.microsoft.com/office/drawing/2014/main" id="{0486EF9A-5A3C-4C4C-8028-CA4A27934D5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21064" y="110532"/>
                      <a:ext cx="8473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144E3170-63F5-4BD3-BC6A-FB886737D0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01897" cy="2441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7C36DB9F-FB0D-460E-A6A6-73C571280E32}"/>
                      </a:ext>
                    </a:extLst>
                  </p:cNvPr>
                  <p:cNvGrpSpPr/>
                  <p:nvPr/>
                </p:nvGrpSpPr>
                <p:grpSpPr>
                  <a:xfrm>
                    <a:off x="1436914" y="743578"/>
                    <a:ext cx="1216515" cy="498668"/>
                    <a:chOff x="0" y="0"/>
                    <a:chExt cx="1216515" cy="498668"/>
                  </a:xfrm>
                </p:grpSpPr>
                <p:cxnSp>
                  <p:nvCxnSpPr>
                    <p:cNvPr id="73" name="Line 55">
                      <a:extLst>
                        <a:ext uri="{FF2B5EF4-FFF2-40B4-BE49-F238E27FC236}">
                          <a16:creationId xmlns:a16="http://schemas.microsoft.com/office/drawing/2014/main" id="{C87C2889-DA49-4219-8C0B-EFE8BFBA3ED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256233"/>
                      <a:ext cx="121651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Line 49">
                      <a:extLst>
                        <a:ext uri="{FF2B5EF4-FFF2-40B4-BE49-F238E27FC236}">
                          <a16:creationId xmlns:a16="http://schemas.microsoft.com/office/drawing/2014/main" id="{40DD6F0E-B639-4948-A907-7612609286E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53627" y="497393"/>
                      <a:ext cx="457200" cy="7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Line 58">
                      <a:extLst>
                        <a:ext uri="{FF2B5EF4-FFF2-40B4-BE49-F238E27FC236}">
                          <a16:creationId xmlns:a16="http://schemas.microsoft.com/office/drawing/2014/main" id="{D76FAAEE-C905-4C05-AF81-84B03193367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200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Line 43">
                      <a:extLst>
                        <a:ext uri="{FF2B5EF4-FFF2-40B4-BE49-F238E27FC236}">
                          <a16:creationId xmlns:a16="http://schemas.microsoft.com/office/drawing/2014/main" id="{D8654285-A3CA-4D29-B341-210A5DED282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0" cy="2578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Line 43">
                      <a:extLst>
                        <a:ext uri="{FF2B5EF4-FFF2-40B4-BE49-F238E27FC236}">
                          <a16:creationId xmlns:a16="http://schemas.microsoft.com/office/drawing/2014/main" id="{931F6093-C072-4C04-BEE0-48DA6C33E5E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10827" y="261257"/>
                      <a:ext cx="0" cy="237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D9327867-AD74-4A8F-A3AE-CEB2D5A442F3}"/>
                      </a:ext>
                    </a:extLst>
                  </p:cNvPr>
                  <p:cNvGrpSpPr/>
                  <p:nvPr/>
                </p:nvGrpSpPr>
                <p:grpSpPr>
                  <a:xfrm>
                    <a:off x="1436914" y="1647930"/>
                    <a:ext cx="1221539" cy="939096"/>
                    <a:chOff x="0" y="0"/>
                    <a:chExt cx="1221539" cy="939096"/>
                  </a:xfrm>
                </p:grpSpPr>
                <p:cxnSp>
                  <p:nvCxnSpPr>
                    <p:cNvPr id="68" name="Line 53">
                      <a:extLst>
                        <a:ext uri="{FF2B5EF4-FFF2-40B4-BE49-F238E27FC236}">
                          <a16:creationId xmlns:a16="http://schemas.microsoft.com/office/drawing/2014/main" id="{B251C272-DADE-4B7C-A2E9-0372F2F67FB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03868" y="934496"/>
                      <a:ext cx="406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69" name="Line 58">
                      <a:extLst>
                        <a:ext uri="{FF2B5EF4-FFF2-40B4-BE49-F238E27FC236}">
                          <a16:creationId xmlns:a16="http://schemas.microsoft.com/office/drawing/2014/main" id="{DFB40D27-EC7A-46D5-9CAF-0E0A476AB19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1820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0" name="Line 43">
                      <a:extLst>
                        <a:ext uri="{FF2B5EF4-FFF2-40B4-BE49-F238E27FC236}">
                          <a16:creationId xmlns:a16="http://schemas.microsoft.com/office/drawing/2014/main" id="{D2C3C825-EA2D-4A4F-9326-817E8080308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24" y="5024"/>
                      <a:ext cx="0" cy="2578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1" name="Line 55">
                      <a:extLst>
                        <a:ext uri="{FF2B5EF4-FFF2-40B4-BE49-F238E27FC236}">
                          <a16:creationId xmlns:a16="http://schemas.microsoft.com/office/drawing/2014/main" id="{35EE7A5F-2205-4CC3-9016-67A93550937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24" y="261257"/>
                      <a:ext cx="121651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Line 43">
                      <a:extLst>
                        <a:ext uri="{FF2B5EF4-FFF2-40B4-BE49-F238E27FC236}">
                          <a16:creationId xmlns:a16="http://schemas.microsoft.com/office/drawing/2014/main" id="{C3ADF77D-6F5E-4649-8836-5641F946448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20875" y="251208"/>
                      <a:ext cx="0" cy="6878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C0E3305-A1F6-4588-8003-FB765D85F51D}"/>
                    </a:ext>
                  </a:extLst>
                </p:cNvPr>
                <p:cNvGrpSpPr/>
                <p:nvPr/>
              </p:nvGrpSpPr>
              <p:grpSpPr>
                <a:xfrm>
                  <a:off x="562708" y="221064"/>
                  <a:ext cx="1071045" cy="238125"/>
                  <a:chOff x="0" y="0"/>
                  <a:chExt cx="1071045" cy="238125"/>
                </a:xfrm>
              </p:grpSpPr>
              <p:cxnSp>
                <p:nvCxnSpPr>
                  <p:cNvPr id="61" name="Line 62">
                    <a:extLst>
                      <a:ext uri="{FF2B5EF4-FFF2-40B4-BE49-F238E27FC236}">
                        <a16:creationId xmlns:a16="http://schemas.microsoft.com/office/drawing/2014/main" id="{546BA1FC-4580-477F-BB7A-48C17E1A3AF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1450" y="115556"/>
                    <a:ext cx="76959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2" name="AutoShape 39">
                    <a:extLst>
                      <a:ext uri="{FF2B5EF4-FFF2-40B4-BE49-F238E27FC236}">
                        <a16:creationId xmlns:a16="http://schemas.microsoft.com/office/drawing/2014/main" id="{5E89D0B1-A0BB-43DD-9ECB-C9DC69FA5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04800" cy="238125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9D7FCBD-4553-4D7C-900E-DFC5FBAEF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345" y="1160584"/>
                <a:ext cx="159191" cy="142875"/>
                <a:chOff x="4453" y="2932"/>
                <a:chExt cx="266" cy="225"/>
              </a:xfrm>
            </p:grpSpPr>
            <p:sp>
              <p:nvSpPr>
                <p:cNvPr id="57" name="AutoShape 37">
                  <a:extLst>
                    <a:ext uri="{FF2B5EF4-FFF2-40B4-BE49-F238E27FC236}">
                      <a16:creationId xmlns:a16="http://schemas.microsoft.com/office/drawing/2014/main" id="{A34094C2-E4A0-479C-9BAD-49F028E69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435" y="2950"/>
                  <a:ext cx="225" cy="1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8C78484C-BE23-4EC3-9E90-D6A3153F9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3" y="3009"/>
                  <a:ext cx="76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F4FCFF-0AB4-4E36-9843-D9249E34C734}"/>
                </a:ext>
              </a:extLst>
            </p:cNvPr>
            <p:cNvGrpSpPr/>
            <p:nvPr/>
          </p:nvGrpSpPr>
          <p:grpSpPr>
            <a:xfrm>
              <a:off x="1306286" y="160773"/>
              <a:ext cx="1325025" cy="2847431"/>
              <a:chOff x="0" y="0"/>
              <a:chExt cx="1325025" cy="2847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CEE5801-DD8D-4E23-9BBD-CDBCF555B4F3}"/>
                  </a:ext>
                </a:extLst>
              </p:cNvPr>
              <p:cNvGrpSpPr/>
              <p:nvPr/>
            </p:nvGrpSpPr>
            <p:grpSpPr>
              <a:xfrm>
                <a:off x="0" y="376814"/>
                <a:ext cx="502648" cy="2470617"/>
                <a:chOff x="0" y="0"/>
                <a:chExt cx="502648" cy="2470617"/>
              </a:xfrm>
            </p:grpSpPr>
            <p:cxnSp>
              <p:nvCxnSpPr>
                <p:cNvPr id="50" name="Line 6">
                  <a:extLst>
                    <a:ext uri="{FF2B5EF4-FFF2-40B4-BE49-F238E27FC236}">
                      <a16:creationId xmlns:a16="http://schemas.microsoft.com/office/drawing/2014/main" id="{C71964BB-75A0-49FA-ADDF-58688757888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5943" y="5024"/>
                  <a:ext cx="3067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Line 34">
                  <a:extLst>
                    <a:ext uri="{FF2B5EF4-FFF2-40B4-BE49-F238E27FC236}">
                      <a16:creationId xmlns:a16="http://schemas.microsoft.com/office/drawing/2014/main" id="{47E1E58A-A730-4F04-B6D6-4049FE2ECC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0967" y="0"/>
                  <a:ext cx="0" cy="23118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" name="Line 35">
                  <a:extLst>
                    <a:ext uri="{FF2B5EF4-FFF2-40B4-BE49-F238E27FC236}">
                      <a16:creationId xmlns:a16="http://schemas.microsoft.com/office/drawing/2014/main" id="{7370D7A8-1DF4-4789-A6B1-50A05EA114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0967" y="899327"/>
                  <a:ext cx="2686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DFBA5A4-6C0F-4A46-AE47-61A9794A9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1072"/>
                  <a:ext cx="385445" cy="1695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Clock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4" name="Line 35">
                  <a:extLst>
                    <a:ext uri="{FF2B5EF4-FFF2-40B4-BE49-F238E27FC236}">
                      <a16:creationId xmlns:a16="http://schemas.microsoft.com/office/drawing/2014/main" id="{594B06BE-3111-49D2-BCC3-41722C2EDAF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0967" y="1818751"/>
                  <a:ext cx="2686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1689B28-9D50-40AA-AF33-6ED06C7EBDF4}"/>
                  </a:ext>
                </a:extLst>
              </p:cNvPr>
              <p:cNvGrpSpPr/>
              <p:nvPr/>
            </p:nvGrpSpPr>
            <p:grpSpPr>
              <a:xfrm>
                <a:off x="477298" y="0"/>
                <a:ext cx="847727" cy="778509"/>
                <a:chOff x="194811" y="0"/>
                <a:chExt cx="848317" cy="77876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175607-58C0-409E-B151-8135C2CFD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558" y="0"/>
                  <a:ext cx="242570" cy="217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A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C1BBDC2-6DE9-4B6C-B91D-8C19D0C4D7EB}"/>
                    </a:ext>
                  </a:extLst>
                </p:cNvPr>
                <p:cNvGrpSpPr/>
                <p:nvPr/>
              </p:nvGrpSpPr>
              <p:grpSpPr>
                <a:xfrm>
                  <a:off x="194811" y="24384"/>
                  <a:ext cx="684889" cy="754380"/>
                  <a:chOff x="-261" y="0"/>
                  <a:chExt cx="684889" cy="75438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A64CD65-EE74-4292-B41A-3CB574F49A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261" y="0"/>
                    <a:ext cx="659765" cy="754380"/>
                    <a:chOff x="3974" y="3271"/>
                    <a:chExt cx="1039" cy="1188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72C68669-A49E-4298-A7AF-563CC285D7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271"/>
                      <a:ext cx="913" cy="11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7A4609BA-24E2-41D7-8583-F748CBF189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4" y="3367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F1CD7422-2282-47C2-8E77-41C102F36F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1" y="4014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Q'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BD0D5522-DCDD-4408-8A14-538D657B56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3367"/>
                      <a:ext cx="29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B56B7A0B-C848-4FC1-BA05-9D3C53E4DB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4014"/>
                      <a:ext cx="32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" name="AutoShape 23">
                      <a:extLst>
                        <a:ext uri="{FF2B5EF4-FFF2-40B4-BE49-F238E27FC236}">
                          <a16:creationId xmlns:a16="http://schemas.microsoft.com/office/drawing/2014/main" id="{B9DE12F6-31F8-4E98-B85B-82F8B2F646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058" y="3770"/>
                      <a:ext cx="143" cy="14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A05B2238-14AB-4206-BD3A-20FD7DCA03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3802"/>
                      <a:ext cx="84" cy="7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52C93C15-3C89-4A7E-96AB-7BD08B18B4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88" y="559895"/>
                    <a:ext cx="53340" cy="45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1E56BA-E7A6-49AF-8862-077D34CEE3BD}"/>
                  </a:ext>
                </a:extLst>
              </p:cNvPr>
              <p:cNvGrpSpPr/>
              <p:nvPr/>
            </p:nvGrpSpPr>
            <p:grpSpPr>
              <a:xfrm>
                <a:off x="477298" y="894304"/>
                <a:ext cx="847727" cy="778509"/>
                <a:chOff x="194811" y="0"/>
                <a:chExt cx="848317" cy="77876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AF4DE24-BB2A-42AA-88F6-949F92497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558" y="0"/>
                  <a:ext cx="242570" cy="217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B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B524E59-01D4-4418-8A64-8D0DAFDCD398}"/>
                    </a:ext>
                  </a:extLst>
                </p:cNvPr>
                <p:cNvGrpSpPr/>
                <p:nvPr/>
              </p:nvGrpSpPr>
              <p:grpSpPr>
                <a:xfrm>
                  <a:off x="194811" y="24384"/>
                  <a:ext cx="684889" cy="754380"/>
                  <a:chOff x="-261" y="0"/>
                  <a:chExt cx="684889" cy="75438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16BB8F2-97F0-4012-AFB7-C9DD54754C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261" y="0"/>
                    <a:ext cx="659765" cy="754380"/>
                    <a:chOff x="3974" y="3271"/>
                    <a:chExt cx="1039" cy="1188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876740A2-0BF3-4839-BAD0-B608CCD7EC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271"/>
                      <a:ext cx="913" cy="11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A2B74C10-8B0A-48CD-9023-477F3B563C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4" y="3367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4A6C6E3-9E68-4D78-B764-D7122D38C7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1" y="4014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Q'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A2270B41-CBD9-4E90-9F24-C89E4E5DEE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3367"/>
                      <a:ext cx="29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EF98D9CD-E597-4E85-8315-4DAA062D60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4014"/>
                      <a:ext cx="32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AutoShape 23">
                      <a:extLst>
                        <a:ext uri="{FF2B5EF4-FFF2-40B4-BE49-F238E27FC236}">
                          <a16:creationId xmlns:a16="http://schemas.microsoft.com/office/drawing/2014/main" id="{9CF773A5-946C-4A99-BF87-828ECFA910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058" y="3770"/>
                      <a:ext cx="143" cy="14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9ED972C-97C9-438D-B097-370DDE96E1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3802"/>
                      <a:ext cx="84" cy="7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44BF3A4-0BC2-4A6F-81FF-CE13F6D703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88" y="559895"/>
                    <a:ext cx="53340" cy="45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97DE3DE-69D0-4AF2-9BA8-92528661469A}"/>
                  </a:ext>
                </a:extLst>
              </p:cNvPr>
              <p:cNvGrpSpPr/>
              <p:nvPr/>
            </p:nvGrpSpPr>
            <p:grpSpPr>
              <a:xfrm>
                <a:off x="477297" y="1838849"/>
                <a:ext cx="847726" cy="785718"/>
                <a:chOff x="194811" y="24384"/>
                <a:chExt cx="848482" cy="786381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95881D-FE6A-4C11-9C62-72F0F291F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723" y="593595"/>
                  <a:ext cx="242570" cy="217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C'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7E122B6-95B3-4852-9D4B-D5A192E3DB8B}"/>
                    </a:ext>
                  </a:extLst>
                </p:cNvPr>
                <p:cNvGrpSpPr/>
                <p:nvPr/>
              </p:nvGrpSpPr>
              <p:grpSpPr>
                <a:xfrm>
                  <a:off x="194811" y="24384"/>
                  <a:ext cx="684889" cy="754380"/>
                  <a:chOff x="-261" y="0"/>
                  <a:chExt cx="684889" cy="75438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7F688214-0108-443A-8E36-0808384A9D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261" y="0"/>
                    <a:ext cx="659765" cy="754380"/>
                    <a:chOff x="3974" y="3271"/>
                    <a:chExt cx="1039" cy="1188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BA3D5A4-EE3E-439D-A0C7-86EFA964CD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271"/>
                      <a:ext cx="913" cy="11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76FD6033-4E52-46FE-879F-789B4803FA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4" y="3367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D2E6ADE-4E2B-4509-985B-AF1A844CC9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1" y="4014"/>
                      <a:ext cx="35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Q'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5BF8629E-F244-495C-BEA1-AAF3BA5C33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3367"/>
                      <a:ext cx="29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D5E48688-CE63-4BF4-81C6-B7EA8367A5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8" y="4014"/>
                      <a:ext cx="322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SG" sz="11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AutoShape 23">
                      <a:extLst>
                        <a:ext uri="{FF2B5EF4-FFF2-40B4-BE49-F238E27FC236}">
                          <a16:creationId xmlns:a16="http://schemas.microsoft.com/office/drawing/2014/main" id="{78D0C887-F02A-4C6B-A98C-B1E1410B47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4058" y="3770"/>
                      <a:ext cx="143" cy="14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E64D962D-A1AF-4CFD-96FE-C78CD962B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4" y="3802"/>
                      <a:ext cx="84" cy="7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4DAD8BEC-5E50-4E62-8168-06C1DBADB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88" y="559895"/>
                    <a:ext cx="53340" cy="45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E5963-5CB4-4BC8-B905-248575FE28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9834" y="678162"/>
          <a:ext cx="7957447" cy="5273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032">
                  <a:extLst>
                    <a:ext uri="{9D8B030D-6E8A-4147-A177-3AD203B41FA5}">
                      <a16:colId xmlns:a16="http://schemas.microsoft.com/office/drawing/2014/main" val="3740764677"/>
                    </a:ext>
                  </a:extLst>
                </a:gridCol>
                <a:gridCol w="633032">
                  <a:extLst>
                    <a:ext uri="{9D8B030D-6E8A-4147-A177-3AD203B41FA5}">
                      <a16:colId xmlns:a16="http://schemas.microsoft.com/office/drawing/2014/main" val="3191492831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3570111275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3967786487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3999045973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4028564884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1678016427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2059808101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1442073122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695912622"/>
                    </a:ext>
                  </a:extLst>
                </a:gridCol>
                <a:gridCol w="597022">
                  <a:extLst>
                    <a:ext uri="{9D8B030D-6E8A-4147-A177-3AD203B41FA5}">
                      <a16:colId xmlns:a16="http://schemas.microsoft.com/office/drawing/2014/main" val="1352390842"/>
                    </a:ext>
                  </a:extLst>
                </a:gridCol>
                <a:gridCol w="511734">
                  <a:extLst>
                    <a:ext uri="{9D8B030D-6E8A-4147-A177-3AD203B41FA5}">
                      <a16:colId xmlns:a16="http://schemas.microsoft.com/office/drawing/2014/main" val="3606030090"/>
                    </a:ext>
                  </a:extLst>
                </a:gridCol>
                <a:gridCol w="627347">
                  <a:extLst>
                    <a:ext uri="{9D8B030D-6E8A-4147-A177-3AD203B41FA5}">
                      <a16:colId xmlns:a16="http://schemas.microsoft.com/office/drawing/2014/main" val="2402171034"/>
                    </a:ext>
                  </a:extLst>
                </a:gridCol>
              </a:tblGrid>
              <a:tr h="2929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Present state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Input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Flip-flop A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Flip-flop B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Flip-flop C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Next state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415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i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SG" sz="18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B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C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x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JA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KA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JB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KB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JC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KC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A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B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C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859078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4963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714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981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9905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63094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3619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6076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3749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310567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95358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8828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7342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9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69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301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1243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45B7D96-1BEE-4C33-BBA6-246B4D152597}"/>
              </a:ext>
            </a:extLst>
          </p:cNvPr>
          <p:cNvGrpSpPr/>
          <p:nvPr/>
        </p:nvGrpSpPr>
        <p:grpSpPr>
          <a:xfrm>
            <a:off x="2190858" y="4898694"/>
            <a:ext cx="333375" cy="1038225"/>
            <a:chOff x="2190858" y="4898694"/>
            <a:chExt cx="333375" cy="1038225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F20315C-A080-497F-9068-39B923E2C813}"/>
                </a:ext>
              </a:extLst>
            </p:cNvPr>
            <p:cNvCxnSpPr/>
            <p:nvPr/>
          </p:nvCxnSpPr>
          <p:spPr>
            <a:xfrm flipH="1" flipV="1">
              <a:off x="2190858" y="4898694"/>
              <a:ext cx="246530" cy="9620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2">
              <a:extLst>
                <a:ext uri="{FF2B5EF4-FFF2-40B4-BE49-F238E27FC236}">
                  <a16:creationId xmlns:a16="http://schemas.microsoft.com/office/drawing/2014/main" id="{21661854-0496-45AB-AC2A-08899878A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858" y="5622594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066C115-A8A2-4E3D-8773-B6934E331453}"/>
              </a:ext>
            </a:extLst>
          </p:cNvPr>
          <p:cNvGrpSpPr/>
          <p:nvPr/>
        </p:nvGrpSpPr>
        <p:grpSpPr>
          <a:xfrm>
            <a:off x="1838433" y="4262424"/>
            <a:ext cx="504825" cy="355387"/>
            <a:chOff x="-295275" y="-140970"/>
            <a:chExt cx="504825" cy="355387"/>
          </a:xfrm>
        </p:grpSpPr>
        <p:sp>
          <p:nvSpPr>
            <p:cNvPr id="132" name="Freeform 2244">
              <a:extLst>
                <a:ext uri="{FF2B5EF4-FFF2-40B4-BE49-F238E27FC236}">
                  <a16:creationId xmlns:a16="http://schemas.microsoft.com/office/drawing/2014/main" id="{32FE0C75-C6FE-40A8-95EF-7243FCD2A702}"/>
                </a:ext>
              </a:extLst>
            </p:cNvPr>
            <p:cNvSpPr/>
            <p:nvPr/>
          </p:nvSpPr>
          <p:spPr>
            <a:xfrm>
              <a:off x="-71914" y="-40640"/>
              <a:ext cx="281464" cy="255057"/>
            </a:xfrm>
            <a:custGeom>
              <a:avLst/>
              <a:gdLst>
                <a:gd name="connsiteX0" fmla="*/ 14664 w 281464"/>
                <a:gd name="connsiteY0" fmla="*/ 169332 h 255057"/>
                <a:gd name="connsiteX1" fmla="*/ 14664 w 281464"/>
                <a:gd name="connsiteY1" fmla="*/ 35982 h 255057"/>
                <a:gd name="connsiteX2" fmla="*/ 167064 w 281464"/>
                <a:gd name="connsiteY2" fmla="*/ 7407 h 255057"/>
                <a:gd name="connsiteX3" fmla="*/ 281364 w 281464"/>
                <a:gd name="connsiteY3" fmla="*/ 150282 h 255057"/>
                <a:gd name="connsiteX4" fmla="*/ 148014 w 281464"/>
                <a:gd name="connsiteY4" fmla="*/ 255057 h 25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64" h="255057">
                  <a:moveTo>
                    <a:pt x="14664" y="169332"/>
                  </a:moveTo>
                  <a:cubicBezTo>
                    <a:pt x="1964" y="116150"/>
                    <a:pt x="-10736" y="62969"/>
                    <a:pt x="14664" y="35982"/>
                  </a:cubicBezTo>
                  <a:cubicBezTo>
                    <a:pt x="40064" y="8994"/>
                    <a:pt x="122614" y="-11643"/>
                    <a:pt x="167064" y="7407"/>
                  </a:cubicBezTo>
                  <a:cubicBezTo>
                    <a:pt x="211514" y="26457"/>
                    <a:pt x="284539" y="109007"/>
                    <a:pt x="281364" y="150282"/>
                  </a:cubicBezTo>
                  <a:cubicBezTo>
                    <a:pt x="278189" y="191557"/>
                    <a:pt x="213101" y="223307"/>
                    <a:pt x="148014" y="25505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33" name="Text Box 2">
              <a:extLst>
                <a:ext uri="{FF2B5EF4-FFF2-40B4-BE49-F238E27FC236}">
                  <a16:creationId xmlns:a16="http://schemas.microsoft.com/office/drawing/2014/main" id="{7EC1B973-E361-44AA-8D1E-DDDF0628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95275" y="-140970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1C8D49-282D-4DE9-9562-1CFCA60989F0}"/>
              </a:ext>
            </a:extLst>
          </p:cNvPr>
          <p:cNvGrpSpPr/>
          <p:nvPr/>
        </p:nvGrpSpPr>
        <p:grpSpPr>
          <a:xfrm>
            <a:off x="2638533" y="5440671"/>
            <a:ext cx="395840" cy="439086"/>
            <a:chOff x="2638533" y="5440671"/>
            <a:chExt cx="395840" cy="439086"/>
          </a:xfrm>
        </p:grpSpPr>
        <p:sp>
          <p:nvSpPr>
            <p:cNvPr id="134" name="Text Box 2">
              <a:extLst>
                <a:ext uri="{FF2B5EF4-FFF2-40B4-BE49-F238E27FC236}">
                  <a16:creationId xmlns:a16="http://schemas.microsoft.com/office/drawing/2014/main" id="{2C4C0FE3-90B8-41DA-8F24-5C190A003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998" y="5440671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DFC4A24-CF27-4133-9928-C31D1C08759B}"/>
                </a:ext>
              </a:extLst>
            </p:cNvPr>
            <p:cNvCxnSpPr/>
            <p:nvPr/>
          </p:nvCxnSpPr>
          <p:spPr>
            <a:xfrm flipH="1">
              <a:off x="2638533" y="5527344"/>
              <a:ext cx="161925" cy="35241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8C94D90-9015-4F3E-AB10-6716D7868E6A}"/>
              </a:ext>
            </a:extLst>
          </p:cNvPr>
          <p:cNvGrpSpPr/>
          <p:nvPr/>
        </p:nvGrpSpPr>
        <p:grpSpPr>
          <a:xfrm>
            <a:off x="2371833" y="5450196"/>
            <a:ext cx="363518" cy="372423"/>
            <a:chOff x="2371833" y="5450196"/>
            <a:chExt cx="363518" cy="372423"/>
          </a:xfrm>
        </p:grpSpPr>
        <p:sp>
          <p:nvSpPr>
            <p:cNvPr id="135" name="Text Box 2">
              <a:extLst>
                <a:ext uri="{FF2B5EF4-FFF2-40B4-BE49-F238E27FC236}">
                  <a16:creationId xmlns:a16="http://schemas.microsoft.com/office/drawing/2014/main" id="{9A120B79-9BDB-43DE-8F5A-F73EDD6A2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33" y="5508294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93ACB8F-7B1F-47C4-9FCB-18A760108634}"/>
                </a:ext>
              </a:extLst>
            </p:cNvPr>
            <p:cNvCxnSpPr/>
            <p:nvPr/>
          </p:nvCxnSpPr>
          <p:spPr>
            <a:xfrm flipV="1">
              <a:off x="2573426" y="5450196"/>
              <a:ext cx="161925" cy="35241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179BA1-FD9E-4B5D-9D31-E4F0B6F1FD71}"/>
              </a:ext>
            </a:extLst>
          </p:cNvPr>
          <p:cNvGrpSpPr/>
          <p:nvPr/>
        </p:nvGrpSpPr>
        <p:grpSpPr>
          <a:xfrm>
            <a:off x="1686033" y="4803444"/>
            <a:ext cx="342900" cy="1009650"/>
            <a:chOff x="1686033" y="4803444"/>
            <a:chExt cx="342900" cy="1009650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169CAE0-68E5-4904-B143-E0ACD71598DC}"/>
                </a:ext>
              </a:extLst>
            </p:cNvPr>
            <p:cNvCxnSpPr/>
            <p:nvPr/>
          </p:nvCxnSpPr>
          <p:spPr>
            <a:xfrm flipH="1">
              <a:off x="1686033" y="4870119"/>
              <a:ext cx="295275" cy="9429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2">
              <a:extLst>
                <a:ext uri="{FF2B5EF4-FFF2-40B4-BE49-F238E27FC236}">
                  <a16:creationId xmlns:a16="http://schemas.microsoft.com/office/drawing/2014/main" id="{3E958446-3938-4C84-A10A-40A3E854B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558" y="4803444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FB45EF1-47D8-4278-906E-A669312C2552}"/>
              </a:ext>
            </a:extLst>
          </p:cNvPr>
          <p:cNvGrpSpPr/>
          <p:nvPr/>
        </p:nvGrpSpPr>
        <p:grpSpPr>
          <a:xfrm>
            <a:off x="2238483" y="4832019"/>
            <a:ext cx="590226" cy="363832"/>
            <a:chOff x="2238483" y="4832019"/>
            <a:chExt cx="590226" cy="363832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C98A9A2-0AA1-4C09-8D4E-B55283307259}"/>
                </a:ext>
              </a:extLst>
            </p:cNvPr>
            <p:cNvCxnSpPr/>
            <p:nvPr/>
          </p:nvCxnSpPr>
          <p:spPr>
            <a:xfrm flipH="1" flipV="1">
              <a:off x="2238483" y="4832019"/>
              <a:ext cx="438150" cy="3238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 Box 2">
              <a:extLst>
                <a:ext uri="{FF2B5EF4-FFF2-40B4-BE49-F238E27FC236}">
                  <a16:creationId xmlns:a16="http://schemas.microsoft.com/office/drawing/2014/main" id="{01D62055-8342-428C-AE40-9C94D0161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334" y="4881526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D9485B8-35CE-4C52-8203-02F5B166BFF7}"/>
              </a:ext>
            </a:extLst>
          </p:cNvPr>
          <p:cNvGrpSpPr/>
          <p:nvPr/>
        </p:nvGrpSpPr>
        <p:grpSpPr>
          <a:xfrm>
            <a:off x="1752708" y="5984544"/>
            <a:ext cx="590550" cy="314325"/>
            <a:chOff x="1752708" y="5984544"/>
            <a:chExt cx="590550" cy="314325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70E1F1-4662-4B3E-A662-5BD9E585921D}"/>
                </a:ext>
              </a:extLst>
            </p:cNvPr>
            <p:cNvCxnSpPr/>
            <p:nvPr/>
          </p:nvCxnSpPr>
          <p:spPr>
            <a:xfrm>
              <a:off x="1838433" y="6022644"/>
              <a:ext cx="50482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 Box 2">
              <a:extLst>
                <a:ext uri="{FF2B5EF4-FFF2-40B4-BE49-F238E27FC236}">
                  <a16:creationId xmlns:a16="http://schemas.microsoft.com/office/drawing/2014/main" id="{F1959797-1586-466B-8F50-C7A6817A1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708" y="5984544"/>
              <a:ext cx="4286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0,1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C2B7BF-D92D-4547-BA3B-E39679FE91A9}"/>
              </a:ext>
            </a:extLst>
          </p:cNvPr>
          <p:cNvGrpSpPr/>
          <p:nvPr/>
        </p:nvGrpSpPr>
        <p:grpSpPr>
          <a:xfrm>
            <a:off x="838308" y="4527219"/>
            <a:ext cx="2142586" cy="1708801"/>
            <a:chOff x="0" y="0"/>
            <a:chExt cx="2142586" cy="17088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90A8FD-4EEF-4BF7-AE06-F886A804D690}"/>
                </a:ext>
              </a:extLst>
            </p:cNvPr>
            <p:cNvGrpSpPr/>
            <p:nvPr/>
          </p:nvGrpSpPr>
          <p:grpSpPr>
            <a:xfrm>
              <a:off x="304800" y="0"/>
              <a:ext cx="1837786" cy="1708801"/>
              <a:chOff x="0" y="0"/>
              <a:chExt cx="1837786" cy="1708801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3689EBC-A471-46B7-9919-0CA5C349DC0F}"/>
                  </a:ext>
                </a:extLst>
              </p:cNvPr>
              <p:cNvGrpSpPr/>
              <p:nvPr/>
            </p:nvGrpSpPr>
            <p:grpSpPr>
              <a:xfrm>
                <a:off x="733425" y="0"/>
                <a:ext cx="370936" cy="403876"/>
                <a:chOff x="0" y="0"/>
                <a:chExt cx="381111" cy="404599"/>
              </a:xfrm>
            </p:grpSpPr>
            <p:sp>
              <p:nvSpPr>
                <p:cNvPr id="118" name="Text Box 2">
                  <a:extLst>
                    <a:ext uri="{FF2B5EF4-FFF2-40B4-BE49-F238E27FC236}">
                      <a16:creationId xmlns:a16="http://schemas.microsoft.com/office/drawing/2014/main" id="{D9836BC2-4ECD-4FC7-8563-F092314644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40" y="9560"/>
                  <a:ext cx="340471" cy="395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4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B9DA2795-1488-43D2-857A-86A00BD38FA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81000" cy="355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571F9F2-108E-4A40-94C2-34FEA6314ECA}"/>
                  </a:ext>
                </a:extLst>
              </p:cNvPr>
              <p:cNvGrpSpPr/>
              <p:nvPr/>
            </p:nvGrpSpPr>
            <p:grpSpPr>
              <a:xfrm>
                <a:off x="285750" y="1304925"/>
                <a:ext cx="1275715" cy="403876"/>
                <a:chOff x="0" y="0"/>
                <a:chExt cx="1275715" cy="403876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8C60B233-A010-4BCD-9BCC-F3ADF60925D4}"/>
                    </a:ext>
                  </a:extLst>
                </p:cNvPr>
                <p:cNvGrpSpPr/>
                <p:nvPr/>
              </p:nvGrpSpPr>
              <p:grpSpPr>
                <a:xfrm>
                  <a:off x="904875" y="0"/>
                  <a:ext cx="370840" cy="403860"/>
                  <a:chOff x="0" y="0"/>
                  <a:chExt cx="381111" cy="404599"/>
                </a:xfrm>
              </p:grpSpPr>
              <p:sp>
                <p:nvSpPr>
                  <p:cNvPr id="116" name="Text Box 2">
                    <a:extLst>
                      <a:ext uri="{FF2B5EF4-FFF2-40B4-BE49-F238E27FC236}">
                        <a16:creationId xmlns:a16="http://schemas.microsoft.com/office/drawing/2014/main" id="{1BA042F6-173A-4D54-BF90-1938413E5A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40" y="9560"/>
                    <a:ext cx="340471" cy="3950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2</a:t>
                    </a:r>
                    <a:endParaRPr lang="en-SG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2790A12F-5221-4256-85D4-C95E8E0EF36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81000" cy="355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E45094A2-057C-45E3-9D88-7DB5B688BEC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70936" cy="403876"/>
                  <a:chOff x="0" y="0"/>
                  <a:chExt cx="381111" cy="404599"/>
                </a:xfrm>
              </p:grpSpPr>
              <p:sp>
                <p:nvSpPr>
                  <p:cNvPr id="114" name="Text Box 2">
                    <a:extLst>
                      <a:ext uri="{FF2B5EF4-FFF2-40B4-BE49-F238E27FC236}">
                        <a16:creationId xmlns:a16="http://schemas.microsoft.com/office/drawing/2014/main" id="{8CD6BDDE-3DE6-49C0-97AA-54886CDDFC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40" y="9560"/>
                    <a:ext cx="340471" cy="3950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3</a:t>
                    </a:r>
                    <a:endParaRPr lang="en-SG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4A5648B2-0C49-4C5F-B8F5-6DD94BC2FC0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81000" cy="355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05A0962-DD45-4E5B-8873-771E602ED87A}"/>
                  </a:ext>
                </a:extLst>
              </p:cNvPr>
              <p:cNvGrpSpPr/>
              <p:nvPr/>
            </p:nvGrpSpPr>
            <p:grpSpPr>
              <a:xfrm>
                <a:off x="0" y="590550"/>
                <a:ext cx="1837786" cy="403876"/>
                <a:chOff x="0" y="0"/>
                <a:chExt cx="1837786" cy="403876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8B5097C-A8CB-42DC-9E2F-2DD5A94F26A0}"/>
                    </a:ext>
                  </a:extLst>
                </p:cNvPr>
                <p:cNvGrpSpPr/>
                <p:nvPr/>
              </p:nvGrpSpPr>
              <p:grpSpPr>
                <a:xfrm>
                  <a:off x="1466850" y="0"/>
                  <a:ext cx="370936" cy="403876"/>
                  <a:chOff x="0" y="0"/>
                  <a:chExt cx="381111" cy="404599"/>
                </a:xfrm>
              </p:grpSpPr>
              <p:sp>
                <p:nvSpPr>
                  <p:cNvPr id="110" name="Text Box 2">
                    <a:extLst>
                      <a:ext uri="{FF2B5EF4-FFF2-40B4-BE49-F238E27FC236}">
                        <a16:creationId xmlns:a16="http://schemas.microsoft.com/office/drawing/2014/main" id="{B9CA889C-2C35-444A-AC4B-1C39C8AEB7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40" y="9560"/>
                    <a:ext cx="340471" cy="3950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1</a:t>
                    </a:r>
                    <a:endParaRPr lang="en-SG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9C071EE0-A08E-44D3-B714-F382D5771EA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81000" cy="355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CE72F4D-AB27-498A-BD7C-67A87A9B8FC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70936" cy="403876"/>
                  <a:chOff x="0" y="0"/>
                  <a:chExt cx="381111" cy="404599"/>
                </a:xfrm>
              </p:grpSpPr>
              <p:sp>
                <p:nvSpPr>
                  <p:cNvPr id="108" name="Text Box 2">
                    <a:extLst>
                      <a:ext uri="{FF2B5EF4-FFF2-40B4-BE49-F238E27FC236}">
                        <a16:creationId xmlns:a16="http://schemas.microsoft.com/office/drawing/2014/main" id="{CC39E1B1-5E0A-4D01-A8B9-A9B3D2D5C0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40" y="9560"/>
                    <a:ext cx="340471" cy="3950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4</a:t>
                    </a:r>
                    <a:endParaRPr lang="en-SG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F70BDB94-C8FB-460F-A844-32E1FF41246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81000" cy="355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100" name="Freeform 2275">
              <a:extLst>
                <a:ext uri="{FF2B5EF4-FFF2-40B4-BE49-F238E27FC236}">
                  <a16:creationId xmlns:a16="http://schemas.microsoft.com/office/drawing/2014/main" id="{48BEC4C5-4CA3-43CC-ADCB-E19BDD8866D9}"/>
                </a:ext>
              </a:extLst>
            </p:cNvPr>
            <p:cNvSpPr/>
            <p:nvPr/>
          </p:nvSpPr>
          <p:spPr>
            <a:xfrm rot="18690748">
              <a:off x="238125" y="409575"/>
              <a:ext cx="281464" cy="255057"/>
            </a:xfrm>
            <a:custGeom>
              <a:avLst/>
              <a:gdLst>
                <a:gd name="connsiteX0" fmla="*/ 14664 w 281464"/>
                <a:gd name="connsiteY0" fmla="*/ 169332 h 255057"/>
                <a:gd name="connsiteX1" fmla="*/ 14664 w 281464"/>
                <a:gd name="connsiteY1" fmla="*/ 35982 h 255057"/>
                <a:gd name="connsiteX2" fmla="*/ 167064 w 281464"/>
                <a:gd name="connsiteY2" fmla="*/ 7407 h 255057"/>
                <a:gd name="connsiteX3" fmla="*/ 281364 w 281464"/>
                <a:gd name="connsiteY3" fmla="*/ 150282 h 255057"/>
                <a:gd name="connsiteX4" fmla="*/ 148014 w 281464"/>
                <a:gd name="connsiteY4" fmla="*/ 255057 h 25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64" h="255057">
                  <a:moveTo>
                    <a:pt x="14664" y="169332"/>
                  </a:moveTo>
                  <a:cubicBezTo>
                    <a:pt x="1964" y="116150"/>
                    <a:pt x="-10736" y="62969"/>
                    <a:pt x="14664" y="35982"/>
                  </a:cubicBezTo>
                  <a:cubicBezTo>
                    <a:pt x="40064" y="8994"/>
                    <a:pt x="122614" y="-11643"/>
                    <a:pt x="167064" y="7407"/>
                  </a:cubicBezTo>
                  <a:cubicBezTo>
                    <a:pt x="211514" y="26457"/>
                    <a:pt x="284539" y="109007"/>
                    <a:pt x="281364" y="150282"/>
                  </a:cubicBezTo>
                  <a:cubicBezTo>
                    <a:pt x="278189" y="191557"/>
                    <a:pt x="213101" y="223307"/>
                    <a:pt x="148014" y="2550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8BD331AA-C085-489D-8FEF-2B2E1E6AC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7650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CF0A106-8618-481E-9334-619B20DA8629}"/>
              </a:ext>
            </a:extLst>
          </p:cNvPr>
          <p:cNvSpPr/>
          <p:nvPr/>
        </p:nvSpPr>
        <p:spPr>
          <a:xfrm>
            <a:off x="6096000" y="563911"/>
            <a:ext cx="3857515" cy="5458709"/>
          </a:xfrm>
          <a:prstGeom prst="rect">
            <a:avLst/>
          </a:prstGeom>
          <a:solidFill>
            <a:srgbClr val="FBE5D6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20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9183" y="1038392"/>
            <a:ext cx="512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tabLst>
                <a:tab pos="449263" algn="l"/>
              </a:tabLst>
            </a:pPr>
            <a:r>
              <a:rPr lang="en-SG" sz="2800" dirty="0"/>
              <a:t>(d)	With data forwarding. </a:t>
            </a:r>
            <a:br>
              <a:rPr lang="en-SG" sz="2800" dirty="0"/>
            </a:br>
            <a:r>
              <a:rPr lang="en-SG" sz="2800" dirty="0"/>
              <a:t>Branch resolved at stage 2, predicted taken.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3662" y="869115"/>
            <a:ext cx="492519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$a0, 12   # I1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12($a0)   # I2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-4($t1)   # I3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0($t1)    # I4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-4   # I5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$a0, Loop # I6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0($t1)    # I7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35B6BF-CDA2-40AD-958E-AE16FA9C9A8C}"/>
              </a:ext>
            </a:extLst>
          </p:cNvPr>
          <p:cNvGraphicFramePr>
            <a:graphicFrameLocks noGrp="1"/>
          </p:cNvGraphicFramePr>
          <p:nvPr/>
        </p:nvGraphicFramePr>
        <p:xfrm>
          <a:off x="1347020" y="3429000"/>
          <a:ext cx="9124327" cy="265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922">
                  <a:extLst>
                    <a:ext uri="{9D8B030D-6E8A-4147-A177-3AD203B41FA5}">
                      <a16:colId xmlns:a16="http://schemas.microsoft.com/office/drawing/2014/main" val="1087777291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1239341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15910234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934832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48091796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4071420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59938615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24809372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8427164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74687314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0851922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3463427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257599622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253438078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1067241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4144797433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563506372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7036687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660323931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417317577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405090444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341045626"/>
                    </a:ext>
                  </a:extLst>
                </a:gridCol>
              </a:tblGrid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11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291583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4617617"/>
                  </a:ext>
                </a:extLst>
              </a:tr>
              <a:tr h="334438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131560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637858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844717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123109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6946555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20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15D585-25C4-4180-9000-A32F0C722CC8}"/>
              </a:ext>
            </a:extLst>
          </p:cNvPr>
          <p:cNvSpPr txBox="1"/>
          <p:nvPr/>
        </p:nvSpPr>
        <p:spPr>
          <a:xfrm>
            <a:off x="6160442" y="2487612"/>
            <a:ext cx="43109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Total number of cycles = 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A718A-3F67-40FF-A68E-387C1BDC65CC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Q11</a:t>
            </a:r>
          </a:p>
        </p:txBody>
      </p:sp>
    </p:spTree>
    <p:extLst>
      <p:ext uri="{BB962C8B-B14F-4D97-AF65-F5344CB8AC3E}">
        <p14:creationId xmlns:p14="http://schemas.microsoft.com/office/powerpoint/2010/main" val="509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6BE3F-BBE3-453F-A63E-3A73E3E7F8B9}"/>
              </a:ext>
            </a:extLst>
          </p:cNvPr>
          <p:cNvSpPr txBox="1"/>
          <p:nvPr/>
        </p:nvSpPr>
        <p:spPr>
          <a:xfrm>
            <a:off x="366336" y="236786"/>
            <a:ext cx="390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A209E-6485-438A-B9D1-8F8C11065BA5}"/>
              </a:ext>
            </a:extLst>
          </p:cNvPr>
          <p:cNvSpPr txBox="1"/>
          <p:nvPr/>
        </p:nvSpPr>
        <p:spPr>
          <a:xfrm>
            <a:off x="5410761" y="179755"/>
            <a:ext cx="613775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&lt;32;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 = sum + (A[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B[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– C[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894EC-3A88-40E3-9E77-5B0936BCA3D6}"/>
              </a:ext>
            </a:extLst>
          </p:cNvPr>
          <p:cNvSpPr txBox="1"/>
          <p:nvPr/>
        </p:nvSpPr>
        <p:spPr>
          <a:xfrm>
            <a:off x="5728357" y="1503194"/>
            <a:ext cx="626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tabLst>
                <a:tab pos="622300" algn="l"/>
              </a:tabLst>
            </a:pPr>
            <a:r>
              <a:rPr lang="en-SG" sz="2400" dirty="0"/>
              <a:t>Addresses: 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400" i="1" dirty="0"/>
              <a:t>A</a:t>
            </a:r>
            <a:r>
              <a:rPr lang="en-SG" sz="2400" dirty="0"/>
              <a:t>: 0x00000080; </a:t>
            </a:r>
            <a:r>
              <a:rPr lang="en-SG" sz="2400" i="1" dirty="0"/>
              <a:t>B</a:t>
            </a:r>
            <a:r>
              <a:rPr lang="en-SG" sz="2400" dirty="0"/>
              <a:t>: 0xFFFF0040; </a:t>
            </a:r>
            <a:r>
              <a:rPr lang="en-SG" sz="2400" i="1" dirty="0"/>
              <a:t>C</a:t>
            </a:r>
            <a:r>
              <a:rPr lang="en-SG" sz="2400" dirty="0"/>
              <a:t>: 0x12345688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C6126-A3F5-4B15-A0DD-58609339FA9C}"/>
              </a:ext>
            </a:extLst>
          </p:cNvPr>
          <p:cNvSpPr txBox="1"/>
          <p:nvPr/>
        </p:nvSpPr>
        <p:spPr>
          <a:xfrm>
            <a:off x="342379" y="682191"/>
            <a:ext cx="503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Direct-mapped cache, 8 blocks. Each block 4 words.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E5B66-BCDF-477C-9889-20A8D043D952}"/>
              </a:ext>
            </a:extLst>
          </p:cNvPr>
          <p:cNvSpPr txBox="1"/>
          <p:nvPr/>
        </p:nvSpPr>
        <p:spPr>
          <a:xfrm>
            <a:off x="342379" y="1623261"/>
            <a:ext cx="4592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(a) 	What is the cache hit rate of the code?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16764-470B-40A9-A518-3C2BB4A06F4D}"/>
              </a:ext>
            </a:extLst>
          </p:cNvPr>
          <p:cNvSpPr txBox="1"/>
          <p:nvPr/>
        </p:nvSpPr>
        <p:spPr>
          <a:xfrm>
            <a:off x="342379" y="2681658"/>
            <a:ext cx="6063368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0x00000080 =	… 0000 00001 </a:t>
            </a:r>
            <a:r>
              <a:rPr lang="en-SG" sz="2800" dirty="0">
                <a:solidFill>
                  <a:srgbClr val="0033CC"/>
                </a:solidFill>
              </a:rPr>
              <a:t>000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0xFFFF0040 =	… 0000 00000 </a:t>
            </a:r>
            <a:r>
              <a:rPr lang="en-SG" sz="2800" dirty="0">
                <a:solidFill>
                  <a:srgbClr val="0033CC"/>
                </a:solidFill>
              </a:rPr>
              <a:t>100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0x12345688 =	… 0101 01101 </a:t>
            </a:r>
            <a:r>
              <a:rPr lang="en-SG" sz="2800" dirty="0">
                <a:solidFill>
                  <a:srgbClr val="0033CC"/>
                </a:solidFill>
              </a:rPr>
              <a:t>000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C00000"/>
                </a:solidFill>
              </a:rPr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7861F-6BCE-4B26-AB9D-42DDF525710E}"/>
              </a:ext>
            </a:extLst>
          </p:cNvPr>
          <p:cNvSpPr txBox="1"/>
          <p:nvPr/>
        </p:nvSpPr>
        <p:spPr>
          <a:xfrm>
            <a:off x="7015397" y="2587744"/>
            <a:ext cx="4576159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First four iterations: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A[0]..A[3] mapped to block 0.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B[0]..B[3] mapped to block 4.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C[0], C[1] mapped to block 0,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C[2], C[3] mapped to block 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8656A-E146-47EB-95F3-9DF8BCF82592}"/>
              </a:ext>
            </a:extLst>
          </p:cNvPr>
          <p:cNvSpPr txBox="1"/>
          <p:nvPr/>
        </p:nvSpPr>
        <p:spPr>
          <a:xfrm>
            <a:off x="116113" y="4523810"/>
            <a:ext cx="67899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A[0] (miss), A[1] (miss), A[2] (miss), A[3] (hit).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B[0] (miss), B[1]..B[3] (hits)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C[0] (miss), C[1] (miss), C[2] (miss), C[3] (hit).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C234D-3A2B-4FBF-9879-48CB3ED4BD8B}"/>
              </a:ext>
            </a:extLst>
          </p:cNvPr>
          <p:cNvSpPr txBox="1"/>
          <p:nvPr/>
        </p:nvSpPr>
        <p:spPr>
          <a:xfrm>
            <a:off x="7502893" y="5216307"/>
            <a:ext cx="296487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3200" dirty="0"/>
              <a:t>Hit rate = 5/12</a:t>
            </a:r>
          </a:p>
        </p:txBody>
      </p:sp>
    </p:spTree>
    <p:extLst>
      <p:ext uri="{BB962C8B-B14F-4D97-AF65-F5344CB8AC3E}">
        <p14:creationId xmlns:p14="http://schemas.microsoft.com/office/powerpoint/2010/main" val="23683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6BE3F-BBE3-453F-A63E-3A73E3E7F8B9}"/>
              </a:ext>
            </a:extLst>
          </p:cNvPr>
          <p:cNvSpPr txBox="1"/>
          <p:nvPr/>
        </p:nvSpPr>
        <p:spPr>
          <a:xfrm>
            <a:off x="366337" y="236786"/>
            <a:ext cx="4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7AC7-142C-4EE9-85ED-3D4EEB6E6F45}"/>
              </a:ext>
            </a:extLst>
          </p:cNvPr>
          <p:cNvSpPr txBox="1"/>
          <p:nvPr/>
        </p:nvSpPr>
        <p:spPr>
          <a:xfrm>
            <a:off x="5410761" y="179755"/>
            <a:ext cx="613775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&lt;32;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 = sum + (A[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B[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– C[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B845A-276F-4B93-BAFA-09EE12E8C6DC}"/>
              </a:ext>
            </a:extLst>
          </p:cNvPr>
          <p:cNvSpPr txBox="1"/>
          <p:nvPr/>
        </p:nvSpPr>
        <p:spPr>
          <a:xfrm>
            <a:off x="7767484" y="1672098"/>
            <a:ext cx="378103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400" dirty="0"/>
              <a:t>A:   … 0000 00001 </a:t>
            </a:r>
            <a:r>
              <a:rPr lang="en-SG" sz="2400" dirty="0">
                <a:solidFill>
                  <a:srgbClr val="0033CC"/>
                </a:solidFill>
              </a:rPr>
              <a:t>000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400" dirty="0"/>
              <a:t>B:	… 0000 00000 </a:t>
            </a:r>
            <a:r>
              <a:rPr lang="en-SG" sz="2400" dirty="0">
                <a:solidFill>
                  <a:srgbClr val="0033CC"/>
                </a:solidFill>
              </a:rPr>
              <a:t>100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400" dirty="0"/>
              <a:t>C:	… 0101 01101 </a:t>
            </a:r>
            <a:r>
              <a:rPr lang="en-SG" sz="2400" dirty="0">
                <a:solidFill>
                  <a:srgbClr val="0033CC"/>
                </a:solidFill>
              </a:rPr>
              <a:t>000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C00000"/>
                </a:solidFill>
              </a:rPr>
              <a:t>1000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F3C681-AFC2-4127-A1BA-ABA3FC57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89476"/>
              </p:ext>
            </p:extLst>
          </p:nvPr>
        </p:nvGraphicFramePr>
        <p:xfrm>
          <a:off x="514025" y="2725977"/>
          <a:ext cx="7014117" cy="3661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407">
                  <a:extLst>
                    <a:ext uri="{9D8B030D-6E8A-4147-A177-3AD203B41FA5}">
                      <a16:colId xmlns:a16="http://schemas.microsoft.com/office/drawing/2014/main" val="3093395408"/>
                    </a:ext>
                  </a:extLst>
                </a:gridCol>
                <a:gridCol w="1434317">
                  <a:extLst>
                    <a:ext uri="{9D8B030D-6E8A-4147-A177-3AD203B41FA5}">
                      <a16:colId xmlns:a16="http://schemas.microsoft.com/office/drawing/2014/main" val="2014687838"/>
                    </a:ext>
                  </a:extLst>
                </a:gridCol>
                <a:gridCol w="1435538">
                  <a:extLst>
                    <a:ext uri="{9D8B030D-6E8A-4147-A177-3AD203B41FA5}">
                      <a16:colId xmlns:a16="http://schemas.microsoft.com/office/drawing/2014/main" val="2330403273"/>
                    </a:ext>
                  </a:extLst>
                </a:gridCol>
                <a:gridCol w="1434317">
                  <a:extLst>
                    <a:ext uri="{9D8B030D-6E8A-4147-A177-3AD203B41FA5}">
                      <a16:colId xmlns:a16="http://schemas.microsoft.com/office/drawing/2014/main" val="3213382090"/>
                    </a:ext>
                  </a:extLst>
                </a:gridCol>
                <a:gridCol w="1435538">
                  <a:extLst>
                    <a:ext uri="{9D8B030D-6E8A-4147-A177-3AD203B41FA5}">
                      <a16:colId xmlns:a16="http://schemas.microsoft.com/office/drawing/2014/main" val="3970440283"/>
                    </a:ext>
                  </a:extLst>
                </a:gridCol>
              </a:tblGrid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Block 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C[30]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C[31]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6130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B[20]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B[21]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B[22]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B[23]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2754483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B[24]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B[25]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B[26]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B[27]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721859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B[28]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B[29]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B[30]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B[31]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5775301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4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A[16]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A[17]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A[18]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A[19]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49467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A[20]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A[21]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A[22]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A[23]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565728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6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A[24]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A[25]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A[26]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A[27]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31426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A[28]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A[29]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A[30]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A[31]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86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B1E0D5-CD8A-420F-9583-E4F67811A6B7}"/>
              </a:ext>
            </a:extLst>
          </p:cNvPr>
          <p:cNvSpPr txBox="1"/>
          <p:nvPr/>
        </p:nvSpPr>
        <p:spPr>
          <a:xfrm>
            <a:off x="342379" y="1623261"/>
            <a:ext cx="575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(b) 	Fill in the content of the cache after executing the code.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9377E-DD35-44D3-97BE-DFBE5021C217}"/>
              </a:ext>
            </a:extLst>
          </p:cNvPr>
          <p:cNvSpPr txBox="1"/>
          <p:nvPr/>
        </p:nvSpPr>
        <p:spPr>
          <a:xfrm>
            <a:off x="8141587" y="2998514"/>
            <a:ext cx="3406928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First four iterations: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A[0]..A[3] mapped to block 0.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B[0]..B[3] mapped to block 4.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C[0], C[1] mapped to block 0,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C[2], C[3] mapped to block 1.</a:t>
            </a:r>
          </a:p>
        </p:txBody>
      </p:sp>
    </p:spTree>
    <p:extLst>
      <p:ext uri="{BB962C8B-B14F-4D97-AF65-F5344CB8AC3E}">
        <p14:creationId xmlns:p14="http://schemas.microsoft.com/office/powerpoint/2010/main" val="20431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53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71209" y="350196"/>
            <a:ext cx="985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AY2021/22 Semester 1</a:t>
            </a:r>
          </a:p>
          <a:p>
            <a:r>
              <a:rPr lang="en-US" sz="3600" dirty="0">
                <a:solidFill>
                  <a:srgbClr val="0033CC"/>
                </a:solidFill>
              </a:rPr>
              <a:t>CS2100 Exam</a:t>
            </a:r>
            <a:endParaRPr lang="en-SG" sz="3600" dirty="0">
              <a:solidFill>
                <a:srgbClr val="00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111" y="1855671"/>
            <a:ext cx="66277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Date: </a:t>
            </a:r>
            <a:r>
              <a:rPr lang="en-US" sz="3200" dirty="0">
                <a:solidFill>
                  <a:srgbClr val="C00000"/>
                </a:solidFill>
              </a:rPr>
              <a:t>20 November 2021, Saturday</a:t>
            </a:r>
            <a:endParaRPr lang="en-US" sz="2800" dirty="0">
              <a:solidFill>
                <a:srgbClr val="C00000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Time: </a:t>
            </a:r>
            <a:r>
              <a:rPr lang="en-US" sz="2800" dirty="0">
                <a:solidFill>
                  <a:srgbClr val="C00000"/>
                </a:solidFill>
              </a:rPr>
              <a:t>9 – 11am</a:t>
            </a:r>
            <a:r>
              <a:rPr lang="en-US" sz="2800" dirty="0"/>
              <a:t> (set aside 8 – 1pm)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Format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Q0: 3 marks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Part A: 6 MCQs (12 marks)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Part B: 5 MRQs (15 marks)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Part C: 5 long questions (70 marks)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91646" y="1855671"/>
            <a:ext cx="430030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3-page answer sheets provided (optional)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Submit a single pdf file</a:t>
            </a:r>
          </a:p>
        </p:txBody>
      </p:sp>
    </p:spTree>
    <p:extLst>
      <p:ext uri="{BB962C8B-B14F-4D97-AF65-F5344CB8AC3E}">
        <p14:creationId xmlns:p14="http://schemas.microsoft.com/office/powerpoint/2010/main" val="16715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C945C-D889-46C9-9F65-B805538F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54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03766-2B24-4356-929B-7E8FD940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53" y="3063082"/>
            <a:ext cx="5319253" cy="342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E0B24-5194-4DC1-B59A-88109773C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241979"/>
            <a:ext cx="3530909" cy="2888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732F27-894B-4651-8554-86665F2498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r="17454" b="12007"/>
          <a:stretch/>
        </p:blipFill>
        <p:spPr>
          <a:xfrm>
            <a:off x="513027" y="130583"/>
            <a:ext cx="2942712" cy="4743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87C01-767C-4BD1-BBFF-1141259EDB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3925" r="7333" b="23925"/>
          <a:stretch/>
        </p:blipFill>
        <p:spPr>
          <a:xfrm>
            <a:off x="3040197" y="218603"/>
            <a:ext cx="5319252" cy="2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849328" y="102246"/>
            <a:ext cx="373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Remove state 4.</a:t>
            </a:r>
            <a:endParaRPr lang="en-SG" sz="2200" dirty="0">
              <a:sym typeface="Symbol" panose="05050102010706020507" pitchFamily="18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E5963-5CB4-4BC8-B905-248575FE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35585"/>
              </p:ext>
            </p:extLst>
          </p:nvPr>
        </p:nvGraphicFramePr>
        <p:xfrm>
          <a:off x="3727851" y="3062444"/>
          <a:ext cx="4520039" cy="2929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630">
                  <a:extLst>
                    <a:ext uri="{9D8B030D-6E8A-4147-A177-3AD203B41FA5}">
                      <a16:colId xmlns:a16="http://schemas.microsoft.com/office/drawing/2014/main" val="3740764677"/>
                    </a:ext>
                  </a:extLst>
                </a:gridCol>
                <a:gridCol w="697630">
                  <a:extLst>
                    <a:ext uri="{9D8B030D-6E8A-4147-A177-3AD203B41FA5}">
                      <a16:colId xmlns:a16="http://schemas.microsoft.com/office/drawing/2014/main" val="3191492831"/>
                    </a:ext>
                  </a:extLst>
                </a:gridCol>
                <a:gridCol w="823651">
                  <a:extLst>
                    <a:ext uri="{9D8B030D-6E8A-4147-A177-3AD203B41FA5}">
                      <a16:colId xmlns:a16="http://schemas.microsoft.com/office/drawing/2014/main" val="3967786487"/>
                    </a:ext>
                  </a:extLst>
                </a:gridCol>
                <a:gridCol w="1150564">
                  <a:extLst>
                    <a:ext uri="{9D8B030D-6E8A-4147-A177-3AD203B41FA5}">
                      <a16:colId xmlns:a16="http://schemas.microsoft.com/office/drawing/2014/main" val="1352390842"/>
                    </a:ext>
                  </a:extLst>
                </a:gridCol>
                <a:gridCol w="1150564">
                  <a:extLst>
                    <a:ext uri="{9D8B030D-6E8A-4147-A177-3AD203B41FA5}">
                      <a16:colId xmlns:a16="http://schemas.microsoft.com/office/drawing/2014/main" val="3606030090"/>
                    </a:ext>
                  </a:extLst>
                </a:gridCol>
              </a:tblGrid>
              <a:tr h="2929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Present state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Input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Next state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415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i="1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SG" sz="18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G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>
                          <a:effectLst/>
                        </a:rPr>
                        <a:t>x</a:t>
                      </a:r>
                      <a:endParaRPr lang="en-SG" sz="1800" i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DF </a:t>
                      </a:r>
                      <a:r>
                        <a:rPr lang="en-SG" sz="1800" i="0" dirty="0">
                          <a:effectLst/>
                        </a:rPr>
                        <a:t>=</a:t>
                      </a:r>
                      <a:r>
                        <a:rPr lang="en-SG" sz="1800" i="1" dirty="0">
                          <a:effectLst/>
                        </a:rPr>
                        <a:t> F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DG </a:t>
                      </a:r>
                      <a:r>
                        <a:rPr lang="en-SG" sz="1800" i="0" dirty="0">
                          <a:effectLst/>
                        </a:rPr>
                        <a:t>=</a:t>
                      </a:r>
                      <a:r>
                        <a:rPr lang="en-SG" sz="1800" i="1" dirty="0">
                          <a:effectLst/>
                        </a:rPr>
                        <a:t> G</a:t>
                      </a:r>
                      <a:r>
                        <a:rPr lang="en-SG" sz="1800" i="0" baseline="30000" dirty="0">
                          <a:effectLst/>
                        </a:rPr>
                        <a:t>+</a:t>
                      </a:r>
                      <a:endParaRPr lang="en-SG" sz="1800" i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859078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4963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714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981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9905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7342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9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69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b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30106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45B7D96-1BEE-4C33-BBA6-246B4D152597}"/>
              </a:ext>
            </a:extLst>
          </p:cNvPr>
          <p:cNvGrpSpPr/>
          <p:nvPr/>
        </p:nvGrpSpPr>
        <p:grpSpPr>
          <a:xfrm>
            <a:off x="2190858" y="4898694"/>
            <a:ext cx="333375" cy="1038225"/>
            <a:chOff x="2190858" y="4898694"/>
            <a:chExt cx="333375" cy="1038225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F20315C-A080-497F-9068-39B923E2C813}"/>
                </a:ext>
              </a:extLst>
            </p:cNvPr>
            <p:cNvCxnSpPr/>
            <p:nvPr/>
          </p:nvCxnSpPr>
          <p:spPr>
            <a:xfrm flipH="1" flipV="1">
              <a:off x="2190858" y="4898694"/>
              <a:ext cx="246530" cy="9620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2">
              <a:extLst>
                <a:ext uri="{FF2B5EF4-FFF2-40B4-BE49-F238E27FC236}">
                  <a16:creationId xmlns:a16="http://schemas.microsoft.com/office/drawing/2014/main" id="{21661854-0496-45AB-AC2A-08899878A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858" y="5622594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066C115-A8A2-4E3D-8773-B6934E331453}"/>
              </a:ext>
            </a:extLst>
          </p:cNvPr>
          <p:cNvGrpSpPr/>
          <p:nvPr/>
        </p:nvGrpSpPr>
        <p:grpSpPr>
          <a:xfrm>
            <a:off x="1838433" y="4262424"/>
            <a:ext cx="504825" cy="355387"/>
            <a:chOff x="-295275" y="-140970"/>
            <a:chExt cx="504825" cy="355387"/>
          </a:xfrm>
        </p:grpSpPr>
        <p:sp>
          <p:nvSpPr>
            <p:cNvPr id="132" name="Freeform 2244">
              <a:extLst>
                <a:ext uri="{FF2B5EF4-FFF2-40B4-BE49-F238E27FC236}">
                  <a16:creationId xmlns:a16="http://schemas.microsoft.com/office/drawing/2014/main" id="{32FE0C75-C6FE-40A8-95EF-7243FCD2A702}"/>
                </a:ext>
              </a:extLst>
            </p:cNvPr>
            <p:cNvSpPr/>
            <p:nvPr/>
          </p:nvSpPr>
          <p:spPr>
            <a:xfrm>
              <a:off x="-71914" y="-40640"/>
              <a:ext cx="281464" cy="255057"/>
            </a:xfrm>
            <a:custGeom>
              <a:avLst/>
              <a:gdLst>
                <a:gd name="connsiteX0" fmla="*/ 14664 w 281464"/>
                <a:gd name="connsiteY0" fmla="*/ 169332 h 255057"/>
                <a:gd name="connsiteX1" fmla="*/ 14664 w 281464"/>
                <a:gd name="connsiteY1" fmla="*/ 35982 h 255057"/>
                <a:gd name="connsiteX2" fmla="*/ 167064 w 281464"/>
                <a:gd name="connsiteY2" fmla="*/ 7407 h 255057"/>
                <a:gd name="connsiteX3" fmla="*/ 281364 w 281464"/>
                <a:gd name="connsiteY3" fmla="*/ 150282 h 255057"/>
                <a:gd name="connsiteX4" fmla="*/ 148014 w 281464"/>
                <a:gd name="connsiteY4" fmla="*/ 255057 h 25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64" h="255057">
                  <a:moveTo>
                    <a:pt x="14664" y="169332"/>
                  </a:moveTo>
                  <a:cubicBezTo>
                    <a:pt x="1964" y="116150"/>
                    <a:pt x="-10736" y="62969"/>
                    <a:pt x="14664" y="35982"/>
                  </a:cubicBezTo>
                  <a:cubicBezTo>
                    <a:pt x="40064" y="8994"/>
                    <a:pt x="122614" y="-11643"/>
                    <a:pt x="167064" y="7407"/>
                  </a:cubicBezTo>
                  <a:cubicBezTo>
                    <a:pt x="211514" y="26457"/>
                    <a:pt x="284539" y="109007"/>
                    <a:pt x="281364" y="150282"/>
                  </a:cubicBezTo>
                  <a:cubicBezTo>
                    <a:pt x="278189" y="191557"/>
                    <a:pt x="213101" y="223307"/>
                    <a:pt x="148014" y="25505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33" name="Text Box 2">
              <a:extLst>
                <a:ext uri="{FF2B5EF4-FFF2-40B4-BE49-F238E27FC236}">
                  <a16:creationId xmlns:a16="http://schemas.microsoft.com/office/drawing/2014/main" id="{7EC1B973-E361-44AA-8D1E-DDDF0628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95275" y="-140970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1C8D49-282D-4DE9-9562-1CFCA60989F0}"/>
              </a:ext>
            </a:extLst>
          </p:cNvPr>
          <p:cNvGrpSpPr/>
          <p:nvPr/>
        </p:nvGrpSpPr>
        <p:grpSpPr>
          <a:xfrm>
            <a:off x="2638533" y="5440671"/>
            <a:ext cx="395840" cy="439086"/>
            <a:chOff x="2638533" y="5440671"/>
            <a:chExt cx="395840" cy="439086"/>
          </a:xfrm>
        </p:grpSpPr>
        <p:sp>
          <p:nvSpPr>
            <p:cNvPr id="134" name="Text Box 2">
              <a:extLst>
                <a:ext uri="{FF2B5EF4-FFF2-40B4-BE49-F238E27FC236}">
                  <a16:creationId xmlns:a16="http://schemas.microsoft.com/office/drawing/2014/main" id="{2C4C0FE3-90B8-41DA-8F24-5C190A003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998" y="5440671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DFC4A24-CF27-4133-9928-C31D1C08759B}"/>
                </a:ext>
              </a:extLst>
            </p:cNvPr>
            <p:cNvCxnSpPr/>
            <p:nvPr/>
          </p:nvCxnSpPr>
          <p:spPr>
            <a:xfrm flipH="1">
              <a:off x="2638533" y="5527344"/>
              <a:ext cx="161925" cy="35241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8C94D90-9015-4F3E-AB10-6716D7868E6A}"/>
              </a:ext>
            </a:extLst>
          </p:cNvPr>
          <p:cNvGrpSpPr/>
          <p:nvPr/>
        </p:nvGrpSpPr>
        <p:grpSpPr>
          <a:xfrm>
            <a:off x="2371833" y="5450196"/>
            <a:ext cx="363518" cy="372423"/>
            <a:chOff x="2371833" y="5450196"/>
            <a:chExt cx="363518" cy="372423"/>
          </a:xfrm>
        </p:grpSpPr>
        <p:sp>
          <p:nvSpPr>
            <p:cNvPr id="135" name="Text Box 2">
              <a:extLst>
                <a:ext uri="{FF2B5EF4-FFF2-40B4-BE49-F238E27FC236}">
                  <a16:creationId xmlns:a16="http://schemas.microsoft.com/office/drawing/2014/main" id="{9A120B79-9BDB-43DE-8F5A-F73EDD6A2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33" y="5508294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93ACB8F-7B1F-47C4-9FCB-18A760108634}"/>
                </a:ext>
              </a:extLst>
            </p:cNvPr>
            <p:cNvCxnSpPr/>
            <p:nvPr/>
          </p:nvCxnSpPr>
          <p:spPr>
            <a:xfrm flipV="1">
              <a:off x="2573426" y="5450196"/>
              <a:ext cx="161925" cy="35241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179BA1-FD9E-4B5D-9D31-E4F0B6F1FD71}"/>
              </a:ext>
            </a:extLst>
          </p:cNvPr>
          <p:cNvGrpSpPr/>
          <p:nvPr/>
        </p:nvGrpSpPr>
        <p:grpSpPr>
          <a:xfrm>
            <a:off x="1686033" y="4803444"/>
            <a:ext cx="342900" cy="1009650"/>
            <a:chOff x="1686033" y="4803444"/>
            <a:chExt cx="342900" cy="1009650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169CAE0-68E5-4904-B143-E0ACD71598DC}"/>
                </a:ext>
              </a:extLst>
            </p:cNvPr>
            <p:cNvCxnSpPr/>
            <p:nvPr/>
          </p:nvCxnSpPr>
          <p:spPr>
            <a:xfrm flipH="1">
              <a:off x="1686033" y="4870119"/>
              <a:ext cx="295275" cy="9429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2">
              <a:extLst>
                <a:ext uri="{FF2B5EF4-FFF2-40B4-BE49-F238E27FC236}">
                  <a16:creationId xmlns:a16="http://schemas.microsoft.com/office/drawing/2014/main" id="{3E958446-3938-4C84-A10A-40A3E854B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558" y="4803444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FB45EF1-47D8-4278-906E-A669312C2552}"/>
              </a:ext>
            </a:extLst>
          </p:cNvPr>
          <p:cNvGrpSpPr/>
          <p:nvPr/>
        </p:nvGrpSpPr>
        <p:grpSpPr>
          <a:xfrm>
            <a:off x="2238483" y="4832019"/>
            <a:ext cx="590226" cy="363832"/>
            <a:chOff x="2238483" y="4832019"/>
            <a:chExt cx="590226" cy="363832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C98A9A2-0AA1-4C09-8D4E-B55283307259}"/>
                </a:ext>
              </a:extLst>
            </p:cNvPr>
            <p:cNvCxnSpPr/>
            <p:nvPr/>
          </p:nvCxnSpPr>
          <p:spPr>
            <a:xfrm flipH="1" flipV="1">
              <a:off x="2238483" y="4832019"/>
              <a:ext cx="438150" cy="3238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 Box 2">
              <a:extLst>
                <a:ext uri="{FF2B5EF4-FFF2-40B4-BE49-F238E27FC236}">
                  <a16:creationId xmlns:a16="http://schemas.microsoft.com/office/drawing/2014/main" id="{01D62055-8342-428C-AE40-9C94D0161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334" y="4881526"/>
              <a:ext cx="333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D9485B8-35CE-4C52-8203-02F5B166BFF7}"/>
              </a:ext>
            </a:extLst>
          </p:cNvPr>
          <p:cNvGrpSpPr/>
          <p:nvPr/>
        </p:nvGrpSpPr>
        <p:grpSpPr>
          <a:xfrm>
            <a:off x="1752708" y="5984544"/>
            <a:ext cx="590550" cy="314325"/>
            <a:chOff x="1752708" y="5984544"/>
            <a:chExt cx="590550" cy="314325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70E1F1-4662-4B3E-A662-5BD9E585921D}"/>
                </a:ext>
              </a:extLst>
            </p:cNvPr>
            <p:cNvCxnSpPr/>
            <p:nvPr/>
          </p:nvCxnSpPr>
          <p:spPr>
            <a:xfrm>
              <a:off x="1838433" y="6022644"/>
              <a:ext cx="50482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 Box 2">
              <a:extLst>
                <a:ext uri="{FF2B5EF4-FFF2-40B4-BE49-F238E27FC236}">
                  <a16:creationId xmlns:a16="http://schemas.microsoft.com/office/drawing/2014/main" id="{F1959797-1586-466B-8F50-C7A6817A1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708" y="5984544"/>
              <a:ext cx="4286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0,1</a:t>
              </a:r>
              <a:endPara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90A8FD-4EEF-4BF7-AE06-F886A804D690}"/>
              </a:ext>
            </a:extLst>
          </p:cNvPr>
          <p:cNvGrpSpPr/>
          <p:nvPr/>
        </p:nvGrpSpPr>
        <p:grpSpPr>
          <a:xfrm>
            <a:off x="1428858" y="4527219"/>
            <a:ext cx="1552036" cy="1708801"/>
            <a:chOff x="285750" y="0"/>
            <a:chExt cx="1552036" cy="17088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3689EBC-A471-46B7-9919-0CA5C349DC0F}"/>
                </a:ext>
              </a:extLst>
            </p:cNvPr>
            <p:cNvGrpSpPr/>
            <p:nvPr/>
          </p:nvGrpSpPr>
          <p:grpSpPr>
            <a:xfrm>
              <a:off x="733425" y="0"/>
              <a:ext cx="370936" cy="403876"/>
              <a:chOff x="0" y="0"/>
              <a:chExt cx="381111" cy="404599"/>
            </a:xfrm>
          </p:grpSpPr>
          <p:sp>
            <p:nvSpPr>
              <p:cNvPr id="118" name="Text Box 2">
                <a:extLst>
                  <a:ext uri="{FF2B5EF4-FFF2-40B4-BE49-F238E27FC236}">
                    <a16:creationId xmlns:a16="http://schemas.microsoft.com/office/drawing/2014/main" id="{D9836BC2-4ECD-4FC7-8563-F09231464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40" y="9560"/>
                <a:ext cx="340471" cy="395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14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0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9DA2795-1488-43D2-857A-86A00BD38FAA}"/>
                  </a:ext>
                </a:extLst>
              </p:cNvPr>
              <p:cNvSpPr/>
              <p:nvPr/>
            </p:nvSpPr>
            <p:spPr>
              <a:xfrm>
                <a:off x="0" y="0"/>
                <a:ext cx="381000" cy="355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71F9F2-108E-4A40-94C2-34FEA6314ECA}"/>
                </a:ext>
              </a:extLst>
            </p:cNvPr>
            <p:cNvGrpSpPr/>
            <p:nvPr/>
          </p:nvGrpSpPr>
          <p:grpSpPr>
            <a:xfrm>
              <a:off x="285750" y="1304925"/>
              <a:ext cx="1275715" cy="403876"/>
              <a:chOff x="0" y="0"/>
              <a:chExt cx="1275715" cy="403876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C60B233-A010-4BCD-9BCC-F3ADF60925D4}"/>
                  </a:ext>
                </a:extLst>
              </p:cNvPr>
              <p:cNvGrpSpPr/>
              <p:nvPr/>
            </p:nvGrpSpPr>
            <p:grpSpPr>
              <a:xfrm>
                <a:off x="904875" y="0"/>
                <a:ext cx="370840" cy="403860"/>
                <a:chOff x="0" y="0"/>
                <a:chExt cx="381111" cy="404599"/>
              </a:xfrm>
            </p:grpSpPr>
            <p:sp>
              <p:nvSpPr>
                <p:cNvPr id="116" name="Text Box 2">
                  <a:extLst>
                    <a:ext uri="{FF2B5EF4-FFF2-40B4-BE49-F238E27FC236}">
                      <a16:creationId xmlns:a16="http://schemas.microsoft.com/office/drawing/2014/main" id="{1BA042F6-173A-4D54-BF90-1938413E5A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40" y="9560"/>
                  <a:ext cx="340471" cy="395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4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2790A12F-5221-4256-85D4-C95E8E0EF36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81000" cy="355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45094A2-057C-45E3-9D88-7DB5B688BEC5}"/>
                  </a:ext>
                </a:extLst>
              </p:cNvPr>
              <p:cNvGrpSpPr/>
              <p:nvPr/>
            </p:nvGrpSpPr>
            <p:grpSpPr>
              <a:xfrm>
                <a:off x="0" y="0"/>
                <a:ext cx="370936" cy="403876"/>
                <a:chOff x="0" y="0"/>
                <a:chExt cx="381111" cy="404599"/>
              </a:xfrm>
            </p:grpSpPr>
            <p:sp>
              <p:nvSpPr>
                <p:cNvPr id="114" name="Text Box 2">
                  <a:extLst>
                    <a:ext uri="{FF2B5EF4-FFF2-40B4-BE49-F238E27FC236}">
                      <a16:creationId xmlns:a16="http://schemas.microsoft.com/office/drawing/2014/main" id="{8CD6BDDE-3DE6-49C0-97AA-54886CDDFC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40" y="9560"/>
                  <a:ext cx="340471" cy="395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4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3</a:t>
                  </a:r>
                  <a:endParaRPr lang="en-SG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A5648B2-0C49-4C5F-B8F5-6DD94BC2FC0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81000" cy="355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8B5097C-A8CB-42DC-9E2F-2DD5A94F26A0}"/>
                </a:ext>
              </a:extLst>
            </p:cNvPr>
            <p:cNvGrpSpPr/>
            <p:nvPr/>
          </p:nvGrpSpPr>
          <p:grpSpPr>
            <a:xfrm>
              <a:off x="1466850" y="590550"/>
              <a:ext cx="370936" cy="403876"/>
              <a:chOff x="0" y="0"/>
              <a:chExt cx="381111" cy="404599"/>
            </a:xfrm>
          </p:grpSpPr>
          <p:sp>
            <p:nvSpPr>
              <p:cNvPr id="110" name="Text Box 2">
                <a:extLst>
                  <a:ext uri="{FF2B5EF4-FFF2-40B4-BE49-F238E27FC236}">
                    <a16:creationId xmlns:a16="http://schemas.microsoft.com/office/drawing/2014/main" id="{B9CA889C-2C35-444A-AC4B-1C39C8AE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40" y="9560"/>
                <a:ext cx="340471" cy="395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1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C071EE0-A08E-44D3-B714-F382D5771EAC}"/>
                  </a:ext>
                </a:extLst>
              </p:cNvPr>
              <p:cNvSpPr/>
              <p:nvPr/>
            </p:nvSpPr>
            <p:spPr>
              <a:xfrm>
                <a:off x="0" y="0"/>
                <a:ext cx="381000" cy="355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50F3720-75AF-4A0A-AC09-93EB3DE5C15B}"/>
              </a:ext>
            </a:extLst>
          </p:cNvPr>
          <p:cNvGrpSpPr/>
          <p:nvPr/>
        </p:nvGrpSpPr>
        <p:grpSpPr>
          <a:xfrm>
            <a:off x="3009754" y="836406"/>
            <a:ext cx="2513330" cy="2039495"/>
            <a:chOff x="-19051" y="561973"/>
            <a:chExt cx="1673914" cy="139064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B1D72F3-9D71-436D-8ECA-E38C6F257D55}"/>
                </a:ext>
              </a:extLst>
            </p:cNvPr>
            <p:cNvGrpSpPr/>
            <p:nvPr/>
          </p:nvGrpSpPr>
          <p:grpSpPr>
            <a:xfrm>
              <a:off x="-19051" y="561973"/>
              <a:ext cx="1673914" cy="1390648"/>
              <a:chOff x="-19051" y="561973"/>
              <a:chExt cx="1673914" cy="139064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3866A16-2354-45D6-9601-B74E00015918}"/>
                  </a:ext>
                </a:extLst>
              </p:cNvPr>
              <p:cNvGrpSpPr/>
              <p:nvPr/>
            </p:nvGrpSpPr>
            <p:grpSpPr>
              <a:xfrm>
                <a:off x="-19051" y="561973"/>
                <a:ext cx="1673914" cy="1390648"/>
                <a:chOff x="-21829" y="625132"/>
                <a:chExt cx="1918006" cy="1593749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39F616AA-3DB8-4AED-B0F2-D5DEA765A788}"/>
                    </a:ext>
                  </a:extLst>
                </p:cNvPr>
                <p:cNvGrpSpPr/>
                <p:nvPr/>
              </p:nvGrpSpPr>
              <p:grpSpPr>
                <a:xfrm>
                  <a:off x="403860" y="1082842"/>
                  <a:ext cx="1492317" cy="703447"/>
                  <a:chOff x="0" y="0"/>
                  <a:chExt cx="1492317" cy="703447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9C9854C6-8A73-4873-B28F-ADEB5448F8C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69BC4B80-E9E3-411F-B277-D1A9886CF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535518E4-D533-4C8B-B852-DD24F0641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768FD618-7D77-4550-A0BB-DFE5C3213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8EE9BABF-2C29-4DC3-A820-1861FA3FF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29152EAA-8D15-4375-AB4C-FE198AF90FC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352927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C67E24AE-EF55-452C-9DF1-E9531AD2C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1C9B7879-EE70-40AC-9CBB-2CF81D1C0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3C9070DD-A4DA-4755-8CBB-A24444BEC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93FB95A9-D0B9-4A5D-87C7-3A72BA7EA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343416B9-8651-4E3F-BF0F-DFD997F2F948}"/>
                    </a:ext>
                  </a:extLst>
                </p:cNvPr>
                <p:cNvGrpSpPr/>
                <p:nvPr/>
              </p:nvGrpSpPr>
              <p:grpSpPr>
                <a:xfrm>
                  <a:off x="-21829" y="625132"/>
                  <a:ext cx="1879671" cy="1593749"/>
                  <a:chOff x="-21829" y="625132"/>
                  <a:chExt cx="1879671" cy="1593749"/>
                </a:xfrm>
              </p:grpSpPr>
              <p:sp>
                <p:nvSpPr>
                  <p:cNvPr id="159" name="Text Box 2">
                    <a:extLst>
                      <a:ext uri="{FF2B5EF4-FFF2-40B4-BE49-F238E27FC236}">
                        <a16:creationId xmlns:a16="http://schemas.microsoft.com/office/drawing/2014/main" id="{2D240131-8E8F-44C7-A7FD-B6231EEF24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487" y="1906941"/>
                    <a:ext cx="290829" cy="3119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x</a:t>
                    </a:r>
                    <a:endPara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0" name="Text Box 2">
                    <a:extLst>
                      <a:ext uri="{FF2B5EF4-FFF2-40B4-BE49-F238E27FC236}">
                        <a16:creationId xmlns:a16="http://schemas.microsoft.com/office/drawing/2014/main" id="{C8F22C04-DA9E-4314-A4D3-D34003F9EC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829" y="1440720"/>
                    <a:ext cx="290829" cy="34944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6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F</a:t>
                    </a:r>
                    <a:endPara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" name="Text Box 2">
                    <a:extLst>
                      <a:ext uri="{FF2B5EF4-FFF2-40B4-BE49-F238E27FC236}">
                        <a16:creationId xmlns:a16="http://schemas.microsoft.com/office/drawing/2014/main" id="{68B21D56-6F90-4A86-9460-BC9711D783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5839" y="625132"/>
                    <a:ext cx="290829" cy="2777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6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G</a:t>
                    </a:r>
                    <a:endPara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Left Brace 161">
                    <a:extLst>
                      <a:ext uri="{FF2B5EF4-FFF2-40B4-BE49-F238E27FC236}">
                        <a16:creationId xmlns:a16="http://schemas.microsoft.com/office/drawing/2014/main" id="{658B2E6D-4A78-4798-A16B-855384F44B5A}"/>
                      </a:ext>
                    </a:extLst>
                  </p:cNvPr>
                  <p:cNvSpPr/>
                  <p:nvPr/>
                </p:nvSpPr>
                <p:spPr>
                  <a:xfrm>
                    <a:off x="242048" y="1454754"/>
                    <a:ext cx="139953" cy="331500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63" name="Left Brace 162">
                    <a:extLst>
                      <a:ext uri="{FF2B5EF4-FFF2-40B4-BE49-F238E27FC236}">
                        <a16:creationId xmlns:a16="http://schemas.microsoft.com/office/drawing/2014/main" id="{1DFE3D6F-EFE1-4DD6-BF1C-64202505505A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462200" y="617528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64" name="Left Brace 163">
                    <a:extLst>
                      <a:ext uri="{FF2B5EF4-FFF2-40B4-BE49-F238E27FC236}">
                        <a16:creationId xmlns:a16="http://schemas.microsoft.com/office/drawing/2014/main" id="{7508AFF4-4015-4101-8A8F-61FCE5F6091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094647" y="1542881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56" name="Text Box 2">
                <a:extLst>
                  <a:ext uri="{FF2B5EF4-FFF2-40B4-BE49-F238E27FC236}">
                    <a16:creationId xmlns:a16="http://schemas.microsoft.com/office/drawing/2014/main" id="{EB3445C8-A796-49F2-B719-766E548F5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30" y="571500"/>
                <a:ext cx="391184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DF</a:t>
                </a:r>
                <a:endParaRPr lang="en-SG" sz="16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09D2466-75E7-4522-9661-BE7603B17475}"/>
                </a:ext>
              </a:extLst>
            </p:cNvPr>
            <p:cNvGrpSpPr/>
            <p:nvPr/>
          </p:nvGrpSpPr>
          <p:grpSpPr>
            <a:xfrm>
              <a:off x="359228" y="975179"/>
              <a:ext cx="1295400" cy="578485"/>
              <a:chOff x="0" y="615950"/>
              <a:chExt cx="1295400" cy="57848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0C52A91-7590-4E09-B3E0-5F46584DF7C3}"/>
                  </a:ext>
                </a:extLst>
              </p:cNvPr>
              <p:cNvGrpSpPr/>
              <p:nvPr/>
            </p:nvGrpSpPr>
            <p:grpSpPr>
              <a:xfrm>
                <a:off x="0" y="615950"/>
                <a:ext cx="1295400" cy="286385"/>
                <a:chOff x="0" y="0"/>
                <a:chExt cx="1295400" cy="286385"/>
              </a:xfrm>
            </p:grpSpPr>
            <p:sp>
              <p:nvSpPr>
                <p:cNvPr id="151" name="Text Box 2">
                  <a:extLst>
                    <a:ext uri="{FF2B5EF4-FFF2-40B4-BE49-F238E27FC236}">
                      <a16:creationId xmlns:a16="http://schemas.microsoft.com/office/drawing/2014/main" id="{69BA5BC6-DDFE-4B96-8252-F3B1A070F4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 Box 2">
                  <a:extLst>
                    <a:ext uri="{FF2B5EF4-FFF2-40B4-BE49-F238E27FC236}">
                      <a16:creationId xmlns:a16="http://schemas.microsoft.com/office/drawing/2014/main" id="{A25E4B33-5F24-473D-90E7-464523DA3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2">
                  <a:extLst>
                    <a:ext uri="{FF2B5EF4-FFF2-40B4-BE49-F238E27FC236}">
                      <a16:creationId xmlns:a16="http://schemas.microsoft.com/office/drawing/2014/main" id="{98D843EB-B80D-4E1D-9F5B-E39F49BF0E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 Box 2">
                  <a:extLst>
                    <a:ext uri="{FF2B5EF4-FFF2-40B4-BE49-F238E27FC236}">
                      <a16:creationId xmlns:a16="http://schemas.microsoft.com/office/drawing/2014/main" id="{C9279E6B-5721-49F7-868E-947B116261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AF6010D-3A20-4903-A1D7-C992795DE7C4}"/>
                  </a:ext>
                </a:extLst>
              </p:cNvPr>
              <p:cNvGrpSpPr/>
              <p:nvPr/>
            </p:nvGrpSpPr>
            <p:grpSpPr>
              <a:xfrm>
                <a:off x="0" y="908050"/>
                <a:ext cx="1295400" cy="286385"/>
                <a:chOff x="0" y="0"/>
                <a:chExt cx="1295400" cy="286385"/>
              </a:xfrm>
            </p:grpSpPr>
            <p:sp>
              <p:nvSpPr>
                <p:cNvPr id="147" name="Text Box 2">
                  <a:extLst>
                    <a:ext uri="{FF2B5EF4-FFF2-40B4-BE49-F238E27FC236}">
                      <a16:creationId xmlns:a16="http://schemas.microsoft.com/office/drawing/2014/main" id="{1B65C951-79ED-4F73-9A1E-513C1CFCF4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Text Box 2">
                  <a:extLst>
                    <a:ext uri="{FF2B5EF4-FFF2-40B4-BE49-F238E27FC236}">
                      <a16:creationId xmlns:a16="http://schemas.microsoft.com/office/drawing/2014/main" id="{8720F7D4-FEEF-4C83-8D02-5E733BCF4C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Text Box 2">
                  <a:extLst>
                    <a:ext uri="{FF2B5EF4-FFF2-40B4-BE49-F238E27FC236}">
                      <a16:creationId xmlns:a16="http://schemas.microsoft.com/office/drawing/2014/main" id="{4046DB38-8E85-49EE-9938-6191C1F3D9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2">
                  <a:extLst>
                    <a:ext uri="{FF2B5EF4-FFF2-40B4-BE49-F238E27FC236}">
                      <a16:creationId xmlns:a16="http://schemas.microsoft.com/office/drawing/2014/main" id="{6C9CCC85-9F13-4471-8751-D04187B2A0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ACC3F3-36A4-4576-99DE-276C594AB143}"/>
              </a:ext>
            </a:extLst>
          </p:cNvPr>
          <p:cNvGrpSpPr/>
          <p:nvPr/>
        </p:nvGrpSpPr>
        <p:grpSpPr>
          <a:xfrm>
            <a:off x="6845950" y="836406"/>
            <a:ext cx="2527587" cy="2039495"/>
            <a:chOff x="-19051" y="561973"/>
            <a:chExt cx="1673914" cy="1390648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7837488-7C43-4A62-AF2E-5F245153D324}"/>
                </a:ext>
              </a:extLst>
            </p:cNvPr>
            <p:cNvGrpSpPr/>
            <p:nvPr/>
          </p:nvGrpSpPr>
          <p:grpSpPr>
            <a:xfrm>
              <a:off x="-19051" y="561973"/>
              <a:ext cx="1673914" cy="1390648"/>
              <a:chOff x="-19051" y="561973"/>
              <a:chExt cx="1673914" cy="1390648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A3F26DAC-0455-41A3-A3EA-F854E34FED1F}"/>
                  </a:ext>
                </a:extLst>
              </p:cNvPr>
              <p:cNvGrpSpPr/>
              <p:nvPr/>
            </p:nvGrpSpPr>
            <p:grpSpPr>
              <a:xfrm>
                <a:off x="-19051" y="561973"/>
                <a:ext cx="1673914" cy="1390648"/>
                <a:chOff x="-21829" y="625132"/>
                <a:chExt cx="1918006" cy="1593749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E5278254-C3ED-4FD4-8749-34A85E4A9329}"/>
                    </a:ext>
                  </a:extLst>
                </p:cNvPr>
                <p:cNvGrpSpPr/>
                <p:nvPr/>
              </p:nvGrpSpPr>
              <p:grpSpPr>
                <a:xfrm>
                  <a:off x="403860" y="1082842"/>
                  <a:ext cx="1492317" cy="703447"/>
                  <a:chOff x="0" y="0"/>
                  <a:chExt cx="1492317" cy="703447"/>
                </a:xfrm>
              </p:grpSpPr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380C26C8-5539-4FED-829F-61A6365BEFD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8922AF6-5D8F-47CE-8649-968125440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37CC6A8E-1288-4F15-A704-0298D97D0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727BDB2C-86FE-4507-94A7-F6E17C469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4746CF43-A9BE-45E0-AC2A-0D163977F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B9962079-7DF4-4078-B23B-7BDD211AE45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352927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FF3FDD4E-C0C5-4BD6-9E54-77D2ACB99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769BF0D1-674A-4CBF-8F37-437A0956B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3B99C833-AD3C-4CBE-BC94-ADBFAA9D7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81193A09-61BD-4F4F-8B0B-0E3EA7B1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DD852262-8F63-4848-B67D-A895C496FA83}"/>
                    </a:ext>
                  </a:extLst>
                </p:cNvPr>
                <p:cNvGrpSpPr/>
                <p:nvPr/>
              </p:nvGrpSpPr>
              <p:grpSpPr>
                <a:xfrm>
                  <a:off x="-21829" y="625132"/>
                  <a:ext cx="1879671" cy="1593749"/>
                  <a:chOff x="-21829" y="625132"/>
                  <a:chExt cx="1879671" cy="1593749"/>
                </a:xfrm>
              </p:grpSpPr>
              <p:sp>
                <p:nvSpPr>
                  <p:cNvPr id="192" name="Text Box 2">
                    <a:extLst>
                      <a:ext uri="{FF2B5EF4-FFF2-40B4-BE49-F238E27FC236}">
                        <a16:creationId xmlns:a16="http://schemas.microsoft.com/office/drawing/2014/main" id="{F3EA8527-4E9D-47AE-88E5-4B7A1D77A1C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487" y="1906941"/>
                    <a:ext cx="290829" cy="3119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x</a:t>
                    </a:r>
                    <a:endPara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3" name="Text Box 2">
                    <a:extLst>
                      <a:ext uri="{FF2B5EF4-FFF2-40B4-BE49-F238E27FC236}">
                        <a16:creationId xmlns:a16="http://schemas.microsoft.com/office/drawing/2014/main" id="{B373E7BD-7464-4F48-97B5-27DB0643A0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829" y="1440720"/>
                    <a:ext cx="290829" cy="34944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6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F</a:t>
                    </a:r>
                    <a:endPara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" name="Text Box 2">
                    <a:extLst>
                      <a:ext uri="{FF2B5EF4-FFF2-40B4-BE49-F238E27FC236}">
                        <a16:creationId xmlns:a16="http://schemas.microsoft.com/office/drawing/2014/main" id="{DBF281EE-6EC0-4DB3-8343-CE4B8BF0B7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5839" y="625132"/>
                    <a:ext cx="290829" cy="2777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en-US" sz="16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G</a:t>
                    </a:r>
                    <a:endPara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" name="Left Brace 194">
                    <a:extLst>
                      <a:ext uri="{FF2B5EF4-FFF2-40B4-BE49-F238E27FC236}">
                        <a16:creationId xmlns:a16="http://schemas.microsoft.com/office/drawing/2014/main" id="{518DF79A-66FD-483A-B37F-9833AD9ED48F}"/>
                      </a:ext>
                    </a:extLst>
                  </p:cNvPr>
                  <p:cNvSpPr/>
                  <p:nvPr/>
                </p:nvSpPr>
                <p:spPr>
                  <a:xfrm>
                    <a:off x="242048" y="1454754"/>
                    <a:ext cx="139953" cy="331500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96" name="Left Brace 195">
                    <a:extLst>
                      <a:ext uri="{FF2B5EF4-FFF2-40B4-BE49-F238E27FC236}">
                        <a16:creationId xmlns:a16="http://schemas.microsoft.com/office/drawing/2014/main" id="{06244587-2EF5-41F2-9D8E-B7E259558856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462200" y="617528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97" name="Left Brace 196">
                    <a:extLst>
                      <a:ext uri="{FF2B5EF4-FFF2-40B4-BE49-F238E27FC236}">
                        <a16:creationId xmlns:a16="http://schemas.microsoft.com/office/drawing/2014/main" id="{2A6533D9-69B3-4060-B2AF-A23331E11A9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094647" y="1542881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89" name="Text Box 2">
                <a:extLst>
                  <a:ext uri="{FF2B5EF4-FFF2-40B4-BE49-F238E27FC236}">
                    <a16:creationId xmlns:a16="http://schemas.microsoft.com/office/drawing/2014/main" id="{CF8DD2ED-2A1B-497C-9CD0-1B4A4A70A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30" y="571500"/>
                <a:ext cx="391184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DG</a:t>
                </a:r>
                <a:endParaRPr lang="en-SG" sz="16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245C884-BD66-45B8-A386-6DA2BE29A3FE}"/>
                </a:ext>
              </a:extLst>
            </p:cNvPr>
            <p:cNvGrpSpPr/>
            <p:nvPr/>
          </p:nvGrpSpPr>
          <p:grpSpPr>
            <a:xfrm>
              <a:off x="359228" y="975179"/>
              <a:ext cx="1295400" cy="578485"/>
              <a:chOff x="0" y="615950"/>
              <a:chExt cx="1295400" cy="578485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712C13F3-A977-4030-8CF9-0874CD806213}"/>
                  </a:ext>
                </a:extLst>
              </p:cNvPr>
              <p:cNvGrpSpPr/>
              <p:nvPr/>
            </p:nvGrpSpPr>
            <p:grpSpPr>
              <a:xfrm>
                <a:off x="0" y="615950"/>
                <a:ext cx="1295400" cy="286385"/>
                <a:chOff x="0" y="0"/>
                <a:chExt cx="1295400" cy="286385"/>
              </a:xfrm>
            </p:grpSpPr>
            <p:sp>
              <p:nvSpPr>
                <p:cNvPr id="184" name="Text Box 2">
                  <a:extLst>
                    <a:ext uri="{FF2B5EF4-FFF2-40B4-BE49-F238E27FC236}">
                      <a16:creationId xmlns:a16="http://schemas.microsoft.com/office/drawing/2014/main" id="{D609664D-DC09-4CA1-AF8D-4BDE331630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2">
                  <a:extLst>
                    <a:ext uri="{FF2B5EF4-FFF2-40B4-BE49-F238E27FC236}">
                      <a16:creationId xmlns:a16="http://schemas.microsoft.com/office/drawing/2014/main" id="{2B5747F1-37B6-402A-BEA6-910896B444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Text Box 2">
                  <a:extLst>
                    <a:ext uri="{FF2B5EF4-FFF2-40B4-BE49-F238E27FC236}">
                      <a16:creationId xmlns:a16="http://schemas.microsoft.com/office/drawing/2014/main" id="{B0525C38-5F99-4E76-BE04-0AEC522510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2">
                  <a:extLst>
                    <a:ext uri="{FF2B5EF4-FFF2-40B4-BE49-F238E27FC236}">
                      <a16:creationId xmlns:a16="http://schemas.microsoft.com/office/drawing/2014/main" id="{5DCF5737-DE99-4D24-A88A-F5F22AB840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430CDB40-1358-4718-8C0B-C5EB6BF35EFF}"/>
                  </a:ext>
                </a:extLst>
              </p:cNvPr>
              <p:cNvGrpSpPr/>
              <p:nvPr/>
            </p:nvGrpSpPr>
            <p:grpSpPr>
              <a:xfrm>
                <a:off x="0" y="908050"/>
                <a:ext cx="1295400" cy="286385"/>
                <a:chOff x="0" y="0"/>
                <a:chExt cx="1295400" cy="286385"/>
              </a:xfrm>
            </p:grpSpPr>
            <p:sp>
              <p:nvSpPr>
                <p:cNvPr id="180" name="Text Box 2">
                  <a:extLst>
                    <a:ext uri="{FF2B5EF4-FFF2-40B4-BE49-F238E27FC236}">
                      <a16:creationId xmlns:a16="http://schemas.microsoft.com/office/drawing/2014/main" id="{7F36027D-FA5A-4EA7-A43C-A1D24B1603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Text Box 2">
                  <a:extLst>
                    <a:ext uri="{FF2B5EF4-FFF2-40B4-BE49-F238E27FC236}">
                      <a16:creationId xmlns:a16="http://schemas.microsoft.com/office/drawing/2014/main" id="{FCA4CC05-9C03-46C8-8784-254CA947B0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Text Box 2">
                  <a:extLst>
                    <a:ext uri="{FF2B5EF4-FFF2-40B4-BE49-F238E27FC236}">
                      <a16:creationId xmlns:a16="http://schemas.microsoft.com/office/drawing/2014/main" id="{9BC18581-6931-40D5-952F-38B7A2AF9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Text Box 2">
                  <a:extLst>
                    <a:ext uri="{FF2B5EF4-FFF2-40B4-BE49-F238E27FC236}">
                      <a16:creationId xmlns:a16="http://schemas.microsoft.com/office/drawing/2014/main" id="{DF92A4BD-616B-415A-9D0B-772A99C350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E6B0C6-EE1C-405D-BF65-9735EBAA896F}"/>
              </a:ext>
            </a:extLst>
          </p:cNvPr>
          <p:cNvSpPr txBox="1"/>
          <p:nvPr/>
        </p:nvSpPr>
        <p:spPr>
          <a:xfrm>
            <a:off x="710285" y="2455929"/>
            <a:ext cx="238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0033CC"/>
                </a:solidFill>
              </a:rPr>
              <a:t>DF</a:t>
            </a:r>
            <a:r>
              <a:rPr lang="en-SG" sz="2400" b="1" dirty="0">
                <a:solidFill>
                  <a:srgbClr val="0033CC"/>
                </a:solidFill>
              </a:rPr>
              <a:t> = </a:t>
            </a:r>
            <a:r>
              <a:rPr lang="en-SG" sz="2400" b="1" i="1" dirty="0" err="1">
                <a:solidFill>
                  <a:srgbClr val="0033CC"/>
                </a:solidFill>
              </a:rPr>
              <a:t>F’</a:t>
            </a:r>
            <a:r>
              <a:rPr lang="en-SG" sz="2400" b="1" dirty="0" err="1">
                <a:solidFill>
                  <a:srgbClr val="0033CC"/>
                </a:solidFill>
                <a:sym typeface="Symbol" panose="05050102010706020507" pitchFamily="18" charset="2"/>
              </a:rPr>
              <a:t></a:t>
            </a:r>
            <a:r>
              <a:rPr lang="en-SG" sz="2400" b="1" i="1" dirty="0" err="1">
                <a:solidFill>
                  <a:srgbClr val="0033CC"/>
                </a:solidFill>
              </a:rPr>
              <a:t>x</a:t>
            </a:r>
            <a:r>
              <a:rPr lang="en-SG" sz="2400" b="1" i="1" dirty="0">
                <a:solidFill>
                  <a:srgbClr val="0033CC"/>
                </a:solidFill>
              </a:rPr>
              <a:t>’ </a:t>
            </a:r>
            <a:r>
              <a:rPr lang="en-SG" sz="2400" b="1" dirty="0">
                <a:solidFill>
                  <a:srgbClr val="0033CC"/>
                </a:solidFill>
              </a:rPr>
              <a:t>+ </a:t>
            </a:r>
            <a:r>
              <a:rPr lang="en-SG" sz="2400" b="1" i="1" dirty="0">
                <a:solidFill>
                  <a:srgbClr val="0033CC"/>
                </a:solidFill>
              </a:rPr>
              <a:t>F</a:t>
            </a:r>
            <a:r>
              <a:rPr lang="en-SG" sz="2400" b="1" dirty="0">
                <a:solidFill>
                  <a:srgbClr val="0033CC"/>
                </a:solidFill>
                <a:sym typeface="Symbol" panose="05050102010706020507" pitchFamily="18" charset="2"/>
              </a:rPr>
              <a:t></a:t>
            </a:r>
            <a:r>
              <a:rPr lang="en-SG" sz="2400" b="1" i="1" dirty="0">
                <a:solidFill>
                  <a:srgbClr val="0033CC"/>
                </a:solidFill>
              </a:rPr>
              <a:t>G</a:t>
            </a:r>
            <a:endParaRPr lang="en-SG" sz="2400" dirty="0">
              <a:solidFill>
                <a:srgbClr val="0033CC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2132AA-0AEB-46A9-87CB-7F1880991298}"/>
              </a:ext>
            </a:extLst>
          </p:cNvPr>
          <p:cNvSpPr txBox="1"/>
          <p:nvPr/>
        </p:nvSpPr>
        <p:spPr>
          <a:xfrm>
            <a:off x="9594062" y="2455929"/>
            <a:ext cx="162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DG</a:t>
            </a:r>
            <a:r>
              <a:rPr lang="en-SG" sz="2400" b="1" dirty="0">
                <a:solidFill>
                  <a:srgbClr val="C00000"/>
                </a:solidFill>
              </a:rPr>
              <a:t> = </a:t>
            </a:r>
            <a:r>
              <a:rPr lang="en-SG" sz="2400" b="1" i="1" dirty="0" err="1">
                <a:solidFill>
                  <a:srgbClr val="C00000"/>
                </a:solidFill>
              </a:rPr>
              <a:t>G’</a:t>
            </a:r>
            <a:r>
              <a:rPr lang="en-SG" sz="2400" b="1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b="1" i="1" dirty="0" err="1">
                <a:solidFill>
                  <a:srgbClr val="C00000"/>
                </a:solidFill>
              </a:rPr>
              <a:t>x</a:t>
            </a:r>
            <a:r>
              <a:rPr lang="en-SG" sz="2400" b="1" i="1" dirty="0">
                <a:solidFill>
                  <a:srgbClr val="C00000"/>
                </a:solidFill>
              </a:rPr>
              <a:t>’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849328" y="102246"/>
            <a:ext cx="78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(a) </a:t>
            </a:r>
            <a:r>
              <a:rPr lang="en-SG" sz="2400" b="1" i="1" dirty="0"/>
              <a:t>F</a:t>
            </a:r>
            <a:r>
              <a:rPr lang="en-SG" sz="2400" b="1" dirty="0"/>
              <a:t>(</a:t>
            </a:r>
            <a:r>
              <a:rPr lang="en-SG" sz="2400" b="1" i="1" dirty="0"/>
              <a:t>A</a:t>
            </a:r>
            <a:r>
              <a:rPr lang="en-SG" sz="2400" b="1" dirty="0"/>
              <a:t>,</a:t>
            </a:r>
            <a:r>
              <a:rPr lang="en-SG" sz="2400" b="1" i="1" dirty="0"/>
              <a:t>B</a:t>
            </a:r>
            <a:r>
              <a:rPr lang="en-SG" sz="2400" b="1" dirty="0"/>
              <a:t>,</a:t>
            </a:r>
            <a:r>
              <a:rPr lang="en-SG" sz="2400" b="1" i="1" dirty="0"/>
              <a:t>C</a:t>
            </a:r>
            <a:r>
              <a:rPr lang="en-SG" sz="2400" b="1" dirty="0"/>
              <a:t>,</a:t>
            </a:r>
            <a:r>
              <a:rPr lang="en-SG" sz="2400" b="1" i="1" dirty="0"/>
              <a:t>D</a:t>
            </a:r>
            <a:r>
              <a:rPr lang="en-SG" sz="2400" b="1" dirty="0"/>
              <a:t>) = </a:t>
            </a:r>
            <a:r>
              <a:rPr lang="en-SG" sz="2400" b="1" dirty="0" err="1">
                <a:latin typeface="Symbol" panose="05050102010706020507" pitchFamily="18" charset="2"/>
              </a:rPr>
              <a:t>S</a:t>
            </a:r>
            <a:r>
              <a:rPr lang="en-SG" sz="2400" b="1" dirty="0" err="1"/>
              <a:t>m</a:t>
            </a:r>
            <a:r>
              <a:rPr lang="en-SG" sz="2400" b="1" dirty="0"/>
              <a:t>(4, 6, 7, 9, 11, 12, 14, 15).</a:t>
            </a:r>
            <a:endParaRPr lang="en-SG" sz="2400" dirty="0">
              <a:sym typeface="Symbol" panose="05050102010706020507" pitchFamily="18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E5963-5CB4-4BC8-B905-248575FE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28316"/>
              </p:ext>
            </p:extLst>
          </p:nvPr>
        </p:nvGraphicFramePr>
        <p:xfrm>
          <a:off x="8421169" y="734528"/>
          <a:ext cx="2995200" cy="4980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195">
                  <a:extLst>
                    <a:ext uri="{9D8B030D-6E8A-4147-A177-3AD203B41FA5}">
                      <a16:colId xmlns:a16="http://schemas.microsoft.com/office/drawing/2014/main" val="3740764677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3191492831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3967786487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1352390842"/>
                    </a:ext>
                  </a:extLst>
                </a:gridCol>
                <a:gridCol w="762420">
                  <a:extLst>
                    <a:ext uri="{9D8B030D-6E8A-4147-A177-3AD203B41FA5}">
                      <a16:colId xmlns:a16="http://schemas.microsoft.com/office/drawing/2014/main" val="3606030090"/>
                    </a:ext>
                  </a:extLst>
                </a:gridCol>
              </a:tblGrid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A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C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D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41415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4963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714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981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9905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7342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9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69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301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9586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9545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6738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8953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4857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23614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4223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29940"/>
                  </a:ext>
                </a:extLst>
              </a:tr>
            </a:tbl>
          </a:graphicData>
        </a:graphic>
      </p:graphicFrame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BB9F0C-0C4A-4431-8478-781B3DB33C10}"/>
              </a:ext>
            </a:extLst>
          </p:cNvPr>
          <p:cNvGrpSpPr/>
          <p:nvPr/>
        </p:nvGrpSpPr>
        <p:grpSpPr>
          <a:xfrm>
            <a:off x="1234086" y="1494701"/>
            <a:ext cx="3138038" cy="3300755"/>
            <a:chOff x="0" y="0"/>
            <a:chExt cx="1559027" cy="163999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EDD95E2-913D-4933-815B-724C55EF5B07}"/>
                </a:ext>
              </a:extLst>
            </p:cNvPr>
            <p:cNvGrpSpPr/>
            <p:nvPr/>
          </p:nvGrpSpPr>
          <p:grpSpPr>
            <a:xfrm>
              <a:off x="0" y="0"/>
              <a:ext cx="1559027" cy="1639997"/>
              <a:chOff x="0" y="0"/>
              <a:chExt cx="1559027" cy="1639997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ADDB626-3DCF-40CA-908E-17936F7ECCA2}"/>
                  </a:ext>
                </a:extLst>
              </p:cNvPr>
              <p:cNvGrpSpPr/>
              <p:nvPr/>
            </p:nvGrpSpPr>
            <p:grpSpPr>
              <a:xfrm>
                <a:off x="200617" y="0"/>
                <a:ext cx="999284" cy="1639997"/>
                <a:chOff x="-40015" y="0"/>
                <a:chExt cx="999284" cy="1639997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D86F8069-B881-4293-BC06-0FAF0F46AFF5}"/>
                    </a:ext>
                  </a:extLst>
                </p:cNvPr>
                <p:cNvGrpSpPr/>
                <p:nvPr/>
              </p:nvGrpSpPr>
              <p:grpSpPr>
                <a:xfrm>
                  <a:off x="-40015" y="0"/>
                  <a:ext cx="999284" cy="1639997"/>
                  <a:chOff x="-47450" y="-38097"/>
                  <a:chExt cx="999949" cy="1184120"/>
                </a:xfrm>
              </p:grpSpPr>
              <p:sp>
                <p:nvSpPr>
                  <p:cNvPr id="226" name="Isosceles Triangle 225">
                    <a:extLst>
                      <a:ext uri="{FF2B5EF4-FFF2-40B4-BE49-F238E27FC236}">
                        <a16:creationId xmlns:a16="http://schemas.microsoft.com/office/drawing/2014/main" id="{D1BC6782-C2D1-4ABD-B1A9-F6D8FFAE5C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95386" y="98137"/>
                    <a:ext cx="1184120" cy="911651"/>
                  </a:xfrm>
                  <a:prstGeom prst="triangl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27" name="Text Box 7">
                    <a:extLst>
                      <a:ext uri="{FF2B5EF4-FFF2-40B4-BE49-F238E27FC236}">
                        <a16:creationId xmlns:a16="http://schemas.microsoft.com/office/drawing/2014/main" id="{D0E72C43-1A16-4D7E-8173-DF8A6495AF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62" y="295275"/>
                    <a:ext cx="652780" cy="352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8:1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MUX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" name="Text Box 8">
                    <a:extLst>
                      <a:ext uri="{FF2B5EF4-FFF2-40B4-BE49-F238E27FC236}">
                        <a16:creationId xmlns:a16="http://schemas.microsoft.com/office/drawing/2014/main" id="{F02DEF12-0AD0-4057-94AD-4FF38B0E39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7450" y="71009"/>
                    <a:ext cx="238494" cy="10477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0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1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2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3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4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5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6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7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" name="Text Box 8">
                    <a:extLst>
                      <a:ext uri="{FF2B5EF4-FFF2-40B4-BE49-F238E27FC236}">
                        <a16:creationId xmlns:a16="http://schemas.microsoft.com/office/drawing/2014/main" id="{9F85F799-C0A4-4FC1-B36D-8E733BC73C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947" y="585367"/>
                    <a:ext cx="320723" cy="2866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</a:pPr>
                    <a:r>
                      <a:rPr lang="en-US" sz="20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S</a:t>
                    </a:r>
                    <a:r>
                      <a:rPr lang="en-US" sz="200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0</a:t>
                    </a:r>
                    <a:r>
                      <a: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 </a:t>
                    </a:r>
                    <a:endParaRPr lang="en-SG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" name="Text Box 8">
                    <a:extLst>
                      <a:ext uri="{FF2B5EF4-FFF2-40B4-BE49-F238E27FC236}">
                        <a16:creationId xmlns:a16="http://schemas.microsoft.com/office/drawing/2014/main" id="{85011EC9-5698-4F31-BCD0-F833DF4751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608" y="672079"/>
                    <a:ext cx="320723" cy="2866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</a:pPr>
                    <a:r>
                      <a:rPr lang="en-US" sz="20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S</a:t>
                    </a:r>
                    <a:r>
                      <a:rPr lang="en-US" sz="200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1</a:t>
                    </a: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 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5" name="Text Box 8">
                  <a:extLst>
                    <a:ext uri="{FF2B5EF4-FFF2-40B4-BE49-F238E27FC236}">
                      <a16:creationId xmlns:a16="http://schemas.microsoft.com/office/drawing/2014/main" id="{9B04BA6E-3C5C-457C-9632-2C5B05FB61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803" y="1106905"/>
                  <a:ext cx="320510" cy="286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20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 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E95065F8-71DC-43AA-A286-C7B29080B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754" y="818147"/>
                <a:ext cx="1122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">
                <a:extLst>
                  <a:ext uri="{FF2B5EF4-FFF2-40B4-BE49-F238E27FC236}">
                    <a16:creationId xmlns:a16="http://schemas.microsoft.com/office/drawing/2014/main" id="{51869713-8AF6-41AB-81F0-41C2865D1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517" y="705308"/>
                <a:ext cx="320510" cy="286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24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F</a:t>
                </a:r>
                <a:endParaRPr lang="en-SG" sz="2400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1093D828-AC32-416D-8EA5-0B961D2A3C87}"/>
                  </a:ext>
                </a:extLst>
              </p:cNvPr>
              <p:cNvGrpSpPr/>
              <p:nvPr/>
            </p:nvGrpSpPr>
            <p:grpSpPr>
              <a:xfrm>
                <a:off x="0" y="261824"/>
                <a:ext cx="289739" cy="506156"/>
                <a:chOff x="0" y="43405"/>
                <a:chExt cx="289739" cy="506156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B98CB11F-50DD-4E48-AAA0-FCE97BB3D02E}"/>
                    </a:ext>
                  </a:extLst>
                </p:cNvPr>
                <p:cNvCxnSpPr/>
                <p:nvPr/>
              </p:nvCxnSpPr>
              <p:spPr>
                <a:xfrm>
                  <a:off x="0" y="207313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13180A80-4103-46C6-86DF-5B21B6A3FE95}"/>
                    </a:ext>
                  </a:extLst>
                </p:cNvPr>
                <p:cNvCxnSpPr/>
                <p:nvPr/>
              </p:nvCxnSpPr>
              <p:spPr>
                <a:xfrm>
                  <a:off x="7799" y="43405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37CBE46-9275-46D6-8B80-E0702DBBE942}"/>
                    </a:ext>
                  </a:extLst>
                </p:cNvPr>
                <p:cNvCxnSpPr/>
                <p:nvPr/>
              </p:nvCxnSpPr>
              <p:spPr>
                <a:xfrm>
                  <a:off x="6917" y="379227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DA354E04-6A4C-4330-9FC7-6BDCA715A00C}"/>
                    </a:ext>
                  </a:extLst>
                </p:cNvPr>
                <p:cNvCxnSpPr/>
                <p:nvPr/>
              </p:nvCxnSpPr>
              <p:spPr>
                <a:xfrm>
                  <a:off x="0" y="549561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904091C4-1CAD-4F89-A726-77312CB39171}"/>
                  </a:ext>
                </a:extLst>
              </p:cNvPr>
              <p:cNvGrpSpPr/>
              <p:nvPr/>
            </p:nvGrpSpPr>
            <p:grpSpPr>
              <a:xfrm>
                <a:off x="0" y="938426"/>
                <a:ext cx="300303" cy="505580"/>
                <a:chOff x="0" y="35132"/>
                <a:chExt cx="300303" cy="50558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5C8F7E1D-C621-4DFD-8939-1C27B82009D2}"/>
                    </a:ext>
                  </a:extLst>
                </p:cNvPr>
                <p:cNvCxnSpPr/>
                <p:nvPr/>
              </p:nvCxnSpPr>
              <p:spPr>
                <a:xfrm>
                  <a:off x="0" y="207313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20232F2-3607-46F4-B24B-D592953448F6}"/>
                    </a:ext>
                  </a:extLst>
                </p:cNvPr>
                <p:cNvCxnSpPr/>
                <p:nvPr/>
              </p:nvCxnSpPr>
              <p:spPr>
                <a:xfrm>
                  <a:off x="6917" y="35132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258AE96-A4F7-4398-9C25-D64E5399116F}"/>
                    </a:ext>
                  </a:extLst>
                </p:cNvPr>
                <p:cNvCxnSpPr/>
                <p:nvPr/>
              </p:nvCxnSpPr>
              <p:spPr>
                <a:xfrm>
                  <a:off x="0" y="371838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AE238C23-3F05-457B-BFA8-54B934C5BF5B}"/>
                    </a:ext>
                  </a:extLst>
                </p:cNvPr>
                <p:cNvCxnSpPr/>
                <p:nvPr/>
              </p:nvCxnSpPr>
              <p:spPr>
                <a:xfrm>
                  <a:off x="18363" y="540712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F640016-D5D6-4FB3-A1C8-F581706E669A}"/>
                </a:ext>
              </a:extLst>
            </p:cNvPr>
            <p:cNvGrpSpPr/>
            <p:nvPr/>
          </p:nvGrpSpPr>
          <p:grpSpPr>
            <a:xfrm>
              <a:off x="622300" y="1073150"/>
              <a:ext cx="298450" cy="473710"/>
              <a:chOff x="0" y="0"/>
              <a:chExt cx="298450" cy="47371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0A8FF18-AF4B-4F8C-8EA4-AD9674D2D03C}"/>
                  </a:ext>
                </a:extLst>
              </p:cNvPr>
              <p:cNvCxnSpPr/>
              <p:nvPr/>
            </p:nvCxnSpPr>
            <p:spPr>
              <a:xfrm>
                <a:off x="0" y="266700"/>
                <a:ext cx="0" cy="207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055EB4-408A-4E2F-A916-EA036CA98A53}"/>
                  </a:ext>
                </a:extLst>
              </p:cNvPr>
              <p:cNvCxnSpPr/>
              <p:nvPr/>
            </p:nvCxnSpPr>
            <p:spPr>
              <a:xfrm>
                <a:off x="146050" y="152400"/>
                <a:ext cx="0" cy="3143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C0006A8-6657-4B70-A144-05F4655D09BD}"/>
                  </a:ext>
                </a:extLst>
              </p:cNvPr>
              <p:cNvCxnSpPr/>
              <p:nvPr/>
            </p:nvCxnSpPr>
            <p:spPr>
              <a:xfrm>
                <a:off x="298450" y="0"/>
                <a:ext cx="0" cy="4474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1" name="Text Box 8">
            <a:extLst>
              <a:ext uri="{FF2B5EF4-FFF2-40B4-BE49-F238E27FC236}">
                <a16:creationId xmlns:a16="http://schemas.microsoft.com/office/drawing/2014/main" id="{FC5F2792-A2BE-4DCA-BF46-BB0A39EBE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72" y="4531593"/>
            <a:ext cx="1078025" cy="57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  B  D</a:t>
            </a:r>
            <a:endParaRPr lang="en-SG" sz="2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Text Box 8">
            <a:extLst>
              <a:ext uri="{FF2B5EF4-FFF2-40B4-BE49-F238E27FC236}">
                <a16:creationId xmlns:a16="http://schemas.microsoft.com/office/drawing/2014/main" id="{1E9A26FB-4321-498C-8FFF-5442F2E9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31" y="1798836"/>
            <a:ext cx="479726" cy="292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endParaRPr lang="en-SG" sz="20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endParaRPr lang="en-SG" sz="20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SG" sz="20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endParaRPr lang="en-SG" sz="20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endParaRPr lang="en-SG" sz="20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SG" sz="20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SG" sz="20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endParaRPr lang="en-SG" sz="20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DDCAF5C-7737-4232-AE26-F9B18FA81975}"/>
              </a:ext>
            </a:extLst>
          </p:cNvPr>
          <p:cNvGrpSpPr/>
          <p:nvPr/>
        </p:nvGrpSpPr>
        <p:grpSpPr>
          <a:xfrm>
            <a:off x="5186272" y="1494701"/>
            <a:ext cx="3138038" cy="3300755"/>
            <a:chOff x="0" y="0"/>
            <a:chExt cx="1559027" cy="1639997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99D172E4-A94F-4E14-9C60-AE602F16D805}"/>
                </a:ext>
              </a:extLst>
            </p:cNvPr>
            <p:cNvGrpSpPr/>
            <p:nvPr/>
          </p:nvGrpSpPr>
          <p:grpSpPr>
            <a:xfrm>
              <a:off x="0" y="0"/>
              <a:ext cx="1559027" cy="1639997"/>
              <a:chOff x="0" y="0"/>
              <a:chExt cx="1559027" cy="1639997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8A60664-6670-4681-867E-4E8550284C59}"/>
                  </a:ext>
                </a:extLst>
              </p:cNvPr>
              <p:cNvGrpSpPr/>
              <p:nvPr/>
            </p:nvGrpSpPr>
            <p:grpSpPr>
              <a:xfrm>
                <a:off x="200617" y="0"/>
                <a:ext cx="999284" cy="1639997"/>
                <a:chOff x="-40015" y="0"/>
                <a:chExt cx="999284" cy="1639997"/>
              </a:xfrm>
            </p:grpSpPr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154E7638-3EF9-4382-8F70-4C6FB728F3D9}"/>
                    </a:ext>
                  </a:extLst>
                </p:cNvPr>
                <p:cNvGrpSpPr/>
                <p:nvPr/>
              </p:nvGrpSpPr>
              <p:grpSpPr>
                <a:xfrm>
                  <a:off x="-40015" y="0"/>
                  <a:ext cx="999284" cy="1639997"/>
                  <a:chOff x="-47450" y="-38097"/>
                  <a:chExt cx="999949" cy="1184120"/>
                </a:xfrm>
              </p:grpSpPr>
              <p:sp>
                <p:nvSpPr>
                  <p:cNvPr id="254" name="Isosceles Triangle 253">
                    <a:extLst>
                      <a:ext uri="{FF2B5EF4-FFF2-40B4-BE49-F238E27FC236}">
                        <a16:creationId xmlns:a16="http://schemas.microsoft.com/office/drawing/2014/main" id="{88179FC4-DE1E-457E-98C0-30FA0BB074B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95386" y="98137"/>
                    <a:ext cx="1184120" cy="911651"/>
                  </a:xfrm>
                  <a:prstGeom prst="triangl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55" name="Text Box 7">
                    <a:extLst>
                      <a:ext uri="{FF2B5EF4-FFF2-40B4-BE49-F238E27FC236}">
                        <a16:creationId xmlns:a16="http://schemas.microsoft.com/office/drawing/2014/main" id="{52EACF1F-5FE4-40DF-86B5-D0D25BA908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62" y="295275"/>
                    <a:ext cx="652780" cy="352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8:1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MUX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" name="Text Box 8">
                    <a:extLst>
                      <a:ext uri="{FF2B5EF4-FFF2-40B4-BE49-F238E27FC236}">
                        <a16:creationId xmlns:a16="http://schemas.microsoft.com/office/drawing/2014/main" id="{97D27E45-563B-497A-A22B-07AF835729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7450" y="71009"/>
                    <a:ext cx="238494" cy="10477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0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1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2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3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4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5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6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r">
                      <a:spcAft>
                        <a:spcPts val="300"/>
                      </a:spcAft>
                    </a:pP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7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Text Box 8">
                    <a:extLst>
                      <a:ext uri="{FF2B5EF4-FFF2-40B4-BE49-F238E27FC236}">
                        <a16:creationId xmlns:a16="http://schemas.microsoft.com/office/drawing/2014/main" id="{FD292272-5D45-4353-9A56-9062C396E8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947" y="585367"/>
                    <a:ext cx="320723" cy="2866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</a:pPr>
                    <a:r>
                      <a:rPr lang="en-US" sz="20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S</a:t>
                    </a:r>
                    <a:r>
                      <a:rPr lang="en-US" sz="200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0</a:t>
                    </a:r>
                    <a:r>
                      <a: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 </a:t>
                    </a:r>
                    <a:endParaRPr lang="en-SG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Text Box 8">
                    <a:extLst>
                      <a:ext uri="{FF2B5EF4-FFF2-40B4-BE49-F238E27FC236}">
                        <a16:creationId xmlns:a16="http://schemas.microsoft.com/office/drawing/2014/main" id="{AB1AAE2F-3506-486B-9E37-153F286589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608" y="672079"/>
                    <a:ext cx="320723" cy="2866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</a:pPr>
                    <a:r>
                      <a:rPr lang="en-US" sz="20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S</a:t>
                    </a:r>
                    <a:r>
                      <a:rPr lang="en-US" sz="2000" baseline="-25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1</a:t>
                    </a:r>
                    <a:r>
                      <a: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 </a:t>
                    </a:r>
                    <a:endParaRPr lang="en-SG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53" name="Text Box 8">
                  <a:extLst>
                    <a:ext uri="{FF2B5EF4-FFF2-40B4-BE49-F238E27FC236}">
                      <a16:creationId xmlns:a16="http://schemas.microsoft.com/office/drawing/2014/main" id="{97E1A741-323B-4EF8-BB13-F717F1434D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803" y="1106905"/>
                  <a:ext cx="320510" cy="286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20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 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2B16888-76FC-41A3-B15A-18E909020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754" y="818147"/>
                <a:ext cx="1122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 Box 8">
                <a:extLst>
                  <a:ext uri="{FF2B5EF4-FFF2-40B4-BE49-F238E27FC236}">
                    <a16:creationId xmlns:a16="http://schemas.microsoft.com/office/drawing/2014/main" id="{A6A90A16-2C23-4FFE-8DF8-B3B591D58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517" y="705308"/>
                <a:ext cx="320510" cy="286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24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F</a:t>
                </a:r>
                <a:endParaRPr lang="en-SG" sz="2400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5E5C17E0-1E63-41B6-BB8F-16A5CA9CEBE1}"/>
                  </a:ext>
                </a:extLst>
              </p:cNvPr>
              <p:cNvGrpSpPr/>
              <p:nvPr/>
            </p:nvGrpSpPr>
            <p:grpSpPr>
              <a:xfrm>
                <a:off x="0" y="261824"/>
                <a:ext cx="289739" cy="506156"/>
                <a:chOff x="0" y="43405"/>
                <a:chExt cx="289739" cy="506156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DF507E42-C073-470B-A951-4C8AAEF475B6}"/>
                    </a:ext>
                  </a:extLst>
                </p:cNvPr>
                <p:cNvCxnSpPr/>
                <p:nvPr/>
              </p:nvCxnSpPr>
              <p:spPr>
                <a:xfrm>
                  <a:off x="0" y="207313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1B7DDDEF-0228-4116-9477-5A01224672EC}"/>
                    </a:ext>
                  </a:extLst>
                </p:cNvPr>
                <p:cNvCxnSpPr/>
                <p:nvPr/>
              </p:nvCxnSpPr>
              <p:spPr>
                <a:xfrm>
                  <a:off x="7799" y="43405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18B6D00-8C12-441D-B5BA-452B0A702D4C}"/>
                    </a:ext>
                  </a:extLst>
                </p:cNvPr>
                <p:cNvCxnSpPr/>
                <p:nvPr/>
              </p:nvCxnSpPr>
              <p:spPr>
                <a:xfrm>
                  <a:off x="6917" y="379227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E8E1B95-C5AF-44C0-836C-BF4789460EC7}"/>
                    </a:ext>
                  </a:extLst>
                </p:cNvPr>
                <p:cNvCxnSpPr/>
                <p:nvPr/>
              </p:nvCxnSpPr>
              <p:spPr>
                <a:xfrm>
                  <a:off x="0" y="549561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20530597-BCC4-4866-9610-57CF40060225}"/>
                  </a:ext>
                </a:extLst>
              </p:cNvPr>
              <p:cNvGrpSpPr/>
              <p:nvPr/>
            </p:nvGrpSpPr>
            <p:grpSpPr>
              <a:xfrm>
                <a:off x="0" y="938426"/>
                <a:ext cx="300303" cy="505580"/>
                <a:chOff x="0" y="35132"/>
                <a:chExt cx="300303" cy="505580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81556A7-B54E-4500-BC8C-6687D22EB3A5}"/>
                    </a:ext>
                  </a:extLst>
                </p:cNvPr>
                <p:cNvCxnSpPr/>
                <p:nvPr/>
              </p:nvCxnSpPr>
              <p:spPr>
                <a:xfrm>
                  <a:off x="0" y="207313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F528D74-5311-466F-B6CF-A5D449539DC4}"/>
                    </a:ext>
                  </a:extLst>
                </p:cNvPr>
                <p:cNvCxnSpPr/>
                <p:nvPr/>
              </p:nvCxnSpPr>
              <p:spPr>
                <a:xfrm>
                  <a:off x="6917" y="35132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6EEC0BD3-66BB-474B-9E99-421FFB29EA36}"/>
                    </a:ext>
                  </a:extLst>
                </p:cNvPr>
                <p:cNvCxnSpPr/>
                <p:nvPr/>
              </p:nvCxnSpPr>
              <p:spPr>
                <a:xfrm>
                  <a:off x="0" y="371838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845D591D-EE55-4689-889C-67478F8CD121}"/>
                    </a:ext>
                  </a:extLst>
                </p:cNvPr>
                <p:cNvCxnSpPr/>
                <p:nvPr/>
              </p:nvCxnSpPr>
              <p:spPr>
                <a:xfrm>
                  <a:off x="18363" y="540712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454D592-ED2A-4B51-9F5F-897184975D10}"/>
                </a:ext>
              </a:extLst>
            </p:cNvPr>
            <p:cNvGrpSpPr/>
            <p:nvPr/>
          </p:nvGrpSpPr>
          <p:grpSpPr>
            <a:xfrm>
              <a:off x="622300" y="1073150"/>
              <a:ext cx="298450" cy="473710"/>
              <a:chOff x="0" y="0"/>
              <a:chExt cx="298450" cy="473710"/>
            </a:xfrm>
          </p:grpSpPr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EF0673A8-EA78-4518-BF28-93F982C9496F}"/>
                  </a:ext>
                </a:extLst>
              </p:cNvPr>
              <p:cNvCxnSpPr/>
              <p:nvPr/>
            </p:nvCxnSpPr>
            <p:spPr>
              <a:xfrm>
                <a:off x="0" y="266700"/>
                <a:ext cx="0" cy="207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B8886CA3-7787-419E-81B4-139E7D703851}"/>
                  </a:ext>
                </a:extLst>
              </p:cNvPr>
              <p:cNvCxnSpPr/>
              <p:nvPr/>
            </p:nvCxnSpPr>
            <p:spPr>
              <a:xfrm>
                <a:off x="146050" y="152400"/>
                <a:ext cx="0" cy="3143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841C3BE-17BB-42C3-A565-C05C38632BB3}"/>
                  </a:ext>
                </a:extLst>
              </p:cNvPr>
              <p:cNvCxnSpPr/>
              <p:nvPr/>
            </p:nvCxnSpPr>
            <p:spPr>
              <a:xfrm>
                <a:off x="298450" y="0"/>
                <a:ext cx="0" cy="4474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9" name="Text Box 8">
            <a:extLst>
              <a:ext uri="{FF2B5EF4-FFF2-40B4-BE49-F238E27FC236}">
                <a16:creationId xmlns:a16="http://schemas.microsoft.com/office/drawing/2014/main" id="{13C981FA-AB41-49DD-8D7E-FE05B17DF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458" y="4531593"/>
            <a:ext cx="1078025" cy="57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  C  D</a:t>
            </a:r>
            <a:endParaRPr lang="en-SG" sz="24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Text Box 8">
            <a:extLst>
              <a:ext uri="{FF2B5EF4-FFF2-40B4-BE49-F238E27FC236}">
                <a16:creationId xmlns:a16="http://schemas.microsoft.com/office/drawing/2014/main" id="{D227EB8A-82D1-4F97-9F0E-2886FBFC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817" y="1798836"/>
            <a:ext cx="479726" cy="292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endParaRPr lang="en-SG" sz="20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endParaRPr lang="en-SG" sz="2000" b="1" i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endParaRPr lang="en-SG" sz="20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endParaRPr lang="en-SG" sz="2000" b="1" i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SG" sz="20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endParaRPr lang="en-SG" sz="20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SG" sz="20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300"/>
              </a:spcAft>
            </a:pPr>
            <a:r>
              <a:rPr lang="en-US" sz="2000" b="1" dirty="0">
                <a:solidFill>
                  <a:srgbClr val="0033CC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SG" sz="20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 build="p"/>
      <p:bldP spid="259" grpId="0"/>
      <p:bldP spid="26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849328" y="102246"/>
            <a:ext cx="78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(b) </a:t>
            </a:r>
            <a:r>
              <a:rPr lang="en-SG" sz="2400" b="1" i="1" dirty="0"/>
              <a:t>F</a:t>
            </a:r>
            <a:r>
              <a:rPr lang="en-SG" sz="2400" b="1" dirty="0"/>
              <a:t>(</a:t>
            </a:r>
            <a:r>
              <a:rPr lang="en-SG" sz="2400" b="1" i="1" dirty="0"/>
              <a:t>A</a:t>
            </a:r>
            <a:r>
              <a:rPr lang="en-SG" sz="2400" b="1" dirty="0"/>
              <a:t>,</a:t>
            </a:r>
            <a:r>
              <a:rPr lang="en-SG" sz="2400" b="1" i="1" dirty="0"/>
              <a:t>B</a:t>
            </a:r>
            <a:r>
              <a:rPr lang="en-SG" sz="2400" b="1" dirty="0"/>
              <a:t>,</a:t>
            </a:r>
            <a:r>
              <a:rPr lang="en-SG" sz="2400" b="1" i="1" dirty="0"/>
              <a:t>C</a:t>
            </a:r>
            <a:r>
              <a:rPr lang="en-SG" sz="2400" b="1" dirty="0"/>
              <a:t>,</a:t>
            </a:r>
            <a:r>
              <a:rPr lang="en-SG" sz="2400" b="1" i="1" dirty="0"/>
              <a:t>D</a:t>
            </a:r>
            <a:r>
              <a:rPr lang="en-SG" sz="2400" b="1" dirty="0"/>
              <a:t>) = </a:t>
            </a:r>
            <a:r>
              <a:rPr lang="en-SG" sz="2400" b="1" dirty="0" err="1">
                <a:latin typeface="Symbol" panose="05050102010706020507" pitchFamily="18" charset="2"/>
              </a:rPr>
              <a:t>S</a:t>
            </a:r>
            <a:r>
              <a:rPr lang="en-SG" sz="2400" b="1" dirty="0" err="1"/>
              <a:t>m</a:t>
            </a:r>
            <a:r>
              <a:rPr lang="en-SG" sz="2400" b="1" dirty="0"/>
              <a:t>(4, 6, 7, 9, 11, 12, 14, 15).</a:t>
            </a:r>
            <a:endParaRPr lang="en-SG" sz="2400" dirty="0">
              <a:sym typeface="Symbol" panose="05050102010706020507" pitchFamily="18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E5963-5CB4-4BC8-B905-248575FE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19621"/>
              </p:ext>
            </p:extLst>
          </p:nvPr>
        </p:nvGraphicFramePr>
        <p:xfrm>
          <a:off x="8198371" y="878121"/>
          <a:ext cx="2995200" cy="4980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195">
                  <a:extLst>
                    <a:ext uri="{9D8B030D-6E8A-4147-A177-3AD203B41FA5}">
                      <a16:colId xmlns:a16="http://schemas.microsoft.com/office/drawing/2014/main" val="3740764677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3191492831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3967786487"/>
                    </a:ext>
                  </a:extLst>
                </a:gridCol>
                <a:gridCol w="558195">
                  <a:extLst>
                    <a:ext uri="{9D8B030D-6E8A-4147-A177-3AD203B41FA5}">
                      <a16:colId xmlns:a16="http://schemas.microsoft.com/office/drawing/2014/main" val="1352390842"/>
                    </a:ext>
                  </a:extLst>
                </a:gridCol>
                <a:gridCol w="762420">
                  <a:extLst>
                    <a:ext uri="{9D8B030D-6E8A-4147-A177-3AD203B41FA5}">
                      <a16:colId xmlns:a16="http://schemas.microsoft.com/office/drawing/2014/main" val="3606030090"/>
                    </a:ext>
                  </a:extLst>
                </a:gridCol>
              </a:tblGrid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A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C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D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41415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4963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66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714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33CC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981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66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9905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7342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9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69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301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9586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9545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6738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8953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4857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23614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4223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29940"/>
                  </a:ext>
                </a:extLst>
              </a:tr>
            </a:tbl>
          </a:graphicData>
        </a:graphic>
      </p:graphicFrame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BB9F0C-0C4A-4431-8478-781B3DB33C10}"/>
              </a:ext>
            </a:extLst>
          </p:cNvPr>
          <p:cNvGrpSpPr/>
          <p:nvPr/>
        </p:nvGrpSpPr>
        <p:grpSpPr>
          <a:xfrm>
            <a:off x="2794077" y="1722480"/>
            <a:ext cx="3457220" cy="2810826"/>
            <a:chOff x="110928" y="159732"/>
            <a:chExt cx="1717602" cy="1396573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EDD95E2-913D-4933-815B-724C55EF5B07}"/>
                </a:ext>
              </a:extLst>
            </p:cNvPr>
            <p:cNvGrpSpPr/>
            <p:nvPr/>
          </p:nvGrpSpPr>
          <p:grpSpPr>
            <a:xfrm>
              <a:off x="110928" y="159732"/>
              <a:ext cx="1717602" cy="1396573"/>
              <a:chOff x="110928" y="159732"/>
              <a:chExt cx="1717602" cy="1396573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D86F8069-B881-4293-BC06-0FAF0F46AFF5}"/>
                  </a:ext>
                </a:extLst>
              </p:cNvPr>
              <p:cNvGrpSpPr/>
              <p:nvPr/>
            </p:nvGrpSpPr>
            <p:grpSpPr>
              <a:xfrm>
                <a:off x="302642" y="159732"/>
                <a:ext cx="1005396" cy="1396573"/>
                <a:chOff x="54643" y="77234"/>
                <a:chExt cx="1006065" cy="1008362"/>
              </a:xfrm>
            </p:grpSpPr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D1BC6782-C2D1-4ABD-B1A9-F6D8FFAE5C5E}"/>
                    </a:ext>
                  </a:extLst>
                </p:cNvPr>
                <p:cNvSpPr/>
                <p:nvPr/>
              </p:nvSpPr>
              <p:spPr>
                <a:xfrm rot="5400000">
                  <a:off x="141243" y="85048"/>
                  <a:ext cx="927279" cy="911651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7" name="Text Box 7">
                  <a:extLst>
                    <a:ext uri="{FF2B5EF4-FFF2-40B4-BE49-F238E27FC236}">
                      <a16:creationId xmlns:a16="http://schemas.microsoft.com/office/drawing/2014/main" id="{D0E72C43-1A16-4D7E-8173-DF8A6495AF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636" y="334809"/>
                  <a:ext cx="529385" cy="352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4:1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MUX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Text Box 8">
                  <a:extLst>
                    <a:ext uri="{FF2B5EF4-FFF2-40B4-BE49-F238E27FC236}">
                      <a16:creationId xmlns:a16="http://schemas.microsoft.com/office/drawing/2014/main" id="{F02DEF12-0AD0-4057-94AD-4FF38B0E39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643" y="236086"/>
                  <a:ext cx="246473" cy="8495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r"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r"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r"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3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Text Box 8">
                  <a:extLst>
                    <a:ext uri="{FF2B5EF4-FFF2-40B4-BE49-F238E27FC236}">
                      <a16:creationId xmlns:a16="http://schemas.microsoft.com/office/drawing/2014/main" id="{9F85F799-C0A4-4FC1-B36D-8E733BC73C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947" y="585367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20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 </a:t>
                  </a:r>
                  <a:endPara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" name="Text Box 8">
                  <a:extLst>
                    <a:ext uri="{FF2B5EF4-FFF2-40B4-BE49-F238E27FC236}">
                      <a16:creationId xmlns:a16="http://schemas.microsoft.com/office/drawing/2014/main" id="{85011EC9-5698-4F31-BCD0-F833DF4751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608" y="672079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20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 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E95065F8-71DC-43AA-A286-C7B29080BCFF}"/>
                  </a:ext>
                </a:extLst>
              </p:cNvPr>
              <p:cNvCxnSpPr>
                <a:cxnSpLocks/>
                <a:stCxn id="226" idx="0"/>
              </p:cNvCxnSpPr>
              <p:nvPr/>
            </p:nvCxnSpPr>
            <p:spPr>
              <a:xfrm>
                <a:off x="1308038" y="801869"/>
                <a:ext cx="264451" cy="23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">
                <a:extLst>
                  <a:ext uri="{FF2B5EF4-FFF2-40B4-BE49-F238E27FC236}">
                    <a16:creationId xmlns:a16="http://schemas.microsoft.com/office/drawing/2014/main" id="{51869713-8AF6-41AB-81F0-41C2865D1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8020" y="681536"/>
                <a:ext cx="320510" cy="286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24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F</a:t>
                </a:r>
                <a:endParaRPr lang="en-SG" sz="2400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904091C4-1CAD-4F89-A726-77312CB39171}"/>
                  </a:ext>
                </a:extLst>
              </p:cNvPr>
              <p:cNvGrpSpPr/>
              <p:nvPr/>
            </p:nvGrpSpPr>
            <p:grpSpPr>
              <a:xfrm>
                <a:off x="110928" y="473536"/>
                <a:ext cx="281940" cy="588427"/>
                <a:chOff x="110928" y="-429758"/>
                <a:chExt cx="281940" cy="588427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5C8F7E1D-C621-4DFD-8939-1C27B82009D2}"/>
                    </a:ext>
                  </a:extLst>
                </p:cNvPr>
                <p:cNvCxnSpPr/>
                <p:nvPr/>
              </p:nvCxnSpPr>
              <p:spPr>
                <a:xfrm>
                  <a:off x="110928" y="-243953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20232F2-3607-46F4-B24B-D592953448F6}"/>
                    </a:ext>
                  </a:extLst>
                </p:cNvPr>
                <p:cNvCxnSpPr/>
                <p:nvPr/>
              </p:nvCxnSpPr>
              <p:spPr>
                <a:xfrm>
                  <a:off x="110928" y="-429758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258AE96-A4F7-4398-9C25-D64E5399116F}"/>
                    </a:ext>
                  </a:extLst>
                </p:cNvPr>
                <p:cNvCxnSpPr/>
                <p:nvPr/>
              </p:nvCxnSpPr>
              <p:spPr>
                <a:xfrm>
                  <a:off x="110928" y="-39078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AE238C23-3F05-457B-BFA8-54B934C5BF5B}"/>
                    </a:ext>
                  </a:extLst>
                </p:cNvPr>
                <p:cNvCxnSpPr/>
                <p:nvPr/>
              </p:nvCxnSpPr>
              <p:spPr>
                <a:xfrm>
                  <a:off x="110928" y="158669"/>
                  <a:ext cx="281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F640016-D5D6-4FB3-A1C8-F581706E669A}"/>
                </a:ext>
              </a:extLst>
            </p:cNvPr>
            <p:cNvGrpSpPr/>
            <p:nvPr/>
          </p:nvGrpSpPr>
          <p:grpSpPr>
            <a:xfrm>
              <a:off x="724687" y="1043721"/>
              <a:ext cx="209829" cy="465174"/>
              <a:chOff x="102387" y="-29429"/>
              <a:chExt cx="209829" cy="465174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055EB4-408A-4E2F-A916-EA036CA98A53}"/>
                  </a:ext>
                </a:extLst>
              </p:cNvPr>
              <p:cNvCxnSpPr/>
              <p:nvPr/>
            </p:nvCxnSpPr>
            <p:spPr>
              <a:xfrm>
                <a:off x="102387" y="121403"/>
                <a:ext cx="0" cy="3143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C0006A8-6657-4B70-A144-05F4655D09BD}"/>
                  </a:ext>
                </a:extLst>
              </p:cNvPr>
              <p:cNvCxnSpPr/>
              <p:nvPr/>
            </p:nvCxnSpPr>
            <p:spPr>
              <a:xfrm>
                <a:off x="312216" y="-29429"/>
                <a:ext cx="0" cy="4474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1" name="Text Box 8">
            <a:extLst>
              <a:ext uri="{FF2B5EF4-FFF2-40B4-BE49-F238E27FC236}">
                <a16:creationId xmlns:a16="http://schemas.microsoft.com/office/drawing/2014/main" id="{FC5F2792-A2BE-4DCA-BF46-BB0A39EBE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617" y="4447420"/>
            <a:ext cx="1078025" cy="57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B    D</a:t>
            </a:r>
            <a:endParaRPr lang="en-SG" sz="2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Text Box 8">
            <a:extLst>
              <a:ext uri="{FF2B5EF4-FFF2-40B4-BE49-F238E27FC236}">
                <a16:creationId xmlns:a16="http://schemas.microsoft.com/office/drawing/2014/main" id="{1E9A26FB-4321-498C-8FFF-5442F2E9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825" y="2173857"/>
            <a:ext cx="437804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b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endParaRPr lang="en-SG" sz="2400" b="1" dirty="0">
              <a:solidFill>
                <a:srgbClr val="0033CC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425E07-59C7-4759-8E59-7D41339943FA}"/>
              </a:ext>
            </a:extLst>
          </p:cNvPr>
          <p:cNvGrpSpPr/>
          <p:nvPr/>
        </p:nvGrpSpPr>
        <p:grpSpPr>
          <a:xfrm>
            <a:off x="7410893" y="1329070"/>
            <a:ext cx="680484" cy="2864638"/>
            <a:chOff x="7410893" y="1329070"/>
            <a:chExt cx="680484" cy="286463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1F7A5F-1302-41FF-A1CD-A5A269D118FC}"/>
                </a:ext>
              </a:extLst>
            </p:cNvPr>
            <p:cNvCxnSpPr/>
            <p:nvPr/>
          </p:nvCxnSpPr>
          <p:spPr>
            <a:xfrm>
              <a:off x="7410893" y="1329070"/>
              <a:ext cx="680484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10B482D-3E8A-497F-A05F-096224B06005}"/>
                </a:ext>
              </a:extLst>
            </p:cNvPr>
            <p:cNvCxnSpPr/>
            <p:nvPr/>
          </p:nvCxnSpPr>
          <p:spPr>
            <a:xfrm>
              <a:off x="7410893" y="1917404"/>
              <a:ext cx="680484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715C8CE-E103-4E0A-9A91-B6B649AB6ABB}"/>
                </a:ext>
              </a:extLst>
            </p:cNvPr>
            <p:cNvCxnSpPr/>
            <p:nvPr/>
          </p:nvCxnSpPr>
          <p:spPr>
            <a:xfrm>
              <a:off x="7410893" y="3661144"/>
              <a:ext cx="680484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A990431-BCCF-4AEC-9286-EE3B8898F07C}"/>
                </a:ext>
              </a:extLst>
            </p:cNvPr>
            <p:cNvCxnSpPr/>
            <p:nvPr/>
          </p:nvCxnSpPr>
          <p:spPr>
            <a:xfrm>
              <a:off x="7410893" y="4193708"/>
              <a:ext cx="680484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57D8C1-BC97-4D03-8F82-0AF0C769DABC}"/>
              </a:ext>
            </a:extLst>
          </p:cNvPr>
          <p:cNvGrpSpPr/>
          <p:nvPr/>
        </p:nvGrpSpPr>
        <p:grpSpPr>
          <a:xfrm>
            <a:off x="7517887" y="1628675"/>
            <a:ext cx="680484" cy="2864638"/>
            <a:chOff x="7410893" y="1329070"/>
            <a:chExt cx="680484" cy="2864638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62A32C7-A085-4ED1-8D99-95C6236A9201}"/>
                </a:ext>
              </a:extLst>
            </p:cNvPr>
            <p:cNvCxnSpPr/>
            <p:nvPr/>
          </p:nvCxnSpPr>
          <p:spPr>
            <a:xfrm>
              <a:off x="7410893" y="1329070"/>
              <a:ext cx="680484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396B70D-E4DF-4D8A-83BA-F35E4029AF53}"/>
                </a:ext>
              </a:extLst>
            </p:cNvPr>
            <p:cNvCxnSpPr/>
            <p:nvPr/>
          </p:nvCxnSpPr>
          <p:spPr>
            <a:xfrm>
              <a:off x="7410893" y="1917404"/>
              <a:ext cx="680484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E05D0DF-7F4D-4ECB-BFBA-A307F00D2E6E}"/>
                </a:ext>
              </a:extLst>
            </p:cNvPr>
            <p:cNvCxnSpPr/>
            <p:nvPr/>
          </p:nvCxnSpPr>
          <p:spPr>
            <a:xfrm>
              <a:off x="7410893" y="3661144"/>
              <a:ext cx="680484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7F52FBB-C1F4-42E4-B54E-FCE0620C73CE}"/>
                </a:ext>
              </a:extLst>
            </p:cNvPr>
            <p:cNvCxnSpPr/>
            <p:nvPr/>
          </p:nvCxnSpPr>
          <p:spPr>
            <a:xfrm>
              <a:off x="7410893" y="4193708"/>
              <a:ext cx="680484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2A9C1-E27E-4E70-90E0-B9BB39479905}"/>
              </a:ext>
            </a:extLst>
          </p:cNvPr>
          <p:cNvGrpSpPr/>
          <p:nvPr/>
        </p:nvGrpSpPr>
        <p:grpSpPr>
          <a:xfrm>
            <a:off x="7392830" y="2528430"/>
            <a:ext cx="680484" cy="2864638"/>
            <a:chOff x="7410893" y="1329070"/>
            <a:chExt cx="680484" cy="2864638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96DD9C-9B27-4231-83BA-AFC94E897714}"/>
                </a:ext>
              </a:extLst>
            </p:cNvPr>
            <p:cNvCxnSpPr/>
            <p:nvPr/>
          </p:nvCxnSpPr>
          <p:spPr>
            <a:xfrm>
              <a:off x="7410893" y="1329070"/>
              <a:ext cx="68048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E9913CC-ABE0-4FC5-9468-3D70569F52D6}"/>
                </a:ext>
              </a:extLst>
            </p:cNvPr>
            <p:cNvCxnSpPr/>
            <p:nvPr/>
          </p:nvCxnSpPr>
          <p:spPr>
            <a:xfrm>
              <a:off x="7410893" y="1917404"/>
              <a:ext cx="68048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CB256CA-42AA-4CE3-B4B5-FB47E06FF198}"/>
                </a:ext>
              </a:extLst>
            </p:cNvPr>
            <p:cNvCxnSpPr/>
            <p:nvPr/>
          </p:nvCxnSpPr>
          <p:spPr>
            <a:xfrm>
              <a:off x="7410893" y="3661144"/>
              <a:ext cx="68048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0958B50-5354-493E-9448-830812CA7BFB}"/>
                </a:ext>
              </a:extLst>
            </p:cNvPr>
            <p:cNvCxnSpPr/>
            <p:nvPr/>
          </p:nvCxnSpPr>
          <p:spPr>
            <a:xfrm>
              <a:off x="7410893" y="4193708"/>
              <a:ext cx="68048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1442A7D-5DC1-4862-BD70-37D5DEE1CA00}"/>
              </a:ext>
            </a:extLst>
          </p:cNvPr>
          <p:cNvGrpSpPr/>
          <p:nvPr/>
        </p:nvGrpSpPr>
        <p:grpSpPr>
          <a:xfrm>
            <a:off x="7504403" y="2813391"/>
            <a:ext cx="680484" cy="2864638"/>
            <a:chOff x="7410893" y="1329070"/>
            <a:chExt cx="680484" cy="2864638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6452BF4-4AB1-483F-9B1C-9B995579C3AF}"/>
                </a:ext>
              </a:extLst>
            </p:cNvPr>
            <p:cNvCxnSpPr/>
            <p:nvPr/>
          </p:nvCxnSpPr>
          <p:spPr>
            <a:xfrm>
              <a:off x="7410893" y="1329070"/>
              <a:ext cx="680484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9BF3D69-EDDC-4529-8BDD-8AC07146513A}"/>
                </a:ext>
              </a:extLst>
            </p:cNvPr>
            <p:cNvCxnSpPr/>
            <p:nvPr/>
          </p:nvCxnSpPr>
          <p:spPr>
            <a:xfrm>
              <a:off x="7410893" y="1917404"/>
              <a:ext cx="680484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07B4234-BB38-4AB7-A682-03160B22D979}"/>
                </a:ext>
              </a:extLst>
            </p:cNvPr>
            <p:cNvCxnSpPr/>
            <p:nvPr/>
          </p:nvCxnSpPr>
          <p:spPr>
            <a:xfrm>
              <a:off x="7410893" y="3661144"/>
              <a:ext cx="680484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C8A20A7-B7F5-4379-AFA6-BBB6209A9F89}"/>
                </a:ext>
              </a:extLst>
            </p:cNvPr>
            <p:cNvCxnSpPr/>
            <p:nvPr/>
          </p:nvCxnSpPr>
          <p:spPr>
            <a:xfrm>
              <a:off x="7410893" y="4193708"/>
              <a:ext cx="680484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 Box 8">
            <a:extLst>
              <a:ext uri="{FF2B5EF4-FFF2-40B4-BE49-F238E27FC236}">
                <a16:creationId xmlns:a16="http://schemas.microsoft.com/office/drawing/2014/main" id="{67E80574-3623-41FC-BFB7-5A05548A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406" y="2553216"/>
            <a:ext cx="437804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b="1" i="1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endParaRPr lang="en-SG" sz="2400" b="1" i="1" dirty="0">
              <a:solidFill>
                <a:srgbClr val="0066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8">
            <a:extLst>
              <a:ext uri="{FF2B5EF4-FFF2-40B4-BE49-F238E27FC236}">
                <a16:creationId xmlns:a16="http://schemas.microsoft.com/office/drawing/2014/main" id="{CBC81C2D-EF92-4D0E-BE49-639C24589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449" y="2931508"/>
            <a:ext cx="479047" cy="57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SG" sz="24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Text Box 8">
            <a:extLst>
              <a:ext uri="{FF2B5EF4-FFF2-40B4-BE49-F238E27FC236}">
                <a16:creationId xmlns:a16="http://schemas.microsoft.com/office/drawing/2014/main" id="{74C7FFB4-B2C4-40E1-B4E5-18813B317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568" y="3369920"/>
            <a:ext cx="479047" cy="53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endParaRPr lang="en-SG" sz="24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/>
      <p:bldP spid="93" grpId="0"/>
      <p:bldP spid="94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AY2020/21 Semester 2 Q13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849328" y="102246"/>
            <a:ext cx="78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(c) </a:t>
            </a:r>
            <a:r>
              <a:rPr lang="en-SG" sz="2400" b="1" i="1" dirty="0"/>
              <a:t>G</a:t>
            </a:r>
            <a:r>
              <a:rPr lang="en-SG" sz="2400" b="1" dirty="0"/>
              <a:t>(</a:t>
            </a:r>
            <a:r>
              <a:rPr lang="en-SG" sz="2400" b="1" i="1" dirty="0"/>
              <a:t>A</a:t>
            </a:r>
            <a:r>
              <a:rPr lang="en-SG" sz="2400" b="1" dirty="0"/>
              <a:t>,</a:t>
            </a:r>
            <a:r>
              <a:rPr lang="en-SG" sz="2400" b="1" i="1" dirty="0"/>
              <a:t>B</a:t>
            </a:r>
            <a:r>
              <a:rPr lang="en-SG" sz="2400" b="1" dirty="0"/>
              <a:t>,</a:t>
            </a:r>
            <a:r>
              <a:rPr lang="en-SG" sz="2400" b="1" i="1" dirty="0"/>
              <a:t>C</a:t>
            </a:r>
            <a:r>
              <a:rPr lang="en-SG" sz="2400" b="1" dirty="0"/>
              <a:t>)</a:t>
            </a:r>
            <a:endParaRPr lang="en-SG" sz="2400" dirty="0">
              <a:sym typeface="Symbol" panose="05050102010706020507" pitchFamily="18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E5963-5CB4-4BC8-B905-248575FE2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174"/>
              </p:ext>
            </p:extLst>
          </p:nvPr>
        </p:nvGraphicFramePr>
        <p:xfrm>
          <a:off x="7851239" y="1122843"/>
          <a:ext cx="3027888" cy="2636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648">
                  <a:extLst>
                    <a:ext uri="{9D8B030D-6E8A-4147-A177-3AD203B41FA5}">
                      <a16:colId xmlns:a16="http://schemas.microsoft.com/office/drawing/2014/main" val="3191492831"/>
                    </a:ext>
                  </a:extLst>
                </a:gridCol>
                <a:gridCol w="504648">
                  <a:extLst>
                    <a:ext uri="{9D8B030D-6E8A-4147-A177-3AD203B41FA5}">
                      <a16:colId xmlns:a16="http://schemas.microsoft.com/office/drawing/2014/main" val="3967786487"/>
                    </a:ext>
                  </a:extLst>
                </a:gridCol>
                <a:gridCol w="504648">
                  <a:extLst>
                    <a:ext uri="{9D8B030D-6E8A-4147-A177-3AD203B41FA5}">
                      <a16:colId xmlns:a16="http://schemas.microsoft.com/office/drawing/2014/main" val="1352390842"/>
                    </a:ext>
                  </a:extLst>
                </a:gridCol>
                <a:gridCol w="504648">
                  <a:extLst>
                    <a:ext uri="{9D8B030D-6E8A-4147-A177-3AD203B41FA5}">
                      <a16:colId xmlns:a16="http://schemas.microsoft.com/office/drawing/2014/main" val="221443747"/>
                    </a:ext>
                  </a:extLst>
                </a:gridCol>
                <a:gridCol w="504648">
                  <a:extLst>
                    <a:ext uri="{9D8B030D-6E8A-4147-A177-3AD203B41FA5}">
                      <a16:colId xmlns:a16="http://schemas.microsoft.com/office/drawing/2014/main" val="575491922"/>
                    </a:ext>
                  </a:extLst>
                </a:gridCol>
                <a:gridCol w="504648">
                  <a:extLst>
                    <a:ext uri="{9D8B030D-6E8A-4147-A177-3AD203B41FA5}">
                      <a16:colId xmlns:a16="http://schemas.microsoft.com/office/drawing/2014/main" val="3606030090"/>
                    </a:ext>
                  </a:extLst>
                </a:gridCol>
              </a:tblGrid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SG" sz="1800" b="1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B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i="1" dirty="0">
                          <a:effectLst/>
                        </a:rPr>
                        <a:t>C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en-SG" sz="18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414150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49632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66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714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66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981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66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9905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6600"/>
                          </a:solidFill>
                          <a:effectLst/>
                        </a:rPr>
                        <a:t>0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773421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rgbClr val="006600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906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699"/>
                  </a:ext>
                </a:extLst>
              </a:tr>
              <a:tr h="29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33CC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30106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F701396E-B443-43A3-8628-5EDC9441C3DE}"/>
              </a:ext>
            </a:extLst>
          </p:cNvPr>
          <p:cNvGrpSpPr/>
          <p:nvPr/>
        </p:nvGrpSpPr>
        <p:grpSpPr>
          <a:xfrm>
            <a:off x="1488234" y="1169076"/>
            <a:ext cx="5954557" cy="3121545"/>
            <a:chOff x="17012" y="12559"/>
            <a:chExt cx="3214356" cy="168535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CE4FBE-22FE-48AA-86C3-3A0557CA8A23}"/>
                </a:ext>
              </a:extLst>
            </p:cNvPr>
            <p:cNvGrpSpPr/>
            <p:nvPr/>
          </p:nvGrpSpPr>
          <p:grpSpPr>
            <a:xfrm>
              <a:off x="17012" y="12559"/>
              <a:ext cx="3214356" cy="1464765"/>
              <a:chOff x="17012" y="12559"/>
              <a:chExt cx="3214356" cy="146476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76D133-4F40-485C-A4E9-CBDA30CA14A7}"/>
                  </a:ext>
                </a:extLst>
              </p:cNvPr>
              <p:cNvGrpSpPr/>
              <p:nvPr/>
            </p:nvGrpSpPr>
            <p:grpSpPr>
              <a:xfrm>
                <a:off x="222739" y="12559"/>
                <a:ext cx="1232731" cy="1464765"/>
                <a:chOff x="1175824" y="12562"/>
                <a:chExt cx="1232731" cy="1465143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9A541E9-D211-466F-84BA-9AA0C14BEF13}"/>
                    </a:ext>
                  </a:extLst>
                </p:cNvPr>
                <p:cNvGrpSpPr/>
                <p:nvPr/>
              </p:nvGrpSpPr>
              <p:grpSpPr>
                <a:xfrm>
                  <a:off x="1175824" y="12562"/>
                  <a:ext cx="1232731" cy="1465143"/>
                  <a:chOff x="128074" y="12562"/>
                  <a:chExt cx="1232731" cy="1465143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53DAD8BB-BF4E-40A1-ACAE-8B577BCDAD81}"/>
                      </a:ext>
                    </a:extLst>
                  </p:cNvPr>
                  <p:cNvGrpSpPr/>
                  <p:nvPr/>
                </p:nvGrpSpPr>
                <p:grpSpPr>
                  <a:xfrm>
                    <a:off x="322385" y="12562"/>
                    <a:ext cx="943383" cy="1320585"/>
                    <a:chOff x="187981" y="-2"/>
                    <a:chExt cx="943613" cy="1320814"/>
                  </a:xfrm>
                </p:grpSpPr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7AD51CFF-5123-4425-8507-7966F08FA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981" y="-2"/>
                      <a:ext cx="871540" cy="13061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1" name="Text Box 2">
                      <a:extLst>
                        <a:ext uri="{FF2B5EF4-FFF2-40B4-BE49-F238E27FC236}">
                          <a16:creationId xmlns:a16="http://schemas.microsoft.com/office/drawing/2014/main" id="{BF47961B-578B-41FE-83BE-C280F19453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687" y="20066"/>
                      <a:ext cx="517321" cy="382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3x8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DEC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2" name="Text Box 620">
                      <a:extLst>
                        <a:ext uri="{FF2B5EF4-FFF2-40B4-BE49-F238E27FC236}">
                          <a16:creationId xmlns:a16="http://schemas.microsoft.com/office/drawing/2014/main" id="{71925B99-D5D5-4959-A030-D5D6AC031F1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675" y="379219"/>
                      <a:ext cx="328929" cy="8588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SG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SG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SG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SG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SG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SG" baseline="-25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SG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3" name="Text Box 621">
                      <a:extLst>
                        <a:ext uri="{FF2B5EF4-FFF2-40B4-BE49-F238E27FC236}">
                          <a16:creationId xmlns:a16="http://schemas.microsoft.com/office/drawing/2014/main" id="{5C18BDCD-B47D-4D37-892B-94AE6D5749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2665" y="14659"/>
                      <a:ext cx="328929" cy="13061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SG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FE3F5651-EF8D-4933-A09F-DC70EC6007C3}"/>
                      </a:ext>
                    </a:extLst>
                  </p:cNvPr>
                  <p:cNvGrpSpPr/>
                  <p:nvPr/>
                </p:nvGrpSpPr>
                <p:grpSpPr>
                  <a:xfrm>
                    <a:off x="1193713" y="134850"/>
                    <a:ext cx="167092" cy="457319"/>
                    <a:chOff x="-13205" y="1500"/>
                    <a:chExt cx="342770" cy="457319"/>
                  </a:xfrm>
                </p:grpSpPr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9C3E8B43-BB1A-4731-9469-A3D6F963B9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13205" y="458819"/>
                      <a:ext cx="32950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6DF7E416-3FC5-4F30-82E5-7C968A0B66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500"/>
                      <a:ext cx="329565" cy="280000"/>
                      <a:chOff x="-134075" y="-112800"/>
                      <a:chExt cx="329565" cy="280000"/>
                    </a:xfrm>
                  </p:grpSpPr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140D06D8-77AB-465C-8EAE-FB95D58DA87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34075" y="-112800"/>
                        <a:ext cx="329565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2D3DE6A8-784A-402F-A4B7-9CF90A62BF2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34075" y="47775"/>
                        <a:ext cx="329565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9F1F76D8-C148-48D6-9D56-6B3D445A85F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34075" y="167200"/>
                        <a:ext cx="329565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CEC80B07-84CA-4C45-9E4F-E47937A7F675}"/>
                      </a:ext>
                    </a:extLst>
                  </p:cNvPr>
                  <p:cNvCxnSpPr>
                    <a:stCxn id="118" idx="2"/>
                  </p:cNvCxnSpPr>
                  <p:nvPr/>
                </p:nvCxnSpPr>
                <p:spPr>
                  <a:xfrm>
                    <a:off x="774875" y="1333147"/>
                    <a:ext cx="726" cy="14455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E93FB697-521C-4986-B3A9-BA7F26D0FEAF}"/>
                      </a:ext>
                    </a:extLst>
                  </p:cNvPr>
                  <p:cNvGrpSpPr/>
                  <p:nvPr/>
                </p:nvGrpSpPr>
                <p:grpSpPr>
                  <a:xfrm>
                    <a:off x="128074" y="495593"/>
                    <a:ext cx="194310" cy="469607"/>
                    <a:chOff x="78120" y="293"/>
                    <a:chExt cx="118521" cy="469607"/>
                  </a:xfrm>
                </p:grpSpPr>
                <p:grpSp>
                  <p:nvGrpSpPr>
                    <p:cNvPr id="131" name="Group 130">
                      <a:extLst>
                        <a:ext uri="{FF2B5EF4-FFF2-40B4-BE49-F238E27FC236}">
                          <a16:creationId xmlns:a16="http://schemas.microsoft.com/office/drawing/2014/main" id="{76F51564-10E0-4C45-B022-DD13001C69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20" y="293"/>
                      <a:ext cx="118521" cy="243382"/>
                      <a:chOff x="217225" y="188490"/>
                      <a:chExt cx="329565" cy="243382"/>
                    </a:xfrm>
                  </p:grpSpPr>
                  <p:cxnSp>
                    <p:nvCxnSpPr>
                      <p:cNvPr id="133" name="Straight Connector 132">
                        <a:extLst>
                          <a:ext uri="{FF2B5EF4-FFF2-40B4-BE49-F238E27FC236}">
                            <a16:creationId xmlns:a16="http://schemas.microsoft.com/office/drawing/2014/main" id="{0B0A5B20-928B-4334-B38C-EEC08D1ADEB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7225" y="188490"/>
                        <a:ext cx="329565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Straight Connector 133">
                        <a:extLst>
                          <a:ext uri="{FF2B5EF4-FFF2-40B4-BE49-F238E27FC236}">
                            <a16:creationId xmlns:a16="http://schemas.microsoft.com/office/drawing/2014/main" id="{2ED56F2A-9407-4D3A-A35C-4B7DE105968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7226" y="431872"/>
                        <a:ext cx="3295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7F8FCCA7-04F7-41E7-B35E-73070F27C7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8120" y="469900"/>
                      <a:ext cx="1185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191E9E75-4506-40E0-8713-7D789340B2BD}"/>
                      </a:ext>
                    </a:extLst>
                  </p:cNvPr>
                  <p:cNvGrpSpPr/>
                  <p:nvPr/>
                </p:nvGrpSpPr>
                <p:grpSpPr>
                  <a:xfrm>
                    <a:off x="1193713" y="738745"/>
                    <a:ext cx="167092" cy="456487"/>
                    <a:chOff x="-13205" y="2145"/>
                    <a:chExt cx="342770" cy="456487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F9146BDE-0503-467F-8A00-AFBDF8853F3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13205" y="458632"/>
                      <a:ext cx="32950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6F5802A5-4320-435C-994C-B227E3919F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145"/>
                      <a:ext cx="329565" cy="279355"/>
                      <a:chOff x="-134075" y="-112155"/>
                      <a:chExt cx="329565" cy="279355"/>
                    </a:xfrm>
                  </p:grpSpPr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id="{21D5FC52-6C65-409B-95EF-0494EEB5F43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34075" y="-112155"/>
                        <a:ext cx="329565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Straight Connector 128">
                        <a:extLst>
                          <a:ext uri="{FF2B5EF4-FFF2-40B4-BE49-F238E27FC236}">
                            <a16:creationId xmlns:a16="http://schemas.microsoft.com/office/drawing/2014/main" id="{D8C3E06E-6AA8-4556-967F-4626C2BE4D3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34075" y="30121"/>
                        <a:ext cx="329565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>
                        <a:extLst>
                          <a:ext uri="{FF2B5EF4-FFF2-40B4-BE49-F238E27FC236}">
                            <a16:creationId xmlns:a16="http://schemas.microsoft.com/office/drawing/2014/main" id="{4D937840-9484-4907-B146-9878997B2D7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34075" y="167200"/>
                        <a:ext cx="329565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18" name="Text Box 1669">
                  <a:extLst>
                    <a:ext uri="{FF2B5EF4-FFF2-40B4-BE49-F238E27FC236}">
                      <a16:creationId xmlns:a16="http://schemas.microsoft.com/office/drawing/2014/main" id="{143D91FA-AC6C-4445-AC0C-DED2F03997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8517" y="1100506"/>
                  <a:ext cx="328215" cy="2326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/>
                  <a:r>
                    <a:rPr lang="en-SG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en-SG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BAC609A-E307-41FE-BA22-F4C3918D2133}"/>
                  </a:ext>
                </a:extLst>
              </p:cNvPr>
              <p:cNvGrpSpPr/>
              <p:nvPr/>
            </p:nvGrpSpPr>
            <p:grpSpPr>
              <a:xfrm>
                <a:off x="1441939" y="134816"/>
                <a:ext cx="746782" cy="467309"/>
                <a:chOff x="0" y="0"/>
                <a:chExt cx="746782" cy="467309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DCAD36F-3412-4E62-B3C3-444F840D5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700" y="101611"/>
                  <a:ext cx="386082" cy="250191"/>
                  <a:chOff x="9448" y="6208"/>
                  <a:chExt cx="932" cy="604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EB2BF430-72F2-4FBC-85D0-310B161F66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48" y="6438"/>
                    <a:ext cx="132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808080"/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53D62838-0238-40D9-B5D7-D7A8B43D82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448" y="6208"/>
                    <a:ext cx="812" cy="604"/>
                    <a:chOff x="9643" y="5308"/>
                    <a:chExt cx="812" cy="604"/>
                  </a:xfrm>
                </p:grpSpPr>
                <p:sp>
                  <p:nvSpPr>
                    <p:cNvPr id="112" name="Freeform 109">
                      <a:extLst>
                        <a:ext uri="{FF2B5EF4-FFF2-40B4-BE49-F238E27FC236}">
                          <a16:creationId xmlns:a16="http://schemas.microsoft.com/office/drawing/2014/main" id="{F2A3D18B-3D72-4182-BDC8-DC2CDC34B7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35" y="5310"/>
                      <a:ext cx="720" cy="30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13" name="Freeform 110">
                      <a:extLst>
                        <a:ext uri="{FF2B5EF4-FFF2-40B4-BE49-F238E27FC236}">
                          <a16:creationId xmlns:a16="http://schemas.microsoft.com/office/drawing/2014/main" id="{9678E25C-9F36-4A28-82E4-4C18D92069A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9735" y="5602"/>
                      <a:ext cx="720" cy="30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14" name="Freeform 111">
                      <a:extLst>
                        <a:ext uri="{FF2B5EF4-FFF2-40B4-BE49-F238E27FC236}">
                          <a16:creationId xmlns:a16="http://schemas.microsoft.com/office/drawing/2014/main" id="{2EDB291A-4F07-4203-8F03-B948616483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33" y="5308"/>
                      <a:ext cx="184" cy="604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15" name="Freeform 112">
                      <a:extLst>
                        <a:ext uri="{FF2B5EF4-FFF2-40B4-BE49-F238E27FC236}">
                          <a16:creationId xmlns:a16="http://schemas.microsoft.com/office/drawing/2014/main" id="{E5BFD820-6095-4C11-8F8C-4B25EB2A59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213" y="5610"/>
                      <a:ext cx="229" cy="240"/>
                    </a:xfrm>
                    <a:custGeom>
                      <a:avLst/>
                      <a:gdLst>
                        <a:gd name="T0" fmla="*/ 2 w 229"/>
                        <a:gd name="T1" fmla="*/ 240 h 240"/>
                        <a:gd name="T2" fmla="*/ 182 w 229"/>
                        <a:gd name="T3" fmla="*/ 120 h 240"/>
                        <a:gd name="T4" fmla="*/ 227 w 229"/>
                        <a:gd name="T5" fmla="*/ 0 h 240"/>
                        <a:gd name="T6" fmla="*/ 167 w 229"/>
                        <a:gd name="T7" fmla="*/ 120 h 240"/>
                        <a:gd name="T8" fmla="*/ 2 w 229"/>
                        <a:gd name="T9" fmla="*/ 240 h 2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9" h="240">
                          <a:moveTo>
                            <a:pt x="2" y="240"/>
                          </a:moveTo>
                          <a:cubicBezTo>
                            <a:pt x="4" y="240"/>
                            <a:pt x="145" y="160"/>
                            <a:pt x="182" y="120"/>
                          </a:cubicBezTo>
                          <a:cubicBezTo>
                            <a:pt x="219" y="80"/>
                            <a:pt x="229" y="0"/>
                            <a:pt x="227" y="0"/>
                          </a:cubicBezTo>
                          <a:cubicBezTo>
                            <a:pt x="225" y="0"/>
                            <a:pt x="194" y="85"/>
                            <a:pt x="167" y="120"/>
                          </a:cubicBezTo>
                          <a:cubicBezTo>
                            <a:pt x="140" y="155"/>
                            <a:pt x="0" y="240"/>
                            <a:pt x="2" y="2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59131" dir="3683372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16" name="Freeform 113">
                      <a:extLst>
                        <a:ext uri="{FF2B5EF4-FFF2-40B4-BE49-F238E27FC236}">
                          <a16:creationId xmlns:a16="http://schemas.microsoft.com/office/drawing/2014/main" id="{C4D1FE96-3EFE-4DBD-9D92-C7EE798E69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43" y="5308"/>
                      <a:ext cx="184" cy="604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60512F1-91FB-46A3-9245-DD216BACA4BA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155B9F4-2B73-48F5-9B48-520AC87F1DE4}"/>
                    </a:ext>
                  </a:extLst>
                </p:cNvPr>
                <p:cNvCxnSpPr/>
                <p:nvPr/>
              </p:nvCxnSpPr>
              <p:spPr>
                <a:xfrm>
                  <a:off x="0" y="45720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659AAEC-C071-4250-9949-9D2A40816373}"/>
                    </a:ext>
                  </a:extLst>
                </p:cNvPr>
                <p:cNvCxnSpPr/>
                <p:nvPr/>
              </p:nvCxnSpPr>
              <p:spPr>
                <a:xfrm rot="16200000">
                  <a:off x="137160" y="76200"/>
                  <a:ext cx="152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E93A604-9A64-4635-B542-6496B10FF67F}"/>
                    </a:ext>
                  </a:extLst>
                </p:cNvPr>
                <p:cNvCxnSpPr/>
                <p:nvPr/>
              </p:nvCxnSpPr>
              <p:spPr>
                <a:xfrm rot="16200000">
                  <a:off x="137160" y="391160"/>
                  <a:ext cx="152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BE8CEFA-C5E6-48AE-B8A5-1FA305E81E10}"/>
                    </a:ext>
                  </a:extLst>
                </p:cNvPr>
                <p:cNvCxnSpPr/>
                <p:nvPr/>
              </p:nvCxnSpPr>
              <p:spPr>
                <a:xfrm>
                  <a:off x="213360" y="14224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04530D8-DAF8-443B-B080-0077F217B693}"/>
                    </a:ext>
                  </a:extLst>
                </p:cNvPr>
                <p:cNvCxnSpPr/>
                <p:nvPr/>
              </p:nvCxnSpPr>
              <p:spPr>
                <a:xfrm>
                  <a:off x="213360" y="30480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7162992-11C8-4FEC-A1A7-3A7CF395AB89}"/>
                  </a:ext>
                </a:extLst>
              </p:cNvPr>
              <p:cNvGrpSpPr/>
              <p:nvPr/>
            </p:nvGrpSpPr>
            <p:grpSpPr>
              <a:xfrm>
                <a:off x="1441939" y="738554"/>
                <a:ext cx="746782" cy="467309"/>
                <a:chOff x="0" y="0"/>
                <a:chExt cx="746782" cy="46730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66CF437-3420-44DF-8597-32682175A8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700" y="101611"/>
                  <a:ext cx="386082" cy="250191"/>
                  <a:chOff x="9448" y="6208"/>
                  <a:chExt cx="932" cy="604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274C4025-4A61-4CF1-9549-673988D3FA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48" y="6438"/>
                    <a:ext cx="132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808080"/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EC6CF064-01F8-47F7-9FA2-618895A1C1E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448" y="6208"/>
                    <a:ext cx="812" cy="604"/>
                    <a:chOff x="9643" y="5308"/>
                    <a:chExt cx="812" cy="604"/>
                  </a:xfrm>
                </p:grpSpPr>
                <p:sp>
                  <p:nvSpPr>
                    <p:cNvPr id="96" name="Freeform 109">
                      <a:extLst>
                        <a:ext uri="{FF2B5EF4-FFF2-40B4-BE49-F238E27FC236}">
                          <a16:creationId xmlns:a16="http://schemas.microsoft.com/office/drawing/2014/main" id="{F842E79C-D81A-4F3A-A596-9C216AD233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35" y="5310"/>
                      <a:ext cx="720" cy="30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7" name="Freeform 110">
                      <a:extLst>
                        <a:ext uri="{FF2B5EF4-FFF2-40B4-BE49-F238E27FC236}">
                          <a16:creationId xmlns:a16="http://schemas.microsoft.com/office/drawing/2014/main" id="{F7D99E9A-2BF1-4D0F-89F2-B48543B9AA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9735" y="5602"/>
                      <a:ext cx="720" cy="30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8" name="Freeform 111">
                      <a:extLst>
                        <a:ext uri="{FF2B5EF4-FFF2-40B4-BE49-F238E27FC236}">
                          <a16:creationId xmlns:a16="http://schemas.microsoft.com/office/drawing/2014/main" id="{549AB52F-3A26-40FD-8E91-AB75C5043E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33" y="5308"/>
                      <a:ext cx="184" cy="604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9" name="Freeform 112">
                      <a:extLst>
                        <a:ext uri="{FF2B5EF4-FFF2-40B4-BE49-F238E27FC236}">
                          <a16:creationId xmlns:a16="http://schemas.microsoft.com/office/drawing/2014/main" id="{C92DD568-614A-481F-A241-1603DCE618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213" y="5610"/>
                      <a:ext cx="229" cy="240"/>
                    </a:xfrm>
                    <a:custGeom>
                      <a:avLst/>
                      <a:gdLst>
                        <a:gd name="T0" fmla="*/ 2 w 229"/>
                        <a:gd name="T1" fmla="*/ 240 h 240"/>
                        <a:gd name="T2" fmla="*/ 182 w 229"/>
                        <a:gd name="T3" fmla="*/ 120 h 240"/>
                        <a:gd name="T4" fmla="*/ 227 w 229"/>
                        <a:gd name="T5" fmla="*/ 0 h 240"/>
                        <a:gd name="T6" fmla="*/ 167 w 229"/>
                        <a:gd name="T7" fmla="*/ 120 h 240"/>
                        <a:gd name="T8" fmla="*/ 2 w 229"/>
                        <a:gd name="T9" fmla="*/ 240 h 2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9" h="240">
                          <a:moveTo>
                            <a:pt x="2" y="240"/>
                          </a:moveTo>
                          <a:cubicBezTo>
                            <a:pt x="4" y="240"/>
                            <a:pt x="145" y="160"/>
                            <a:pt x="182" y="120"/>
                          </a:cubicBezTo>
                          <a:cubicBezTo>
                            <a:pt x="219" y="80"/>
                            <a:pt x="229" y="0"/>
                            <a:pt x="227" y="0"/>
                          </a:cubicBezTo>
                          <a:cubicBezTo>
                            <a:pt x="225" y="0"/>
                            <a:pt x="194" y="85"/>
                            <a:pt x="167" y="120"/>
                          </a:cubicBezTo>
                          <a:cubicBezTo>
                            <a:pt x="140" y="155"/>
                            <a:pt x="0" y="240"/>
                            <a:pt x="2" y="2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59131" dir="3683372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0" name="Freeform 113">
                      <a:extLst>
                        <a:ext uri="{FF2B5EF4-FFF2-40B4-BE49-F238E27FC236}">
                          <a16:creationId xmlns:a16="http://schemas.microsoft.com/office/drawing/2014/main" id="{DF09946C-3068-4565-A046-DEA50EDCC9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43" y="5308"/>
                      <a:ext cx="184" cy="604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C2F49A9-4BF6-4586-9C63-9D5D0E0E22FD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AC4B0AD-C60C-4E22-A771-C835A9D04706}"/>
                    </a:ext>
                  </a:extLst>
                </p:cNvPr>
                <p:cNvCxnSpPr/>
                <p:nvPr/>
              </p:nvCxnSpPr>
              <p:spPr>
                <a:xfrm>
                  <a:off x="0" y="45720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10F41AF-E8FE-490A-850C-6C26F9BD4862}"/>
                    </a:ext>
                  </a:extLst>
                </p:cNvPr>
                <p:cNvCxnSpPr/>
                <p:nvPr/>
              </p:nvCxnSpPr>
              <p:spPr>
                <a:xfrm rot="16200000">
                  <a:off x="137160" y="76200"/>
                  <a:ext cx="152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5379F0E-2C11-4316-BB84-6514F1D214D3}"/>
                    </a:ext>
                  </a:extLst>
                </p:cNvPr>
                <p:cNvCxnSpPr/>
                <p:nvPr/>
              </p:nvCxnSpPr>
              <p:spPr>
                <a:xfrm rot="16200000">
                  <a:off x="137160" y="391160"/>
                  <a:ext cx="152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6ECB753-96B5-4C37-9415-AA249F55EBB4}"/>
                    </a:ext>
                  </a:extLst>
                </p:cNvPr>
                <p:cNvCxnSpPr/>
                <p:nvPr/>
              </p:nvCxnSpPr>
              <p:spPr>
                <a:xfrm>
                  <a:off x="213360" y="14224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5C827EE-9652-4F90-AED9-7DDE5C894B40}"/>
                    </a:ext>
                  </a:extLst>
                </p:cNvPr>
                <p:cNvCxnSpPr/>
                <p:nvPr/>
              </p:nvCxnSpPr>
              <p:spPr>
                <a:xfrm>
                  <a:off x="213360" y="304800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EF0581B-CE54-4EE1-97B5-FAC413075E37}"/>
                  </a:ext>
                </a:extLst>
              </p:cNvPr>
              <p:cNvGrpSpPr/>
              <p:nvPr/>
            </p:nvGrpSpPr>
            <p:grpSpPr>
              <a:xfrm>
                <a:off x="2203480" y="363060"/>
                <a:ext cx="1027888" cy="610082"/>
                <a:chOff x="-459" y="-356"/>
                <a:chExt cx="1027888" cy="61008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B808EB4-BBF1-4D3C-B6C0-3C844B1F03D5}"/>
                    </a:ext>
                  </a:extLst>
                </p:cNvPr>
                <p:cNvCxnSpPr/>
                <p:nvPr/>
              </p:nvCxnSpPr>
              <p:spPr>
                <a:xfrm>
                  <a:off x="-459" y="-356"/>
                  <a:ext cx="111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9ABFA67-6E6C-4FC7-A4DF-0420E60D3804}"/>
                    </a:ext>
                  </a:extLst>
                </p:cNvPr>
                <p:cNvCxnSpPr/>
                <p:nvPr/>
              </p:nvCxnSpPr>
              <p:spPr>
                <a:xfrm rot="16200000">
                  <a:off x="2931" y="114300"/>
                  <a:ext cx="21712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A246816-6FCE-4E7A-8007-9B110F3C2102}"/>
                    </a:ext>
                  </a:extLst>
                </p:cNvPr>
                <p:cNvCxnSpPr/>
                <p:nvPr/>
              </p:nvCxnSpPr>
              <p:spPr>
                <a:xfrm>
                  <a:off x="111340" y="216877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34B3BB3-8544-4836-BC03-135A652104E0}"/>
                    </a:ext>
                  </a:extLst>
                </p:cNvPr>
                <p:cNvCxnSpPr/>
                <p:nvPr/>
              </p:nvCxnSpPr>
              <p:spPr>
                <a:xfrm>
                  <a:off x="-306" y="603107"/>
                  <a:ext cx="11163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708602E-878C-493C-8D20-6CA43F72E5FC}"/>
                    </a:ext>
                  </a:extLst>
                </p:cNvPr>
                <p:cNvCxnSpPr/>
                <p:nvPr/>
              </p:nvCxnSpPr>
              <p:spPr>
                <a:xfrm>
                  <a:off x="111340" y="386861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D6845D2-4129-4E6D-8AC5-93894677FA39}"/>
                    </a:ext>
                  </a:extLst>
                </p:cNvPr>
                <p:cNvCxnSpPr/>
                <p:nvPr/>
              </p:nvCxnSpPr>
              <p:spPr>
                <a:xfrm rot="16200000">
                  <a:off x="2938" y="501162"/>
                  <a:ext cx="21712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477F463-F1F8-4BC3-9770-AB88A056D290}"/>
                    </a:ext>
                  </a:extLst>
                </p:cNvPr>
                <p:cNvCxnSpPr/>
                <p:nvPr/>
              </p:nvCxnSpPr>
              <p:spPr>
                <a:xfrm>
                  <a:off x="539261" y="287215"/>
                  <a:ext cx="2165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 Box 8">
                  <a:extLst>
                    <a:ext uri="{FF2B5EF4-FFF2-40B4-BE49-F238E27FC236}">
                      <a16:creationId xmlns:a16="http://schemas.microsoft.com/office/drawing/2014/main" id="{9A122900-5CBC-4AA1-AA0D-8A70765A74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009" y="180594"/>
                  <a:ext cx="320420" cy="249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2000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G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Flowchart: Delay 64">
                  <a:extLst>
                    <a:ext uri="{FF2B5EF4-FFF2-40B4-BE49-F238E27FC236}">
                      <a16:creationId xmlns:a16="http://schemas.microsoft.com/office/drawing/2014/main" id="{E401B27F-EF55-4BB1-AC11-98C8EE1DECD8}"/>
                    </a:ext>
                  </a:extLst>
                </p:cNvPr>
                <p:cNvSpPr/>
                <p:nvPr/>
              </p:nvSpPr>
              <p:spPr>
                <a:xfrm>
                  <a:off x="293077" y="175846"/>
                  <a:ext cx="289560" cy="254000"/>
                </a:xfrm>
                <a:prstGeom prst="flowChartDelay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56" name="Text Box 2536">
                <a:extLst>
                  <a:ext uri="{FF2B5EF4-FFF2-40B4-BE49-F238E27FC236}">
                    <a16:creationId xmlns:a16="http://schemas.microsoft.com/office/drawing/2014/main" id="{5607872E-7529-4C4B-8202-D5FD73006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2" y="381527"/>
                <a:ext cx="328849" cy="858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SG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SG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 </a:t>
                </a:r>
                <a:endParaRPr lang="en-SG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 Box 2537">
              <a:extLst>
                <a:ext uri="{FF2B5EF4-FFF2-40B4-BE49-F238E27FC236}">
                  <a16:creationId xmlns:a16="http://schemas.microsoft.com/office/drawing/2014/main" id="{052213EF-525A-4EC3-BC14-D3AC27BB3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16" y="1477324"/>
              <a:ext cx="274320" cy="220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SG" sz="2000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SG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Text Box 2537">
            <a:extLst>
              <a:ext uri="{FF2B5EF4-FFF2-40B4-BE49-F238E27FC236}">
                <a16:creationId xmlns:a16="http://schemas.microsoft.com/office/drawing/2014/main" id="{E9E36752-0AD7-41E1-9276-6957AFD3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852" y="1397442"/>
            <a:ext cx="508175" cy="40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SG" sz="20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5" name="Text Box 2537">
            <a:extLst>
              <a:ext uri="{FF2B5EF4-FFF2-40B4-BE49-F238E27FC236}">
                <a16:creationId xmlns:a16="http://schemas.microsoft.com/office/drawing/2014/main" id="{9468E7E7-069B-4FD3-BEF3-11B275A3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297" y="2940197"/>
            <a:ext cx="508175" cy="40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SG" sz="20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AD063-4624-49EA-BE92-2A75F5D281F7}"/>
              </a:ext>
            </a:extLst>
          </p:cNvPr>
          <p:cNvSpPr/>
          <p:nvPr/>
        </p:nvSpPr>
        <p:spPr>
          <a:xfrm>
            <a:off x="9447263" y="1402813"/>
            <a:ext cx="391505" cy="2345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58FB33-307D-4DFD-8003-10EA4F061036}"/>
              </a:ext>
            </a:extLst>
          </p:cNvPr>
          <p:cNvSpPr/>
          <p:nvPr/>
        </p:nvSpPr>
        <p:spPr>
          <a:xfrm>
            <a:off x="9941904" y="1402813"/>
            <a:ext cx="391505" cy="2345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14E2DD-78D7-4FB1-8B37-E15236CB05FD}"/>
              </a:ext>
            </a:extLst>
          </p:cNvPr>
          <p:cNvSpPr/>
          <p:nvPr/>
        </p:nvSpPr>
        <p:spPr>
          <a:xfrm>
            <a:off x="10442119" y="1402813"/>
            <a:ext cx="391505" cy="2345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80FADB-8B36-4578-A899-E15725701C5F}"/>
              </a:ext>
            </a:extLst>
          </p:cNvPr>
          <p:cNvSpPr txBox="1"/>
          <p:nvPr/>
        </p:nvSpPr>
        <p:spPr>
          <a:xfrm>
            <a:off x="4387484" y="3956745"/>
            <a:ext cx="16920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i="1" dirty="0">
                <a:sym typeface="Symbol" panose="05050102010706020507" pitchFamily="18" charset="2"/>
              </a:rPr>
              <a:t>G</a:t>
            </a:r>
            <a:r>
              <a:rPr lang="en-SG" sz="2400" dirty="0">
                <a:sym typeface="Symbol" panose="05050102010706020507" pitchFamily="18" charset="2"/>
              </a:rPr>
              <a:t> = </a:t>
            </a:r>
            <a:r>
              <a:rPr lang="en-SG" sz="2400" i="1" dirty="0">
                <a:sym typeface="Symbol" panose="05050102010706020507" pitchFamily="18" charset="2"/>
              </a:rPr>
              <a:t>B </a:t>
            </a:r>
            <a:r>
              <a:rPr lang="en-SG" sz="2400" dirty="0">
                <a:sym typeface="Symbol" panose="05050102010706020507" pitchFamily="18" charset="2"/>
              </a:rPr>
              <a:t> </a:t>
            </a:r>
            <a:r>
              <a:rPr lang="en-SG" sz="2400" i="1" dirty="0">
                <a:sym typeface="Symbol" panose="05050102010706020507" pitchFamily="18" charset="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998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3" grpId="0" animBg="1"/>
      <p:bldP spid="3" grpId="1" animBg="1"/>
      <p:bldP spid="146" grpId="0" animBg="1"/>
      <p:bldP spid="146" grpId="1" animBg="1"/>
      <p:bldP spid="147" grpId="0" animBg="1"/>
      <p:bldP spid="147" grpId="1" animBg="1"/>
      <p:bldP spid="1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9714</Words>
  <Application>Microsoft Office PowerPoint</Application>
  <PresentationFormat>Widescreen</PresentationFormat>
  <Paragraphs>2674</Paragraphs>
  <Slides>55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SimSun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373</cp:revision>
  <cp:lastPrinted>2019-04-10T00:56:38Z</cp:lastPrinted>
  <dcterms:created xsi:type="dcterms:W3CDTF">2015-03-28T05:22:46Z</dcterms:created>
  <dcterms:modified xsi:type="dcterms:W3CDTF">2021-11-09T10:06:16Z</dcterms:modified>
</cp:coreProperties>
</file>