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7"/>
  </p:notesMasterIdLst>
  <p:sldIdLst>
    <p:sldId id="256" r:id="rId2"/>
    <p:sldId id="289" r:id="rId3"/>
    <p:sldId id="290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2" r:id="rId14"/>
    <p:sldId id="303" r:id="rId15"/>
    <p:sldId id="269" r:id="rId16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CCECFF"/>
    <a:srgbClr val="6666FF"/>
    <a:srgbClr val="0000FF"/>
    <a:srgbClr val="0033CC"/>
    <a:srgbClr val="006600"/>
    <a:srgbClr val="66CCFF"/>
    <a:srgbClr val="FBE6CE"/>
    <a:srgbClr val="95F3E8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00" autoAdjust="0"/>
    <p:restoredTop sz="94129" autoAdjust="0"/>
  </p:normalViewPr>
  <p:slideViewPr>
    <p:cSldViewPr snapToGrid="0">
      <p:cViewPr varScale="1">
        <p:scale>
          <a:sx n="59" d="100"/>
          <a:sy n="59" d="100"/>
        </p:scale>
        <p:origin x="118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6/11/2021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772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6820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3038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5698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652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028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4375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7271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000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6524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7626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660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387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6/11/2021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6/11/2021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6/11/2021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6/11/2021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6/11/2021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6/11/2021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6/11/2021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6/11/2021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6/11/2021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6/11/2021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6/11/2021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6/11/2021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144110"/>
            <a:ext cx="8884632" cy="2201602"/>
          </a:xfrm>
        </p:spPr>
        <p:txBody>
          <a:bodyPr>
            <a:normAutofit/>
          </a:bodyPr>
          <a:lstStyle/>
          <a:p>
            <a:r>
              <a:rPr lang="en-SG" sz="3200" dirty="0"/>
              <a:t>Tutorial #10</a:t>
            </a:r>
          </a:p>
          <a:p>
            <a:r>
              <a:rPr lang="en-SG" sz="4400" dirty="0"/>
              <a:t>Pipelining</a:t>
            </a:r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767" y="885631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2210" y="1218063"/>
            <a:ext cx="53467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$s2, -1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$t8, $t8, 2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 $t0, $s0,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$t1, $s1,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$t3, 0($t1)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$t3, 3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$t4, -3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$t4,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$t2, $t2, $t3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   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Inst12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$t2, 1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$t8, -8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$t8, $zero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Inst16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$zero,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Inst17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7401" y="2765231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What does the code do?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37401" y="3327400"/>
            <a:ext cx="3962399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=n-1;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-=2)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(B[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]%4 == 3) 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+ 1;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2300" y="1218063"/>
            <a:ext cx="42926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$s0 = base address of array A</a:t>
            </a:r>
          </a:p>
          <a:p>
            <a:r>
              <a:rPr lang="en-SG" sz="2400" dirty="0"/>
              <a:t>$s1 = base address of array B</a:t>
            </a:r>
          </a:p>
          <a:p>
            <a:r>
              <a:rPr lang="en-SG" sz="2400" dirty="0"/>
              <a:t>$s2 = n (size of each array)</a:t>
            </a:r>
            <a:endParaRPr lang="en-US" sz="24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10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72801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569" y="885631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2210" y="1218063"/>
            <a:ext cx="53467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$s2, -1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$t8, $t8, 2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 $t0, $s0,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$t1, $s1,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$t3, 0($t1)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$t3, 3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$t4, -3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$t4,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$t2, $t2, $t3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   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Inst12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$t2, 1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$t8, -8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$t8, $zero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Inst16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$zero,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Inst17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2300" y="1218063"/>
            <a:ext cx="4749800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Common: Inst1 – Inst10</a:t>
            </a:r>
          </a:p>
          <a:p>
            <a:r>
              <a:rPr lang="en-SG" sz="2400" dirty="0"/>
              <a:t>Two paths:</a:t>
            </a:r>
          </a:p>
          <a:p>
            <a:r>
              <a:rPr lang="en-SG" sz="2400" dirty="0"/>
              <a:t>If (B[</a:t>
            </a:r>
            <a:r>
              <a:rPr lang="en-SG" sz="2400" dirty="0" err="1"/>
              <a:t>i</a:t>
            </a:r>
            <a:r>
              <a:rPr lang="en-SG" sz="2400" dirty="0"/>
              <a:t>]%4 == 3): </a:t>
            </a:r>
            <a:r>
              <a:rPr lang="en-SG" sz="2400" dirty="0">
                <a:solidFill>
                  <a:srgbClr val="0000FF"/>
                </a:solidFill>
              </a:rPr>
              <a:t>Inst13, 14, 15, 16, 17</a:t>
            </a:r>
          </a:p>
          <a:p>
            <a:r>
              <a:rPr lang="en-SG" sz="2400" dirty="0"/>
              <a:t>Otherwise: </a:t>
            </a:r>
            <a:r>
              <a:rPr lang="en-SG" sz="2400" dirty="0">
                <a:solidFill>
                  <a:srgbClr val="FF0000"/>
                </a:solidFill>
              </a:rPr>
              <a:t>Inst11, 12, 14, 15, 16, 17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93900" y="4648200"/>
            <a:ext cx="139700" cy="12827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22500" y="4114800"/>
            <a:ext cx="139700" cy="3937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16150" y="4895850"/>
            <a:ext cx="146050" cy="10350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2300" y="2984500"/>
            <a:ext cx="495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100 iterations</a:t>
            </a:r>
          </a:p>
          <a:p>
            <a:r>
              <a:rPr lang="en-SG" sz="2800" dirty="0"/>
              <a:t>Therefore,</a:t>
            </a:r>
          </a:p>
          <a:p>
            <a:r>
              <a:rPr lang="en-SG" sz="2800" dirty="0"/>
              <a:t>Minimum = 3 + 100 </a:t>
            </a:r>
            <a:r>
              <a:rPr lang="en-SG" sz="2800" dirty="0">
                <a:sym typeface="Symbol" panose="05050102010706020507" pitchFamily="18" charset="2"/>
              </a:rPr>
              <a:t> 12 = </a:t>
            </a:r>
            <a:r>
              <a:rPr lang="en-SG" sz="2800" b="1" dirty="0">
                <a:sym typeface="Symbol" panose="05050102010706020507" pitchFamily="18" charset="2"/>
              </a:rPr>
              <a:t>1203</a:t>
            </a:r>
          </a:p>
          <a:p>
            <a:r>
              <a:rPr lang="en-SG" sz="2800" dirty="0">
                <a:sym typeface="Symbol" panose="05050102010706020507" pitchFamily="18" charset="2"/>
              </a:rPr>
              <a:t>Maximum = 3 + 100  13 = </a:t>
            </a:r>
            <a:r>
              <a:rPr lang="en-SG" sz="2800" b="1" dirty="0">
                <a:sym typeface="Symbol" panose="05050102010706020507" pitchFamily="18" charset="2"/>
              </a:rPr>
              <a:t>1303</a:t>
            </a:r>
            <a:endParaRPr lang="en-US" sz="2800" b="1" dirty="0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11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8279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  <p:bldP spid="10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168" y="885631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Q2b.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2210" y="1218063"/>
            <a:ext cx="5346700" cy="50783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$s2, -1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$t8, $t8, 2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 $t0, $s0,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$t1, $s1,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$t3, 0($t1)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$t3, 3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$t4, -3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$t4,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$t2, $t2, $t3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   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Inst12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$t2, 1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$t8, -8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$t8, $zero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Inst16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$zero,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Inst17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2000" y="1535563"/>
            <a:ext cx="27559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Data dependency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73300" y="3213100"/>
            <a:ext cx="4470400" cy="226065"/>
          </a:xfrm>
          <a:prstGeom prst="rect">
            <a:avLst/>
          </a:prstGeom>
          <a:solidFill>
            <a:srgbClr val="FBE5D6">
              <a:alpha val="20000"/>
            </a:srgb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73300" y="3757219"/>
            <a:ext cx="4470400" cy="228600"/>
          </a:xfrm>
          <a:prstGeom prst="rect">
            <a:avLst/>
          </a:prstGeom>
          <a:solidFill>
            <a:srgbClr val="FBE5D6">
              <a:alpha val="20000"/>
            </a:srgb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73300" y="5676900"/>
            <a:ext cx="4470400" cy="241300"/>
          </a:xfrm>
          <a:prstGeom prst="rect">
            <a:avLst/>
          </a:prstGeom>
          <a:solidFill>
            <a:srgbClr val="FBE5D6">
              <a:alpha val="20000"/>
            </a:srgb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12000" y="2564263"/>
            <a:ext cx="2755900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Control dependency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73300" y="1556106"/>
            <a:ext cx="4470400" cy="210289"/>
          </a:xfrm>
          <a:prstGeom prst="rect">
            <a:avLst/>
          </a:prstGeom>
          <a:solidFill>
            <a:srgbClr val="E2F0D9">
              <a:alpha val="20000"/>
            </a:srgb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73300" y="4036065"/>
            <a:ext cx="4470400" cy="248640"/>
          </a:xfrm>
          <a:prstGeom prst="rect">
            <a:avLst/>
          </a:prstGeom>
          <a:solidFill>
            <a:srgbClr val="E2F0D9">
              <a:alpha val="20000"/>
            </a:srgb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73300" y="4582720"/>
            <a:ext cx="4470400" cy="248640"/>
          </a:xfrm>
          <a:prstGeom prst="rect">
            <a:avLst/>
          </a:prstGeom>
          <a:solidFill>
            <a:srgbClr val="E2F0D9">
              <a:alpha val="20000"/>
            </a:srgb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63140" y="2088440"/>
            <a:ext cx="4470400" cy="248640"/>
          </a:xfrm>
          <a:prstGeom prst="rect">
            <a:avLst/>
          </a:prstGeom>
          <a:solidFill>
            <a:srgbClr val="E2F0D9">
              <a:alpha val="20000"/>
            </a:srgb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12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32668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7432" y="435926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Q2c.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992129"/>
              </p:ext>
            </p:extLst>
          </p:nvPr>
        </p:nvGraphicFramePr>
        <p:xfrm>
          <a:off x="715023" y="846533"/>
          <a:ext cx="1089385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19403883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69172303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10312076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78716840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49314758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190721064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15153429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44535269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9220598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676086171"/>
                    </a:ext>
                  </a:extLst>
                </a:gridCol>
              </a:tblGrid>
              <a:tr h="139856"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I2: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I3: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sll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I4: Loop: add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I5: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I6: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lw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I7: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lw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I8: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9018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I9: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5981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I10: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7073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I11: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655889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I12: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j A2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3242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I13: A1: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4557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I14: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A2: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sw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05738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I15: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4909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I16: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slt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0906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I17: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98348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364746" y="435796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>
                <a:solidFill>
                  <a:srgbClr val="0033CC"/>
                </a:solidFill>
              </a:rPr>
              <a:t>beq</a:t>
            </a:r>
            <a:r>
              <a:rPr lang="en-SG" sz="2400" dirty="0"/>
              <a:t> at Inst10 branches to A1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29103" y="1417051"/>
            <a:ext cx="1907149" cy="338554"/>
            <a:chOff x="2529103" y="1866756"/>
            <a:chExt cx="1907149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71980" y="1713402"/>
            <a:ext cx="1907149" cy="338554"/>
            <a:chOff x="2529103" y="1866756"/>
            <a:chExt cx="1907149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28123" y="1996935"/>
            <a:ext cx="1907149" cy="338554"/>
            <a:chOff x="2529103" y="1866756"/>
            <a:chExt cx="1907149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93296" y="2335489"/>
            <a:ext cx="1907149" cy="338554"/>
            <a:chOff x="2529103" y="1866756"/>
            <a:chExt cx="1907149" cy="338554"/>
          </a:xfrm>
        </p:grpSpPr>
        <p:sp>
          <p:nvSpPr>
            <p:cNvPr id="25" name="TextBox 24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49439" y="2643896"/>
            <a:ext cx="1907149" cy="338554"/>
            <a:chOff x="2529103" y="1866756"/>
            <a:chExt cx="1907149" cy="338554"/>
          </a:xfrm>
        </p:grpSpPr>
        <p:sp>
          <p:nvSpPr>
            <p:cNvPr id="31" name="TextBox 30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90857" y="2937230"/>
            <a:ext cx="1907149" cy="338554"/>
            <a:chOff x="2529103" y="1866756"/>
            <a:chExt cx="190714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26561" y="3245637"/>
            <a:ext cx="2241926" cy="338554"/>
            <a:chOff x="2529103" y="1866756"/>
            <a:chExt cx="2241926" cy="338554"/>
          </a:xfrm>
        </p:grpSpPr>
        <p:sp>
          <p:nvSpPr>
            <p:cNvPr id="43" name="TextBox 4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64804" y="3538971"/>
            <a:ext cx="2241926" cy="338554"/>
            <a:chOff x="2529103" y="1866756"/>
            <a:chExt cx="2241926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307681" y="3847378"/>
            <a:ext cx="2580169" cy="338554"/>
            <a:chOff x="2190860" y="1866756"/>
            <a:chExt cx="2580169" cy="338554"/>
          </a:xfrm>
        </p:grpSpPr>
        <p:sp>
          <p:nvSpPr>
            <p:cNvPr id="55" name="TextBox 54"/>
            <p:cNvSpPr txBox="1"/>
            <p:nvPr/>
          </p:nvSpPr>
          <p:spPr>
            <a:xfrm>
              <a:off x="219086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08324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666454" y="4736361"/>
            <a:ext cx="1907149" cy="338554"/>
            <a:chOff x="2529103" y="1866756"/>
            <a:chExt cx="1907149" cy="338554"/>
          </a:xfrm>
        </p:grpSpPr>
        <p:sp>
          <p:nvSpPr>
            <p:cNvPr id="61" name="TextBox 60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009331" y="5074915"/>
            <a:ext cx="1907149" cy="338554"/>
            <a:chOff x="2529103" y="1866756"/>
            <a:chExt cx="1907149" cy="338554"/>
          </a:xfrm>
        </p:grpSpPr>
        <p:sp>
          <p:nvSpPr>
            <p:cNvPr id="67" name="TextBox 6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52208" y="5350130"/>
            <a:ext cx="1907149" cy="338554"/>
            <a:chOff x="2529103" y="1866756"/>
            <a:chExt cx="1907149" cy="338554"/>
          </a:xfrm>
        </p:grpSpPr>
        <p:sp>
          <p:nvSpPr>
            <p:cNvPr id="73" name="TextBox 7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708352" y="5670169"/>
            <a:ext cx="1907149" cy="338554"/>
            <a:chOff x="2529103" y="1866756"/>
            <a:chExt cx="1907149" cy="338554"/>
          </a:xfrm>
        </p:grpSpPr>
        <p:sp>
          <p:nvSpPr>
            <p:cNvPr id="79" name="TextBox 7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057862" y="5973052"/>
            <a:ext cx="2230126" cy="338554"/>
            <a:chOff x="2206126" y="1866756"/>
            <a:chExt cx="2230126" cy="338554"/>
          </a:xfrm>
        </p:grpSpPr>
        <p:sp>
          <p:nvSpPr>
            <p:cNvPr id="85" name="TextBox 84"/>
            <p:cNvSpPr txBox="1"/>
            <p:nvPr/>
          </p:nvSpPr>
          <p:spPr>
            <a:xfrm>
              <a:off x="2206126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7339777" y="1734834"/>
            <a:ext cx="2531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24  cycles</a:t>
            </a:r>
          </a:p>
        </p:txBody>
      </p:sp>
      <p:sp>
        <p:nvSpPr>
          <p:cNvPr id="91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13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3829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7080" y="435926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Q2d.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98925"/>
              </p:ext>
            </p:extLst>
          </p:nvPr>
        </p:nvGraphicFramePr>
        <p:xfrm>
          <a:off x="715023" y="846533"/>
          <a:ext cx="1089385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19403883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69172303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10312076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78716840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49314758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190721064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15153429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44535269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9220598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676086171"/>
                    </a:ext>
                  </a:extLst>
                </a:gridCol>
              </a:tblGrid>
              <a:tr h="139856"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I2: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I3: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sll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I4: Loop: add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I5: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I6: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lw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I7: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lw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I8: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9018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I9: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5981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I10: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7073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I11: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655889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I12: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j A2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3242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I13: A1: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4557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I14: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A2: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sw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05738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I15: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4909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I16: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slt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0906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I17: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98348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374394" y="435796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>
                <a:solidFill>
                  <a:srgbClr val="0033CC"/>
                </a:solidFill>
              </a:rPr>
              <a:t>beq</a:t>
            </a:r>
            <a:r>
              <a:rPr lang="en-SG" sz="2400" dirty="0"/>
              <a:t> at Inst10 does not branch to A1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29103" y="1417051"/>
            <a:ext cx="1907149" cy="338554"/>
            <a:chOff x="2529103" y="1866756"/>
            <a:chExt cx="1907149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71980" y="1713402"/>
            <a:ext cx="1907149" cy="338554"/>
            <a:chOff x="2529103" y="1866756"/>
            <a:chExt cx="1907149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28123" y="1996935"/>
            <a:ext cx="1907149" cy="338554"/>
            <a:chOff x="2529103" y="1866756"/>
            <a:chExt cx="1907149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93296" y="2335489"/>
            <a:ext cx="1907149" cy="338554"/>
            <a:chOff x="2529103" y="1866756"/>
            <a:chExt cx="1907149" cy="338554"/>
          </a:xfrm>
        </p:grpSpPr>
        <p:sp>
          <p:nvSpPr>
            <p:cNvPr id="25" name="TextBox 24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49439" y="2643896"/>
            <a:ext cx="1907149" cy="338554"/>
            <a:chOff x="2529103" y="1866756"/>
            <a:chExt cx="1907149" cy="338554"/>
          </a:xfrm>
        </p:grpSpPr>
        <p:sp>
          <p:nvSpPr>
            <p:cNvPr id="31" name="TextBox 30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90857" y="2937230"/>
            <a:ext cx="1907149" cy="338554"/>
            <a:chOff x="2529103" y="1866756"/>
            <a:chExt cx="190714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26561" y="3245637"/>
            <a:ext cx="2241926" cy="338554"/>
            <a:chOff x="2529103" y="1866756"/>
            <a:chExt cx="2241926" cy="338554"/>
          </a:xfrm>
        </p:grpSpPr>
        <p:sp>
          <p:nvSpPr>
            <p:cNvPr id="43" name="TextBox 4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64804" y="3538971"/>
            <a:ext cx="2241926" cy="338554"/>
            <a:chOff x="2529103" y="1866756"/>
            <a:chExt cx="2241926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307681" y="3847378"/>
            <a:ext cx="2580169" cy="338554"/>
            <a:chOff x="2190860" y="1866756"/>
            <a:chExt cx="2580169" cy="338554"/>
          </a:xfrm>
        </p:grpSpPr>
        <p:sp>
          <p:nvSpPr>
            <p:cNvPr id="55" name="TextBox 54"/>
            <p:cNvSpPr txBox="1"/>
            <p:nvPr/>
          </p:nvSpPr>
          <p:spPr>
            <a:xfrm>
              <a:off x="219086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08324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675517" y="4155785"/>
            <a:ext cx="1907149" cy="338554"/>
            <a:chOff x="2529103" y="1866756"/>
            <a:chExt cx="1907149" cy="338554"/>
          </a:xfrm>
        </p:grpSpPr>
        <p:sp>
          <p:nvSpPr>
            <p:cNvPr id="92" name="TextBox 91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030518" y="4464192"/>
            <a:ext cx="1907149" cy="338554"/>
            <a:chOff x="2529103" y="1866756"/>
            <a:chExt cx="1907149" cy="338554"/>
          </a:xfrm>
        </p:grpSpPr>
        <p:sp>
          <p:nvSpPr>
            <p:cNvPr id="98" name="TextBox 97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40282" y="5074915"/>
            <a:ext cx="1907149" cy="338554"/>
            <a:chOff x="2529103" y="1866756"/>
            <a:chExt cx="1907149" cy="338554"/>
          </a:xfrm>
        </p:grpSpPr>
        <p:sp>
          <p:nvSpPr>
            <p:cNvPr id="106" name="TextBox 105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072416" y="5347084"/>
            <a:ext cx="1907149" cy="338554"/>
            <a:chOff x="2529103" y="1866756"/>
            <a:chExt cx="1907149" cy="338554"/>
          </a:xfrm>
        </p:grpSpPr>
        <p:sp>
          <p:nvSpPr>
            <p:cNvPr id="112" name="TextBox 111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415293" y="5665159"/>
            <a:ext cx="1907149" cy="338554"/>
            <a:chOff x="2529103" y="1866756"/>
            <a:chExt cx="1907149" cy="338554"/>
          </a:xfrm>
        </p:grpSpPr>
        <p:sp>
          <p:nvSpPr>
            <p:cNvPr id="118" name="TextBox 117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8744124" y="5976200"/>
            <a:ext cx="2230126" cy="338554"/>
            <a:chOff x="2206126" y="1866756"/>
            <a:chExt cx="2230126" cy="338554"/>
          </a:xfrm>
        </p:grpSpPr>
        <p:sp>
          <p:nvSpPr>
            <p:cNvPr id="124" name="TextBox 123"/>
            <p:cNvSpPr txBox="1"/>
            <p:nvPr/>
          </p:nvSpPr>
          <p:spPr>
            <a:xfrm>
              <a:off x="2206126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7339777" y="1734834"/>
            <a:ext cx="2531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26  cycles</a:t>
            </a:r>
          </a:p>
        </p:txBody>
      </p:sp>
      <p:sp>
        <p:nvSpPr>
          <p:cNvPr id="130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14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58091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115" y="1001865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438656" y="1124054"/>
            <a:ext cx="9034272" cy="4785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# register $s0 contains a 32-bit value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# register $s1 contains a non-zero 8-bit value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#       at the right most (least significant) byte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 $s2, $zero, $zero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	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done:</a:t>
            </a:r>
            <a:endParaRPr lang="en-SG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78990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" y="939258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Q1a.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334" y="1410053"/>
          <a:ext cx="11747905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139856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add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</a:t>
                      </a:r>
                    </a:p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$s0,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add $s2,</a:t>
                      </a:r>
                    </a:p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</a:p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$0,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$t1,</a:t>
                      </a:r>
                    </a:p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$s1, $t1,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nt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strike="sngStrike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r>
                        <a:rPr lang="en-SG" sz="1400" b="1" strike="sngStrike" baseline="0" dirty="0">
                          <a:solidFill>
                            <a:srgbClr val="C00000"/>
                          </a:solidFill>
                        </a:rPr>
                        <a:t> $s2,</a:t>
                      </a:r>
                    </a:p>
                    <a:p>
                      <a:r>
                        <a:rPr lang="en-SG" sz="1400" b="1" strike="sngStrike" baseline="0" dirty="0">
                          <a:solidFill>
                            <a:srgbClr val="C00000"/>
                          </a:solidFill>
                        </a:rPr>
                        <a:t> $s2,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66083" y="939258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Data forwarding. No control hazard mechanism.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7687" y="222976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2570" y="222976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29582" y="222976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11321" y="2890664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7687" y="290029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2570" y="290029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9582" y="290029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61419" y="290029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61419" y="357249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7785" y="358213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2668" y="358213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75318" y="358213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10959" y="358213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98859" y="406017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3838" y="40698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0204" y="40698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40824" y="40698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35803" y="40698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93838" y="459357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0204" y="46032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15087" y="46032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35803" y="46032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60556" y="46032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60555" y="5647504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387839" y="565713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923480" y="565713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459121" y="565713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933931" y="565713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9777" y="2184539"/>
            <a:ext cx="2531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20  cycles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1942" y="5090160"/>
            <a:ext cx="473527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the </a:t>
            </a:r>
            <a:r>
              <a:rPr lang="en-US" b="1" dirty="0" err="1"/>
              <a:t>addi</a:t>
            </a:r>
            <a:r>
              <a:rPr lang="en-US" dirty="0"/>
              <a:t> instruction is not executed.</a:t>
            </a:r>
          </a:p>
        </p:txBody>
      </p:sp>
      <p:sp>
        <p:nvSpPr>
          <p:cNvPr id="39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3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61482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4" grpId="0"/>
      <p:bldP spid="35" grpId="0"/>
      <p:bldP spid="36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97" y="1056869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Q1b.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341892"/>
              </p:ext>
            </p:extLst>
          </p:nvPr>
        </p:nvGraphicFramePr>
        <p:xfrm>
          <a:off x="1031929" y="1597721"/>
          <a:ext cx="9277481" cy="4286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58788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$s0,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 $s2,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$0,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$t1, $t0, 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$s1, $t1,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nt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$s2,  $s2,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1335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j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lp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89428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66083" y="1056869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Data forwarding. Branch prediction – predict not taken.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2752" y="236765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40716" y="236765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0094" y="236765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07947" y="271584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50048" y="271584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0716" y="271584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10094" y="271584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1931" y="271584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50048" y="313089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40716" y="313089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0094" y="313089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1931" y="313089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04818" y="313089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54104" y="356294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44772" y="356294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14150" y="356294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4818" y="356294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88088" y="356294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47928" y="392298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38596" y="392298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07974" y="392298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91244" y="392298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81912" y="392298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38596" y="435502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7974" y="435502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91244" y="435502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81912" y="4355029"/>
            <a:ext cx="535641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96200" y="4355029"/>
            <a:ext cx="498365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81912" y="550871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13776" y="550871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83154" y="550871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866424" y="550871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357092" y="550871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9732" y="2346510"/>
            <a:ext cx="2531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14  cycles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70635" y="475035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40013" y="475035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91401" y="4750359"/>
            <a:ext cx="49183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81445" y="4750359"/>
            <a:ext cx="513120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50760" y="4750359"/>
            <a:ext cx="513120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63847" y="5129535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91401" y="5129535"/>
            <a:ext cx="519831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96200" y="5129535"/>
            <a:ext cx="45593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07163" y="5129535"/>
            <a:ext cx="556717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863880" y="5129535"/>
            <a:ext cx="493212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50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37670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40" grpId="0"/>
      <p:bldP spid="41" grpId="0"/>
      <p:bldP spid="42" grpId="0" animBg="1"/>
      <p:bldP spid="43" grpId="0" animBg="1"/>
      <p:bldP spid="44" grpId="0" animBg="1"/>
      <p:bldP spid="45" grpId="0"/>
      <p:bldP spid="46" grpId="0" animBg="1"/>
      <p:bldP spid="47" grpId="0" animBg="1"/>
      <p:bldP spid="48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4058" y="2148114"/>
            <a:ext cx="42672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add  $s2, $zero, $zero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76900" y="2571460"/>
            <a:ext cx="147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/>
              <a:t>?</a:t>
            </a:r>
            <a:endParaRPr lang="en-US" sz="6600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5</a:t>
            </a:fld>
            <a:endParaRPr lang="en-SG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91687-711D-4782-936A-E7E9EE60C48C}"/>
              </a:ext>
            </a:extLst>
          </p:cNvPr>
          <p:cNvSpPr txBox="1"/>
          <p:nvPr/>
        </p:nvSpPr>
        <p:spPr>
          <a:xfrm>
            <a:off x="338142" y="1449395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2D9A0-84AA-44F1-8E12-93EACD3DECF2}"/>
              </a:ext>
            </a:extLst>
          </p:cNvPr>
          <p:cNvSpPr txBox="1"/>
          <p:nvPr/>
        </p:nvSpPr>
        <p:spPr>
          <a:xfrm>
            <a:off x="1136428" y="1449395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Early branching. Swap two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9734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42" y="1449395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Q1c.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36428" y="1449395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Early branching. Swap two instructions.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4058" y="2148114"/>
            <a:ext cx="42672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add  $s2, $zero, $zero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11258" y="2148114"/>
            <a:ext cx="42672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$s2, $zero, $zero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617029" y="3207657"/>
            <a:ext cx="580571" cy="371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438400" y="2438400"/>
            <a:ext cx="638629" cy="653143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511300" y="2336800"/>
            <a:ext cx="203200" cy="279400"/>
          </a:xfrm>
          <a:custGeom>
            <a:avLst/>
            <a:gdLst>
              <a:gd name="connsiteX0" fmla="*/ 203200 w 203200"/>
              <a:gd name="connsiteY0" fmla="*/ 0 h 279400"/>
              <a:gd name="connsiteX1" fmla="*/ 0 w 203200"/>
              <a:gd name="connsiteY1" fmla="*/ 152400 h 279400"/>
              <a:gd name="connsiteX2" fmla="*/ 203200 w 203200"/>
              <a:gd name="connsiteY2" fmla="*/ 279400 h 279400"/>
              <a:gd name="connsiteX3" fmla="*/ 203200 w 203200"/>
              <a:gd name="connsiteY3" fmla="*/ 27940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" h="279400">
                <a:moveTo>
                  <a:pt x="203200" y="0"/>
                </a:moveTo>
                <a:cubicBezTo>
                  <a:pt x="101600" y="52916"/>
                  <a:pt x="0" y="105833"/>
                  <a:pt x="0" y="152400"/>
                </a:cubicBezTo>
                <a:cubicBezTo>
                  <a:pt x="0" y="198967"/>
                  <a:pt x="203200" y="279400"/>
                  <a:pt x="203200" y="279400"/>
                </a:cubicBezTo>
                <a:lnTo>
                  <a:pt x="203200" y="279400"/>
                </a:lnTo>
              </a:path>
            </a:pathLst>
          </a:custGeom>
          <a:noFill/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6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7598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" grpId="0" animBg="1"/>
      <p:bldP spid="40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1245094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Q1c.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872387"/>
              </p:ext>
            </p:extLst>
          </p:nvPr>
        </p:nvGraphicFramePr>
        <p:xfrm>
          <a:off x="1035046" y="1759366"/>
          <a:ext cx="5888823" cy="153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8788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add</a:t>
                      </a:r>
                      <a:r>
                        <a:rPr lang="en-SG" sz="14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$t0, $s0, $0</a:t>
                      </a:r>
                      <a:endParaRPr lang="en-SG" sz="1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 $s2,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018483" y="1245094"/>
            <a:ext cx="413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Before swapping: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8483" y="3561609"/>
            <a:ext cx="413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After swapping: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41792"/>
              </p:ext>
            </p:extLst>
          </p:nvPr>
        </p:nvGraphicFramePr>
        <p:xfrm>
          <a:off x="1031929" y="4083763"/>
          <a:ext cx="5888823" cy="153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8788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 $s2,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add</a:t>
                      </a:r>
                      <a:r>
                        <a:rPr lang="en-SG" sz="14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$t0, $s0, $0</a:t>
                      </a:r>
                      <a:endParaRPr lang="en-SG" sz="1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85958" y="1245094"/>
            <a:ext cx="342174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add  $s2, $zero, $zero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85958" y="3713913"/>
            <a:ext cx="342174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$s2, $zero, $zero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7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93124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" y="406640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Q1d.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52910"/>
              </p:ext>
            </p:extLst>
          </p:nvPr>
        </p:nvGraphicFramePr>
        <p:xfrm>
          <a:off x="197334" y="877435"/>
          <a:ext cx="1174790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139856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..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..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    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    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..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n</a:t>
                      </a:r>
                      <a:r>
                        <a:rPr lang="en-SG" sz="1400" b="1" baseline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strike="noStrike" baseline="0" dirty="0">
                          <a:solidFill>
                            <a:srgbClr val="C00000"/>
                          </a:solidFill>
                        </a:rPr>
                        <a:t>      </a:t>
                      </a:r>
                      <a:r>
                        <a:rPr lang="en-SG" sz="1400" b="1" strike="sngStrike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strike="sngStrike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j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lp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40532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..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24445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66083" y="406640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Data forwarding. No control hazard mechanism.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164" y="4843212"/>
            <a:ext cx="58970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4 iterations.</a:t>
            </a:r>
          </a:p>
          <a:p>
            <a:r>
              <a:rPr lang="en-SG" sz="2000" dirty="0">
                <a:solidFill>
                  <a:srgbClr val="0033CC"/>
                </a:solidFill>
              </a:rPr>
              <a:t>Total number of cycles = 2 + (4 </a:t>
            </a:r>
            <a:r>
              <a:rPr lang="en-SG" sz="2000" dirty="0">
                <a:solidFill>
                  <a:srgbClr val="0033CC"/>
                </a:solidFill>
                <a:sym typeface="Symbol" panose="05050102010706020507" pitchFamily="18" charset="2"/>
              </a:rPr>
              <a:t> 18) + 9 = </a:t>
            </a:r>
            <a:r>
              <a:rPr lang="en-SG" sz="3200" dirty="0">
                <a:solidFill>
                  <a:srgbClr val="0033CC"/>
                </a:solidFill>
                <a:sym typeface="Symbol" panose="05050102010706020507" pitchFamily="18" charset="2"/>
              </a:rPr>
              <a:t>83</a:t>
            </a:r>
            <a:r>
              <a:rPr lang="en-SG" sz="2000" dirty="0">
                <a:solidFill>
                  <a:srgbClr val="0033CC"/>
                </a:solidFill>
                <a:sym typeface="Symbol" panose="05050102010706020507" pitchFamily="18" charset="2"/>
              </a:rPr>
              <a:t> cycles.</a:t>
            </a:r>
            <a:r>
              <a:rPr lang="en-SG" sz="2000" dirty="0">
                <a:solidFill>
                  <a:srgbClr val="0033CC"/>
                </a:solidFill>
              </a:rPr>
              <a:t> </a:t>
            </a: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505456" y="1844822"/>
            <a:ext cx="8970264" cy="24140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583180" y="4223201"/>
            <a:ext cx="8810244" cy="804677"/>
            <a:chOff x="2583180" y="4755819"/>
            <a:chExt cx="8810244" cy="804677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6814566" y="524433"/>
              <a:ext cx="347472" cy="8810244"/>
            </a:xfrm>
            <a:prstGeom prst="rightBrace">
              <a:avLst>
                <a:gd name="adj1" fmla="val 165461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56782" y="5191164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18 cycles</a:t>
              </a:r>
              <a:endParaRPr lang="en-US" dirty="0"/>
            </a:p>
          </p:txBody>
        </p:sp>
      </p:grp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8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92077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120" y="261986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Q1e.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47670"/>
              </p:ext>
            </p:extLst>
          </p:nvPr>
        </p:nvGraphicFramePr>
        <p:xfrm>
          <a:off x="1304072" y="780428"/>
          <a:ext cx="9277481" cy="451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47814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$s0,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5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 $s2,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$0,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$t1, $t0, 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$s1, $t1,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nt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$s2,  $s2,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1335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j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lp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89428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   j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lp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145627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66608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138226" y="261987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Data forwarding. Branch prediction – predict not taken.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268071" y="1927044"/>
            <a:ext cx="5843016" cy="30632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268071" y="4903765"/>
            <a:ext cx="5779008" cy="804677"/>
            <a:chOff x="4066794" y="4755819"/>
            <a:chExt cx="5779008" cy="804677"/>
          </a:xfrm>
        </p:grpSpPr>
        <p:sp>
          <p:nvSpPr>
            <p:cNvPr id="52" name="Right Brace 51"/>
            <p:cNvSpPr/>
            <p:nvPr/>
          </p:nvSpPr>
          <p:spPr>
            <a:xfrm rot="5400000">
              <a:off x="6782562" y="2040051"/>
              <a:ext cx="347472" cy="5779008"/>
            </a:xfrm>
            <a:prstGeom prst="rightBrace">
              <a:avLst>
                <a:gd name="adj1" fmla="val 165461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256782" y="5191164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12 cycles</a:t>
              </a:r>
              <a:endParaRPr lang="en-US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59772" y="5405562"/>
            <a:ext cx="58970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4 iterations.</a:t>
            </a:r>
          </a:p>
          <a:p>
            <a:r>
              <a:rPr lang="en-SG" sz="2000" dirty="0">
                <a:solidFill>
                  <a:srgbClr val="0033CC"/>
                </a:solidFill>
              </a:rPr>
              <a:t>Total number of cycles = 2 + (4 </a:t>
            </a:r>
            <a:r>
              <a:rPr lang="en-SG" sz="2000" dirty="0">
                <a:solidFill>
                  <a:srgbClr val="0033CC"/>
                </a:solidFill>
                <a:sym typeface="Symbol" panose="05050102010706020507" pitchFamily="18" charset="2"/>
              </a:rPr>
              <a:t> 12) + 6 = </a:t>
            </a:r>
            <a:r>
              <a:rPr lang="en-SG" sz="3200" dirty="0">
                <a:solidFill>
                  <a:srgbClr val="0033CC"/>
                </a:solidFill>
                <a:sym typeface="Symbol" panose="05050102010706020507" pitchFamily="18" charset="2"/>
              </a:rPr>
              <a:t>56</a:t>
            </a:r>
            <a:r>
              <a:rPr lang="en-SG" sz="2000" dirty="0">
                <a:solidFill>
                  <a:srgbClr val="0033CC"/>
                </a:solidFill>
                <a:sym typeface="Symbol" panose="05050102010706020507" pitchFamily="18" charset="2"/>
              </a:rPr>
              <a:t> cycles.</a:t>
            </a:r>
            <a:r>
              <a:rPr lang="en-SG" sz="2000" dirty="0">
                <a:solidFill>
                  <a:srgbClr val="0033CC"/>
                </a:solidFill>
              </a:rPr>
              <a:t> </a:t>
            </a: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9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94557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4422</TotalTime>
  <Words>2493</Words>
  <Application>Microsoft Office PowerPoint</Application>
  <PresentationFormat>Widescreen</PresentationFormat>
  <Paragraphs>804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Courier New</vt:lpstr>
      <vt:lpstr>Retrospect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Tuck-Choy Aaron TAN</cp:lastModifiedBy>
  <cp:revision>457</cp:revision>
  <cp:lastPrinted>2019-04-10T00:56:38Z</cp:lastPrinted>
  <dcterms:created xsi:type="dcterms:W3CDTF">2015-03-28T05:22:46Z</dcterms:created>
  <dcterms:modified xsi:type="dcterms:W3CDTF">2021-11-06T13:52:54Z</dcterms:modified>
</cp:coreProperties>
</file>