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6"/>
  </p:notesMasterIdLst>
  <p:sldIdLst>
    <p:sldId id="256" r:id="rId2"/>
    <p:sldId id="623" r:id="rId3"/>
    <p:sldId id="290" r:id="rId4"/>
    <p:sldId id="275" r:id="rId5"/>
    <p:sldId id="301" r:id="rId6"/>
    <p:sldId id="624" r:id="rId7"/>
    <p:sldId id="625" r:id="rId8"/>
    <p:sldId id="619" r:id="rId9"/>
    <p:sldId id="628" r:id="rId10"/>
    <p:sldId id="620" r:id="rId11"/>
    <p:sldId id="629" r:id="rId12"/>
    <p:sldId id="630" r:id="rId13"/>
    <p:sldId id="631" r:id="rId14"/>
    <p:sldId id="269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66"/>
    <a:srgbClr val="E2F0D9"/>
    <a:srgbClr val="006600"/>
    <a:srgbClr val="0033CC"/>
    <a:srgbClr val="CCECFF"/>
    <a:srgbClr val="66FF9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64" d="100"/>
          <a:sy n="64" d="100"/>
        </p:scale>
        <p:origin x="72" y="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008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24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83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31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19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0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495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55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56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30/8/2021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30/8/2021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30/8/2021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30/8/2021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30/8/2021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#2</a:t>
            </a:r>
          </a:p>
          <a:p>
            <a:r>
              <a:rPr lang="en-SG" sz="4400" dirty="0"/>
              <a:t>C and MIPS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15DF-DCF3-474C-B40E-42C8E861F10D}"/>
              </a:ext>
            </a:extLst>
          </p:cNvPr>
          <p:cNvSpPr txBox="1"/>
          <p:nvPr/>
        </p:nvSpPr>
        <p:spPr>
          <a:xfrm>
            <a:off x="5499509" y="1218448"/>
            <a:ext cx="399949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Need to trace the MIPS code with an example to find out what it does.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2" y="915233"/>
            <a:ext cx="3815099" cy="3334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0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986131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3747" y="2158488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1337308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06532" y="1595623"/>
            <a:ext cx="785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05189" y="3792077"/>
            <a:ext cx="30889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1678153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02933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233138" y="4117964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$t2 = </a:t>
            </a:r>
            <a:endParaRPr lang="en-S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3748" y="4107840"/>
            <a:ext cx="357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0 0 0 1</a:t>
            </a:r>
            <a:endParaRPr lang="en-SG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487639" y="4049840"/>
            <a:ext cx="35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</a:t>
            </a:r>
            <a:r>
              <a:rPr lang="en-US" sz="2000" b="1" dirty="0" err="1"/>
              <a:t>andi</a:t>
            </a:r>
            <a:r>
              <a:rPr lang="en-US" sz="2000" dirty="0"/>
              <a:t> do?</a:t>
            </a:r>
          </a:p>
          <a:p>
            <a:r>
              <a:rPr lang="en-US" sz="2000" dirty="0"/>
              <a:t>Extracts the LSB of $t0 into $t2</a:t>
            </a:r>
            <a:endParaRPr lang="en-SG" sz="2000" dirty="0"/>
          </a:p>
        </p:txBody>
      </p:sp>
      <p:sp>
        <p:nvSpPr>
          <p:cNvPr id="26" name="Oval 25"/>
          <p:cNvSpPr/>
          <p:nvPr/>
        </p:nvSpPr>
        <p:spPr>
          <a:xfrm>
            <a:off x="8100508" y="2158488"/>
            <a:ext cx="290457" cy="529702"/>
          </a:xfrm>
          <a:prstGeom prst="ellipse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352906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71775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6010528" y="5051516"/>
            <a:ext cx="440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does </a:t>
            </a:r>
            <a:r>
              <a:rPr lang="en-US" sz="2400" b="1" dirty="0" err="1"/>
              <a:t>xor</a:t>
            </a:r>
            <a:r>
              <a:rPr lang="en-US" sz="2400" dirty="0"/>
              <a:t> do?</a:t>
            </a:r>
          </a:p>
          <a:p>
            <a:r>
              <a:rPr lang="en-US" sz="2400" dirty="0"/>
              <a:t>It toggles the MSB of $s0 (why?)</a:t>
            </a:r>
            <a:endParaRPr lang="en-SG" sz="24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113746" y="1315343"/>
            <a:ext cx="404927" cy="2802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85184" y="1505897"/>
            <a:ext cx="50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en-SG" sz="2800" dirty="0"/>
          </a:p>
        </p:txBody>
      </p:sp>
      <p:sp>
        <p:nvSpPr>
          <p:cNvPr id="34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13638" y="3077211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13746" y="2420098"/>
            <a:ext cx="36644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6541" y="2640969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1 1 1 1</a:t>
            </a:r>
            <a:endParaRPr lang="en-SG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458125" y="2581901"/>
            <a:ext cx="2662750" cy="157356"/>
            <a:chOff x="5486167" y="2555357"/>
            <a:chExt cx="2662750" cy="15735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05209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6164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51104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228119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98260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729402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48702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19560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83309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86167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78240" y="19594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243455" y="2618509"/>
            <a:ext cx="239432" cy="1496291"/>
          </a:xfrm>
          <a:custGeom>
            <a:avLst/>
            <a:gdLst>
              <a:gd name="connsiteX0" fmla="*/ 124690 w 239432"/>
              <a:gd name="connsiteY0" fmla="*/ 0 h 1496291"/>
              <a:gd name="connsiteX1" fmla="*/ 235527 w 239432"/>
              <a:gd name="connsiteY1" fmla="*/ 914400 h 1496291"/>
              <a:gd name="connsiteX2" fmla="*/ 0 w 239432"/>
              <a:gd name="connsiteY2" fmla="*/ 1496291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32" h="1496291">
                <a:moveTo>
                  <a:pt x="124690" y="0"/>
                </a:moveTo>
                <a:cubicBezTo>
                  <a:pt x="190499" y="332509"/>
                  <a:pt x="256309" y="665018"/>
                  <a:pt x="235527" y="914400"/>
                </a:cubicBezTo>
                <a:cubicBezTo>
                  <a:pt x="214745" y="1163782"/>
                  <a:pt x="107372" y="1330036"/>
                  <a:pt x="0" y="1496291"/>
                </a:cubicBezTo>
              </a:path>
            </a:pathLst>
          </a:custGeom>
          <a:noFill/>
          <a:ln w="28575">
            <a:solidFill>
              <a:srgbClr val="00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251431" y="4808156"/>
            <a:ext cx="442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At most how many iterations?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5456" y="4798373"/>
            <a:ext cx="69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31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431" y="5187999"/>
            <a:ext cx="46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tabLst>
                <a:tab pos="360363" algn="l"/>
              </a:tabLst>
            </a:pPr>
            <a:r>
              <a:rPr lang="en-US" sz="2400" dirty="0">
                <a:solidFill>
                  <a:srgbClr val="660066"/>
                </a:solidFill>
              </a:rPr>
              <a:t>Q: What happens in each iteration?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882" y="5568767"/>
            <a:ext cx="429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Toggle the MSB of $s0 if $t2 = 1.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20583" y="818030"/>
            <a:ext cx="3196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0" grpId="0" animBg="1"/>
      <p:bldP spid="11" grpId="0"/>
      <p:bldP spid="13" grpId="0"/>
      <p:bldP spid="14" grpId="0" animBg="1"/>
      <p:bldP spid="15" grpId="0"/>
      <p:bldP spid="17" grpId="0"/>
      <p:bldP spid="22" grpId="0" animBg="1"/>
      <p:bldP spid="23" grpId="0" animBg="1"/>
      <p:bldP spid="24" grpId="0"/>
      <p:bldP spid="25" grpId="0"/>
      <p:bldP spid="20" grpId="0" build="p"/>
      <p:bldP spid="26" grpId="0" animBg="1"/>
      <p:bldP spid="28" grpId="0" animBg="1"/>
      <p:bldP spid="29" grpId="0" animBg="1"/>
      <p:bldP spid="30" grpId="0" build="p"/>
      <p:bldP spid="33" grpId="0"/>
      <p:bldP spid="34" grpId="0" animBg="1"/>
      <p:bldP spid="38" grpId="0"/>
      <p:bldP spid="57" grpId="0" animBg="1"/>
      <p:bldP spid="59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8778240" y="195947"/>
            <a:ext cx="30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</a:t>
            </a:r>
          </a:p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13747" y="2168408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605905" y="4485105"/>
            <a:ext cx="668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4536" y="3635166"/>
            <a:ext cx="748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55554" y="938622"/>
            <a:ext cx="17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46178" y="1408354"/>
            <a:ext cx="7188389" cy="2226812"/>
            <a:chOff x="4546178" y="1408354"/>
            <a:chExt cx="7188389" cy="2226812"/>
          </a:xfrm>
        </p:grpSpPr>
        <p:grpSp>
          <p:nvGrpSpPr>
            <p:cNvPr id="20" name="Group 19"/>
            <p:cNvGrpSpPr/>
            <p:nvPr/>
          </p:nvGrpSpPr>
          <p:grpSpPr>
            <a:xfrm>
              <a:off x="4555554" y="1902092"/>
              <a:ext cx="7179013" cy="812843"/>
              <a:chOff x="4396902" y="3308238"/>
              <a:chExt cx="7179013" cy="8128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396902" y="3597861"/>
                <a:ext cx="7179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$s0 = </a:t>
                </a:r>
                <a:r>
                  <a:rPr lang="en-US" sz="2800" dirty="0">
                    <a:solidFill>
                      <a:srgbClr val="006600"/>
                    </a:solidFill>
                  </a:rPr>
                  <a:t>0</a:t>
                </a:r>
                <a:r>
                  <a:rPr lang="en-US" sz="2800" dirty="0"/>
                  <a:t> 0000000000000000000000000011111</a:t>
                </a:r>
                <a:endParaRPr lang="en-SG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97269" y="3308238"/>
                <a:ext cx="656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MSB</a:t>
                </a:r>
                <a:endParaRPr lang="en-SG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546178" y="2691442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5553" y="3111946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C00000"/>
                  </a:solidFill>
                </a:rPr>
                <a:t>1</a:t>
              </a:r>
              <a:r>
                <a:rPr lang="en-US" sz="2800" dirty="0"/>
                <a:t> 0000000000000000000000000011111</a:t>
              </a:r>
              <a:endParaRPr lang="en-SG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6178" y="1408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90627" y="385576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46178" y="4371354"/>
            <a:ext cx="7188389" cy="1718928"/>
            <a:chOff x="4546178" y="4371354"/>
            <a:chExt cx="7188389" cy="1718928"/>
          </a:xfrm>
        </p:grpSpPr>
        <p:sp>
          <p:nvSpPr>
            <p:cNvPr id="9" name="TextBox 8"/>
            <p:cNvSpPr txBox="1"/>
            <p:nvPr/>
          </p:nvSpPr>
          <p:spPr>
            <a:xfrm>
              <a:off x="4555554" y="474709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006600"/>
                  </a:solidFill>
                </a:rPr>
                <a:t>0</a:t>
              </a:r>
              <a:r>
                <a:rPr lang="en-US" sz="2800" dirty="0"/>
                <a:t> 0001010101010101010101010101010</a:t>
              </a:r>
              <a:endParaRPr lang="en-SG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46178" y="4371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46178" y="517541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5554" y="556706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</a:t>
              </a:r>
              <a:r>
                <a:rPr lang="en-US" sz="2800" dirty="0">
                  <a:solidFill>
                    <a:srgbClr val="C00000"/>
                  </a:solidFill>
                </a:rPr>
                <a:t> 0 </a:t>
              </a:r>
              <a:r>
                <a:rPr lang="en-US" sz="2800" dirty="0"/>
                <a:t>0001010101010101010101010101010</a:t>
              </a:r>
              <a:endParaRPr lang="en-SG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82476" y="312894"/>
            <a:ext cx="25475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Summary</a:t>
            </a:r>
            <a:endParaRPr lang="en-SG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3573" y="1555455"/>
            <a:ext cx="5099149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Odd number of 1’s in $s0: MSB </a:t>
            </a:r>
            <a:r>
              <a:rPr lang="en-US" sz="2400" dirty="0">
                <a:sym typeface="Wingdings" panose="05000000000000000000" pitchFamily="2" charset="2"/>
              </a:rPr>
              <a:t> 1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5698" y="4328391"/>
            <a:ext cx="5104302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Even number of 1’s in $s0: MSB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769" y="4371354"/>
            <a:ext cx="3136250" cy="1569660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known as </a:t>
            </a:r>
            <a:r>
              <a:rPr lang="en-US" sz="2400" dirty="0">
                <a:solidFill>
                  <a:srgbClr val="C00000"/>
                </a:solidFill>
              </a:rPr>
              <a:t>even parity bit</a:t>
            </a:r>
            <a:r>
              <a:rPr lang="en-US" sz="2400" dirty="0"/>
              <a:t> scheme.</a:t>
            </a:r>
          </a:p>
          <a:p>
            <a:pPr algn="ctr"/>
            <a:r>
              <a:rPr lang="en-US" sz="2400" dirty="0"/>
              <a:t>(Odd parity bit scheme defined similarly.)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917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1051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Bitwise operations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1" y="1521656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| (bitwise 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2254969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&amp; (bitwise AND)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2930631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^ (bitwise XOR)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3614449"/>
            <a:ext cx="306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~ (1’s complement)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4347762"/>
            <a:ext cx="26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&lt;&lt; (left shift)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4971448"/>
            <a:ext cx="26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&gt;&gt; (right shift)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5788" y="304532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5;</a:t>
            </a:r>
            <a:endParaRPr lang="en-S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229296" y="315876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5788" y="776235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 = 22;</a:t>
            </a:r>
            <a:endParaRPr lang="en-SG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229296" y="799158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00010110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5787" y="1521656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a|b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625786" y="2217523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a&amp;b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25786" y="2871243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a^b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840942" y="3614449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~a</a:t>
            </a:r>
            <a:endParaRPr lang="en-SG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840942" y="4302681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b&lt;&lt;2</a:t>
            </a:r>
            <a:endParaRPr lang="en-SG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840942" y="4915428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b&gt;&gt;3</a:t>
            </a:r>
            <a:endParaRPr lang="en-SG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229295" y="1590723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00010111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29294" y="2254969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00000100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29293" y="2919215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00010011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9293" y="3583461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11111010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38386" y="4315595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010110</a:t>
            </a:r>
            <a:r>
              <a:rPr lang="en-US" sz="2800" dirty="0">
                <a:solidFill>
                  <a:srgbClr val="C00000"/>
                </a:solidFill>
              </a:rPr>
              <a:t>00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8386" y="4966270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000</a:t>
            </a:r>
            <a:r>
              <a:rPr lang="en-US" sz="2800" dirty="0">
                <a:solidFill>
                  <a:srgbClr val="0033CC"/>
                </a:solidFill>
              </a:rPr>
              <a:t>00010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30942" y="4347762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(22×4 = 88)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63197" y="4966270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(22÷8 = 2)</a:t>
            </a:r>
            <a:endParaRPr lang="en-SG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859" y="310204"/>
            <a:ext cx="41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>
                <a:solidFill>
                  <a:srgbClr val="C00000"/>
                </a:solidFill>
              </a:rPr>
              <a:t>? :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5468" y="935915"/>
            <a:ext cx="688489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CC"/>
                </a:solidFill>
              </a:rPr>
              <a:t>Conditional operator</a:t>
            </a:r>
          </a:p>
          <a:p>
            <a:pPr>
              <a:spcAft>
                <a:spcPts val="600"/>
              </a:spcAft>
            </a:pPr>
            <a:r>
              <a:rPr lang="en-US" dirty="0"/>
              <a:t>	</a:t>
            </a:r>
            <a:r>
              <a:rPr lang="en-US" sz="2800" dirty="0"/>
              <a:t>condition </a:t>
            </a:r>
            <a:r>
              <a:rPr lang="en-US" sz="2800" dirty="0">
                <a:solidFill>
                  <a:srgbClr val="C00000"/>
                </a:solidFill>
              </a:rPr>
              <a:t>?</a:t>
            </a:r>
            <a:r>
              <a:rPr lang="en-US" sz="2800" dirty="0"/>
              <a:t> true-part 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false-part</a:t>
            </a:r>
            <a:endParaRPr lang="en-SG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4527" y="2185595"/>
            <a:ext cx="8636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the condition is true, it returns the true-part value; otherwise, it returns the false-part value.</a:t>
            </a:r>
            <a:endParaRPr lang="en-SG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122575" y="3358331"/>
            <a:ext cx="419170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Example: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a, b, c;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c = (a&gt;b ? a+100 : b-10);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3505" y="3689682"/>
            <a:ext cx="518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a=12, b=34, then c becomes …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3505" y="4297647"/>
            <a:ext cx="518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a=34, b=12, then c becomes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78992" y="3689682"/>
            <a:ext cx="83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78991" y="4297647"/>
            <a:ext cx="83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134</a:t>
            </a:r>
          </a:p>
        </p:txBody>
      </p:sp>
    </p:spTree>
    <p:extLst>
      <p:ext uri="{BB962C8B-B14F-4D97-AF65-F5344CB8AC3E}">
        <p14:creationId xmlns:p14="http://schemas.microsoft.com/office/powerpoint/2010/main" val="405406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16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Swapping.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3227061" y="214058"/>
            <a:ext cx="450392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Lucida Console" panose="020B0609040504020204" pitchFamily="49" charset="0"/>
              </a:rPr>
              <a:t>void swap(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*a, 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*b) {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t = *a;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	*a = *b;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	*b = t;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335450" y="2159631"/>
            <a:ext cx="54625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void swap(</a:t>
            </a:r>
            <a:r>
              <a:rPr lang="en-SG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*a, </a:t>
            </a:r>
            <a:r>
              <a:rPr lang="en-SG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*b) {</a:t>
            </a: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*a = *a ^ *b;</a:t>
            </a:r>
          </a:p>
          <a:p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*b = *a ^ *b;</a:t>
            </a:r>
            <a:endParaRPr lang="en-SG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*a = *a ^ *b;</a:t>
            </a: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5497" y="2124190"/>
            <a:ext cx="25528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x = 5;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y = 22;</a:t>
            </a:r>
          </a:p>
          <a:p>
            <a:r>
              <a:rPr lang="en-US" sz="2800" dirty="0"/>
              <a:t>  swap(&amp;x, &amp;y);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7899" y="2450760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7899" y="2934042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0000…00010110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3374" y="4098710"/>
            <a:ext cx="8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*a</a:t>
            </a:r>
            <a:endParaRPr lang="en-S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53374" y="5236927"/>
            <a:ext cx="8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*b</a:t>
            </a:r>
            <a:endParaRPr lang="en-S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769526" y="4108392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8572" y="5244117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0000…00010110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21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33706" y="2583212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6769525" y="4461647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0000…00010011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8572" y="5554383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0000…00000101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9524" y="4806174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0000…00010110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5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21200" y="2917736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33706" y="3328104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6861400" y="4370002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1400" y="5505727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61400" y="4723257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4171" y="4237142"/>
            <a:ext cx="4854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this code saves a temporary variable, why not always use this method? What are the constraints of this method?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714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1" grpId="0"/>
      <p:bldP spid="13" grpId="0"/>
      <p:bldP spid="15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(a) 	Set bits 2, 8, 9, 14 and 16 of </a:t>
            </a:r>
            <a:r>
              <a:rPr lang="en-SG" sz="3200" i="1" dirty="0"/>
              <a:t>b</a:t>
            </a:r>
            <a:r>
              <a:rPr lang="en-SG" sz="3200" dirty="0"/>
              <a:t> to 1. Leave the other bits unchanged.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372159" y="1551980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 smtClean="0">
                <a:solidFill>
                  <a:srgbClr val="660066"/>
                </a:solidFill>
              </a:rPr>
              <a:t>Before</a:t>
            </a:r>
            <a:endParaRPr lang="en-SG" sz="3200" dirty="0">
              <a:solidFill>
                <a:srgbClr val="660066"/>
              </a:solidFill>
            </a:endParaRP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/>
              <a:t>0</a:t>
            </a:r>
            <a:r>
              <a:rPr lang="en-US" sz="3200" dirty="0"/>
              <a:t>0</a:t>
            </a:r>
            <a:r>
              <a:rPr lang="en-US" sz="3200" u="sng" dirty="0"/>
              <a:t>1</a:t>
            </a:r>
            <a:r>
              <a:rPr lang="en-US" sz="3200" dirty="0"/>
              <a:t>1011</a:t>
            </a:r>
            <a:r>
              <a:rPr lang="en-US" sz="3200" u="sng" dirty="0"/>
              <a:t>01</a:t>
            </a:r>
            <a:r>
              <a:rPr lang="en-US" sz="3200" dirty="0"/>
              <a:t>00100</a:t>
            </a:r>
            <a:r>
              <a:rPr lang="en-US" sz="3200" u="sng" dirty="0"/>
              <a:t>0</a:t>
            </a:r>
            <a:r>
              <a:rPr lang="en-US" sz="3200" dirty="0"/>
              <a:t>01</a:t>
            </a:r>
            <a:endParaRPr lang="en-SG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3904042" y="2506827"/>
            <a:ext cx="502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sz="2400" dirty="0"/>
              <a:t>(Bits 2, 8, 9, 14 and 16 are underlined.)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449255" y="3430897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>
                <a:solidFill>
                  <a:srgbClr val="660066"/>
                </a:solidFill>
              </a:rPr>
              <a:t>After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1011</a:t>
            </a:r>
            <a:r>
              <a:rPr lang="en-US" sz="3200" u="sng" dirty="0">
                <a:solidFill>
                  <a:srgbClr val="C00000"/>
                </a:solidFill>
              </a:rPr>
              <a:t>11</a:t>
            </a:r>
            <a:r>
              <a:rPr lang="en-US" sz="3200" dirty="0"/>
              <a:t>00100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01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26501" y="2906937"/>
            <a:ext cx="810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</a:rPr>
              <a:t>mask = 00000000000000010100001100000100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097" y="3030047"/>
            <a:ext cx="258775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 </a:t>
            </a:r>
            <a:r>
              <a:rPr lang="en-US" sz="2400" dirty="0"/>
              <a:t>=</a:t>
            </a:r>
            <a:r>
              <a:rPr lang="en-US" sz="2400" i="1" dirty="0"/>
              <a:t> b</a:t>
            </a:r>
            <a:r>
              <a:rPr lang="en-US" sz="2400" dirty="0"/>
              <a:t> OR mask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83040" y="3476694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$</a:t>
            </a:r>
            <a:r>
              <a:rPr lang="en-US" sz="2400" dirty="0" err="1"/>
              <a:t>t0</a:t>
            </a:r>
            <a:r>
              <a:rPr lang="en-US" sz="2400" dirty="0"/>
              <a:t> be the mask.</a:t>
            </a:r>
          </a:p>
          <a:p>
            <a:r>
              <a:rPr lang="en-US" sz="2400" dirty="0"/>
              <a:t>But wait, how to get these 32 bits into $</a:t>
            </a:r>
            <a:r>
              <a:rPr lang="en-US" sz="2400" dirty="0" err="1"/>
              <a:t>t0</a:t>
            </a:r>
            <a:r>
              <a:rPr lang="en-US" sz="24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6376" y="4722820"/>
            <a:ext cx="68610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398963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	# set bit 16</a:t>
            </a:r>
          </a:p>
          <a:p>
            <a:pPr>
              <a:tabLst>
                <a:tab pos="4398963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0b0100001100000100</a:t>
            </a:r>
            <a:r>
              <a:rPr lang="en-US" sz="2400" dirty="0">
                <a:solidFill>
                  <a:srgbClr val="0000FF"/>
                </a:solidFill>
              </a:rPr>
              <a:t>	# set bits 14,9,8,2.</a:t>
            </a:r>
          </a:p>
          <a:p>
            <a:pPr>
              <a:tabLst>
                <a:tab pos="4398963" algn="l"/>
              </a:tabLst>
            </a:pPr>
            <a:r>
              <a:rPr lang="en-US" sz="2400" dirty="0"/>
              <a:t>or 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86216" y="4737646"/>
            <a:ext cx="2752344" cy="805838"/>
            <a:chOff x="8229600" y="4707995"/>
            <a:chExt cx="2752344" cy="805838"/>
          </a:xfrm>
        </p:grpSpPr>
        <p:sp>
          <p:nvSpPr>
            <p:cNvPr id="5" name="Right Brace 4"/>
            <p:cNvSpPr/>
            <p:nvPr/>
          </p:nvSpPr>
          <p:spPr>
            <a:xfrm>
              <a:off x="8229600" y="4707995"/>
              <a:ext cx="192024" cy="805838"/>
            </a:xfrm>
            <a:prstGeom prst="rightBrace">
              <a:avLst>
                <a:gd name="adj1" fmla="val 25505"/>
                <a:gd name="adj2" fmla="val 50000"/>
              </a:avLst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1624" y="4926248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To get the mask into $</a:t>
              </a:r>
              <a:r>
                <a:rPr lang="en-US" dirty="0" err="1">
                  <a:solidFill>
                    <a:srgbClr val="006600"/>
                  </a:solidFill>
                </a:rPr>
                <a:t>t0</a:t>
              </a:r>
              <a:r>
                <a:rPr lang="en-US" dirty="0">
                  <a:solidFill>
                    <a:srgbClr val="006600"/>
                  </a:solidFill>
                </a:rPr>
                <a:t>.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020377" y="3030047"/>
            <a:ext cx="3355848" cy="44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76225" y="3015790"/>
            <a:ext cx="3355848" cy="44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82967" y="451493"/>
            <a:ext cx="1755593" cy="1200329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0 = </a:t>
            </a:r>
            <a:r>
              <a:rPr lang="en-US" sz="24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1 = 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8085" y="2048256"/>
            <a:ext cx="2848356" cy="923330"/>
            <a:chOff x="8554212" y="2048256"/>
            <a:chExt cx="2848356" cy="92333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8554212" y="2506827"/>
              <a:ext cx="507492" cy="1223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006840" y="2048256"/>
              <a:ext cx="2395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Note bit positions are numbered </a:t>
              </a:r>
              <a:r>
                <a:rPr lang="en-US" b="1" dirty="0" smtClean="0"/>
                <a:t>right to left</a:t>
              </a:r>
              <a:r>
                <a:rPr lang="en-US" dirty="0" smtClean="0"/>
                <a:t>, starting from 0.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26501" y="2090589"/>
            <a:ext cx="685800" cy="461665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$</a:t>
            </a:r>
            <a:r>
              <a:rPr lang="en-US" sz="2400" dirty="0" err="1" smtClean="0"/>
              <a:t>s1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63455" y="3954117"/>
            <a:ext cx="685800" cy="461665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$</a:t>
            </a:r>
            <a:r>
              <a:rPr lang="en-US" sz="2400" dirty="0" err="1" smtClean="0"/>
              <a:t>s1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7655" y="3000772"/>
            <a:ext cx="685800" cy="461665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$</a:t>
            </a:r>
            <a:r>
              <a:rPr lang="en-US" sz="2400" dirty="0" err="1" smtClean="0"/>
              <a:t>t0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263641" y="5305872"/>
            <a:ext cx="5591555" cy="923330"/>
            <a:chOff x="6263641" y="5305872"/>
            <a:chExt cx="5591555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8828085" y="5305872"/>
              <a:ext cx="30271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01638" algn="l"/>
                </a:tabLst>
              </a:pPr>
              <a:r>
                <a:rPr lang="en-US" i="1" dirty="0" smtClean="0"/>
                <a:t>You may use</a:t>
              </a:r>
            </a:p>
            <a:p>
              <a:pPr>
                <a:tabLst>
                  <a:tab pos="401638" algn="l"/>
                </a:tabLst>
              </a:pPr>
              <a:r>
                <a:rPr lang="en-US" dirty="0"/>
                <a:t>	</a:t>
              </a:r>
              <a:r>
                <a:rPr lang="en-US" dirty="0" err="1" smtClean="0">
                  <a:solidFill>
                    <a:srgbClr val="0000FF"/>
                  </a:solidFill>
                </a:rPr>
                <a:t>ori</a:t>
              </a:r>
              <a:r>
                <a:rPr lang="en-US" dirty="0" smtClean="0">
                  <a:solidFill>
                    <a:srgbClr val="0000FF"/>
                  </a:solidFill>
                </a:rPr>
                <a:t> $</a:t>
              </a:r>
              <a:r>
                <a:rPr lang="en-US" dirty="0" err="1" smtClean="0">
                  <a:solidFill>
                    <a:srgbClr val="0000FF"/>
                  </a:solidFill>
                </a:rPr>
                <a:t>t0</a:t>
              </a:r>
              <a:r>
                <a:rPr lang="en-US" dirty="0" smtClean="0">
                  <a:solidFill>
                    <a:srgbClr val="0000FF"/>
                  </a:solidFill>
                </a:rPr>
                <a:t>, $</a:t>
              </a:r>
              <a:r>
                <a:rPr lang="en-US" dirty="0" err="1" smtClean="0">
                  <a:solidFill>
                    <a:srgbClr val="0000FF"/>
                  </a:solidFill>
                </a:rPr>
                <a:t>t0</a:t>
              </a:r>
              <a:r>
                <a:rPr lang="en-US" dirty="0" smtClean="0">
                  <a:solidFill>
                    <a:srgbClr val="0000FF"/>
                  </a:solidFill>
                </a:rPr>
                <a:t>, </a:t>
              </a:r>
              <a:r>
                <a:rPr lang="en-US" dirty="0" err="1" smtClean="0">
                  <a:solidFill>
                    <a:srgbClr val="0000FF"/>
                  </a:solidFill>
                </a:rPr>
                <a:t>0x4304</a:t>
              </a:r>
              <a:endParaRPr lang="en-US" dirty="0" smtClean="0">
                <a:solidFill>
                  <a:srgbClr val="0000FF"/>
                </a:solidFill>
              </a:endParaRPr>
            </a:p>
            <a:p>
              <a:pPr>
                <a:tabLst>
                  <a:tab pos="401638" algn="l"/>
                </a:tabLst>
              </a:pPr>
              <a:r>
                <a:rPr lang="en-US" i="1" dirty="0" smtClean="0"/>
                <a:t>or</a:t>
              </a:r>
              <a:r>
                <a:rPr lang="en-US" dirty="0" smtClean="0"/>
                <a:t>	</a:t>
              </a:r>
              <a:r>
                <a:rPr lang="en-US" dirty="0" err="1" smtClean="0">
                  <a:solidFill>
                    <a:srgbClr val="0000FF"/>
                  </a:solidFill>
                </a:rPr>
                <a:t>ori</a:t>
              </a:r>
              <a:r>
                <a:rPr lang="en-US" dirty="0" smtClean="0">
                  <a:solidFill>
                    <a:srgbClr val="0000FF"/>
                  </a:solidFill>
                </a:rPr>
                <a:t> $</a:t>
              </a:r>
              <a:r>
                <a:rPr lang="en-US" dirty="0" err="1" smtClean="0">
                  <a:solidFill>
                    <a:srgbClr val="0000FF"/>
                  </a:solidFill>
                </a:rPr>
                <a:t>t0</a:t>
              </a:r>
              <a:r>
                <a:rPr lang="en-US" dirty="0" smtClean="0">
                  <a:solidFill>
                    <a:srgbClr val="0000FF"/>
                  </a:solidFill>
                </a:rPr>
                <a:t>,$</a:t>
              </a:r>
              <a:r>
                <a:rPr lang="en-US" dirty="0" err="1" smtClean="0">
                  <a:solidFill>
                    <a:srgbClr val="0000FF"/>
                  </a:solidFill>
                </a:rPr>
                <a:t>t0</a:t>
              </a:r>
              <a:r>
                <a:rPr lang="en-US" dirty="0" smtClean="0">
                  <a:solidFill>
                    <a:srgbClr val="0000FF"/>
                  </a:solidFill>
                </a:rPr>
                <a:t>, 17156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6263641" y="5543484"/>
              <a:ext cx="2660456" cy="2295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4" grpId="0" animBg="1"/>
      <p:bldP spid="10" grpId="0"/>
      <p:bldP spid="11" grpId="0" uiExpand="1" build="p" animBg="1"/>
      <p:bldP spid="12" grpId="0" animBg="1"/>
      <p:bldP spid="16" grpId="0" animBg="1"/>
      <p:bldP spid="14" grpId="0" animBg="1"/>
      <p:bldP spid="20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(b) 	Copy over bits 1, 3 and 7 of </a:t>
            </a:r>
            <a:r>
              <a:rPr lang="en-SG" sz="3200" i="1" dirty="0"/>
              <a:t>b </a:t>
            </a:r>
            <a:r>
              <a:rPr lang="en-SG" sz="3200" dirty="0"/>
              <a:t>into </a:t>
            </a:r>
            <a:r>
              <a:rPr lang="en-SG" sz="3200" i="1" dirty="0"/>
              <a:t>a</a:t>
            </a:r>
            <a:r>
              <a:rPr lang="en-SG" sz="3200" dirty="0"/>
              <a:t>, without changing any other bits of </a:t>
            </a:r>
            <a:r>
              <a:rPr lang="en-SG" sz="3200" i="1" dirty="0"/>
              <a:t>a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551980"/>
            <a:ext cx="98207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 smtClean="0">
                <a:solidFill>
                  <a:srgbClr val="660066"/>
                </a:solidFill>
              </a:rPr>
              <a:t>Before</a:t>
            </a:r>
            <a:r>
              <a:rPr lang="en-SG" sz="3200" dirty="0" smtClean="0"/>
              <a:t> </a:t>
            </a:r>
            <a:r>
              <a:rPr lang="en-SG" sz="2400" dirty="0"/>
              <a:t>(assume that the most significant 24 bits are all zeroes)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0 0 1 0 1 0 1 0</a:t>
            </a:r>
          </a:p>
          <a:p>
            <a:pPr>
              <a:tabLst>
                <a:tab pos="620713" algn="l"/>
              </a:tabLst>
            </a:pPr>
            <a:endParaRPr lang="en-SG" sz="3200" dirty="0"/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  <a:endParaRPr lang="en-S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4599207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>
                <a:solidFill>
                  <a:srgbClr val="660066"/>
                </a:solidFill>
              </a:rPr>
              <a:t>After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0 1 0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</a:t>
            </a:r>
            <a:r>
              <a:rPr lang="en-US" sz="3200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</a:t>
            </a:r>
            <a:endParaRPr lang="en-SG" sz="3200" dirty="0"/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583059" y="244387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0 = 0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1 = </a:t>
            </a:r>
            <a:r>
              <a:rPr lang="en-US" sz="2000" i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131" y="3567298"/>
            <a:ext cx="49651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6600"/>
                </a:solidFill>
              </a:rPr>
              <a:t>andi</a:t>
            </a:r>
            <a:r>
              <a:rPr lang="en-US" sz="2400" dirty="0">
                <a:solidFill>
                  <a:srgbClr val="006600"/>
                </a:solidFill>
              </a:rPr>
              <a:t> 	$</a:t>
            </a:r>
            <a:r>
              <a:rPr lang="en-US" sz="2400" dirty="0" err="1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0b0000000010001010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0b1111111111111111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0b1111111101110101</a:t>
            </a:r>
            <a:r>
              <a:rPr lang="en-US" sz="2400" dirty="0">
                <a:solidFill>
                  <a:srgbClr val="0000FF"/>
                </a:solidFill>
              </a:rPr>
              <a:t>	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>
                <a:solidFill>
                  <a:srgbClr val="7030A0"/>
                </a:solidFill>
              </a:rPr>
              <a:t>and  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/>
              <a:t>or     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8345" y="3450146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</a:rPr>
              <a:t>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0 0 … 0 0 </a:t>
            </a:r>
            <a:r>
              <a:rPr lang="en-US" sz="3200" u="sng" dirty="0">
                <a:solidFill>
                  <a:srgbClr val="006600"/>
                </a:solidFill>
              </a:rPr>
              <a:t>1</a:t>
            </a:r>
            <a:r>
              <a:rPr lang="en-US" sz="3200" dirty="0">
                <a:solidFill>
                  <a:srgbClr val="006600"/>
                </a:solidFill>
              </a:rPr>
              <a:t> 0 0 0 </a:t>
            </a:r>
            <a:r>
              <a:rPr lang="en-US" sz="3200" u="sng" dirty="0">
                <a:solidFill>
                  <a:srgbClr val="006600"/>
                </a:solidFill>
              </a:rPr>
              <a:t>1</a:t>
            </a:r>
            <a:r>
              <a:rPr lang="en-US" sz="3200" dirty="0">
                <a:solidFill>
                  <a:srgbClr val="006600"/>
                </a:solidFill>
              </a:rPr>
              <a:t> 0 </a:t>
            </a:r>
            <a:r>
              <a:rPr lang="en-US" sz="3200" u="sng" dirty="0">
                <a:solidFill>
                  <a:srgbClr val="006600"/>
                </a:solidFill>
              </a:rPr>
              <a:t>0</a:t>
            </a:r>
            <a:r>
              <a:rPr lang="en-US" sz="3200" dirty="0">
                <a:solidFill>
                  <a:srgbClr val="006600"/>
                </a:solidFill>
              </a:rPr>
              <a:t>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41919" y="244387"/>
            <a:ext cx="1481273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0 = </a:t>
            </a:r>
            <a:r>
              <a:rPr lang="en-US" sz="20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1 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8286" y="2429122"/>
            <a:ext cx="513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</a:t>
            </a:r>
            <a:r>
              <a:rPr lang="en-US" sz="3200" u="sng" dirty="0"/>
              <a:t>0</a:t>
            </a:r>
            <a:r>
              <a:rPr lang="en-US" sz="3200" dirty="0"/>
              <a:t> 0 1 0 </a:t>
            </a:r>
            <a:r>
              <a:rPr lang="en-US" sz="3200" u="sng" dirty="0"/>
              <a:t>0</a:t>
            </a:r>
            <a:r>
              <a:rPr lang="en-US" sz="3200" dirty="0"/>
              <a:t> 0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14984" y="2322576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8345" y="4014432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$</a:t>
            </a:r>
            <a:r>
              <a:rPr lang="en-US" sz="3200" dirty="0" err="1">
                <a:solidFill>
                  <a:srgbClr val="0000FF"/>
                </a:solidFill>
              </a:rPr>
              <a:t>t1</a:t>
            </a:r>
            <a:r>
              <a:rPr lang="en-US" sz="3200" dirty="0">
                <a:solidFill>
                  <a:srgbClr val="0000FF"/>
                </a:solidFill>
              </a:rPr>
              <a:t> = 1 1 … 1 1 0 1 1 1 0 1 0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95EA0-16D5-439B-9ED5-489534BD4AF5}"/>
              </a:ext>
            </a:extLst>
          </p:cNvPr>
          <p:cNvSpPr txBox="1"/>
          <p:nvPr/>
        </p:nvSpPr>
        <p:spPr>
          <a:xfrm>
            <a:off x="6744928" y="2182761"/>
            <a:ext cx="465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AutoNum type="arabicPeriod"/>
            </a:pPr>
            <a:r>
              <a:rPr lang="en-SG" dirty="0"/>
              <a:t>Extract bits 1, 3, 7 of </a:t>
            </a:r>
            <a:r>
              <a:rPr lang="en-SG" i="1" dirty="0"/>
              <a:t>b</a:t>
            </a:r>
            <a:r>
              <a:rPr lang="en-SG" dirty="0"/>
              <a:t> into $t0</a:t>
            </a:r>
          </a:p>
          <a:p>
            <a:pPr marL="354013" indent="-354013">
              <a:buAutoNum type="arabicPeriod"/>
            </a:pPr>
            <a:r>
              <a:rPr lang="en-SG" dirty="0"/>
              <a:t>Clear bits 1, 3, 7 of </a:t>
            </a:r>
            <a:r>
              <a:rPr lang="en-SG" i="1" dirty="0"/>
              <a:t>a</a:t>
            </a:r>
            <a:r>
              <a:rPr lang="en-SG" dirty="0"/>
              <a:t>:</a:t>
            </a:r>
          </a:p>
          <a:p>
            <a:pPr marL="354013" indent="-354013"/>
            <a:r>
              <a:rPr lang="en-SG" dirty="0"/>
              <a:t>	</a:t>
            </a:r>
            <a:r>
              <a:rPr lang="en-SG" dirty="0" err="1"/>
              <a:t>andi</a:t>
            </a:r>
            <a:r>
              <a:rPr lang="en-SG" dirty="0"/>
              <a:t> </a:t>
            </a:r>
            <a:r>
              <a:rPr lang="en-SG" i="1" dirty="0"/>
              <a:t>a</a:t>
            </a:r>
            <a:r>
              <a:rPr lang="en-SG" dirty="0"/>
              <a:t>, </a:t>
            </a:r>
            <a:r>
              <a:rPr lang="en-SG" i="1" dirty="0"/>
              <a:t>a</a:t>
            </a:r>
            <a:r>
              <a:rPr lang="en-SG" dirty="0"/>
              <a:t>, 0b1111…1</a:t>
            </a:r>
            <a:r>
              <a:rPr lang="en-SG" u="sng" dirty="0"/>
              <a:t>1111111101110101</a:t>
            </a:r>
          </a:p>
          <a:p>
            <a:pPr marL="354013" indent="-354013">
              <a:buFont typeface="+mj-lt"/>
              <a:buAutoNum type="arabicPeriod" startAt="3"/>
            </a:pPr>
            <a:r>
              <a:rPr lang="en-SG" dirty="0"/>
              <a:t>or </a:t>
            </a:r>
            <a:r>
              <a:rPr lang="en-SG" i="1" dirty="0"/>
              <a:t>a</a:t>
            </a:r>
            <a:r>
              <a:rPr lang="en-SG" dirty="0"/>
              <a:t>, </a:t>
            </a:r>
            <a:r>
              <a:rPr lang="en-SG" i="1" dirty="0"/>
              <a:t>a</a:t>
            </a:r>
            <a:r>
              <a:rPr lang="en-SG" dirty="0"/>
              <a:t>, $t0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910" y="2100887"/>
            <a:ext cx="685800" cy="400110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</a:t>
            </a:r>
            <a:r>
              <a:rPr lang="en-US" sz="2000" dirty="0" err="1" smtClean="0"/>
              <a:t>s0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2824" y="3132124"/>
            <a:ext cx="687886" cy="400110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</a:t>
            </a:r>
            <a:r>
              <a:rPr lang="en-US" sz="2000" dirty="0" err="1" smtClean="0"/>
              <a:t>s1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36242" y="5195668"/>
            <a:ext cx="685800" cy="400110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</a:t>
            </a:r>
            <a:r>
              <a:rPr lang="en-US" sz="2000" dirty="0" err="1" smtClean="0"/>
              <a:t>s0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1400" y="5680848"/>
            <a:ext cx="687886" cy="400110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</a:t>
            </a:r>
            <a:r>
              <a:rPr lang="en-US" sz="2000" dirty="0" err="1" smtClean="0"/>
              <a:t>s1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34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0" grpId="0" uiExpand="1" build="p" animBg="1"/>
      <p:bldP spid="11" grpId="0"/>
      <p:bldP spid="12" grpId="0" animBg="1"/>
      <p:bldP spid="3" grpId="0"/>
      <p:bldP spid="13" grpId="0"/>
      <p:bldP spid="4" grpId="0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37507" y="2372075"/>
            <a:ext cx="687886" cy="400110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</a:t>
            </a:r>
            <a:r>
              <a:rPr lang="en-US" sz="2000" dirty="0" err="1" smtClean="0"/>
              <a:t>s2</a:t>
            </a:r>
            <a:endParaRPr lang="en-US" sz="2000" dirty="0"/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(c) 	Make bits 2, 4 and 8 of </a:t>
            </a:r>
            <a:r>
              <a:rPr lang="en-SG" sz="3200" i="1" dirty="0"/>
              <a:t>c</a:t>
            </a:r>
            <a:r>
              <a:rPr lang="en-SG" sz="3200" dirty="0"/>
              <a:t> the inverse of bits 1, 3 and 7 of </a:t>
            </a:r>
            <a:r>
              <a:rPr lang="en-SG" sz="3200" i="1" dirty="0"/>
              <a:t>b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307623"/>
            <a:ext cx="8497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Example: Before </a:t>
            </a:r>
            <a:r>
              <a:rPr lang="en-SG" sz="2400" dirty="0"/>
              <a:t>(assume that the … part are all zeroes)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	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	= 0 0 … 0 </a:t>
            </a:r>
            <a:r>
              <a:rPr lang="en-US" sz="3200" u="sng" dirty="0"/>
              <a:t>1</a:t>
            </a:r>
            <a:r>
              <a:rPr lang="en-US" sz="3200" dirty="0"/>
              <a:t> 0 0 1 </a:t>
            </a:r>
            <a:r>
              <a:rPr lang="en-US" sz="3200" u="sng" dirty="0"/>
              <a:t>0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1 0</a:t>
            </a:r>
            <a:endParaRPr lang="en-S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4817373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After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	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	= 0 0 … 0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0 0 1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1 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1 0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2595" y="240406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0 = </a:t>
            </a:r>
            <a:r>
              <a:rPr lang="en-US" sz="20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1 = </a:t>
            </a:r>
            <a:r>
              <a:rPr lang="en-US" sz="2000" i="1" dirty="0"/>
              <a:t>x'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42488" y="2311228"/>
            <a:ext cx="2078736" cy="227682"/>
            <a:chOff x="3215640" y="2587752"/>
            <a:chExt cx="1959864" cy="137160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029200" y="2587752"/>
              <a:ext cx="146304" cy="1371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450080" y="2587752"/>
              <a:ext cx="146304" cy="1371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215640" y="2587752"/>
              <a:ext cx="146304" cy="1371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656833" y="2819098"/>
            <a:ext cx="49651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85800" algn="l"/>
                <a:tab pos="3886200" algn="l"/>
              </a:tabLst>
            </a:pPr>
            <a:r>
              <a:rPr lang="en-US" sz="2400" dirty="0" err="1" smtClean="0">
                <a:solidFill>
                  <a:srgbClr val="006600"/>
                </a:solidFill>
              </a:rPr>
              <a:t>xori</a:t>
            </a:r>
            <a:r>
              <a:rPr lang="en-US" sz="2400" dirty="0" smtClean="0">
                <a:solidFill>
                  <a:srgbClr val="006600"/>
                </a:solidFill>
              </a:rPr>
              <a:t>	$</a:t>
            </a:r>
            <a:r>
              <a:rPr lang="en-US" sz="2400" dirty="0" err="1" smtClean="0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685800" algn="l"/>
                <a:tab pos="3886200" algn="l"/>
              </a:tabLst>
            </a:pPr>
            <a:r>
              <a:rPr lang="en-US" sz="2400" dirty="0" err="1">
                <a:solidFill>
                  <a:srgbClr val="7030A0"/>
                </a:solidFill>
              </a:rPr>
              <a:t>andi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	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0b10001010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6858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sll</a:t>
            </a:r>
            <a:r>
              <a:rPr lang="en-US" sz="2400" dirty="0">
                <a:solidFill>
                  <a:srgbClr val="0000FF"/>
                </a:solidFill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</a:rPr>
              <a:t>	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</a:t>
            </a:r>
          </a:p>
          <a:p>
            <a:pPr>
              <a:tabLst>
                <a:tab pos="6858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lui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0b1111111111111111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6858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ori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0b1111111011101011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685800" algn="l"/>
                <a:tab pos="388620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	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tabLst>
                <a:tab pos="685800" algn="l"/>
                <a:tab pos="3886200" algn="l"/>
              </a:tabLst>
            </a:pPr>
            <a:r>
              <a:rPr lang="en-US" sz="2400" dirty="0"/>
              <a:t>or   </a:t>
            </a:r>
            <a:r>
              <a:rPr lang="en-US" sz="2400" dirty="0" smtClean="0"/>
              <a:t>	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4206" y="3512686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</a:rPr>
              <a:t>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0 0 … 0 0 </a:t>
            </a:r>
            <a:r>
              <a:rPr lang="en-US" sz="3200" u="sng" dirty="0">
                <a:solidFill>
                  <a:srgbClr val="006600"/>
                </a:solidFill>
              </a:rPr>
              <a:t>0</a:t>
            </a:r>
            <a:r>
              <a:rPr lang="en-US" sz="3200" dirty="0">
                <a:solidFill>
                  <a:srgbClr val="006600"/>
                </a:solidFill>
              </a:rPr>
              <a:t> 1 0 1 </a:t>
            </a:r>
            <a:r>
              <a:rPr lang="en-US" sz="3200" u="sng" dirty="0">
                <a:solidFill>
                  <a:srgbClr val="006600"/>
                </a:solidFill>
              </a:rPr>
              <a:t>0</a:t>
            </a:r>
            <a:r>
              <a:rPr lang="en-US" sz="3200" dirty="0">
                <a:solidFill>
                  <a:srgbClr val="006600"/>
                </a:solidFill>
              </a:rPr>
              <a:t> 1 </a:t>
            </a:r>
            <a:r>
              <a:rPr lang="en-US" sz="3200" u="sng" dirty="0">
                <a:solidFill>
                  <a:srgbClr val="006600"/>
                </a:solidFill>
              </a:rPr>
              <a:t>1</a:t>
            </a:r>
            <a:r>
              <a:rPr lang="en-US" sz="3200" dirty="0">
                <a:solidFill>
                  <a:srgbClr val="006600"/>
                </a:solidFill>
              </a:rPr>
              <a:t> 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79348" y="3795929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4206" y="3979848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$</a:t>
            </a:r>
            <a:r>
              <a:rPr lang="en-US" sz="3200" dirty="0" err="1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7030A0"/>
                </a:solidFill>
              </a:rPr>
              <a:t> = 0 0 … 0 0 </a:t>
            </a:r>
            <a:r>
              <a:rPr lang="en-US" sz="3200" u="sng" dirty="0">
                <a:solidFill>
                  <a:srgbClr val="7030A0"/>
                </a:solidFill>
              </a:rPr>
              <a:t>0</a:t>
            </a:r>
            <a:r>
              <a:rPr lang="en-US" sz="3200" dirty="0">
                <a:solidFill>
                  <a:srgbClr val="7030A0"/>
                </a:solidFill>
              </a:rPr>
              <a:t> 0 0 0 </a:t>
            </a:r>
            <a:r>
              <a:rPr lang="en-US" sz="3200" u="sng" dirty="0">
                <a:solidFill>
                  <a:srgbClr val="7030A0"/>
                </a:solidFill>
              </a:rPr>
              <a:t>0</a:t>
            </a:r>
            <a:r>
              <a:rPr lang="en-US" sz="3200" dirty="0">
                <a:solidFill>
                  <a:srgbClr val="7030A0"/>
                </a:solidFill>
              </a:rPr>
              <a:t> 0 </a:t>
            </a:r>
            <a:r>
              <a:rPr lang="en-US" sz="3200" u="sng" dirty="0">
                <a:solidFill>
                  <a:srgbClr val="7030A0"/>
                </a:solidFill>
              </a:rPr>
              <a:t>1</a:t>
            </a:r>
            <a:r>
              <a:rPr lang="en-US" sz="3200" dirty="0">
                <a:solidFill>
                  <a:srgbClr val="7030A0"/>
                </a:solidFill>
              </a:rPr>
              <a:t> 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79348" y="4295823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4206" y="4408314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$</a:t>
            </a:r>
            <a:r>
              <a:rPr lang="en-US" sz="3200" dirty="0" err="1">
                <a:solidFill>
                  <a:srgbClr val="0000FF"/>
                </a:solidFill>
              </a:rPr>
              <a:t>t0</a:t>
            </a:r>
            <a:r>
              <a:rPr lang="en-US" sz="3200" dirty="0">
                <a:solidFill>
                  <a:srgbClr val="0000FF"/>
                </a:solidFill>
              </a:rPr>
              <a:t> = 0 0 … 0 </a:t>
            </a:r>
            <a:r>
              <a:rPr lang="en-US" sz="3200" u="sng" dirty="0">
                <a:solidFill>
                  <a:srgbClr val="0000FF"/>
                </a:solidFill>
              </a:rPr>
              <a:t>0</a:t>
            </a:r>
            <a:r>
              <a:rPr lang="en-US" sz="3200" dirty="0">
                <a:solidFill>
                  <a:srgbClr val="0000FF"/>
                </a:solidFill>
              </a:rPr>
              <a:t> 0 0 0 </a:t>
            </a:r>
            <a:r>
              <a:rPr lang="en-US" sz="3200" u="sng" dirty="0">
                <a:solidFill>
                  <a:srgbClr val="0000FF"/>
                </a:solidFill>
              </a:rPr>
              <a:t>0</a:t>
            </a:r>
            <a:r>
              <a:rPr lang="en-US" sz="3200" dirty="0">
                <a:solidFill>
                  <a:srgbClr val="0000FF"/>
                </a:solidFill>
              </a:rPr>
              <a:t> 0 </a:t>
            </a:r>
            <a:r>
              <a:rPr lang="en-US" sz="3200" u="sng" dirty="0">
                <a:solidFill>
                  <a:srgbClr val="0000FF"/>
                </a:solidFill>
              </a:rPr>
              <a:t>1</a:t>
            </a:r>
            <a:r>
              <a:rPr lang="en-US" sz="3200" dirty="0">
                <a:solidFill>
                  <a:srgbClr val="0000FF"/>
                </a:solidFill>
              </a:rPr>
              <a:t> 0 0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2782" y="3033391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416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	= 0 0 … 0 </a:t>
            </a:r>
            <a:r>
              <a:rPr lang="en-US" sz="3200" u="sng" dirty="0"/>
              <a:t>0</a:t>
            </a:r>
            <a:r>
              <a:rPr lang="en-US" sz="3200" dirty="0"/>
              <a:t> 0 0 1 </a:t>
            </a:r>
            <a:r>
              <a:rPr lang="en-US" sz="3200" u="sng" dirty="0"/>
              <a:t>0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1 0</a:t>
            </a:r>
            <a:endParaRPr lang="en-SG" sz="3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952500" y="2575437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3044" y="265212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4163" algn="l"/>
              </a:tabLst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= 1 1 … 1 0 1 1 1 0 1 0 1 1</a:t>
            </a:r>
            <a:endParaRPr lang="en-SG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507" y="1888777"/>
            <a:ext cx="687886" cy="400110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</a:t>
            </a:r>
            <a:r>
              <a:rPr lang="en-US" sz="2000" dirty="0" err="1" smtClean="0"/>
              <a:t>s1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1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  <p:bldP spid="9" grpId="0"/>
      <p:bldP spid="8" grpId="0" animBg="1"/>
      <p:bldP spid="13" grpId="0" uiExpand="1" build="p" animBg="1"/>
      <p:bldP spid="14" grpId="0"/>
      <p:bldP spid="16" grpId="0"/>
      <p:bldP spid="18" grpId="0"/>
      <p:bldP spid="19" grpId="0"/>
      <p:bldP spid="6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247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c = a + b</a:t>
            </a:r>
            <a:endParaRPr lang="en-SG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75304" y="714206"/>
            <a:ext cx="397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add $</a:t>
            </a:r>
            <a:r>
              <a:rPr lang="en-US" sz="3200" dirty="0" err="1">
                <a:solidFill>
                  <a:srgbClr val="C00000"/>
                </a:solidFill>
              </a:rPr>
              <a:t>s2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0277" y="260234"/>
            <a:ext cx="15829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Mappings: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 panose="05000000000000000000" pitchFamily="2" charset="2"/>
              </a:rPr>
              <a:t> $</a:t>
            </a:r>
            <a:r>
              <a:rPr lang="en-US" sz="2400" dirty="0" err="1">
                <a:sym typeface="Wingdings" panose="05000000000000000000" pitchFamily="2" charset="2"/>
              </a:rPr>
              <a:t>s0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b  $</a:t>
            </a:r>
            <a:r>
              <a:rPr lang="en-US" sz="2400" dirty="0" err="1">
                <a:sym typeface="Wingdings" panose="05000000000000000000" pitchFamily="2" charset="2"/>
              </a:rPr>
              <a:t>s1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  $</a:t>
            </a:r>
            <a:r>
              <a:rPr lang="en-US" sz="2400" dirty="0" err="1">
                <a:sym typeface="Wingdings" panose="05000000000000000000" pitchFamily="2" charset="2"/>
              </a:rPr>
              <a:t>s2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d  $</a:t>
            </a:r>
            <a:r>
              <a:rPr lang="en-US" sz="2400" dirty="0" err="1">
                <a:sym typeface="Wingdings" panose="05000000000000000000" pitchFamily="2" charset="2"/>
              </a:rPr>
              <a:t>s3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1507458"/>
            <a:ext cx="293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(b)	d = a + b – c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3478922"/>
            <a:ext cx="3501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(c)	c = 2b + (a – 2)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5304" y="2036089"/>
            <a:ext cx="623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319463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add $</a:t>
            </a:r>
            <a:r>
              <a:rPr lang="en-US" sz="3200" dirty="0" err="1">
                <a:solidFill>
                  <a:srgbClr val="C00000"/>
                </a:solidFill>
              </a:rPr>
              <a:t>s3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s1</a:t>
            </a: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dirty="0">
                <a:solidFill>
                  <a:srgbClr val="006600"/>
                </a:solidFill>
              </a:rPr>
              <a:t># d = a + b</a:t>
            </a:r>
          </a:p>
          <a:p>
            <a:pPr>
              <a:tabLst>
                <a:tab pos="3319463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sub $</a:t>
            </a:r>
            <a:r>
              <a:rPr lang="en-US" sz="3200" dirty="0" err="1">
                <a:solidFill>
                  <a:srgbClr val="C00000"/>
                </a:solidFill>
              </a:rPr>
              <a:t>s3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s3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s2</a:t>
            </a: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dirty="0">
                <a:solidFill>
                  <a:srgbClr val="006600"/>
                </a:solidFill>
              </a:rPr>
              <a:t># d = (a + b) – c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732" y="4118735"/>
            <a:ext cx="7923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319463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add  $</a:t>
            </a:r>
            <a:r>
              <a:rPr lang="en-US" sz="3200" dirty="0" err="1">
                <a:solidFill>
                  <a:srgbClr val="C00000"/>
                </a:solidFill>
              </a:rPr>
              <a:t>s2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s1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s1</a:t>
            </a: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dirty="0">
                <a:solidFill>
                  <a:srgbClr val="006600"/>
                </a:solidFill>
              </a:rPr>
              <a:t># c = </a:t>
            </a:r>
            <a:r>
              <a:rPr lang="en-US" sz="3200" dirty="0" err="1">
                <a:solidFill>
                  <a:srgbClr val="006600"/>
                </a:solidFill>
              </a:rPr>
              <a:t>2b</a:t>
            </a:r>
            <a:r>
              <a:rPr lang="en-US" sz="32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</a:rPr>
              <a:t>(or, do a left shift 1 bit)</a:t>
            </a:r>
          </a:p>
          <a:p>
            <a:pPr>
              <a:tabLst>
                <a:tab pos="3319463" algn="l"/>
              </a:tabLst>
            </a:pPr>
            <a:r>
              <a:rPr lang="en-US" sz="3200" dirty="0" err="1">
                <a:solidFill>
                  <a:srgbClr val="C00000"/>
                </a:solidFill>
              </a:rPr>
              <a:t>addi</a:t>
            </a:r>
            <a:r>
              <a:rPr lang="en-US" sz="3200" dirty="0">
                <a:solidFill>
                  <a:srgbClr val="C00000"/>
                </a:solidFill>
              </a:rPr>
              <a:t> 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s0</a:t>
            </a:r>
            <a:r>
              <a:rPr lang="en-US" sz="3200" dirty="0">
                <a:solidFill>
                  <a:srgbClr val="C00000"/>
                </a:solidFill>
              </a:rPr>
              <a:t>, -2	</a:t>
            </a:r>
            <a:r>
              <a:rPr lang="en-US" sz="3200" dirty="0">
                <a:solidFill>
                  <a:srgbClr val="006600"/>
                </a:solidFill>
              </a:rPr>
              <a:t># 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a – 2 </a:t>
            </a:r>
          </a:p>
          <a:p>
            <a:pPr>
              <a:tabLst>
                <a:tab pos="3319463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add  $</a:t>
            </a:r>
            <a:r>
              <a:rPr lang="en-US" sz="3200" dirty="0" err="1">
                <a:solidFill>
                  <a:srgbClr val="C00000"/>
                </a:solidFill>
              </a:rPr>
              <a:t>s2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s2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dirty="0">
                <a:solidFill>
                  <a:srgbClr val="006600"/>
                </a:solidFill>
              </a:rPr>
              <a:t># c = </a:t>
            </a:r>
            <a:r>
              <a:rPr lang="en-US" sz="3200" dirty="0" err="1">
                <a:solidFill>
                  <a:srgbClr val="006600"/>
                </a:solidFill>
              </a:rPr>
              <a:t>2b</a:t>
            </a:r>
            <a:r>
              <a:rPr lang="en-US" sz="3200" dirty="0">
                <a:solidFill>
                  <a:srgbClr val="006600"/>
                </a:solidFill>
              </a:rPr>
              <a:t> + (a – 2) </a:t>
            </a:r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(d)	d = 6a + 3(b – 2c)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50277" y="260234"/>
            <a:ext cx="15829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Mappings: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 panose="05000000000000000000" pitchFamily="2" charset="2"/>
              </a:rPr>
              <a:t> $</a:t>
            </a:r>
            <a:r>
              <a:rPr lang="en-US" sz="2400" dirty="0" err="1">
                <a:sym typeface="Wingdings" panose="05000000000000000000" pitchFamily="2" charset="2"/>
              </a:rPr>
              <a:t>s0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b  $</a:t>
            </a:r>
            <a:r>
              <a:rPr lang="en-US" sz="2400" dirty="0" err="1">
                <a:sym typeface="Wingdings" panose="05000000000000000000" pitchFamily="2" charset="2"/>
              </a:rPr>
              <a:t>s1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  $</a:t>
            </a:r>
            <a:r>
              <a:rPr lang="en-US" sz="2400" dirty="0" err="1">
                <a:sym typeface="Wingdings" panose="05000000000000000000" pitchFamily="2" charset="2"/>
              </a:rPr>
              <a:t>s2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d  $</a:t>
            </a:r>
            <a:r>
              <a:rPr lang="en-US" sz="2400" dirty="0" err="1">
                <a:sym typeface="Wingdings" panose="05000000000000000000" pitchFamily="2" charset="2"/>
              </a:rPr>
              <a:t>s3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00402" y="845009"/>
            <a:ext cx="391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Many possible solutions.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0402" y="1260507"/>
            <a:ext cx="7596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One solution:</a:t>
            </a:r>
          </a:p>
          <a:p>
            <a:r>
              <a:rPr lang="en-US" sz="2800" dirty="0">
                <a:solidFill>
                  <a:srgbClr val="0000FF"/>
                </a:solidFill>
              </a:rPr>
              <a:t>d = </a:t>
            </a:r>
            <a:r>
              <a:rPr lang="en-US" sz="2800" dirty="0" err="1">
                <a:solidFill>
                  <a:srgbClr val="0000FF"/>
                </a:solidFill>
              </a:rPr>
              <a:t>6a</a:t>
            </a:r>
            <a:r>
              <a:rPr lang="en-US" sz="2800" dirty="0">
                <a:solidFill>
                  <a:srgbClr val="0000FF"/>
                </a:solidFill>
              </a:rPr>
              <a:t> + 3(b – </a:t>
            </a:r>
            <a:r>
              <a:rPr lang="en-US" sz="2800" dirty="0" err="1">
                <a:solidFill>
                  <a:srgbClr val="0000FF"/>
                </a:solidFill>
              </a:rPr>
              <a:t>2c</a:t>
            </a:r>
            <a:r>
              <a:rPr lang="en-US" sz="2800" dirty="0">
                <a:solidFill>
                  <a:srgbClr val="0000FF"/>
                </a:solidFill>
              </a:rPr>
              <a:t>) = 3(</a:t>
            </a:r>
            <a:r>
              <a:rPr lang="en-US" sz="2800" dirty="0" err="1">
                <a:solidFill>
                  <a:srgbClr val="0000FF"/>
                </a:solidFill>
              </a:rPr>
              <a:t>2a</a:t>
            </a:r>
            <a:r>
              <a:rPr lang="en-US" sz="2800" dirty="0">
                <a:solidFill>
                  <a:srgbClr val="0000FF"/>
                </a:solidFill>
              </a:rPr>
              <a:t> + b – </a:t>
            </a:r>
            <a:r>
              <a:rPr lang="en-US" sz="2800" dirty="0" err="1">
                <a:solidFill>
                  <a:srgbClr val="0000FF"/>
                </a:solidFill>
              </a:rPr>
              <a:t>2c</a:t>
            </a:r>
            <a:r>
              <a:rPr lang="en-US" sz="2800" dirty="0">
                <a:solidFill>
                  <a:srgbClr val="0000FF"/>
                </a:solidFill>
              </a:rPr>
              <a:t>) = 3(2(a – c)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3815" y="2630112"/>
            <a:ext cx="7923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1363" algn="l"/>
                <a:tab pos="3319463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sub 	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s2</a:t>
            </a: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dirty="0">
                <a:solidFill>
                  <a:srgbClr val="006600"/>
                </a:solidFill>
              </a:rPr>
              <a:t># 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a – c 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741363" algn="l"/>
                <a:tab pos="3319463" algn="l"/>
              </a:tabLst>
            </a:pPr>
            <a:r>
              <a:rPr lang="en-US" sz="3200" dirty="0" err="1">
                <a:solidFill>
                  <a:srgbClr val="C00000"/>
                </a:solidFill>
              </a:rPr>
              <a:t>sll</a:t>
            </a:r>
            <a:r>
              <a:rPr lang="en-US" sz="3200" dirty="0">
                <a:solidFill>
                  <a:srgbClr val="C00000"/>
                </a:solidFill>
              </a:rPr>
              <a:t>	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, 1	</a:t>
            </a:r>
            <a:r>
              <a:rPr lang="en-US" sz="3200" dirty="0">
                <a:solidFill>
                  <a:srgbClr val="006600"/>
                </a:solidFill>
              </a:rPr>
              <a:t># 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2(a – c) </a:t>
            </a:r>
          </a:p>
          <a:p>
            <a:pPr>
              <a:tabLst>
                <a:tab pos="741363" algn="l"/>
                <a:tab pos="3319463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add	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s1</a:t>
            </a: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dirty="0">
                <a:solidFill>
                  <a:srgbClr val="006600"/>
                </a:solidFill>
              </a:rPr>
              <a:t># 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2(a – c) + b</a:t>
            </a:r>
          </a:p>
          <a:p>
            <a:pPr>
              <a:tabLst>
                <a:tab pos="741363" algn="l"/>
                <a:tab pos="3319463" algn="l"/>
              </a:tabLst>
            </a:pPr>
            <a:r>
              <a:rPr lang="en-US" sz="3200" dirty="0" err="1">
                <a:solidFill>
                  <a:srgbClr val="C00000"/>
                </a:solidFill>
              </a:rPr>
              <a:t>sll</a:t>
            </a:r>
            <a:r>
              <a:rPr lang="en-US" sz="3200" dirty="0">
                <a:solidFill>
                  <a:srgbClr val="C00000"/>
                </a:solidFill>
              </a:rPr>
              <a:t>	$</a:t>
            </a:r>
            <a:r>
              <a:rPr lang="en-US" sz="3200" dirty="0" err="1">
                <a:solidFill>
                  <a:srgbClr val="C00000"/>
                </a:solidFill>
              </a:rPr>
              <a:t>t1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, 2	</a:t>
            </a:r>
            <a:r>
              <a:rPr lang="en-US" sz="3200" dirty="0">
                <a:solidFill>
                  <a:srgbClr val="006600"/>
                </a:solidFill>
              </a:rPr>
              <a:t># $</a:t>
            </a:r>
            <a:r>
              <a:rPr lang="en-US" sz="3200" dirty="0" err="1">
                <a:solidFill>
                  <a:srgbClr val="006600"/>
                </a:solidFill>
              </a:rPr>
              <a:t>t1</a:t>
            </a:r>
            <a:r>
              <a:rPr lang="en-US" sz="3200" dirty="0">
                <a:solidFill>
                  <a:srgbClr val="006600"/>
                </a:solidFill>
              </a:rPr>
              <a:t> = 4(2(a – c) + b)</a:t>
            </a:r>
          </a:p>
          <a:p>
            <a:pPr>
              <a:tabLst>
                <a:tab pos="741363" algn="l"/>
                <a:tab pos="3319463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sub	$</a:t>
            </a:r>
            <a:r>
              <a:rPr lang="en-US" sz="3200" dirty="0" err="1">
                <a:solidFill>
                  <a:srgbClr val="C00000"/>
                </a:solidFill>
              </a:rPr>
              <a:t>s3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t1</a:t>
            </a:r>
            <a:r>
              <a:rPr lang="en-US" sz="3200" dirty="0">
                <a:solidFill>
                  <a:srgbClr val="C00000"/>
                </a:solidFill>
              </a:rPr>
              <a:t>, $</a:t>
            </a:r>
            <a:r>
              <a:rPr lang="en-US" sz="3200" dirty="0" err="1">
                <a:solidFill>
                  <a:srgbClr val="C00000"/>
                </a:solidFill>
              </a:rPr>
              <a:t>t0</a:t>
            </a:r>
            <a:r>
              <a:rPr lang="en-US" sz="3200" dirty="0">
                <a:solidFill>
                  <a:srgbClr val="C00000"/>
                </a:solidFill>
              </a:rPr>
              <a:t>	</a:t>
            </a:r>
            <a:r>
              <a:rPr lang="en-US" sz="3200" dirty="0">
                <a:solidFill>
                  <a:srgbClr val="006600"/>
                </a:solidFill>
              </a:rPr>
              <a:t># d = 3(2(a – c) + b)</a:t>
            </a:r>
          </a:p>
        </p:txBody>
      </p:sp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3292</TotalTime>
  <Words>1953</Words>
  <Application>Microsoft Office PowerPoint</Application>
  <PresentationFormat>Widescreen</PresentationFormat>
  <Paragraphs>298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Lucida Console</vt:lpstr>
      <vt:lpstr>Times New Roman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303</cp:revision>
  <cp:lastPrinted>2019-04-10T00:56:38Z</cp:lastPrinted>
  <dcterms:created xsi:type="dcterms:W3CDTF">2015-03-28T05:22:46Z</dcterms:created>
  <dcterms:modified xsi:type="dcterms:W3CDTF">2021-08-30T03:09:05Z</dcterms:modified>
</cp:coreProperties>
</file>