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18"/>
  </p:notesMasterIdLst>
  <p:sldIdLst>
    <p:sldId id="256" r:id="rId2"/>
    <p:sldId id="632" r:id="rId3"/>
    <p:sldId id="623" r:id="rId4"/>
    <p:sldId id="633" r:id="rId5"/>
    <p:sldId id="634" r:id="rId6"/>
    <p:sldId id="619" r:id="rId7"/>
    <p:sldId id="635" r:id="rId8"/>
    <p:sldId id="626" r:id="rId9"/>
    <p:sldId id="636" r:id="rId10"/>
    <p:sldId id="637" r:id="rId11"/>
    <p:sldId id="638" r:id="rId12"/>
    <p:sldId id="639" r:id="rId13"/>
    <p:sldId id="628" r:id="rId14"/>
    <p:sldId id="640" r:id="rId15"/>
    <p:sldId id="641" r:id="rId16"/>
    <p:sldId id="269" r:id="rId17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F5F9"/>
    <a:srgbClr val="0000FF"/>
    <a:srgbClr val="006600"/>
    <a:srgbClr val="660066"/>
    <a:srgbClr val="0033CC"/>
    <a:srgbClr val="66FF99"/>
    <a:srgbClr val="E2F0D9"/>
    <a:srgbClr val="FBE5D6"/>
    <a:srgbClr val="5B9BD5"/>
    <a:srgbClr val="C56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08" autoAdjust="0"/>
    <p:restoredTop sz="94098" autoAdjust="0"/>
  </p:normalViewPr>
  <p:slideViewPr>
    <p:cSldViewPr snapToGrid="0">
      <p:cViewPr varScale="1">
        <p:scale>
          <a:sx n="98" d="100"/>
          <a:sy n="98" d="100"/>
        </p:scale>
        <p:origin x="824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  <a:t>22/8/21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2"/>
            <a:ext cx="560832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94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143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5509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9035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2131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9214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6748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6192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6637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8139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9842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6457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0013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7346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975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  <a:t>22/8/21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  <a:t>22/8/21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14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  <a:t>22/8/21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5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  <a:t>22/8/21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2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  <a:t>22/8/21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  <a:t>22/8/21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6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  <a:t>22/8/21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57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  <a:t>22/8/21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4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  <a:t>22/8/21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04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311B8C-9507-4FC0-B68E-608D733D4E76}" type="datetime1">
              <a:rPr lang="en-SG" smtClean="0"/>
              <a:t>22/8/21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79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  <a:t>22/8/21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22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1222CF-8AB8-4D71-B847-9594A2A4CEF4}" type="datetime1">
              <a:rPr lang="en-SG" smtClean="0"/>
              <a:t>22/8/21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0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79448"/>
          </a:xfrm>
        </p:spPr>
        <p:txBody>
          <a:bodyPr/>
          <a:lstStyle/>
          <a:p>
            <a:r>
              <a:rPr lang="en-SG" dirty="0"/>
              <a:t>CS2100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361" y="2542032"/>
            <a:ext cx="9144000" cy="1803680"/>
          </a:xfrm>
        </p:spPr>
        <p:txBody>
          <a:bodyPr>
            <a:normAutofit lnSpcReduction="10000"/>
          </a:bodyPr>
          <a:lstStyle/>
          <a:p>
            <a:r>
              <a:rPr lang="en-SG" sz="3200" dirty="0"/>
              <a:t>Tutorial #3</a:t>
            </a:r>
          </a:p>
          <a:p>
            <a:r>
              <a:rPr lang="en-SG" sz="4400" dirty="0"/>
              <a:t>MIPS </a:t>
            </a:r>
            <a:r>
              <a:rPr lang="en-SG" sz="4400" dirty="0" err="1"/>
              <a:t>ProgrammIng</a:t>
            </a:r>
            <a:endParaRPr lang="en-SG" sz="4400" dirty="0"/>
          </a:p>
          <a:p>
            <a:r>
              <a:rPr lang="en-SG" dirty="0"/>
              <a:t>(Prepared by: Aaron Tan)</a:t>
            </a:r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10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>
                <a:solidFill>
                  <a:srgbClr val="C00000"/>
                </a:solidFill>
              </a:rPr>
              <a:t>Q2</a:t>
            </a:r>
            <a:r>
              <a:rPr lang="en-SG" sz="28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260234"/>
            <a:ext cx="4073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SG" sz="3200" dirty="0"/>
              <a:t>(a) </a:t>
            </a:r>
            <a:r>
              <a:rPr lang="en-US" sz="2800" dirty="0">
                <a:latin typeface="Lucida Console" panose="020B0609040504020204" pitchFamily="49" charset="0"/>
              </a:rPr>
              <a:t>j loop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31278" y="321790"/>
            <a:ext cx="482675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Look up MIPS Reference Data sheet!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339444"/>
              </p:ext>
            </p:extLst>
          </p:nvPr>
        </p:nvGraphicFramePr>
        <p:xfrm>
          <a:off x="3279079" y="895613"/>
          <a:ext cx="85878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638">
                  <a:extLst>
                    <a:ext uri="{9D8B030D-6E8A-4147-A177-3AD203B41FA5}">
                      <a16:colId xmlns:a16="http://schemas.microsoft.com/office/drawing/2014/main" val="3518066403"/>
                    </a:ext>
                  </a:extLst>
                </a:gridCol>
                <a:gridCol w="1272788">
                  <a:extLst>
                    <a:ext uri="{9D8B030D-6E8A-4147-A177-3AD203B41FA5}">
                      <a16:colId xmlns:a16="http://schemas.microsoft.com/office/drawing/2014/main" val="2887287728"/>
                    </a:ext>
                  </a:extLst>
                </a:gridCol>
                <a:gridCol w="984795">
                  <a:extLst>
                    <a:ext uri="{9D8B030D-6E8A-4147-A177-3AD203B41FA5}">
                      <a16:colId xmlns:a16="http://schemas.microsoft.com/office/drawing/2014/main" val="3004631586"/>
                    </a:ext>
                  </a:extLst>
                </a:gridCol>
                <a:gridCol w="2573598">
                  <a:extLst>
                    <a:ext uri="{9D8B030D-6E8A-4147-A177-3AD203B41FA5}">
                      <a16:colId xmlns:a16="http://schemas.microsoft.com/office/drawing/2014/main" val="1074334198"/>
                    </a:ext>
                  </a:extLst>
                </a:gridCol>
                <a:gridCol w="1917067">
                  <a:extLst>
                    <a:ext uri="{9D8B030D-6E8A-4147-A177-3AD203B41FA5}">
                      <a16:colId xmlns:a16="http://schemas.microsoft.com/office/drawing/2014/main" val="3431389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Mnemonic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Opcode/</a:t>
                      </a:r>
                      <a:r>
                        <a:rPr lang="en-US" dirty="0" err="1"/>
                        <a:t>Funct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47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 = </a:t>
                      </a:r>
                      <a:r>
                        <a:rPr lang="en-US" dirty="0" err="1"/>
                        <a:t>JumpAddr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-25000" dirty="0"/>
                        <a:t>hex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97004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16879" y="1785084"/>
            <a:ext cx="116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 format: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811973"/>
              </p:ext>
            </p:extLst>
          </p:nvPr>
        </p:nvGraphicFramePr>
        <p:xfrm>
          <a:off x="4883070" y="1785084"/>
          <a:ext cx="584420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5461">
                  <a:extLst>
                    <a:ext uri="{9D8B030D-6E8A-4147-A177-3AD203B41FA5}">
                      <a16:colId xmlns:a16="http://schemas.microsoft.com/office/drawing/2014/main" val="621170051"/>
                    </a:ext>
                  </a:extLst>
                </a:gridCol>
                <a:gridCol w="4558747">
                  <a:extLst>
                    <a:ext uri="{9D8B030D-6E8A-4147-A177-3AD203B41FA5}">
                      <a16:colId xmlns:a16="http://schemas.microsoft.com/office/drawing/2014/main" val="2725849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opcode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3343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67122" y="4937675"/>
            <a:ext cx="1745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0 0 0 0 1 0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770433" y="4954120"/>
            <a:ext cx="9303027" cy="490332"/>
            <a:chOff x="1934817" y="4148222"/>
            <a:chExt cx="9303027" cy="490332"/>
          </a:xfrm>
        </p:grpSpPr>
        <p:sp>
          <p:nvSpPr>
            <p:cNvPr id="11" name="Rectangle 10"/>
            <p:cNvSpPr/>
            <p:nvPr/>
          </p:nvSpPr>
          <p:spPr>
            <a:xfrm>
              <a:off x="1934817" y="4148223"/>
              <a:ext cx="1736035" cy="490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77480" y="4148222"/>
              <a:ext cx="7560364" cy="490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0160" y="2597491"/>
            <a:ext cx="5430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address of the </a:t>
            </a:r>
            <a:r>
              <a:rPr lang="en-US" sz="2400" dirty="0" err="1"/>
              <a:t>srl</a:t>
            </a:r>
            <a:r>
              <a:rPr lang="en-US" sz="2400" dirty="0"/>
              <a:t> instruction?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62776" y="4937675"/>
            <a:ext cx="7356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0 0 0 0 0 1 0 0 0 0 0 0 0 0 0 0 0 0 0 0 0 0 1 0 1 1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35471" y="5525707"/>
            <a:ext cx="422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(0 8 1 0 0 0 0 B)</a:t>
            </a:r>
            <a:r>
              <a:rPr lang="en-US" sz="3600" baseline="-25000" dirty="0">
                <a:solidFill>
                  <a:srgbClr val="C00000"/>
                </a:solidFill>
              </a:rPr>
              <a:t>16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693479"/>
              </p:ext>
            </p:extLst>
          </p:nvPr>
        </p:nvGraphicFramePr>
        <p:xfrm>
          <a:off x="6885419" y="2458204"/>
          <a:ext cx="4173166" cy="2285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8843">
                  <a:extLst>
                    <a:ext uri="{9D8B030D-6E8A-4147-A177-3AD203B41FA5}">
                      <a16:colId xmlns:a16="http://schemas.microsoft.com/office/drawing/2014/main" val="1505941137"/>
                    </a:ext>
                  </a:extLst>
                </a:gridCol>
                <a:gridCol w="1274323">
                  <a:extLst>
                    <a:ext uri="{9D8B030D-6E8A-4147-A177-3AD203B41FA5}">
                      <a16:colId xmlns:a16="http://schemas.microsoft.com/office/drawing/2014/main" val="2878367451"/>
                    </a:ext>
                  </a:extLst>
                </a:gridCol>
              </a:tblGrid>
              <a:tr h="3628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MIPS code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895487"/>
                  </a:ext>
                </a:extLst>
              </a:tr>
              <a:tr h="29613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Lucida Console" panose="020B0609040504020204" pitchFamily="49" charset="0"/>
                        </a:rPr>
                        <a:t>      </a:t>
                      </a:r>
                      <a:r>
                        <a:rPr lang="en-US" sz="1400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sz="1400" baseline="0" dirty="0"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400" dirty="0">
                          <a:latin typeface="Lucida Console" panose="020B0609040504020204" pitchFamily="49" charset="0"/>
                        </a:rPr>
                        <a:t>$s1, $zero, 0</a:t>
                      </a:r>
                      <a:endParaRPr lang="en-US" sz="1200" dirty="0">
                        <a:solidFill>
                          <a:srgbClr val="0066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6600"/>
                          </a:solidFill>
                          <a:latin typeface="Lucida Console" panose="020B0609040504020204" pitchFamily="49" charset="0"/>
                        </a:rPr>
                        <a:t>0x00400028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142740"/>
                  </a:ext>
                </a:extLst>
              </a:tr>
              <a:tr h="14968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Loop: </a:t>
                      </a:r>
                      <a:r>
                        <a:rPr lang="en-US" sz="1400" dirty="0" err="1">
                          <a:latin typeface="Lucida Console" panose="020B0609040504020204" pitchFamily="49" charset="0"/>
                        </a:rPr>
                        <a:t>srl</a:t>
                      </a:r>
                      <a:r>
                        <a:rPr lang="en-US" sz="1400" baseline="0" dirty="0">
                          <a:latin typeface="Lucida Console" panose="020B0609040504020204" pitchFamily="49" charset="0"/>
                        </a:rPr>
                        <a:t>  $t0, $t0, 1</a:t>
                      </a:r>
                      <a:endParaRPr lang="en-US" sz="14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89398"/>
                  </a:ext>
                </a:extLst>
              </a:tr>
              <a:tr h="22426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852321"/>
                  </a:ext>
                </a:extLst>
              </a:tr>
              <a:tr h="13217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031094"/>
                  </a:ext>
                </a:extLst>
              </a:tr>
              <a:tr h="29613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Lucida Console" panose="020B0609040504020204" pitchFamily="49" charset="0"/>
                        </a:rPr>
                        <a:t>      j    </a:t>
                      </a:r>
                      <a:r>
                        <a:rPr lang="en-US" sz="140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30503"/>
                  </a:ext>
                </a:extLst>
              </a:tr>
              <a:tr h="3373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exit: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317506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0139321" y="3059156"/>
            <a:ext cx="54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0160" y="3075831"/>
            <a:ext cx="441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0x00400028 + 4 = </a:t>
            </a:r>
            <a:r>
              <a:rPr lang="en-US" sz="2400" dirty="0">
                <a:solidFill>
                  <a:srgbClr val="0000FF"/>
                </a:solidFill>
              </a:rPr>
              <a:t>0x0040002C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7810" y="4098105"/>
            <a:ext cx="5984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0000 0000 0100 0000 0000 0000 0010 1100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038819" y="4328937"/>
            <a:ext cx="291830" cy="949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11403" y="4338430"/>
            <a:ext cx="64296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0160" y="3609983"/>
            <a:ext cx="583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Remove the first 4 bits and last 2 bits: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3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2" grpId="0"/>
      <p:bldP spid="16" grpId="0"/>
      <p:bldP spid="20" grpId="0"/>
      <p:bldP spid="22" grpId="0"/>
      <p:bldP spid="24" grpId="0"/>
      <p:bldP spid="25" grpId="0"/>
      <p:bldP spid="26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11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>
                <a:solidFill>
                  <a:srgbClr val="C00000"/>
                </a:solidFill>
              </a:rPr>
              <a:t>Q2</a:t>
            </a:r>
            <a:r>
              <a:rPr lang="en-SG" sz="28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5" y="260234"/>
            <a:ext cx="84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SG" sz="3200" dirty="0"/>
              <a:t>(a)</a:t>
            </a:r>
            <a:endParaRPr lang="en-SG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259505"/>
              </p:ext>
            </p:extLst>
          </p:nvPr>
        </p:nvGraphicFramePr>
        <p:xfrm>
          <a:off x="647809" y="997961"/>
          <a:ext cx="11279147" cy="5031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182">
                  <a:extLst>
                    <a:ext uri="{9D8B030D-6E8A-4147-A177-3AD203B41FA5}">
                      <a16:colId xmlns:a16="http://schemas.microsoft.com/office/drawing/2014/main" val="2959064186"/>
                    </a:ext>
                  </a:extLst>
                </a:gridCol>
                <a:gridCol w="8931965">
                  <a:extLst>
                    <a:ext uri="{9D8B030D-6E8A-4147-A177-3AD203B41FA5}">
                      <a16:colId xmlns:a16="http://schemas.microsoft.com/office/drawing/2014/main" val="1505941137"/>
                    </a:ext>
                  </a:extLst>
                </a:gridCol>
              </a:tblGrid>
              <a:tr h="111417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Instruction encoding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MIPS code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895487"/>
                  </a:ext>
                </a:extLst>
              </a:tr>
              <a:tr h="53911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6600"/>
                          </a:solidFill>
                        </a:rPr>
                        <a:t>               #</a:t>
                      </a:r>
                      <a:r>
                        <a:rPr lang="en-US" sz="2400" baseline="0" dirty="0">
                          <a:solidFill>
                            <a:srgbClr val="006600"/>
                          </a:solidFill>
                        </a:rPr>
                        <a:t> $</a:t>
                      </a:r>
                      <a:r>
                        <a:rPr lang="en-US" sz="2400" baseline="0" dirty="0" err="1">
                          <a:solidFill>
                            <a:srgbClr val="006600"/>
                          </a:solidFill>
                        </a:rPr>
                        <a:t>s1</a:t>
                      </a:r>
                      <a:r>
                        <a:rPr lang="en-US" sz="2400" baseline="0" dirty="0">
                          <a:solidFill>
                            <a:srgbClr val="006600"/>
                          </a:solidFill>
                        </a:rPr>
                        <a:t> stores the results; $</a:t>
                      </a:r>
                      <a:r>
                        <a:rPr lang="en-US" sz="2400" baseline="0" dirty="0" err="1">
                          <a:solidFill>
                            <a:srgbClr val="006600"/>
                          </a:solidFill>
                        </a:rPr>
                        <a:t>t0</a:t>
                      </a:r>
                      <a:r>
                        <a:rPr lang="en-US" sz="2400" baseline="0" dirty="0">
                          <a:solidFill>
                            <a:srgbClr val="006600"/>
                          </a:solidFill>
                        </a:rPr>
                        <a:t> stores a non-negative number</a:t>
                      </a:r>
                      <a:endParaRPr lang="en-US" sz="2400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430185"/>
                  </a:ext>
                </a:extLst>
              </a:tr>
              <a:tr h="53911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Lucida Console" panose="020B0609040504020204" pitchFamily="49" charset="0"/>
                        </a:rPr>
                        <a:t>      </a:t>
                      </a:r>
                      <a:r>
                        <a:rPr lang="en-US" sz="2400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sz="2400" baseline="0" dirty="0"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2400" dirty="0">
                          <a:latin typeface="Lucida Console" panose="020B0609040504020204" pitchFamily="49" charset="0"/>
                        </a:rPr>
                        <a:t>$s1, $zero, 0 </a:t>
                      </a:r>
                      <a:r>
                        <a:rPr lang="en-US" sz="2000" dirty="0">
                          <a:solidFill>
                            <a:srgbClr val="006600"/>
                          </a:solidFill>
                          <a:latin typeface="Lucida Console" panose="020B0609040504020204" pitchFamily="49" charset="0"/>
                        </a:rPr>
                        <a:t>#</a:t>
                      </a:r>
                      <a:r>
                        <a:rPr lang="en-US" sz="2000" dirty="0" err="1">
                          <a:solidFill>
                            <a:srgbClr val="006600"/>
                          </a:solidFill>
                          <a:latin typeface="Lucida Console" panose="020B0609040504020204" pitchFamily="49" charset="0"/>
                        </a:rPr>
                        <a:t>inst</a:t>
                      </a:r>
                      <a:r>
                        <a:rPr lang="en-US" sz="2000" dirty="0">
                          <a:solidFill>
                            <a:srgbClr val="006600"/>
                          </a:solidFill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6600"/>
                          </a:solidFill>
                          <a:latin typeface="Lucida Console" panose="020B0609040504020204" pitchFamily="49" charset="0"/>
                        </a:rPr>
                        <a:t>addr</a:t>
                      </a:r>
                      <a:r>
                        <a:rPr lang="en-US" sz="2000" baseline="0" dirty="0">
                          <a:solidFill>
                            <a:srgbClr val="006600"/>
                          </a:solidFill>
                          <a:latin typeface="Lucida Console" panose="020B0609040504020204" pitchFamily="49" charset="0"/>
                        </a:rPr>
                        <a:t> is 0x00400028</a:t>
                      </a:r>
                      <a:endParaRPr lang="en-US" sz="2000" dirty="0">
                        <a:solidFill>
                          <a:srgbClr val="0066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142740"/>
                  </a:ext>
                </a:extLst>
              </a:tr>
              <a:tr h="5391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0x00084042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Loop: </a:t>
                      </a:r>
                      <a:r>
                        <a:rPr lang="en-US" sz="2400" dirty="0" err="1">
                          <a:latin typeface="Lucida Console" panose="020B0609040504020204" pitchFamily="49" charset="0"/>
                        </a:rPr>
                        <a:t>srl</a:t>
                      </a:r>
                      <a:r>
                        <a:rPr lang="en-US" sz="2400" baseline="0" dirty="0">
                          <a:latin typeface="Lucida Console" panose="020B0609040504020204" pitchFamily="49" charset="0"/>
                        </a:rPr>
                        <a:t>  $t0, $t0, 1</a:t>
                      </a:r>
                      <a:endParaRPr lang="en-US" sz="24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89398"/>
                  </a:ext>
                </a:extLst>
              </a:tr>
              <a:tr h="6110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0x11000002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852321"/>
                  </a:ext>
                </a:extLst>
              </a:tr>
              <a:tr h="6110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0x22310001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031094"/>
                  </a:ext>
                </a:extLst>
              </a:tr>
              <a:tr h="53911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Lucida Console" panose="020B0609040504020204" pitchFamily="49" charset="0"/>
                        </a:rPr>
                        <a:t>      j    </a:t>
                      </a:r>
                      <a:r>
                        <a:rPr lang="en-US" sz="240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30503"/>
                  </a:ext>
                </a:extLst>
              </a:tr>
              <a:tr h="53911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exit: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3175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91055" y="2607013"/>
            <a:ext cx="953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?</a:t>
            </a:r>
            <a:endParaRPr lang="en-SG" sz="3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1054" y="4938409"/>
            <a:ext cx="953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?</a:t>
            </a:r>
            <a:endParaRPr lang="en-SG" sz="32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96382" y="3751634"/>
            <a:ext cx="953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?</a:t>
            </a:r>
            <a:endParaRPr lang="en-SG" sz="32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96381" y="4336409"/>
            <a:ext cx="953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?</a:t>
            </a:r>
            <a:endParaRPr lang="en-SG" sz="32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4075" y="2660235"/>
            <a:ext cx="220726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0x20110000</a:t>
            </a:r>
            <a:endParaRPr lang="en-US" sz="2800" baseline="-250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68237" y="3767491"/>
            <a:ext cx="485202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beq</a:t>
            </a:r>
            <a:r>
              <a:rPr lang="en-US" sz="2800" dirty="0">
                <a:solidFill>
                  <a:srgbClr val="C00000"/>
                </a:solidFill>
                <a:latin typeface="Lucida Console" panose="020B0609040504020204" pitchFamily="49" charset="0"/>
              </a:rPr>
              <a:t>  $t0, $zero, exit</a:t>
            </a:r>
            <a:endParaRPr lang="en-US" sz="2800" baseline="-25000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68237" y="4382108"/>
            <a:ext cx="485202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addi</a:t>
            </a:r>
            <a:r>
              <a:rPr lang="en-US" sz="2800" dirty="0">
                <a:solidFill>
                  <a:srgbClr val="C00000"/>
                </a:solidFill>
                <a:latin typeface="Lucida Console" panose="020B0609040504020204" pitchFamily="49" charset="0"/>
              </a:rPr>
              <a:t> $s1, $s1, 1</a:t>
            </a:r>
            <a:endParaRPr lang="en-US" sz="2800" baseline="-25000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4075" y="4917002"/>
            <a:ext cx="220726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0x0810000B</a:t>
            </a:r>
            <a:endParaRPr lang="en-US" sz="2800" baseline="-2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13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12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>
                <a:solidFill>
                  <a:srgbClr val="C00000"/>
                </a:solidFill>
              </a:rPr>
              <a:t>Q2</a:t>
            </a:r>
            <a:r>
              <a:rPr lang="en-SG" sz="28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5" y="260234"/>
            <a:ext cx="84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SG" sz="3200" dirty="0"/>
              <a:t>(b)</a:t>
            </a:r>
            <a:endParaRPr lang="en-SG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831052" y="260233"/>
            <a:ext cx="7954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 a simple mathematic expression for the relationship between $s1 and $t0.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548" y="1575882"/>
            <a:ext cx="5292787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Console" panose="020B0609040504020204" pitchFamily="49" charset="0"/>
              </a:rPr>
              <a:t>      </a:t>
            </a:r>
            <a:r>
              <a:rPr lang="en-US" sz="2400" dirty="0" err="1">
                <a:latin typeface="Lucida Console" panose="020B0609040504020204" pitchFamily="49" charset="0"/>
              </a:rPr>
              <a:t>addi</a:t>
            </a:r>
            <a:r>
              <a:rPr lang="en-US" sz="2400" dirty="0">
                <a:latin typeface="Lucida Console" panose="020B0609040504020204" pitchFamily="49" charset="0"/>
              </a:rPr>
              <a:t> $s1, $zero, 0</a:t>
            </a:r>
          </a:p>
          <a:p>
            <a:r>
              <a:rPr 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loop: </a:t>
            </a:r>
            <a:r>
              <a:rPr lang="en-US" sz="2400" dirty="0" err="1">
                <a:latin typeface="Lucida Console" panose="020B0609040504020204" pitchFamily="49" charset="0"/>
              </a:rPr>
              <a:t>srl</a:t>
            </a:r>
            <a:r>
              <a:rPr lang="en-US" sz="2400" dirty="0">
                <a:latin typeface="Lucida Console" panose="020B0609040504020204" pitchFamily="49" charset="0"/>
              </a:rPr>
              <a:t>  $t0, $t0, 1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</a:t>
            </a:r>
            <a:r>
              <a:rPr lang="en-US" sz="2400" dirty="0" err="1">
                <a:latin typeface="Lucida Console" panose="020B0609040504020204" pitchFamily="49" charset="0"/>
              </a:rPr>
              <a:t>beq</a:t>
            </a:r>
            <a:r>
              <a:rPr lang="en-US" sz="2400" dirty="0">
                <a:latin typeface="Lucida Console" panose="020B0609040504020204" pitchFamily="49" charset="0"/>
              </a:rPr>
              <a:t>  $t0, $zero, </a:t>
            </a:r>
            <a:r>
              <a:rPr 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exit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</a:t>
            </a:r>
            <a:r>
              <a:rPr lang="en-US" sz="2400" dirty="0" err="1">
                <a:latin typeface="Lucida Console" panose="020B0609040504020204" pitchFamily="49" charset="0"/>
              </a:rPr>
              <a:t>addi</a:t>
            </a:r>
            <a:r>
              <a:rPr lang="en-US" sz="2400" dirty="0">
                <a:latin typeface="Lucida Console" panose="020B0609040504020204" pitchFamily="49" charset="0"/>
              </a:rPr>
              <a:t> $s1, $s1, 1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j    </a:t>
            </a:r>
            <a:r>
              <a:rPr 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loop</a:t>
            </a:r>
          </a:p>
          <a:p>
            <a:r>
              <a:rPr 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exit:</a:t>
            </a:r>
            <a:endParaRPr lang="en-SG" sz="2400" dirty="0">
              <a:solidFill>
                <a:srgbClr val="7030A0"/>
              </a:solidFill>
              <a:latin typeface="Lucida Console" panose="020B0609040504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70452" y="2480553"/>
                <a:ext cx="3657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$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1=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($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0)</m:t>
                          </m:r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452" y="2480553"/>
                <a:ext cx="36576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6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13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19513" y="57069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235699" y="580289"/>
            <a:ext cx="1281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Binary search</a:t>
            </a:r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235699" y="1489379"/>
            <a:ext cx="17287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 </a:t>
            </a:r>
          </a:p>
          <a:p>
            <a:r>
              <a:rPr lang="en-US" b="1" dirty="0"/>
              <a:t>mappings:</a:t>
            </a:r>
            <a:r>
              <a:rPr lang="en-US" dirty="0"/>
              <a:t> </a:t>
            </a:r>
          </a:p>
          <a:p>
            <a:r>
              <a:rPr lang="en-US" dirty="0" err="1"/>
              <a:t>addr</a:t>
            </a:r>
            <a:r>
              <a:rPr lang="en-US" dirty="0"/>
              <a:t>. of </a:t>
            </a:r>
          </a:p>
          <a:p>
            <a:r>
              <a:rPr lang="en-US" dirty="0"/>
              <a:t>array[0] </a:t>
            </a:r>
            <a:r>
              <a:rPr lang="en-US" dirty="0">
                <a:sym typeface="Wingdings" panose="05000000000000000000" pitchFamily="2" charset="2"/>
              </a:rPr>
              <a:t> $s0; </a:t>
            </a:r>
          </a:p>
          <a:p>
            <a:r>
              <a:rPr lang="en-US" dirty="0">
                <a:sym typeface="Wingdings" panose="05000000000000000000" pitchFamily="2" charset="2"/>
              </a:rPr>
              <a:t>target  $s1;</a:t>
            </a:r>
          </a:p>
          <a:p>
            <a:r>
              <a:rPr lang="en-US" dirty="0">
                <a:sym typeface="Wingdings" panose="05000000000000000000" pitchFamily="2" charset="2"/>
              </a:rPr>
              <a:t>low  $s2; </a:t>
            </a:r>
          </a:p>
          <a:p>
            <a:r>
              <a:rPr lang="en-US" dirty="0">
                <a:sym typeface="Wingdings" panose="05000000000000000000" pitchFamily="2" charset="2"/>
              </a:rPr>
              <a:t>high  $s3; </a:t>
            </a:r>
          </a:p>
          <a:p>
            <a:r>
              <a:rPr lang="en-US" dirty="0">
                <a:sym typeface="Wingdings" panose="05000000000000000000" pitchFamily="2" charset="2"/>
              </a:rPr>
              <a:t>mid  $s4; </a:t>
            </a:r>
          </a:p>
          <a:p>
            <a:r>
              <a:rPr lang="en-US" dirty="0" err="1">
                <a:sym typeface="Wingdings" panose="05000000000000000000" pitchFamily="2" charset="2"/>
              </a:rPr>
              <a:t>ans</a:t>
            </a:r>
            <a:r>
              <a:rPr lang="en-US" dirty="0">
                <a:sym typeface="Wingdings" panose="05000000000000000000" pitchFamily="2" charset="2"/>
              </a:rPr>
              <a:t>  $s5.</a:t>
            </a:r>
            <a:endParaRPr lang="en-SG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323425"/>
              </p:ext>
            </p:extLst>
          </p:nvPr>
        </p:nvGraphicFramePr>
        <p:xfrm>
          <a:off x="2189840" y="0"/>
          <a:ext cx="8481404" cy="650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6177">
                  <a:extLst>
                    <a:ext uri="{9D8B030D-6E8A-4147-A177-3AD203B41FA5}">
                      <a16:colId xmlns:a16="http://schemas.microsoft.com/office/drawing/2014/main" val="756095798"/>
                    </a:ext>
                  </a:extLst>
                </a:gridCol>
                <a:gridCol w="3385227">
                  <a:extLst>
                    <a:ext uri="{9D8B030D-6E8A-4147-A177-3AD203B41FA5}">
                      <a16:colId xmlns:a16="http://schemas.microsoft.com/office/drawing/2014/main" val="2563876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MIPS code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08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loop: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$t9,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bne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while (low &lt;= high) {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6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add 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$s3</a:t>
                      </a:r>
                    </a:p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[ 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baseline="0" dirty="0"/>
                        <a:t>     mid = (low + high)/2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59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sll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$t0,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add  $t0, $s0, $t0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[ 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     t0 = mid*4</a:t>
                      </a:r>
                    </a:p>
                    <a:p>
                      <a:r>
                        <a:rPr lang="en-US" baseline="0" dirty="0"/>
                        <a:t>#      t0 = &amp;array[mid] in bytes</a:t>
                      </a:r>
                    </a:p>
                    <a:p>
                      <a:r>
                        <a:rPr lang="en-US" baseline="0" dirty="0"/>
                        <a:t>#      t1 = array[mid]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09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$s1, $t1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beq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if (target &lt; array[mid])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6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$s4, -1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      high = mid</a:t>
                      </a:r>
                      <a:r>
                        <a:rPr lang="en-US" baseline="0" dirty="0"/>
                        <a:t> – 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bigger: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[                         ]</a:t>
                      </a:r>
                    </a:p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[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else</a:t>
                      </a:r>
                      <a:r>
                        <a:rPr lang="en-US" baseline="0" dirty="0"/>
                        <a:t> if (target &gt; array[mid])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6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$s4, 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;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     low = mid + 1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equal:   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add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$s5, $s4, $zero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[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     else {  </a:t>
                      </a:r>
                      <a:r>
                        <a:rPr lang="en-US" baseline="0" dirty="0" err="1"/>
                        <a:t>ans</a:t>
                      </a:r>
                      <a:r>
                        <a:rPr lang="en-US" baseline="0" dirty="0"/>
                        <a:t> = mid; break; }</a:t>
                      </a:r>
                    </a:p>
                    <a:p>
                      <a:r>
                        <a:rPr lang="en-SG" baseline="0" dirty="0"/>
                        <a:t> 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21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[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#} // end of while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4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end: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614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964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14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19513" y="57069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235699" y="580289"/>
            <a:ext cx="1281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Binary search</a:t>
            </a:r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235699" y="1489379"/>
            <a:ext cx="17287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 </a:t>
            </a:r>
          </a:p>
          <a:p>
            <a:r>
              <a:rPr lang="en-US" b="1" dirty="0"/>
              <a:t>mappings:</a:t>
            </a:r>
            <a:r>
              <a:rPr lang="en-US" dirty="0"/>
              <a:t> </a:t>
            </a:r>
          </a:p>
          <a:p>
            <a:r>
              <a:rPr lang="en-US" dirty="0" err="1"/>
              <a:t>addr</a:t>
            </a:r>
            <a:r>
              <a:rPr lang="en-US" dirty="0"/>
              <a:t>. of </a:t>
            </a:r>
          </a:p>
          <a:p>
            <a:r>
              <a:rPr lang="en-US" dirty="0"/>
              <a:t>array[0] </a:t>
            </a:r>
            <a:r>
              <a:rPr lang="en-US" dirty="0">
                <a:sym typeface="Wingdings" panose="05000000000000000000" pitchFamily="2" charset="2"/>
              </a:rPr>
              <a:t> $s0; </a:t>
            </a:r>
          </a:p>
          <a:p>
            <a:r>
              <a:rPr lang="en-US" dirty="0">
                <a:sym typeface="Wingdings" panose="05000000000000000000" pitchFamily="2" charset="2"/>
              </a:rPr>
              <a:t>target  $s1;</a:t>
            </a:r>
          </a:p>
          <a:p>
            <a:r>
              <a:rPr lang="en-US" dirty="0">
                <a:sym typeface="Wingdings" panose="05000000000000000000" pitchFamily="2" charset="2"/>
              </a:rPr>
              <a:t>low  $s2; </a:t>
            </a:r>
          </a:p>
          <a:p>
            <a:r>
              <a:rPr lang="en-US" dirty="0">
                <a:sym typeface="Wingdings" panose="05000000000000000000" pitchFamily="2" charset="2"/>
              </a:rPr>
              <a:t>high  $s3; </a:t>
            </a:r>
          </a:p>
          <a:p>
            <a:r>
              <a:rPr lang="en-US" dirty="0">
                <a:sym typeface="Wingdings" panose="05000000000000000000" pitchFamily="2" charset="2"/>
              </a:rPr>
              <a:t>mid  $s4; </a:t>
            </a:r>
          </a:p>
          <a:p>
            <a:r>
              <a:rPr lang="en-US" dirty="0" err="1">
                <a:sym typeface="Wingdings" panose="05000000000000000000" pitchFamily="2" charset="2"/>
              </a:rPr>
              <a:t>ans</a:t>
            </a:r>
            <a:r>
              <a:rPr lang="en-US" dirty="0">
                <a:sym typeface="Wingdings" panose="05000000000000000000" pitchFamily="2" charset="2"/>
              </a:rPr>
              <a:t>  $s5.</a:t>
            </a:r>
            <a:endParaRPr lang="en-S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698867"/>
              </p:ext>
            </p:extLst>
          </p:nvPr>
        </p:nvGraphicFramePr>
        <p:xfrm>
          <a:off x="2189840" y="0"/>
          <a:ext cx="8481404" cy="650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6177">
                  <a:extLst>
                    <a:ext uri="{9D8B030D-6E8A-4147-A177-3AD203B41FA5}">
                      <a16:colId xmlns:a16="http://schemas.microsoft.com/office/drawing/2014/main" val="756095798"/>
                    </a:ext>
                  </a:extLst>
                </a:gridCol>
                <a:gridCol w="3385227">
                  <a:extLst>
                    <a:ext uri="{9D8B030D-6E8A-4147-A177-3AD203B41FA5}">
                      <a16:colId xmlns:a16="http://schemas.microsoft.com/office/drawing/2014/main" val="2563876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MIPS code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08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loop: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$t9,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bne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while (low &lt;= high) {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6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add 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$s3</a:t>
                      </a:r>
                    </a:p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[ 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baseline="0" dirty="0"/>
                        <a:t>     mid = (low + high)/2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59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sll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$t0,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add  $t0, $s0, $t0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[ 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     t0 = mid*4</a:t>
                      </a:r>
                    </a:p>
                    <a:p>
                      <a:r>
                        <a:rPr lang="en-US" baseline="0" dirty="0"/>
                        <a:t>#      t0 = &amp;array[mid] in bytes</a:t>
                      </a:r>
                    </a:p>
                    <a:p>
                      <a:r>
                        <a:rPr lang="en-US" baseline="0" dirty="0"/>
                        <a:t>#      t1 = array[mid]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09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$s1, $t1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beq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if (target &lt; array[mid])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6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$s4, -1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      high = mid</a:t>
                      </a:r>
                      <a:r>
                        <a:rPr lang="en-US" baseline="0" dirty="0"/>
                        <a:t> – 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bigger: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[                         ]</a:t>
                      </a:r>
                    </a:p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[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else</a:t>
                      </a:r>
                      <a:r>
                        <a:rPr lang="en-US" baseline="0" dirty="0"/>
                        <a:t> if (target &gt; array[mid])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6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$s4, 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;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     low = mid + 1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equal:   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add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$s5, $s4, $zero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[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     else {  </a:t>
                      </a:r>
                      <a:r>
                        <a:rPr lang="en-US" baseline="0" dirty="0" err="1"/>
                        <a:t>ans</a:t>
                      </a:r>
                      <a:r>
                        <a:rPr lang="en-US" baseline="0" dirty="0"/>
                        <a:t> = mid; break; }</a:t>
                      </a:r>
                    </a:p>
                    <a:p>
                      <a:r>
                        <a:rPr lang="en-SG" baseline="0" dirty="0"/>
                        <a:t> 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21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[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#} // end of while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4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end: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61419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01018" y="1304713"/>
            <a:ext cx="32499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srl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  $s4, $s4, 1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1018" y="2215870"/>
            <a:ext cx="32499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lw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   $t1, 0($t0)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1018" y="3817691"/>
            <a:ext cx="32499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slt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  $t9, $t1, $s1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1018" y="4124696"/>
            <a:ext cx="32499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beq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  $t9, $zero, equal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55742" y="5419512"/>
            <a:ext cx="32952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j    end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55742" y="5778830"/>
            <a:ext cx="32952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j    loop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09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15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19513" y="57069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540783"/>
              </p:ext>
            </p:extLst>
          </p:nvPr>
        </p:nvGraphicFramePr>
        <p:xfrm>
          <a:off x="1020465" y="155643"/>
          <a:ext cx="5895901" cy="650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8567">
                  <a:extLst>
                    <a:ext uri="{9D8B030D-6E8A-4147-A177-3AD203B41FA5}">
                      <a16:colId xmlns:a16="http://schemas.microsoft.com/office/drawing/2014/main" val="756095798"/>
                    </a:ext>
                  </a:extLst>
                </a:gridCol>
                <a:gridCol w="1397334">
                  <a:extLst>
                    <a:ext uri="{9D8B030D-6E8A-4147-A177-3AD203B41FA5}">
                      <a16:colId xmlns:a16="http://schemas.microsoft.com/office/drawing/2014/main" val="2563876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MIPS code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08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loop: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$t9,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bne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0xFFFFFF00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6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add 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srl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  $s4, $s4, 1</a:t>
                      </a:r>
                      <a:endParaRPr lang="en-SG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59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sll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$t0,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add  $t0, $s0, $t0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lw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   $t1, 0($t0)</a:t>
                      </a:r>
                      <a:endParaRPr lang="en-SG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09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$s1, $t1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beq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6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$s4, -1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bigger: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  $t9, $t1, $s1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  <a:p>
                      <a:r>
                        <a:rPr lang="en-US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beq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  $t9, $zero, equal</a:t>
                      </a:r>
                      <a:endParaRPr lang="en-SG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6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$s4, 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;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equal:  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add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$s5, $s4, $zero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j    end</a:t>
                      </a:r>
                      <a:endParaRPr lang="en-SG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21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j    loop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4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end: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614199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5184843" y="322235"/>
            <a:ext cx="6519257" cy="707886"/>
            <a:chOff x="5184843" y="322235"/>
            <a:chExt cx="6519257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7001091" y="322235"/>
              <a:ext cx="47030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(b) What is the immediate value in decimal for the “</a:t>
              </a:r>
              <a:r>
                <a:rPr lang="en-US" sz="2000" dirty="0" err="1"/>
                <a:t>bne</a:t>
              </a:r>
              <a:r>
                <a:rPr lang="en-US" sz="2000" dirty="0"/>
                <a:t> $t9, $zero, end” instruction?</a:t>
              </a:r>
              <a:endParaRPr lang="en-SG" sz="20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5184843" y="865762"/>
              <a:ext cx="1816248" cy="13618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7353841" y="999717"/>
            <a:ext cx="417316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end: is 16 instructions away from </a:t>
            </a:r>
            <a:r>
              <a:rPr lang="en-US" dirty="0" err="1"/>
              <a:t>bne’s</a:t>
            </a:r>
            <a:r>
              <a:rPr lang="en-US" dirty="0"/>
              <a:t> next instruction (add $s4, $2, $s3), so the immediate value is </a:t>
            </a:r>
            <a:r>
              <a:rPr lang="en-US" b="1" dirty="0">
                <a:solidFill>
                  <a:srgbClr val="C00000"/>
                </a:solidFill>
              </a:rPr>
              <a:t>16</a:t>
            </a:r>
            <a:r>
              <a:rPr lang="en-US" dirty="0"/>
              <a:t>.</a:t>
            </a:r>
            <a:endParaRPr lang="en-SG" dirty="0"/>
          </a:p>
        </p:txBody>
      </p:sp>
      <p:grpSp>
        <p:nvGrpSpPr>
          <p:cNvPr id="27" name="Group 26"/>
          <p:cNvGrpSpPr/>
          <p:nvPr/>
        </p:nvGrpSpPr>
        <p:grpSpPr>
          <a:xfrm>
            <a:off x="4367721" y="2046584"/>
            <a:ext cx="6828815" cy="1756931"/>
            <a:chOff x="4367721" y="2046584"/>
            <a:chExt cx="6828815" cy="1756931"/>
          </a:xfrm>
        </p:grpSpPr>
        <p:sp>
          <p:nvSpPr>
            <p:cNvPr id="19" name="TextBox 18"/>
            <p:cNvSpPr txBox="1"/>
            <p:nvPr/>
          </p:nvSpPr>
          <p:spPr>
            <a:xfrm>
              <a:off x="6977914" y="2046584"/>
              <a:ext cx="421862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(c) If the first instruction is at address 0xFFFFFF00, what is the hexadecimal representation of this “j </a:t>
              </a:r>
              <a:r>
                <a:rPr lang="en-US" sz="2000" dirty="0" err="1"/>
                <a:t>lpEnd</a:t>
              </a:r>
              <a:r>
                <a:rPr lang="en-US" sz="2000" dirty="0"/>
                <a:t>”?</a:t>
              </a:r>
              <a:endParaRPr lang="en-SG" sz="20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4367721" y="3062247"/>
              <a:ext cx="2633370" cy="74126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7223101" y="3063047"/>
            <a:ext cx="4480999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Address at </a:t>
            </a:r>
            <a:r>
              <a:rPr lang="en-US" dirty="0" err="1"/>
              <a:t>lpEnd</a:t>
            </a:r>
            <a:r>
              <a:rPr lang="en-US" dirty="0"/>
              <a:t>: is 0xFFFFFF00 + (17</a:t>
            </a:r>
            <a:r>
              <a:rPr lang="en-US" baseline="-25000" dirty="0"/>
              <a:t>10</a:t>
            </a:r>
            <a:r>
              <a:rPr lang="en-US" dirty="0"/>
              <a:t>×4) =0xFFFFFF44.</a:t>
            </a:r>
          </a:p>
          <a:p>
            <a:r>
              <a:rPr lang="en-US" dirty="0"/>
              <a:t>Removing the first 4 bits and last 2 bits, we put this into the immediate field. Opcode of j is 000010. Hence,</a:t>
            </a:r>
          </a:p>
          <a:p>
            <a:r>
              <a:rPr lang="en-US" dirty="0"/>
              <a:t>000010 1111 1111 1111 1111 1111 0100 01</a:t>
            </a:r>
          </a:p>
          <a:p>
            <a:r>
              <a:rPr lang="en-US" dirty="0"/>
              <a:t>= </a:t>
            </a:r>
            <a:r>
              <a:rPr lang="en-US" b="1" dirty="0">
                <a:solidFill>
                  <a:srgbClr val="C00000"/>
                </a:solidFill>
              </a:rPr>
              <a:t>0x0BFFFFD1 </a:t>
            </a:r>
            <a:endParaRPr lang="en-SG" b="1" dirty="0">
              <a:solidFill>
                <a:srgbClr val="C0000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968417" y="5122546"/>
            <a:ext cx="7735684" cy="833173"/>
            <a:chOff x="3757171" y="2046585"/>
            <a:chExt cx="7957695" cy="833173"/>
          </a:xfrm>
        </p:grpSpPr>
        <p:sp>
          <p:nvSpPr>
            <p:cNvPr id="30" name="TextBox 29"/>
            <p:cNvSpPr txBox="1"/>
            <p:nvPr/>
          </p:nvSpPr>
          <p:spPr>
            <a:xfrm>
              <a:off x="6789846" y="2171872"/>
              <a:ext cx="49250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(d) Is the encoding of the second “j </a:t>
              </a:r>
              <a:r>
                <a:rPr lang="en-US" sz="2000" dirty="0" err="1"/>
                <a:t>lpEnd</a:t>
              </a:r>
              <a:r>
                <a:rPr lang="en-US" sz="2000" dirty="0"/>
                <a:t>” different from part (c)?</a:t>
              </a:r>
              <a:endParaRPr lang="en-SG" sz="2000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 flipV="1">
              <a:off x="3757171" y="2046585"/>
              <a:ext cx="3032675" cy="37358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353841" y="5962257"/>
            <a:ext cx="392051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Same encoding. The two j instructions jump to the same address.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980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949" y="2351528"/>
            <a:ext cx="685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>
                <a:solidFill>
                  <a:schemeClr val="accent5">
                    <a:lumMod val="75000"/>
                  </a:schemeClr>
                </a:solidFill>
              </a:rPr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34992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2</a:t>
            </a:fld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3338111" y="2743200"/>
            <a:ext cx="5453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Remember to attempt the discussion question </a:t>
            </a:r>
            <a:r>
              <a:rPr lang="en-US" sz="3600" dirty="0" err="1"/>
              <a:t>D1</a:t>
            </a:r>
            <a:r>
              <a:rPr lang="en-US" sz="3600" dirty="0"/>
              <a:t> and discuss it on the Forum.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637" y="493750"/>
            <a:ext cx="18573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1623" y="310204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EFA00-5C3D-4E3A-B803-BC717167B191}"/>
              </a:ext>
            </a:extLst>
          </p:cNvPr>
          <p:cNvSpPr txBox="1"/>
          <p:nvPr/>
        </p:nvSpPr>
        <p:spPr>
          <a:xfrm>
            <a:off x="1122575" y="310204"/>
            <a:ext cx="2468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</a:rPr>
              <a:t>Palindrome</a:t>
            </a:r>
            <a:endParaRPr lang="en-SG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BAEDD-ACB6-4B44-8795-FCC34169D736}"/>
              </a:ext>
            </a:extLst>
          </p:cNvPr>
          <p:cNvSpPr txBox="1"/>
          <p:nvPr/>
        </p:nvSpPr>
        <p:spPr>
          <a:xfrm>
            <a:off x="3223202" y="310204"/>
            <a:ext cx="7477223" cy="564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000" dirty="0">
                <a:solidFill>
                  <a:srgbClr val="0033CC"/>
                </a:solidFill>
                <a:latin typeface="Lucida Console" panose="020B0609040504020204" pitchFamily="49" charset="0"/>
              </a:rPr>
              <a:t>char</a:t>
            </a:r>
            <a:r>
              <a:rPr lang="en-SG" sz="2000" dirty="0">
                <a:latin typeface="Lucida Console" panose="020B0609040504020204" pitchFamily="49" charset="0"/>
              </a:rPr>
              <a:t> </a:t>
            </a:r>
            <a:r>
              <a:rPr lang="en-SG" sz="2000" dirty="0" err="1">
                <a:latin typeface="Lucida Console" panose="020B0609040504020204" pitchFamily="49" charset="0"/>
              </a:rPr>
              <a:t>str</a:t>
            </a:r>
            <a:r>
              <a:rPr lang="en-SG" sz="2000" dirty="0">
                <a:latin typeface="Lucida Console" panose="020B0609040504020204" pitchFamily="49" charset="0"/>
              </a:rPr>
              <a:t>[size] = { ... }; </a:t>
            </a:r>
            <a:r>
              <a:rPr lang="en-SG" sz="2000" dirty="0">
                <a:solidFill>
                  <a:srgbClr val="006600"/>
                </a:solidFill>
                <a:latin typeface="Lucida Console" panose="020B0609040504020204" pitchFamily="49" charset="0"/>
              </a:rPr>
              <a:t>// some string</a:t>
            </a:r>
            <a:endParaRPr lang="en-US" sz="20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SG" sz="2000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int</a:t>
            </a:r>
            <a:r>
              <a:rPr lang="en-SG" sz="2000" dirty="0">
                <a:solidFill>
                  <a:srgbClr val="0033CC"/>
                </a:solidFill>
                <a:latin typeface="Lucida Console" panose="020B0609040504020204" pitchFamily="49" charset="0"/>
              </a:rPr>
              <a:t> </a:t>
            </a:r>
            <a:r>
              <a:rPr lang="en-SG" sz="2000" dirty="0">
                <a:latin typeface="Lucida Console" panose="020B0609040504020204" pitchFamily="49" charset="0"/>
              </a:rPr>
              <a:t>lo, hi, matched; </a:t>
            </a:r>
            <a:r>
              <a:rPr lang="en-SG" sz="1600" dirty="0">
                <a:solidFill>
                  <a:srgbClr val="006600"/>
                </a:solidFill>
                <a:latin typeface="Lucida Console" panose="020B0609040504020204" pitchFamily="49" charset="0"/>
              </a:rPr>
              <a:t>// matched = 1 (palindrome);</a:t>
            </a:r>
          </a:p>
          <a:p>
            <a:pPr>
              <a:spcAft>
                <a:spcPts val="600"/>
              </a:spcAft>
            </a:pPr>
            <a:r>
              <a:rPr lang="en-SG" dirty="0">
                <a:solidFill>
                  <a:srgbClr val="006600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SG" sz="1600" dirty="0">
                <a:solidFill>
                  <a:srgbClr val="006600"/>
                </a:solidFill>
                <a:latin typeface="Lucida Console" panose="020B0609040504020204" pitchFamily="49" charset="0"/>
              </a:rPr>
              <a:t>// matched = 0 (not palindrome)</a:t>
            </a:r>
            <a:endParaRPr lang="en-US" sz="1600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solidFill>
                  <a:srgbClr val="006600"/>
                </a:solidFill>
                <a:latin typeface="Lucida Console" panose="020B0609040504020204" pitchFamily="49" charset="0"/>
              </a:rPr>
              <a:t>// Translate to MIPS from this point onwards</a:t>
            </a:r>
            <a:endParaRPr lang="en-US" sz="20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Lucida Console" panose="020B0609040504020204" pitchFamily="49" charset="0"/>
              </a:rPr>
              <a:t>lo = 0;</a:t>
            </a:r>
            <a:endParaRPr lang="en-US" sz="2000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Lucida Console" panose="020B0609040504020204" pitchFamily="49" charset="0"/>
              </a:rPr>
              <a:t>hi = size-1;</a:t>
            </a:r>
            <a:endParaRPr lang="en-US" sz="2000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Lucida Console" panose="020B0609040504020204" pitchFamily="49" charset="0"/>
              </a:rPr>
              <a:t>matched = 1; </a:t>
            </a:r>
            <a:r>
              <a:rPr lang="en-SG" sz="2000" dirty="0">
                <a:solidFill>
                  <a:srgbClr val="006600"/>
                </a:solidFill>
                <a:latin typeface="Lucida Console" panose="020B0609040504020204" pitchFamily="49" charset="0"/>
              </a:rPr>
              <a:t>// assume this is a palindrome</a:t>
            </a:r>
            <a:endParaRPr lang="en-US" sz="20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solidFill>
                  <a:srgbClr val="0033CC"/>
                </a:solidFill>
                <a:latin typeface="Lucida Console" panose="020B0609040504020204" pitchFamily="49" charset="0"/>
              </a:rPr>
              <a:t>while </a:t>
            </a:r>
            <a:r>
              <a:rPr lang="en-SG" sz="2000" dirty="0">
                <a:latin typeface="Lucida Console" panose="020B0609040504020204" pitchFamily="49" charset="0"/>
              </a:rPr>
              <a:t>((lo &lt; hi) &amp;&amp; matched) {</a:t>
            </a:r>
            <a:endParaRPr lang="en-US" sz="2000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Lucida Console" panose="020B0609040504020204" pitchFamily="49" charset="0"/>
              </a:rPr>
              <a:t>	</a:t>
            </a:r>
            <a:r>
              <a:rPr lang="en-SG" sz="2000" dirty="0">
                <a:solidFill>
                  <a:srgbClr val="0033CC"/>
                </a:solidFill>
                <a:latin typeface="Lucida Console" panose="020B0609040504020204" pitchFamily="49" charset="0"/>
              </a:rPr>
              <a:t>if </a:t>
            </a:r>
            <a:r>
              <a:rPr lang="en-SG" sz="2000" dirty="0">
                <a:latin typeface="Lucida Console" panose="020B0609040504020204" pitchFamily="49" charset="0"/>
              </a:rPr>
              <a:t>(</a:t>
            </a:r>
            <a:r>
              <a:rPr lang="en-SG" sz="2000" dirty="0" err="1">
                <a:latin typeface="Lucida Console" panose="020B0609040504020204" pitchFamily="49" charset="0"/>
              </a:rPr>
              <a:t>str</a:t>
            </a:r>
            <a:r>
              <a:rPr lang="en-SG" sz="2000" dirty="0">
                <a:latin typeface="Lucida Console" panose="020B0609040504020204" pitchFamily="49" charset="0"/>
              </a:rPr>
              <a:t>[lo] != </a:t>
            </a:r>
            <a:r>
              <a:rPr lang="en-SG" sz="2000" dirty="0" err="1">
                <a:latin typeface="Lucida Console" panose="020B0609040504020204" pitchFamily="49" charset="0"/>
              </a:rPr>
              <a:t>str</a:t>
            </a:r>
            <a:r>
              <a:rPr lang="en-SG" sz="2000" dirty="0">
                <a:latin typeface="Lucida Console" panose="020B0609040504020204" pitchFamily="49" charset="0"/>
              </a:rPr>
              <a:t>[hi])</a:t>
            </a:r>
            <a:endParaRPr lang="en-US" sz="2000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Lucida Console" panose="020B0609040504020204" pitchFamily="49" charset="0"/>
              </a:rPr>
              <a:t>		matched = 0; </a:t>
            </a:r>
            <a:r>
              <a:rPr lang="en-SG" sz="2000" dirty="0">
                <a:solidFill>
                  <a:srgbClr val="006600"/>
                </a:solidFill>
                <a:latin typeface="Lucida Console" panose="020B0609040504020204" pitchFamily="49" charset="0"/>
              </a:rPr>
              <a:t>// found a mismatch</a:t>
            </a:r>
            <a:endParaRPr lang="en-US" sz="20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Lucida Console" panose="020B0609040504020204" pitchFamily="49" charset="0"/>
              </a:rPr>
              <a:t>	</a:t>
            </a:r>
            <a:r>
              <a:rPr lang="en-SG" sz="2000" dirty="0">
                <a:solidFill>
                  <a:srgbClr val="0033CC"/>
                </a:solidFill>
                <a:latin typeface="Lucida Console" panose="020B0609040504020204" pitchFamily="49" charset="0"/>
              </a:rPr>
              <a:t>else</a:t>
            </a:r>
            <a:r>
              <a:rPr lang="en-SG" sz="2000" dirty="0">
                <a:latin typeface="Lucida Console" panose="020B0609040504020204" pitchFamily="49" charset="0"/>
              </a:rPr>
              <a:t> {</a:t>
            </a:r>
            <a:endParaRPr lang="en-US" sz="2000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Lucida Console" panose="020B0609040504020204" pitchFamily="49" charset="0"/>
              </a:rPr>
              <a:t>		lo++;</a:t>
            </a:r>
            <a:endParaRPr lang="en-US" sz="2000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Lucida Console" panose="020B0609040504020204" pitchFamily="49" charset="0"/>
              </a:rPr>
              <a:t>		hi--;</a:t>
            </a:r>
            <a:endParaRPr lang="en-US" sz="2000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Lucida Console" panose="020B0609040504020204" pitchFamily="49" charset="0"/>
              </a:rPr>
              <a:t>	}         </a:t>
            </a:r>
            <a:endParaRPr lang="en-US" sz="2000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Lucida Console" panose="020B0609040504020204" pitchFamily="49" charset="0"/>
              </a:rPr>
              <a:t>}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93220" y="4034649"/>
            <a:ext cx="3413044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Variable mappings:</a:t>
            </a:r>
          </a:p>
          <a:p>
            <a:pPr marL="109538"/>
            <a:r>
              <a:rPr lang="en-US" sz="2000" dirty="0"/>
              <a:t>lo </a:t>
            </a:r>
            <a:r>
              <a:rPr lang="en-US" sz="2000" dirty="0">
                <a:sym typeface="Wingdings" panose="05000000000000000000" pitchFamily="2" charset="2"/>
              </a:rPr>
              <a:t> $</a:t>
            </a:r>
            <a:r>
              <a:rPr lang="en-US" sz="2000" dirty="0" err="1">
                <a:sym typeface="Wingdings" panose="05000000000000000000" pitchFamily="2" charset="2"/>
              </a:rPr>
              <a:t>s0</a:t>
            </a:r>
            <a:r>
              <a:rPr lang="en-US" sz="2000" dirty="0">
                <a:sym typeface="Wingdings" panose="05000000000000000000" pitchFamily="2" charset="2"/>
              </a:rPr>
              <a:t>;</a:t>
            </a:r>
          </a:p>
          <a:p>
            <a:pPr marL="109538"/>
            <a:r>
              <a:rPr lang="en-US" sz="2000" dirty="0">
                <a:sym typeface="Wingdings" panose="05000000000000000000" pitchFamily="2" charset="2"/>
              </a:rPr>
              <a:t>hi  $</a:t>
            </a:r>
            <a:r>
              <a:rPr lang="en-US" sz="2000" dirty="0" err="1">
                <a:sym typeface="Wingdings" panose="05000000000000000000" pitchFamily="2" charset="2"/>
              </a:rPr>
              <a:t>s1</a:t>
            </a:r>
            <a:r>
              <a:rPr lang="en-US" sz="2000" dirty="0">
                <a:sym typeface="Wingdings" panose="05000000000000000000" pitchFamily="2" charset="2"/>
              </a:rPr>
              <a:t>;</a:t>
            </a:r>
          </a:p>
          <a:p>
            <a:pPr marL="109538"/>
            <a:r>
              <a:rPr lang="en-US" sz="2000" dirty="0">
                <a:sym typeface="Wingdings" panose="05000000000000000000" pitchFamily="2" charset="2"/>
              </a:rPr>
              <a:t>matched  $</a:t>
            </a:r>
            <a:r>
              <a:rPr lang="en-US" sz="2000" dirty="0" err="1">
                <a:sym typeface="Wingdings" panose="05000000000000000000" pitchFamily="2" charset="2"/>
              </a:rPr>
              <a:t>s3</a:t>
            </a:r>
            <a:r>
              <a:rPr lang="en-US" sz="2000" dirty="0">
                <a:sym typeface="Wingdings" panose="05000000000000000000" pitchFamily="2" charset="2"/>
              </a:rPr>
              <a:t>;</a:t>
            </a:r>
          </a:p>
          <a:p>
            <a:pPr marL="109538"/>
            <a:r>
              <a:rPr lang="en-US" sz="2000" dirty="0">
                <a:sym typeface="Wingdings" panose="05000000000000000000" pitchFamily="2" charset="2"/>
              </a:rPr>
              <a:t>Base address of </a:t>
            </a:r>
            <a:r>
              <a:rPr lang="en-US" sz="2000" dirty="0" err="1">
                <a:sym typeface="Wingdings" panose="05000000000000000000" pitchFamily="2" charset="2"/>
              </a:rPr>
              <a:t>str</a:t>
            </a:r>
            <a:r>
              <a:rPr lang="en-US" sz="2000" dirty="0">
                <a:sym typeface="Wingdings" panose="05000000000000000000" pitchFamily="2" charset="2"/>
              </a:rPr>
              <a:t>[]  $</a:t>
            </a:r>
            <a:r>
              <a:rPr lang="en-US" sz="2000" dirty="0" err="1">
                <a:sym typeface="Wingdings" panose="05000000000000000000" pitchFamily="2" charset="2"/>
              </a:rPr>
              <a:t>s4</a:t>
            </a:r>
            <a:r>
              <a:rPr lang="en-US" sz="2000" dirty="0">
                <a:sym typeface="Wingdings" panose="05000000000000000000" pitchFamily="2" charset="2"/>
              </a:rPr>
              <a:t>;</a:t>
            </a:r>
          </a:p>
          <a:p>
            <a:pPr marL="109538"/>
            <a:r>
              <a:rPr lang="en-US" sz="2000" dirty="0">
                <a:sym typeface="Wingdings" panose="05000000000000000000" pitchFamily="2" charset="2"/>
              </a:rPr>
              <a:t>size  $</a:t>
            </a:r>
            <a:r>
              <a:rPr lang="en-US" sz="2000" dirty="0" err="1">
                <a:sym typeface="Wingdings" panose="05000000000000000000" pitchFamily="2" charset="2"/>
              </a:rPr>
              <a:t>s5</a:t>
            </a:r>
            <a:endParaRPr lang="en-US" sz="2000" dirty="0">
              <a:sym typeface="Wingdings" panose="05000000000000000000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624" y="1344058"/>
            <a:ext cx="25338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Note:</a:t>
            </a:r>
          </a:p>
          <a:p>
            <a:r>
              <a:rPr lang="en-US" sz="2000" dirty="0"/>
              <a:t>I’ve shortened the variable names “string”, “low”, “high” to “</a:t>
            </a:r>
            <a:r>
              <a:rPr lang="en-US" sz="2000" dirty="0" err="1"/>
              <a:t>str</a:t>
            </a:r>
            <a:r>
              <a:rPr lang="en-US" sz="2000" dirty="0"/>
              <a:t>”, “lo”, “hi” for brevity.</a:t>
            </a:r>
          </a:p>
        </p:txBody>
      </p:sp>
    </p:spTree>
    <p:extLst>
      <p:ext uri="{BB962C8B-B14F-4D97-AF65-F5344CB8AC3E}">
        <p14:creationId xmlns:p14="http://schemas.microsoft.com/office/powerpoint/2010/main" val="50567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4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1623" y="103682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BAEDD-ACB6-4B44-8795-FCC34169D736}"/>
              </a:ext>
            </a:extLst>
          </p:cNvPr>
          <p:cNvSpPr txBox="1"/>
          <p:nvPr/>
        </p:nvSpPr>
        <p:spPr>
          <a:xfrm>
            <a:off x="8072238" y="103682"/>
            <a:ext cx="403517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33CC"/>
                </a:solidFill>
                <a:latin typeface="Lucida Console" panose="020B0609040504020204" pitchFamily="49" charset="0"/>
              </a:rPr>
              <a:t>char</a:t>
            </a:r>
            <a:r>
              <a:rPr lang="en-SG" sz="1200" dirty="0">
                <a:latin typeface="Lucida Console" panose="020B0609040504020204" pitchFamily="49" charset="0"/>
              </a:rPr>
              <a:t> </a:t>
            </a:r>
            <a:r>
              <a:rPr lang="en-SG" sz="1200" dirty="0" err="1">
                <a:latin typeface="Lucida Console" panose="020B0609040504020204" pitchFamily="49" charset="0"/>
              </a:rPr>
              <a:t>str</a:t>
            </a:r>
            <a:r>
              <a:rPr lang="en-SG" sz="1200" dirty="0">
                <a:latin typeface="Lucida Console" panose="020B0609040504020204" pitchFamily="49" charset="0"/>
              </a:rPr>
              <a:t>[size] = { ... }; </a:t>
            </a:r>
            <a:endParaRPr lang="en-US" sz="12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SG" sz="1200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int</a:t>
            </a:r>
            <a:r>
              <a:rPr lang="en-SG" sz="1200" dirty="0">
                <a:solidFill>
                  <a:srgbClr val="0033CC"/>
                </a:solidFill>
                <a:latin typeface="Lucida Console" panose="020B0609040504020204" pitchFamily="49" charset="0"/>
              </a:rPr>
              <a:t> </a:t>
            </a:r>
            <a:r>
              <a:rPr lang="en-SG" sz="1200" dirty="0">
                <a:latin typeface="Lucida Console" panose="020B0609040504020204" pitchFamily="49" charset="0"/>
              </a:rPr>
              <a:t>lo, hi, matched; </a:t>
            </a:r>
            <a:endParaRPr lang="en-US" sz="12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SG" sz="1200" dirty="0">
                <a:latin typeface="Lucida Console" panose="020B0609040504020204" pitchFamily="49" charset="0"/>
              </a:rPr>
              <a:t>lo = 0;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SG" sz="1200" dirty="0">
                <a:latin typeface="Lucida Console" panose="020B0609040504020204" pitchFamily="49" charset="0"/>
              </a:rPr>
              <a:t>hi = size-1;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SG" sz="1200" dirty="0">
                <a:latin typeface="Lucida Console" panose="020B0609040504020204" pitchFamily="49" charset="0"/>
              </a:rPr>
              <a:t>matched = 1;</a:t>
            </a:r>
          </a:p>
          <a:p>
            <a:r>
              <a:rPr lang="en-SG" sz="1200" dirty="0">
                <a:solidFill>
                  <a:srgbClr val="0033CC"/>
                </a:solidFill>
                <a:latin typeface="Lucida Console" panose="020B0609040504020204" pitchFamily="49" charset="0"/>
              </a:rPr>
              <a:t>while</a:t>
            </a:r>
            <a:r>
              <a:rPr lang="en-SG" sz="1200" dirty="0">
                <a:latin typeface="Lucida Console" panose="020B0609040504020204" pitchFamily="49" charset="0"/>
              </a:rPr>
              <a:t> ((lo &lt; hi) &amp;&amp; matched)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SG" sz="1200" dirty="0">
                <a:latin typeface="Lucida Console" panose="020B0609040504020204" pitchFamily="49" charset="0"/>
              </a:rPr>
              <a:t>	</a:t>
            </a:r>
            <a:r>
              <a:rPr lang="en-SG" sz="1200" dirty="0">
                <a:solidFill>
                  <a:srgbClr val="0033CC"/>
                </a:solidFill>
                <a:latin typeface="Lucida Console" panose="020B0609040504020204" pitchFamily="49" charset="0"/>
              </a:rPr>
              <a:t>if </a:t>
            </a:r>
            <a:r>
              <a:rPr lang="en-SG" sz="1200" dirty="0">
                <a:latin typeface="Lucida Console" panose="020B0609040504020204" pitchFamily="49" charset="0"/>
              </a:rPr>
              <a:t>(</a:t>
            </a:r>
            <a:r>
              <a:rPr lang="en-SG" sz="1200" dirty="0" err="1">
                <a:latin typeface="Lucida Console" panose="020B0609040504020204" pitchFamily="49" charset="0"/>
              </a:rPr>
              <a:t>str</a:t>
            </a:r>
            <a:r>
              <a:rPr lang="en-SG" sz="1200" dirty="0">
                <a:latin typeface="Lucida Console" panose="020B0609040504020204" pitchFamily="49" charset="0"/>
              </a:rPr>
              <a:t>[lo] != </a:t>
            </a:r>
            <a:r>
              <a:rPr lang="en-SG" sz="1200" dirty="0" err="1">
                <a:latin typeface="Lucida Console" panose="020B0609040504020204" pitchFamily="49" charset="0"/>
              </a:rPr>
              <a:t>str</a:t>
            </a:r>
            <a:r>
              <a:rPr lang="en-SG" sz="1200" dirty="0">
                <a:latin typeface="Lucida Console" panose="020B0609040504020204" pitchFamily="49" charset="0"/>
              </a:rPr>
              <a:t>[hi])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SG" sz="1200" dirty="0">
                <a:latin typeface="Lucida Console" panose="020B0609040504020204" pitchFamily="49" charset="0"/>
              </a:rPr>
              <a:t>matched = 0;</a:t>
            </a:r>
            <a:endParaRPr lang="en-US" sz="12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SG" sz="1200" dirty="0">
                <a:latin typeface="Lucida Console" panose="020B0609040504020204" pitchFamily="49" charset="0"/>
              </a:rPr>
              <a:t>	</a:t>
            </a:r>
            <a:r>
              <a:rPr lang="en-SG" sz="1200" dirty="0">
                <a:solidFill>
                  <a:srgbClr val="0033CC"/>
                </a:solidFill>
                <a:latin typeface="Lucida Console" panose="020B0609040504020204" pitchFamily="49" charset="0"/>
              </a:rPr>
              <a:t>else</a:t>
            </a:r>
            <a:r>
              <a:rPr lang="en-SG" sz="1200" dirty="0">
                <a:latin typeface="Lucida Console" panose="020B0609040504020204" pitchFamily="49" charset="0"/>
              </a:rPr>
              <a:t> {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SG" sz="1200" dirty="0">
                <a:latin typeface="Lucida Console" panose="020B0609040504020204" pitchFamily="49" charset="0"/>
              </a:rPr>
              <a:t>lo++;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SG" sz="1200" dirty="0">
                <a:latin typeface="Lucida Console" panose="020B0609040504020204" pitchFamily="49" charset="0"/>
              </a:rPr>
              <a:t>hi--;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SG" sz="1200" dirty="0">
                <a:latin typeface="Lucida Console" panose="020B0609040504020204" pitchFamily="49" charset="0"/>
              </a:rPr>
              <a:t>	}         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SG" sz="1200" dirty="0">
                <a:latin typeface="Lucida Console" panose="020B0609040504020204" pitchFamily="49" charset="0"/>
              </a:rPr>
              <a:t>}</a:t>
            </a:r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9938" y="1720362"/>
            <a:ext cx="3349128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Variable mappings:</a:t>
            </a:r>
          </a:p>
          <a:p>
            <a:pPr marL="109538"/>
            <a:r>
              <a:rPr lang="en-US" sz="1400" dirty="0"/>
              <a:t>lo </a:t>
            </a:r>
            <a:r>
              <a:rPr lang="en-US" sz="1400" dirty="0">
                <a:sym typeface="Wingdings" panose="05000000000000000000" pitchFamily="2" charset="2"/>
              </a:rPr>
              <a:t> $</a:t>
            </a:r>
            <a:r>
              <a:rPr lang="en-US" sz="1400" dirty="0" err="1">
                <a:sym typeface="Wingdings" panose="05000000000000000000" pitchFamily="2" charset="2"/>
              </a:rPr>
              <a:t>s0</a:t>
            </a:r>
            <a:r>
              <a:rPr lang="en-US" sz="1400" dirty="0">
                <a:sym typeface="Wingdings" panose="05000000000000000000" pitchFamily="2" charset="2"/>
              </a:rPr>
              <a:t>; hi  $</a:t>
            </a:r>
            <a:r>
              <a:rPr lang="en-US" sz="1400" dirty="0" err="1">
                <a:sym typeface="Wingdings" panose="05000000000000000000" pitchFamily="2" charset="2"/>
              </a:rPr>
              <a:t>s1</a:t>
            </a:r>
            <a:r>
              <a:rPr lang="en-US" sz="1400" dirty="0">
                <a:sym typeface="Wingdings" panose="05000000000000000000" pitchFamily="2" charset="2"/>
              </a:rPr>
              <a:t>; matched  $</a:t>
            </a:r>
            <a:r>
              <a:rPr lang="en-US" sz="1400" dirty="0" err="1">
                <a:sym typeface="Wingdings" panose="05000000000000000000" pitchFamily="2" charset="2"/>
              </a:rPr>
              <a:t>s3</a:t>
            </a:r>
            <a:r>
              <a:rPr lang="en-US" sz="1400" dirty="0">
                <a:sym typeface="Wingdings" panose="05000000000000000000" pitchFamily="2" charset="2"/>
              </a:rPr>
              <a:t>;</a:t>
            </a:r>
          </a:p>
          <a:p>
            <a:pPr marL="109538"/>
            <a:r>
              <a:rPr lang="en-US" sz="1400" dirty="0">
                <a:sym typeface="Wingdings" panose="05000000000000000000" pitchFamily="2" charset="2"/>
              </a:rPr>
              <a:t>Base address of </a:t>
            </a:r>
            <a:r>
              <a:rPr lang="en-US" sz="1400" dirty="0" err="1">
                <a:sym typeface="Wingdings" panose="05000000000000000000" pitchFamily="2" charset="2"/>
              </a:rPr>
              <a:t>str</a:t>
            </a:r>
            <a:r>
              <a:rPr lang="en-US" sz="1400" dirty="0">
                <a:sym typeface="Wingdings" panose="05000000000000000000" pitchFamily="2" charset="2"/>
              </a:rPr>
              <a:t>[]  $</a:t>
            </a:r>
            <a:r>
              <a:rPr lang="en-US" sz="1400" dirty="0" err="1">
                <a:sym typeface="Wingdings" panose="05000000000000000000" pitchFamily="2" charset="2"/>
              </a:rPr>
              <a:t>s4</a:t>
            </a:r>
            <a:r>
              <a:rPr lang="en-US" sz="1400" dirty="0">
                <a:sym typeface="Wingdings" panose="05000000000000000000" pitchFamily="2" charset="2"/>
              </a:rPr>
              <a:t>;</a:t>
            </a:r>
          </a:p>
          <a:p>
            <a:pPr marL="109538"/>
            <a:r>
              <a:rPr lang="en-US" sz="1400" dirty="0">
                <a:sym typeface="Wingdings" panose="05000000000000000000" pitchFamily="2" charset="2"/>
              </a:rPr>
              <a:t>size  $</a:t>
            </a:r>
            <a:r>
              <a:rPr lang="en-US" sz="1400" dirty="0" err="1">
                <a:sym typeface="Wingdings" panose="05000000000000000000" pitchFamily="2" charset="2"/>
              </a:rPr>
              <a:t>s5</a:t>
            </a:r>
            <a:endParaRPr lang="en-US" sz="1400" dirty="0">
              <a:sym typeface="Wingdings" panose="05000000000000000000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289" y="625843"/>
            <a:ext cx="7504324" cy="5709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                           # lo = 0</a:t>
            </a:r>
          </a:p>
          <a:p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                           # hi = size-1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                           # matched = 1</a:t>
            </a:r>
          </a:p>
          <a:p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loop:</a:t>
            </a:r>
            <a:r>
              <a:rPr lang="en-US" dirty="0">
                <a:solidFill>
                  <a:srgbClr val="7030A0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# (lo &lt; hi)?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8412" y="625843"/>
            <a:ext cx="337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s0</a:t>
            </a:r>
            <a:r>
              <a:rPr lang="en-US" dirty="0">
                <a:latin typeface="Lucida Console" panose="020B0609040504020204" pitchFamily="49" charset="0"/>
              </a:rPr>
              <a:t>, $zero,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8412" y="884544"/>
            <a:ext cx="337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s1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s5</a:t>
            </a:r>
            <a:r>
              <a:rPr lang="en-US" dirty="0">
                <a:latin typeface="Lucida Console" panose="020B0609040504020204" pitchFamily="49" charset="0"/>
              </a:rPr>
              <a:t>, -1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8412" y="1143245"/>
            <a:ext cx="337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s3</a:t>
            </a:r>
            <a:r>
              <a:rPr lang="en-US" dirty="0">
                <a:latin typeface="Lucida Console" panose="020B0609040504020204" pitchFamily="49" charset="0"/>
              </a:rPr>
              <a:t>, $zero,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18413" y="1512577"/>
            <a:ext cx="6226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slt</a:t>
            </a:r>
            <a:r>
              <a:rPr lang="en-US" dirty="0">
                <a:latin typeface="Lucida Console" panose="020B0609040504020204" pitchFamily="49" charset="0"/>
              </a:rPr>
              <a:t>  $</a:t>
            </a:r>
            <a:r>
              <a:rPr lang="en-US" dirty="0" err="1">
                <a:latin typeface="Lucida Console" panose="020B0609040504020204" pitchFamily="49" charset="0"/>
              </a:rPr>
              <a:t>t0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s0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beq</a:t>
            </a:r>
            <a:r>
              <a:rPr lang="en-US" dirty="0">
                <a:latin typeface="Lucida Console" panose="020B0609040504020204" pitchFamily="49" charset="0"/>
              </a:rPr>
              <a:t>  $</a:t>
            </a:r>
            <a:r>
              <a:rPr lang="en-US" dirty="0" err="1">
                <a:latin typeface="Lucida Console" panose="020B0609040504020204" pitchFamily="49" charset="0"/>
              </a:rPr>
              <a:t>t0</a:t>
            </a:r>
            <a:r>
              <a:rPr lang="en-US" dirty="0">
                <a:latin typeface="Lucida Console" panose="020B0609040504020204" pitchFamily="49" charset="0"/>
              </a:rPr>
              <a:t>, $zero, </a:t>
            </a:r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exit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# exit if (lo &gt;= hi)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6288" y="6016642"/>
            <a:ext cx="93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exit: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8412" y="2111745"/>
            <a:ext cx="664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beq</a:t>
            </a:r>
            <a:r>
              <a:rPr lang="en-US" dirty="0">
                <a:latin typeface="Lucida Console" panose="020B0609040504020204" pitchFamily="49" charset="0"/>
              </a:rPr>
              <a:t>  $</a:t>
            </a:r>
            <a:r>
              <a:rPr lang="en-US" dirty="0" err="1">
                <a:latin typeface="Lucida Console" panose="020B0609040504020204" pitchFamily="49" charset="0"/>
              </a:rPr>
              <a:t>s3</a:t>
            </a:r>
            <a:r>
              <a:rPr lang="en-US" dirty="0">
                <a:latin typeface="Lucida Console" panose="020B0609040504020204" pitchFamily="49" charset="0"/>
              </a:rPr>
              <a:t>, $zero, </a:t>
            </a:r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exit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# exit if (match == 0)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8412" y="2559017"/>
            <a:ext cx="622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add  $</a:t>
            </a:r>
            <a:r>
              <a:rPr lang="en-US" dirty="0" err="1">
                <a:latin typeface="Lucida Console" panose="020B0609040504020204" pitchFamily="49" charset="0"/>
              </a:rPr>
              <a:t>t1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s4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s0</a:t>
            </a: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# </a:t>
            </a:r>
            <a:r>
              <a:rPr lang="en-US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addr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of </a:t>
            </a:r>
            <a:r>
              <a:rPr lang="en-US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str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[lo]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18411" y="2895579"/>
            <a:ext cx="622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lb</a:t>
            </a:r>
            <a:r>
              <a:rPr lang="en-US" dirty="0">
                <a:latin typeface="Lucida Console" panose="020B0609040504020204" pitchFamily="49" charset="0"/>
              </a:rPr>
              <a:t>   $</a:t>
            </a:r>
            <a:r>
              <a:rPr lang="en-US" dirty="0" err="1">
                <a:latin typeface="Lucida Console" panose="020B0609040504020204" pitchFamily="49" charset="0"/>
              </a:rPr>
              <a:t>t2</a:t>
            </a:r>
            <a:r>
              <a:rPr lang="en-US" dirty="0">
                <a:latin typeface="Lucida Console" panose="020B0609040504020204" pitchFamily="49" charset="0"/>
              </a:rPr>
              <a:t>, 0($</a:t>
            </a:r>
            <a:r>
              <a:rPr lang="en-US" dirty="0" err="1">
                <a:latin typeface="Lucida Console" panose="020B0609040504020204" pitchFamily="49" charset="0"/>
              </a:rPr>
              <a:t>t1</a:t>
            </a:r>
            <a:r>
              <a:rPr lang="en-US" dirty="0">
                <a:latin typeface="Lucida Console" panose="020B0609040504020204" pitchFamily="49" charset="0"/>
              </a:rPr>
              <a:t>)      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# $</a:t>
            </a:r>
            <a:r>
              <a:rPr lang="en-US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t2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= </a:t>
            </a:r>
            <a:r>
              <a:rPr lang="en-US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str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[lo]</a:t>
            </a:r>
          </a:p>
        </p:txBody>
      </p:sp>
      <p:sp>
        <p:nvSpPr>
          <p:cNvPr id="18" name="Line Callout 2 (No Border) 17"/>
          <p:cNvSpPr/>
          <p:nvPr/>
        </p:nvSpPr>
        <p:spPr>
          <a:xfrm>
            <a:off x="9661792" y="3952665"/>
            <a:ext cx="1784733" cy="763437"/>
          </a:xfrm>
          <a:prstGeom prst="callout2">
            <a:avLst>
              <a:gd name="adj1" fmla="val 50921"/>
              <a:gd name="adj2" fmla="val -617"/>
              <a:gd name="adj3" fmla="val 49478"/>
              <a:gd name="adj4" fmla="val -12442"/>
              <a:gd name="adj5" fmla="val -113817"/>
              <a:gd name="adj6" fmla="val -449773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do we use </a:t>
            </a:r>
            <a:r>
              <a:rPr lang="en-US" dirty="0" err="1"/>
              <a:t>lb</a:t>
            </a:r>
            <a:r>
              <a:rPr lang="en-US" dirty="0"/>
              <a:t> instead of </a:t>
            </a:r>
            <a:r>
              <a:rPr lang="en-US" dirty="0" err="1"/>
              <a:t>lw</a:t>
            </a:r>
            <a:r>
              <a:rPr lang="en-US" dirty="0"/>
              <a:t>?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240811" y="1566513"/>
            <a:ext cx="10621734" cy="2273133"/>
            <a:chOff x="1240811" y="1566513"/>
            <a:chExt cx="10621734" cy="2273133"/>
          </a:xfrm>
        </p:grpSpPr>
        <p:sp>
          <p:nvSpPr>
            <p:cNvPr id="9" name="Line Callout 2 (No Border) 8"/>
            <p:cNvSpPr/>
            <p:nvPr/>
          </p:nvSpPr>
          <p:spPr>
            <a:xfrm>
              <a:off x="8028673" y="2758593"/>
              <a:ext cx="3833872" cy="1081053"/>
            </a:xfrm>
            <a:prstGeom prst="callout2">
              <a:avLst>
                <a:gd name="adj1" fmla="val 17731"/>
                <a:gd name="adj2" fmla="val 0"/>
                <a:gd name="adj3" fmla="val 17731"/>
                <a:gd name="adj4" fmla="val -11207"/>
                <a:gd name="adj5" fmla="val -85202"/>
                <a:gd name="adj6" fmla="val -9725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 </a:t>
              </a:r>
              <a:r>
                <a:rPr lang="en-US" dirty="0" err="1"/>
                <a:t>slt</a:t>
              </a:r>
              <a:r>
                <a:rPr lang="en-US" dirty="0"/>
                <a:t>, </a:t>
              </a:r>
              <a:r>
                <a:rPr lang="en-US" dirty="0" err="1"/>
                <a:t>beq</a:t>
              </a:r>
              <a:r>
                <a:rPr lang="en-US" dirty="0"/>
                <a:t> to implement </a:t>
              </a:r>
              <a:r>
                <a:rPr lang="en-US" dirty="0" err="1"/>
                <a:t>blt</a:t>
              </a:r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blt</a:t>
              </a:r>
              <a:r>
                <a:rPr lang="en-US" dirty="0"/>
                <a:t> is a pseudo-instruction; do </a:t>
              </a:r>
              <a:r>
                <a:rPr lang="en-US" u="sng" dirty="0"/>
                <a:t>not</a:t>
              </a:r>
              <a:r>
                <a:rPr lang="en-US" dirty="0"/>
                <a:t> use pseudo-instructions)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240811" y="1566513"/>
              <a:ext cx="3075180" cy="574097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205543" y="4095283"/>
            <a:ext cx="684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beq</a:t>
            </a:r>
            <a:r>
              <a:rPr lang="en-US" dirty="0">
                <a:latin typeface="Lucida Console" panose="020B0609040504020204" pitchFamily="49" charset="0"/>
              </a:rPr>
              <a:t>  $</a:t>
            </a:r>
            <a:r>
              <a:rPr lang="en-US" dirty="0" err="1">
                <a:latin typeface="Lucida Console" panose="020B0609040504020204" pitchFamily="49" charset="0"/>
              </a:rPr>
              <a:t>t2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t4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else</a:t>
            </a:r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# compare </a:t>
            </a:r>
            <a:r>
              <a:rPr lang="en-US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str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[lo], </a:t>
            </a:r>
            <a:r>
              <a:rPr lang="en-US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str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[hi] 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32962" y="2612534"/>
            <a:ext cx="10852960" cy="3003656"/>
            <a:chOff x="1032962" y="2612534"/>
            <a:chExt cx="10852960" cy="3003656"/>
          </a:xfrm>
        </p:grpSpPr>
        <p:grpSp>
          <p:nvGrpSpPr>
            <p:cNvPr id="43" name="Group 42"/>
            <p:cNvGrpSpPr/>
            <p:nvPr/>
          </p:nvGrpSpPr>
          <p:grpSpPr>
            <a:xfrm>
              <a:off x="1032964" y="2612534"/>
              <a:ext cx="10852958" cy="3003656"/>
              <a:chOff x="1032964" y="2612534"/>
              <a:chExt cx="10852958" cy="3003656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1218411" y="3383620"/>
                <a:ext cx="63806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Lucida Console" panose="020B0609040504020204" pitchFamily="49" charset="0"/>
                  </a:rPr>
                  <a:t>add  $</a:t>
                </a:r>
                <a:r>
                  <a:rPr lang="en-US" dirty="0" err="1">
                    <a:latin typeface="Lucida Console" panose="020B0609040504020204" pitchFamily="49" charset="0"/>
                  </a:rPr>
                  <a:t>t3</a:t>
                </a:r>
                <a:r>
                  <a:rPr lang="en-US" dirty="0">
                    <a:latin typeface="Lucida Console" panose="020B0609040504020204" pitchFamily="49" charset="0"/>
                  </a:rPr>
                  <a:t>, $</a:t>
                </a:r>
                <a:r>
                  <a:rPr lang="en-US" dirty="0" err="1">
                    <a:latin typeface="Lucida Console" panose="020B0609040504020204" pitchFamily="49" charset="0"/>
                  </a:rPr>
                  <a:t>s4</a:t>
                </a:r>
                <a:r>
                  <a:rPr lang="en-US" dirty="0">
                    <a:latin typeface="Lucida Console" panose="020B0609040504020204" pitchFamily="49" charset="0"/>
                  </a:rPr>
                  <a:t>, $</a:t>
                </a:r>
                <a:r>
                  <a:rPr lang="en-US" dirty="0" err="1">
                    <a:latin typeface="Lucida Console" panose="020B0609040504020204" pitchFamily="49" charset="0"/>
                  </a:rPr>
                  <a:t>s1</a:t>
                </a:r>
                <a:r>
                  <a:rPr lang="en-US" dirty="0">
                    <a:latin typeface="Lucida Console" panose="020B0609040504020204" pitchFamily="49" charset="0"/>
                  </a:rPr>
                  <a:t>    </a:t>
                </a:r>
                <a:r>
                  <a:rPr lang="en-US" dirty="0">
                    <a:solidFill>
                      <a:srgbClr val="006600"/>
                    </a:solidFill>
                    <a:latin typeface="Lucida Console" panose="020B0609040504020204" pitchFamily="49" charset="0"/>
                  </a:rPr>
                  <a:t># </a:t>
                </a:r>
                <a:r>
                  <a:rPr lang="en-US" dirty="0" err="1">
                    <a:solidFill>
                      <a:srgbClr val="006600"/>
                    </a:solidFill>
                    <a:latin typeface="Lucida Console" panose="020B0609040504020204" pitchFamily="49" charset="0"/>
                  </a:rPr>
                  <a:t>addr</a:t>
                </a:r>
                <a:r>
                  <a:rPr lang="en-US" dirty="0">
                    <a:solidFill>
                      <a:srgbClr val="006600"/>
                    </a:solidFill>
                    <a:latin typeface="Lucida Console" panose="020B0609040504020204" pitchFamily="49" charset="0"/>
                  </a:rPr>
                  <a:t> of </a:t>
                </a:r>
                <a:r>
                  <a:rPr lang="en-US" dirty="0" err="1">
                    <a:solidFill>
                      <a:srgbClr val="006600"/>
                    </a:solidFill>
                    <a:latin typeface="Lucida Console" panose="020B0609040504020204" pitchFamily="49" charset="0"/>
                  </a:rPr>
                  <a:t>str</a:t>
                </a:r>
                <a:r>
                  <a:rPr lang="en-US" dirty="0">
                    <a:solidFill>
                      <a:srgbClr val="006600"/>
                    </a:solidFill>
                    <a:latin typeface="Lucida Console" panose="020B0609040504020204" pitchFamily="49" charset="0"/>
                  </a:rPr>
                  <a:t>[hi]</a:t>
                </a:r>
              </a:p>
              <a:p>
                <a:r>
                  <a:rPr lang="en-US" dirty="0" err="1">
                    <a:latin typeface="Lucida Console" panose="020B0609040504020204" pitchFamily="49" charset="0"/>
                  </a:rPr>
                  <a:t>lb</a:t>
                </a:r>
                <a:r>
                  <a:rPr lang="en-US" dirty="0">
                    <a:latin typeface="Lucida Console" panose="020B0609040504020204" pitchFamily="49" charset="0"/>
                  </a:rPr>
                  <a:t>   $</a:t>
                </a:r>
                <a:r>
                  <a:rPr lang="en-US" dirty="0" err="1">
                    <a:latin typeface="Lucida Console" panose="020B0609040504020204" pitchFamily="49" charset="0"/>
                  </a:rPr>
                  <a:t>t4</a:t>
                </a:r>
                <a:r>
                  <a:rPr lang="en-US" dirty="0">
                    <a:latin typeface="Lucida Console" panose="020B0609040504020204" pitchFamily="49" charset="0"/>
                  </a:rPr>
                  <a:t>, 0($</a:t>
                </a:r>
                <a:r>
                  <a:rPr lang="en-US" dirty="0" err="1">
                    <a:latin typeface="Lucida Console" panose="020B0609040504020204" pitchFamily="49" charset="0"/>
                  </a:rPr>
                  <a:t>t3</a:t>
                </a:r>
                <a:r>
                  <a:rPr lang="en-US" dirty="0">
                    <a:latin typeface="Lucida Console" panose="020B0609040504020204" pitchFamily="49" charset="0"/>
                  </a:rPr>
                  <a:t>)      </a:t>
                </a:r>
                <a:r>
                  <a:rPr lang="en-US" dirty="0">
                    <a:solidFill>
                      <a:srgbClr val="006600"/>
                    </a:solidFill>
                    <a:latin typeface="Lucida Console" panose="020B0609040504020204" pitchFamily="49" charset="0"/>
                  </a:rPr>
                  <a:t># $</a:t>
                </a:r>
                <a:r>
                  <a:rPr lang="en-US" dirty="0" err="1">
                    <a:solidFill>
                      <a:srgbClr val="006600"/>
                    </a:solidFill>
                    <a:latin typeface="Lucida Console" panose="020B0609040504020204" pitchFamily="49" charset="0"/>
                  </a:rPr>
                  <a:t>t4</a:t>
                </a:r>
                <a:r>
                  <a:rPr lang="en-US" dirty="0">
                    <a:solidFill>
                      <a:srgbClr val="006600"/>
                    </a:solidFill>
                    <a:latin typeface="Lucida Console" panose="020B0609040504020204" pitchFamily="49" charset="0"/>
                  </a:rPr>
                  <a:t> = </a:t>
                </a:r>
                <a:r>
                  <a:rPr lang="en-US" dirty="0" err="1">
                    <a:solidFill>
                      <a:srgbClr val="006600"/>
                    </a:solidFill>
                    <a:latin typeface="Lucida Console" panose="020B0609040504020204" pitchFamily="49" charset="0"/>
                  </a:rPr>
                  <a:t>str</a:t>
                </a:r>
                <a:r>
                  <a:rPr lang="en-US" dirty="0">
                    <a:solidFill>
                      <a:srgbClr val="006600"/>
                    </a:solidFill>
                    <a:latin typeface="Lucida Console" panose="020B0609040504020204" pitchFamily="49" charset="0"/>
                  </a:rPr>
                  <a:t>[hi]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1032964" y="2612534"/>
                <a:ext cx="6566053" cy="652378"/>
              </a:xfrm>
              <a:prstGeom prst="roundRect">
                <a:avLst/>
              </a:prstGeom>
              <a:noFill/>
              <a:ln w="19050"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7363674" y="3273637"/>
                <a:ext cx="4522248" cy="2342553"/>
                <a:chOff x="7363674" y="3273637"/>
                <a:chExt cx="4522248" cy="2342553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 flipH="1" flipV="1">
                  <a:off x="7611216" y="3273637"/>
                  <a:ext cx="1081091" cy="1511556"/>
                </a:xfrm>
                <a:prstGeom prst="straightConnector1">
                  <a:avLst/>
                </a:prstGeom>
                <a:ln>
                  <a:solidFill>
                    <a:srgbClr val="0033C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 flipH="1" flipV="1">
                  <a:off x="7363674" y="4090364"/>
                  <a:ext cx="1246191" cy="694830"/>
                </a:xfrm>
                <a:prstGeom prst="straightConnector1">
                  <a:avLst/>
                </a:prstGeom>
                <a:ln>
                  <a:solidFill>
                    <a:srgbClr val="0033C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8067105" y="4785193"/>
                  <a:ext cx="3818817" cy="830997"/>
                </a:xfrm>
                <a:prstGeom prst="rect">
                  <a:avLst/>
                </a:prstGeom>
                <a:solidFill>
                  <a:srgbClr val="0070C0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Study how we load data from memory: (1) prepare address in a register, (2) load using that address (with offset if necessary.)</a:t>
                  </a:r>
                </a:p>
              </p:txBody>
            </p:sp>
          </p:grpSp>
        </p:grpSp>
        <p:sp>
          <p:nvSpPr>
            <p:cNvPr id="33" name="Rounded Rectangle 32"/>
            <p:cNvSpPr/>
            <p:nvPr/>
          </p:nvSpPr>
          <p:spPr>
            <a:xfrm>
              <a:off x="1032962" y="3383411"/>
              <a:ext cx="6566053" cy="646540"/>
            </a:xfrm>
            <a:prstGeom prst="roundRect">
              <a:avLst/>
            </a:prstGeom>
            <a:noFill/>
            <a:ln w="19050"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205542" y="4411194"/>
            <a:ext cx="537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s3</a:t>
            </a:r>
            <a:r>
              <a:rPr lang="en-US" dirty="0">
                <a:latin typeface="Lucida Console" panose="020B0609040504020204" pitchFamily="49" charset="0"/>
              </a:rPr>
              <a:t>, $zero, 0    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# matched = 0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17743" y="4727105"/>
            <a:ext cx="669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J    </a:t>
            </a:r>
            <a:r>
              <a:rPr lang="en-US" dirty="0" err="1">
                <a:solidFill>
                  <a:srgbClr val="660066"/>
                </a:solidFill>
                <a:latin typeface="Lucida Console" panose="020B0609040504020204" pitchFamily="49" charset="0"/>
              </a:rPr>
              <a:t>endW</a:t>
            </a:r>
            <a:r>
              <a:rPr lang="en-US" dirty="0">
                <a:latin typeface="Lucida Console" panose="020B0609040504020204" pitchFamily="49" charset="0"/>
              </a:rPr>
              <a:t>             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# can also be “j loop”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0330" y="5700731"/>
            <a:ext cx="341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60066"/>
                </a:solidFill>
                <a:latin typeface="Lucida Console" panose="020B0609040504020204" pitchFamily="49" charset="0"/>
              </a:rPr>
              <a:t>endW</a:t>
            </a:r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: </a:t>
            </a:r>
            <a:r>
              <a:rPr lang="en-US" dirty="0">
                <a:latin typeface="Lucida Console" panose="020B0609040504020204" pitchFamily="49" charset="0"/>
              </a:rPr>
              <a:t>j </a:t>
            </a:r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loop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6288" y="5053979"/>
            <a:ext cx="615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else: </a:t>
            </a:r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s0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s0</a:t>
            </a:r>
            <a:r>
              <a:rPr lang="en-US" dirty="0">
                <a:latin typeface="Lucida Console" panose="020B0609040504020204" pitchFamily="49" charset="0"/>
              </a:rPr>
              <a:t>, 1      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# lo++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0261" y="5373119"/>
            <a:ext cx="615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s1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s1</a:t>
            </a:r>
            <a:r>
              <a:rPr lang="en-US" dirty="0">
                <a:latin typeface="Lucida Console" panose="020B0609040504020204" pitchFamily="49" charset="0"/>
              </a:rPr>
              <a:t>, -1     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# hi--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3977" y="5052920"/>
            <a:ext cx="615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else:</a:t>
            </a:r>
            <a:endParaRPr lang="en-US" dirty="0">
              <a:solidFill>
                <a:srgbClr val="0066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03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 animBg="1"/>
      <p:bldP spid="32" grpId="0"/>
      <p:bldP spid="37" grpId="0"/>
      <p:bldP spid="38" grpId="0"/>
      <p:bldP spid="39" grpId="0"/>
      <p:bldP spid="40" grpId="0"/>
      <p:bldP spid="41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5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1623" y="103682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4275" y="592928"/>
            <a:ext cx="6884421" cy="58015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s0</a:t>
            </a:r>
            <a:r>
              <a:rPr lang="en-US" dirty="0">
                <a:latin typeface="Lucida Console" panose="020B0609040504020204" pitchFamily="49" charset="0"/>
              </a:rPr>
              <a:t>, $zero, 0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lo = 0</a:t>
            </a:r>
          </a:p>
          <a:p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s1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s5</a:t>
            </a:r>
            <a:r>
              <a:rPr lang="en-US" dirty="0">
                <a:latin typeface="Lucida Console" panose="020B0609040504020204" pitchFamily="49" charset="0"/>
              </a:rPr>
              <a:t>, -1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hi = size-1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s3</a:t>
            </a:r>
            <a:r>
              <a:rPr lang="en-US" dirty="0">
                <a:latin typeface="Lucida Console" panose="020B0609040504020204" pitchFamily="49" charset="0"/>
              </a:rPr>
              <a:t>, $zero, 1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matched = 1</a:t>
            </a:r>
            <a:endParaRPr lang="en-US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loop:</a:t>
            </a:r>
            <a:r>
              <a:rPr lang="en-US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slt</a:t>
            </a:r>
            <a:r>
              <a:rPr lang="en-US" dirty="0">
                <a:latin typeface="Lucida Console" panose="020B0609040504020204" pitchFamily="49" charset="0"/>
              </a:rPr>
              <a:t>  $</a:t>
            </a:r>
            <a:r>
              <a:rPr lang="en-US" dirty="0" err="1">
                <a:latin typeface="Lucida Console" panose="020B0609040504020204" pitchFamily="49" charset="0"/>
              </a:rPr>
              <a:t>t0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s0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s1</a:t>
            </a: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(lo &lt; hi)?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beq</a:t>
            </a:r>
            <a:r>
              <a:rPr lang="en-US" dirty="0">
                <a:latin typeface="Lucida Console" panose="020B0609040504020204" pitchFamily="49" charset="0"/>
              </a:rPr>
              <a:t>  $</a:t>
            </a:r>
            <a:r>
              <a:rPr lang="en-US" dirty="0" err="1">
                <a:latin typeface="Lucida Console" panose="020B0609040504020204" pitchFamily="49" charset="0"/>
              </a:rPr>
              <a:t>t0</a:t>
            </a:r>
            <a:r>
              <a:rPr lang="en-US" dirty="0">
                <a:latin typeface="Lucida Console" panose="020B0609040504020204" pitchFamily="49" charset="0"/>
              </a:rPr>
              <a:t>, $zero, </a:t>
            </a:r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exit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exit if (lo &gt;= hi)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beq</a:t>
            </a:r>
            <a:r>
              <a:rPr lang="en-US" dirty="0">
                <a:latin typeface="Lucida Console" panose="020B0609040504020204" pitchFamily="49" charset="0"/>
              </a:rPr>
              <a:t>  $</a:t>
            </a:r>
            <a:r>
              <a:rPr lang="en-US" dirty="0" err="1">
                <a:latin typeface="Lucida Console" panose="020B0609040504020204" pitchFamily="49" charset="0"/>
              </a:rPr>
              <a:t>s3</a:t>
            </a:r>
            <a:r>
              <a:rPr lang="en-US" dirty="0">
                <a:latin typeface="Lucida Console" panose="020B0609040504020204" pitchFamily="49" charset="0"/>
              </a:rPr>
              <a:t>, $zero, </a:t>
            </a:r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exit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exit if (match == 0)</a:t>
            </a:r>
          </a:p>
          <a:p>
            <a:endParaRPr lang="en-US" sz="1050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 add  $</a:t>
            </a:r>
            <a:r>
              <a:rPr lang="en-US" dirty="0" err="1">
                <a:latin typeface="Lucida Console" panose="020B0609040504020204" pitchFamily="49" charset="0"/>
              </a:rPr>
              <a:t>t1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s4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s0</a:t>
            </a: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addr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 of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str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[lo]</a:t>
            </a:r>
            <a:endParaRPr lang="en-US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lb</a:t>
            </a:r>
            <a:r>
              <a:rPr lang="en-US" dirty="0">
                <a:latin typeface="Lucida Console" panose="020B0609040504020204" pitchFamily="49" charset="0"/>
              </a:rPr>
              <a:t>   $</a:t>
            </a:r>
            <a:r>
              <a:rPr lang="en-US" dirty="0" err="1">
                <a:latin typeface="Lucida Console" panose="020B0609040504020204" pitchFamily="49" charset="0"/>
              </a:rPr>
              <a:t>t2</a:t>
            </a:r>
            <a:r>
              <a:rPr lang="en-US" dirty="0">
                <a:latin typeface="Lucida Console" panose="020B0609040504020204" pitchFamily="49" charset="0"/>
              </a:rPr>
              <a:t>, 0($</a:t>
            </a:r>
            <a:r>
              <a:rPr lang="en-US" dirty="0" err="1">
                <a:latin typeface="Lucida Console" panose="020B0609040504020204" pitchFamily="49" charset="0"/>
              </a:rPr>
              <a:t>t1</a:t>
            </a:r>
            <a:r>
              <a:rPr lang="en-US" dirty="0">
                <a:latin typeface="Lucida Console" panose="020B0609040504020204" pitchFamily="49" charset="0"/>
              </a:rPr>
              <a:t>)  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$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t2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 =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str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[lo]</a:t>
            </a:r>
          </a:p>
          <a:p>
            <a:endParaRPr lang="en-US" sz="12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 add  $</a:t>
            </a:r>
            <a:r>
              <a:rPr lang="en-US" dirty="0" err="1">
                <a:latin typeface="Lucida Console" panose="020B0609040504020204" pitchFamily="49" charset="0"/>
              </a:rPr>
              <a:t>t3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s4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s1</a:t>
            </a: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addr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 of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str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[hi]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lb</a:t>
            </a:r>
            <a:r>
              <a:rPr lang="en-US" dirty="0">
                <a:latin typeface="Lucida Console" panose="020B0609040504020204" pitchFamily="49" charset="0"/>
              </a:rPr>
              <a:t>   $</a:t>
            </a:r>
            <a:r>
              <a:rPr lang="en-US" dirty="0" err="1">
                <a:latin typeface="Lucida Console" panose="020B0609040504020204" pitchFamily="49" charset="0"/>
              </a:rPr>
              <a:t>t4</a:t>
            </a:r>
            <a:r>
              <a:rPr lang="en-US" dirty="0">
                <a:latin typeface="Lucida Console" panose="020B0609040504020204" pitchFamily="49" charset="0"/>
              </a:rPr>
              <a:t>, 0($</a:t>
            </a:r>
            <a:r>
              <a:rPr lang="en-US" dirty="0" err="1">
                <a:latin typeface="Lucida Console" panose="020B0609040504020204" pitchFamily="49" charset="0"/>
              </a:rPr>
              <a:t>t3</a:t>
            </a:r>
            <a:r>
              <a:rPr lang="en-US" dirty="0">
                <a:latin typeface="Lucida Console" panose="020B0609040504020204" pitchFamily="49" charset="0"/>
              </a:rPr>
              <a:t>)  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$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t4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 =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str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[hi]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beq</a:t>
            </a:r>
            <a:r>
              <a:rPr lang="en-US" dirty="0">
                <a:latin typeface="Lucida Console" panose="020B0609040504020204" pitchFamily="49" charset="0"/>
              </a:rPr>
              <a:t>  $</a:t>
            </a:r>
            <a:r>
              <a:rPr lang="en-US" dirty="0" err="1">
                <a:latin typeface="Lucida Console" panose="020B0609040504020204" pitchFamily="49" charset="0"/>
              </a:rPr>
              <a:t>t2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t4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else</a:t>
            </a:r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compare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str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[lo],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str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[hi]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s3</a:t>
            </a:r>
            <a:r>
              <a:rPr lang="en-US" dirty="0">
                <a:latin typeface="Lucida Console" panose="020B0609040504020204" pitchFamily="49" charset="0"/>
              </a:rPr>
              <a:t>, $zero, 0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matched = 0 </a:t>
            </a:r>
          </a:p>
          <a:p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     </a:t>
            </a:r>
            <a:r>
              <a:rPr lang="en-US" dirty="0">
                <a:latin typeface="Lucida Console" panose="020B0609040504020204" pitchFamily="49" charset="0"/>
              </a:rPr>
              <a:t>J    </a:t>
            </a:r>
            <a:r>
              <a:rPr lang="en-US" dirty="0" err="1">
                <a:solidFill>
                  <a:srgbClr val="660066"/>
                </a:solidFill>
                <a:latin typeface="Lucida Console" panose="020B0609040504020204" pitchFamily="49" charset="0"/>
              </a:rPr>
              <a:t>endW</a:t>
            </a:r>
            <a:r>
              <a:rPr lang="en-US" dirty="0">
                <a:latin typeface="Lucida Console" panose="020B0609040504020204" pitchFamily="49" charset="0"/>
              </a:rPr>
              <a:t>         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can also be “j loop”</a:t>
            </a:r>
          </a:p>
          <a:p>
            <a:endParaRPr lang="en-US" sz="12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else: </a:t>
            </a:r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s0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s0</a:t>
            </a:r>
            <a:r>
              <a:rPr lang="en-US" dirty="0">
                <a:latin typeface="Lucida Console" panose="020B0609040504020204" pitchFamily="49" charset="0"/>
              </a:rPr>
              <a:t>, 1  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lo++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s1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s1</a:t>
            </a:r>
            <a:r>
              <a:rPr lang="en-US" dirty="0">
                <a:latin typeface="Lucida Console" panose="020B0609040504020204" pitchFamily="49" charset="0"/>
              </a:rPr>
              <a:t>, -1 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hi--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dirty="0" err="1">
                <a:solidFill>
                  <a:srgbClr val="660066"/>
                </a:solidFill>
                <a:latin typeface="Lucida Console" panose="020B0609040504020204" pitchFamily="49" charset="0"/>
              </a:rPr>
              <a:t>endW</a:t>
            </a:r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: </a:t>
            </a:r>
            <a:r>
              <a:rPr lang="en-US" dirty="0">
                <a:latin typeface="Lucida Console" panose="020B0609040504020204" pitchFamily="49" charset="0"/>
              </a:rPr>
              <a:t>j </a:t>
            </a:r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loop</a:t>
            </a:r>
          </a:p>
          <a:p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exit: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950228" y="811408"/>
            <a:ext cx="6079868" cy="646331"/>
            <a:chOff x="5950228" y="811408"/>
            <a:chExt cx="6079868" cy="646331"/>
          </a:xfrm>
        </p:grpSpPr>
        <p:cxnSp>
          <p:nvCxnSpPr>
            <p:cNvPr id="4" name="Straight Arrow Connector 3"/>
            <p:cNvCxnSpPr>
              <a:stCxn id="23" idx="1"/>
            </p:cNvCxnSpPr>
            <p:nvPr/>
          </p:nvCxnSpPr>
          <p:spPr>
            <a:xfrm flipH="1">
              <a:off x="5950228" y="1171478"/>
              <a:ext cx="1101368" cy="28626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Left Brace 22"/>
            <p:cNvSpPr/>
            <p:nvPr/>
          </p:nvSpPr>
          <p:spPr>
            <a:xfrm>
              <a:off x="7051596" y="885216"/>
              <a:ext cx="251792" cy="572523"/>
            </a:xfrm>
            <a:prstGeom prst="leftBrace">
              <a:avLst>
                <a:gd name="adj1" fmla="val 46568"/>
                <a:gd name="adj2" fmla="val 50000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88696" y="811408"/>
              <a:ext cx="4741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ucida Console" panose="020B0609040504020204" pitchFamily="49" charset="0"/>
                </a:rPr>
                <a:t>add  $</a:t>
              </a:r>
              <a:r>
                <a:rPr lang="en-US" dirty="0" err="1">
                  <a:latin typeface="Lucida Console" panose="020B0609040504020204" pitchFamily="49" charset="0"/>
                </a:rPr>
                <a:t>t1</a:t>
              </a:r>
              <a:r>
                <a:rPr lang="en-US" dirty="0">
                  <a:latin typeface="Lucida Console" panose="020B0609040504020204" pitchFamily="49" charset="0"/>
                </a:rPr>
                <a:t>, $</a:t>
              </a:r>
              <a:r>
                <a:rPr lang="en-US" dirty="0" err="1">
                  <a:latin typeface="Lucida Console" panose="020B0609040504020204" pitchFamily="49" charset="0"/>
                </a:rPr>
                <a:t>s4</a:t>
              </a:r>
              <a:r>
                <a:rPr lang="en-US" dirty="0">
                  <a:latin typeface="Lucida Console" panose="020B0609040504020204" pitchFamily="49" charset="0"/>
                </a:rPr>
                <a:t>, $</a:t>
              </a:r>
              <a:r>
                <a:rPr lang="en-US" dirty="0" err="1">
                  <a:latin typeface="Lucida Console" panose="020B0609040504020204" pitchFamily="49" charset="0"/>
                </a:rPr>
                <a:t>s0</a:t>
              </a:r>
              <a:r>
                <a:rPr lang="en-US" dirty="0">
                  <a:latin typeface="Lucida Console" panose="020B0609040504020204" pitchFamily="49" charset="0"/>
                </a:rPr>
                <a:t> </a:t>
              </a:r>
              <a:r>
                <a:rPr lang="en-US" sz="1400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# </a:t>
              </a:r>
              <a:r>
                <a:rPr lang="en-US" sz="1400" dirty="0" err="1">
                  <a:solidFill>
                    <a:srgbClr val="006600"/>
                  </a:solidFill>
                  <a:latin typeface="Lucida Console" panose="020B0609040504020204" pitchFamily="49" charset="0"/>
                </a:rPr>
                <a:t>addr</a:t>
              </a:r>
              <a:r>
                <a:rPr lang="en-US" sz="1400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. Of </a:t>
              </a:r>
              <a:r>
                <a:rPr lang="en-US" sz="1400" dirty="0" err="1">
                  <a:solidFill>
                    <a:srgbClr val="006600"/>
                  </a:solidFill>
                  <a:latin typeface="Lucida Console" panose="020B0609040504020204" pitchFamily="49" charset="0"/>
                </a:rPr>
                <a:t>str</a:t>
              </a:r>
              <a:r>
                <a:rPr lang="en-US" sz="1400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[lo]</a:t>
              </a:r>
              <a:endParaRPr lang="en-US" sz="1600" dirty="0">
                <a:solidFill>
                  <a:srgbClr val="006600"/>
                </a:solidFill>
                <a:latin typeface="Lucida Console" panose="020B0609040504020204" pitchFamily="49" charset="0"/>
              </a:endParaRPr>
            </a:p>
            <a:p>
              <a:r>
                <a:rPr lang="en-US" dirty="0">
                  <a:latin typeface="Lucida Console" panose="020B0609040504020204" pitchFamily="49" charset="0"/>
                </a:rPr>
                <a:t>add  $</a:t>
              </a:r>
              <a:r>
                <a:rPr lang="en-US" dirty="0" err="1">
                  <a:latin typeface="Lucida Console" panose="020B0609040504020204" pitchFamily="49" charset="0"/>
                </a:rPr>
                <a:t>t3</a:t>
              </a:r>
              <a:r>
                <a:rPr lang="en-US" dirty="0">
                  <a:latin typeface="Lucida Console" panose="020B0609040504020204" pitchFamily="49" charset="0"/>
                </a:rPr>
                <a:t>, $</a:t>
              </a:r>
              <a:r>
                <a:rPr lang="en-US" dirty="0" err="1">
                  <a:latin typeface="Lucida Console" panose="020B0609040504020204" pitchFamily="49" charset="0"/>
                </a:rPr>
                <a:t>s4</a:t>
              </a:r>
              <a:r>
                <a:rPr lang="en-US" dirty="0">
                  <a:latin typeface="Lucida Console" panose="020B0609040504020204" pitchFamily="49" charset="0"/>
                </a:rPr>
                <a:t>, $</a:t>
              </a:r>
              <a:r>
                <a:rPr lang="en-US" dirty="0" err="1">
                  <a:latin typeface="Lucida Console" panose="020B0609040504020204" pitchFamily="49" charset="0"/>
                </a:rPr>
                <a:t>s1</a:t>
              </a:r>
              <a:r>
                <a:rPr lang="en-US" dirty="0">
                  <a:latin typeface="Lucida Console" panose="020B0609040504020204" pitchFamily="49" charset="0"/>
                </a:rPr>
                <a:t> </a:t>
              </a:r>
              <a:r>
                <a:rPr lang="en-US" sz="1400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# </a:t>
              </a:r>
              <a:r>
                <a:rPr lang="en-US" sz="1400" dirty="0" err="1">
                  <a:solidFill>
                    <a:srgbClr val="006600"/>
                  </a:solidFill>
                  <a:latin typeface="Lucida Console" panose="020B0609040504020204" pitchFamily="49" charset="0"/>
                </a:rPr>
                <a:t>addr</a:t>
              </a:r>
              <a:r>
                <a:rPr lang="en-US" sz="1400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. Of </a:t>
              </a:r>
              <a:r>
                <a:rPr lang="en-US" sz="1400" dirty="0" err="1">
                  <a:solidFill>
                    <a:srgbClr val="006600"/>
                  </a:solidFill>
                  <a:latin typeface="Lucida Console" panose="020B0609040504020204" pitchFamily="49" charset="0"/>
                </a:rPr>
                <a:t>str</a:t>
              </a:r>
              <a:r>
                <a:rPr lang="en-US" sz="1400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[hi]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303387" y="1570450"/>
            <a:ext cx="474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slt</a:t>
            </a:r>
            <a:r>
              <a:rPr lang="en-US" dirty="0">
                <a:latin typeface="Lucida Console" panose="020B0609040504020204" pitchFamily="49" charset="0"/>
              </a:rPr>
              <a:t>  $t0, $t1, $t3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compare lo and hi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addr</a:t>
            </a:r>
            <a:endParaRPr lang="en-US" sz="1600" dirty="0">
              <a:solidFill>
                <a:srgbClr val="0066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325217" y="1654597"/>
            <a:ext cx="443947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325215" y="2681641"/>
            <a:ext cx="485029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325215" y="3390633"/>
            <a:ext cx="485029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88696" y="4916624"/>
            <a:ext cx="474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$t1, $t1, 1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lo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addr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 increment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$t3, $t3, -1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hi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addr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 decrement</a:t>
            </a:r>
            <a:endParaRPr lang="en-US" sz="1600" dirty="0">
              <a:solidFill>
                <a:srgbClr val="006600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325214" y="5146545"/>
            <a:ext cx="3776873" cy="271670"/>
            <a:chOff x="1325214" y="5146545"/>
            <a:chExt cx="3776873" cy="27167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325214" y="5146545"/>
              <a:ext cx="377687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325214" y="5418215"/>
              <a:ext cx="377687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1325214" y="103682"/>
            <a:ext cx="5459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Using “array pointer”.</a:t>
            </a:r>
          </a:p>
        </p:txBody>
      </p:sp>
    </p:spTree>
    <p:extLst>
      <p:ext uri="{BB962C8B-B14F-4D97-AF65-F5344CB8AC3E}">
        <p14:creationId xmlns:p14="http://schemas.microsoft.com/office/powerpoint/2010/main" val="334608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6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>
                <a:solidFill>
                  <a:srgbClr val="C00000"/>
                </a:solidFill>
              </a:rPr>
              <a:t>Q2</a:t>
            </a:r>
            <a:r>
              <a:rPr lang="en-SG" sz="28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5" y="260234"/>
            <a:ext cx="84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SG" sz="3200" dirty="0"/>
              <a:t>(a)</a:t>
            </a:r>
            <a:endParaRPr lang="en-SG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259505"/>
              </p:ext>
            </p:extLst>
          </p:nvPr>
        </p:nvGraphicFramePr>
        <p:xfrm>
          <a:off x="647809" y="997961"/>
          <a:ext cx="11279147" cy="5031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182">
                  <a:extLst>
                    <a:ext uri="{9D8B030D-6E8A-4147-A177-3AD203B41FA5}">
                      <a16:colId xmlns:a16="http://schemas.microsoft.com/office/drawing/2014/main" val="2959064186"/>
                    </a:ext>
                  </a:extLst>
                </a:gridCol>
                <a:gridCol w="8931965">
                  <a:extLst>
                    <a:ext uri="{9D8B030D-6E8A-4147-A177-3AD203B41FA5}">
                      <a16:colId xmlns:a16="http://schemas.microsoft.com/office/drawing/2014/main" val="1505941137"/>
                    </a:ext>
                  </a:extLst>
                </a:gridCol>
              </a:tblGrid>
              <a:tr h="111417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Instruction encoding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MIPS code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895487"/>
                  </a:ext>
                </a:extLst>
              </a:tr>
              <a:tr h="53911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6600"/>
                          </a:solidFill>
                        </a:rPr>
                        <a:t>               #</a:t>
                      </a:r>
                      <a:r>
                        <a:rPr lang="en-US" sz="2400" baseline="0" dirty="0">
                          <a:solidFill>
                            <a:srgbClr val="006600"/>
                          </a:solidFill>
                        </a:rPr>
                        <a:t> $</a:t>
                      </a:r>
                      <a:r>
                        <a:rPr lang="en-US" sz="2400" baseline="0" dirty="0" err="1">
                          <a:solidFill>
                            <a:srgbClr val="006600"/>
                          </a:solidFill>
                        </a:rPr>
                        <a:t>s1</a:t>
                      </a:r>
                      <a:r>
                        <a:rPr lang="en-US" sz="2400" baseline="0" dirty="0">
                          <a:solidFill>
                            <a:srgbClr val="006600"/>
                          </a:solidFill>
                        </a:rPr>
                        <a:t> stores the results; $</a:t>
                      </a:r>
                      <a:r>
                        <a:rPr lang="en-US" sz="2400" baseline="0" dirty="0" err="1">
                          <a:solidFill>
                            <a:srgbClr val="006600"/>
                          </a:solidFill>
                        </a:rPr>
                        <a:t>t0</a:t>
                      </a:r>
                      <a:r>
                        <a:rPr lang="en-US" sz="2400" baseline="0" dirty="0">
                          <a:solidFill>
                            <a:srgbClr val="006600"/>
                          </a:solidFill>
                        </a:rPr>
                        <a:t> stores a non-negative number</a:t>
                      </a:r>
                      <a:endParaRPr lang="en-US" sz="2400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430185"/>
                  </a:ext>
                </a:extLst>
              </a:tr>
              <a:tr h="53911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Lucida Console" panose="020B0609040504020204" pitchFamily="49" charset="0"/>
                        </a:rPr>
                        <a:t>      </a:t>
                      </a:r>
                      <a:r>
                        <a:rPr lang="en-US" sz="2400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sz="2400" baseline="0" dirty="0"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2400" dirty="0">
                          <a:latin typeface="Lucida Console" panose="020B0609040504020204" pitchFamily="49" charset="0"/>
                        </a:rPr>
                        <a:t>$s1, $zero, 0 </a:t>
                      </a:r>
                      <a:r>
                        <a:rPr lang="en-US" sz="2000" dirty="0">
                          <a:solidFill>
                            <a:srgbClr val="006600"/>
                          </a:solidFill>
                          <a:latin typeface="Lucida Console" panose="020B0609040504020204" pitchFamily="49" charset="0"/>
                        </a:rPr>
                        <a:t>#</a:t>
                      </a:r>
                      <a:r>
                        <a:rPr lang="en-US" sz="2000" dirty="0" err="1">
                          <a:solidFill>
                            <a:srgbClr val="006600"/>
                          </a:solidFill>
                          <a:latin typeface="Lucida Console" panose="020B0609040504020204" pitchFamily="49" charset="0"/>
                        </a:rPr>
                        <a:t>inst</a:t>
                      </a:r>
                      <a:r>
                        <a:rPr lang="en-US" sz="2000" dirty="0">
                          <a:solidFill>
                            <a:srgbClr val="006600"/>
                          </a:solidFill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6600"/>
                          </a:solidFill>
                          <a:latin typeface="Lucida Console" panose="020B0609040504020204" pitchFamily="49" charset="0"/>
                        </a:rPr>
                        <a:t>addr</a:t>
                      </a:r>
                      <a:r>
                        <a:rPr lang="en-US" sz="2000" baseline="0" dirty="0">
                          <a:solidFill>
                            <a:srgbClr val="006600"/>
                          </a:solidFill>
                          <a:latin typeface="Lucida Console" panose="020B0609040504020204" pitchFamily="49" charset="0"/>
                        </a:rPr>
                        <a:t> is 0x00400028</a:t>
                      </a:r>
                      <a:endParaRPr lang="en-US" sz="2000" dirty="0">
                        <a:solidFill>
                          <a:srgbClr val="0066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142740"/>
                  </a:ext>
                </a:extLst>
              </a:tr>
              <a:tr h="5391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0x00084042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Loop: </a:t>
                      </a:r>
                      <a:r>
                        <a:rPr lang="en-US" sz="2400" dirty="0" err="1">
                          <a:latin typeface="Lucida Console" panose="020B0609040504020204" pitchFamily="49" charset="0"/>
                        </a:rPr>
                        <a:t>srl</a:t>
                      </a:r>
                      <a:r>
                        <a:rPr lang="en-US" sz="2400" baseline="0" dirty="0">
                          <a:latin typeface="Lucida Console" panose="020B0609040504020204" pitchFamily="49" charset="0"/>
                        </a:rPr>
                        <a:t>  $t0, $t0, 1</a:t>
                      </a:r>
                      <a:endParaRPr lang="en-US" sz="24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89398"/>
                  </a:ext>
                </a:extLst>
              </a:tr>
              <a:tr h="6110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0x11000002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852321"/>
                  </a:ext>
                </a:extLst>
              </a:tr>
              <a:tr h="6110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0x22310001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031094"/>
                  </a:ext>
                </a:extLst>
              </a:tr>
              <a:tr h="53911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Lucida Console" panose="020B0609040504020204" pitchFamily="49" charset="0"/>
                        </a:rPr>
                        <a:t>      j    </a:t>
                      </a:r>
                      <a:r>
                        <a:rPr lang="en-US" sz="240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30503"/>
                  </a:ext>
                </a:extLst>
              </a:tr>
              <a:tr h="53911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exit: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3175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91055" y="2607013"/>
            <a:ext cx="953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?</a:t>
            </a:r>
            <a:endParaRPr lang="en-SG" sz="3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1054" y="4938409"/>
            <a:ext cx="953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?</a:t>
            </a:r>
            <a:endParaRPr lang="en-SG" sz="32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96382" y="3751634"/>
            <a:ext cx="953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?</a:t>
            </a:r>
            <a:endParaRPr lang="en-SG" sz="32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96381" y="4336409"/>
            <a:ext cx="953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?</a:t>
            </a:r>
            <a:endParaRPr lang="en-SG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860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7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>
                <a:solidFill>
                  <a:srgbClr val="C00000"/>
                </a:solidFill>
              </a:rPr>
              <a:t>Q2</a:t>
            </a:r>
            <a:r>
              <a:rPr lang="en-SG" sz="28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260234"/>
            <a:ext cx="4621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SG" sz="3200" dirty="0"/>
              <a:t>(a) </a:t>
            </a:r>
            <a:r>
              <a:rPr lang="en-US" sz="2800" dirty="0" err="1">
                <a:latin typeface="Lucida Console" panose="020B0609040504020204" pitchFamily="49" charset="0"/>
              </a:rPr>
              <a:t>addi</a:t>
            </a:r>
            <a:r>
              <a:rPr lang="en-US" sz="2800" dirty="0">
                <a:latin typeface="Lucida Console" panose="020B0609040504020204" pitchFamily="49" charset="0"/>
              </a:rPr>
              <a:t> $</a:t>
            </a:r>
            <a:r>
              <a:rPr lang="en-US" sz="2800" dirty="0" err="1">
                <a:latin typeface="Lucida Console" panose="020B0609040504020204" pitchFamily="49" charset="0"/>
              </a:rPr>
              <a:t>s1</a:t>
            </a:r>
            <a:r>
              <a:rPr lang="en-US" sz="2800" dirty="0">
                <a:latin typeface="Lucida Console" panose="020B0609040504020204" pitchFamily="49" charset="0"/>
              </a:rPr>
              <a:t>, $zero, 0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38260" y="1067871"/>
            <a:ext cx="482675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Look up MIPS Reference Data sheet!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666788"/>
              </p:ext>
            </p:extLst>
          </p:nvPr>
        </p:nvGraphicFramePr>
        <p:xfrm>
          <a:off x="3286061" y="1641694"/>
          <a:ext cx="85878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638">
                  <a:extLst>
                    <a:ext uri="{9D8B030D-6E8A-4147-A177-3AD203B41FA5}">
                      <a16:colId xmlns:a16="http://schemas.microsoft.com/office/drawing/2014/main" val="3518066403"/>
                    </a:ext>
                  </a:extLst>
                </a:gridCol>
                <a:gridCol w="1272788">
                  <a:extLst>
                    <a:ext uri="{9D8B030D-6E8A-4147-A177-3AD203B41FA5}">
                      <a16:colId xmlns:a16="http://schemas.microsoft.com/office/drawing/2014/main" val="2887287728"/>
                    </a:ext>
                  </a:extLst>
                </a:gridCol>
                <a:gridCol w="984795">
                  <a:extLst>
                    <a:ext uri="{9D8B030D-6E8A-4147-A177-3AD203B41FA5}">
                      <a16:colId xmlns:a16="http://schemas.microsoft.com/office/drawing/2014/main" val="3004631586"/>
                    </a:ext>
                  </a:extLst>
                </a:gridCol>
                <a:gridCol w="2573598">
                  <a:extLst>
                    <a:ext uri="{9D8B030D-6E8A-4147-A177-3AD203B41FA5}">
                      <a16:colId xmlns:a16="http://schemas.microsoft.com/office/drawing/2014/main" val="1074334198"/>
                    </a:ext>
                  </a:extLst>
                </a:gridCol>
                <a:gridCol w="1917067">
                  <a:extLst>
                    <a:ext uri="{9D8B030D-6E8A-4147-A177-3AD203B41FA5}">
                      <a16:colId xmlns:a16="http://schemas.microsoft.com/office/drawing/2014/main" val="3431389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Mnemonic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Opcode/</a:t>
                      </a:r>
                      <a:r>
                        <a:rPr lang="en-US" dirty="0" err="1"/>
                        <a:t>Funct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47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 Immediate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R[</a:t>
                      </a:r>
                      <a:r>
                        <a:rPr lang="en-US" dirty="0" err="1"/>
                        <a:t>rt</a:t>
                      </a:r>
                      <a:r>
                        <a:rPr lang="en-US" dirty="0"/>
                        <a:t>] = R[</a:t>
                      </a:r>
                      <a:r>
                        <a:rPr lang="en-US" dirty="0" err="1"/>
                        <a:t>rs</a:t>
                      </a:r>
                      <a:r>
                        <a:rPr lang="en-US" dirty="0"/>
                        <a:t>] + </a:t>
                      </a:r>
                      <a:r>
                        <a:rPr lang="en-US" dirty="0" err="1"/>
                        <a:t>SignextImm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8</a:t>
                      </a:r>
                      <a:r>
                        <a:rPr lang="en-US" baseline="-25000" dirty="0" err="1"/>
                        <a:t>hex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97004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23861" y="2531165"/>
            <a:ext cx="116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format: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564277"/>
              </p:ext>
            </p:extLst>
          </p:nvPr>
        </p:nvGraphicFramePr>
        <p:xfrm>
          <a:off x="4890052" y="2531165"/>
          <a:ext cx="584420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5461">
                  <a:extLst>
                    <a:ext uri="{9D8B030D-6E8A-4147-A177-3AD203B41FA5}">
                      <a16:colId xmlns:a16="http://schemas.microsoft.com/office/drawing/2014/main" val="621170051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2725849042"/>
                    </a:ext>
                  </a:extLst>
                </a:gridCol>
                <a:gridCol w="967409">
                  <a:extLst>
                    <a:ext uri="{9D8B030D-6E8A-4147-A177-3AD203B41FA5}">
                      <a16:colId xmlns:a16="http://schemas.microsoft.com/office/drawing/2014/main" val="3974302138"/>
                    </a:ext>
                  </a:extLst>
                </a:gridCol>
                <a:gridCol w="2584173">
                  <a:extLst>
                    <a:ext uri="{9D8B030D-6E8A-4147-A177-3AD203B41FA5}">
                      <a16:colId xmlns:a16="http://schemas.microsoft.com/office/drawing/2014/main" val="162960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opcode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rs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rt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immediate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3343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75183" y="4131547"/>
            <a:ext cx="1802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0 0 1 0 0 0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934817" y="4148222"/>
            <a:ext cx="9303026" cy="490332"/>
            <a:chOff x="1934817" y="4148222"/>
            <a:chExt cx="9303026" cy="490332"/>
          </a:xfrm>
        </p:grpSpPr>
        <p:sp>
          <p:nvSpPr>
            <p:cNvPr id="11" name="Rectangle 10"/>
            <p:cNvSpPr/>
            <p:nvPr/>
          </p:nvSpPr>
          <p:spPr>
            <a:xfrm>
              <a:off x="1934817" y="4148223"/>
              <a:ext cx="1736035" cy="490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70852" y="4148222"/>
              <a:ext cx="1457739" cy="490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28591" y="4148222"/>
              <a:ext cx="1457739" cy="490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86330" y="4148222"/>
              <a:ext cx="4651513" cy="490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369010" y="3013266"/>
            <a:ext cx="1985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$</a:t>
            </a:r>
            <a:r>
              <a:rPr lang="en-US" sz="2400" dirty="0" err="1"/>
              <a:t>s1</a:t>
            </a:r>
            <a:r>
              <a:rPr lang="en-US" sz="2400" dirty="0"/>
              <a:t> = $17; $zero = $0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27783" y="4131547"/>
            <a:ext cx="1543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0 0 0 0 0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22772" y="4123363"/>
            <a:ext cx="4509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0 0 0 0 0 0 0 0 0 0 0 0 0 0 0 0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8894" y="4131547"/>
            <a:ext cx="1543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1 0 0 0 1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68631" y="4882675"/>
            <a:ext cx="422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(2 0 1 1 0 0 0 0)</a:t>
            </a:r>
            <a:r>
              <a:rPr lang="en-US" sz="3600" baseline="-25000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79192" y="3108960"/>
            <a:ext cx="2624328" cy="646331"/>
          </a:xfrm>
          <a:prstGeom prst="rect">
            <a:avLst/>
          </a:prstGeom>
          <a:solidFill>
            <a:srgbClr val="ADF5F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Which is </a:t>
            </a:r>
            <a:r>
              <a:rPr lang="en-US" dirty="0" err="1"/>
              <a:t>rs</a:t>
            </a:r>
            <a:r>
              <a:rPr lang="en-US" dirty="0"/>
              <a:t> (source) and which is </a:t>
            </a:r>
            <a:r>
              <a:rPr lang="en-US" dirty="0" err="1"/>
              <a:t>rt</a:t>
            </a:r>
            <a:r>
              <a:rPr lang="en-US" dirty="0"/>
              <a:t> (target)?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50211" y="3373899"/>
            <a:ext cx="688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rs</a:t>
            </a:r>
            <a:r>
              <a:rPr lang="en-US" sz="2400" dirty="0"/>
              <a:t> =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50210" y="2995075"/>
            <a:ext cx="688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rt</a:t>
            </a:r>
            <a:r>
              <a:rPr lang="en-US" sz="2400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42355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2" grpId="0"/>
      <p:bldP spid="16" grpId="0"/>
      <p:bldP spid="19" grpId="0"/>
      <p:bldP spid="20" grpId="0"/>
      <p:bldP spid="21" grpId="0"/>
      <p:bldP spid="22" grpId="0"/>
      <p:bldP spid="2" grpId="0" animBg="1"/>
      <p:bldP spid="3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8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>
                <a:solidFill>
                  <a:srgbClr val="C00000"/>
                </a:solidFill>
              </a:rPr>
              <a:t>Q2</a:t>
            </a:r>
            <a:r>
              <a:rPr lang="en-SG" sz="28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260234"/>
            <a:ext cx="3314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SG" sz="3200" dirty="0"/>
              <a:t>(a)	</a:t>
            </a:r>
            <a:r>
              <a:rPr lang="en-SG" sz="3200" dirty="0" err="1"/>
              <a:t>0x11000002</a:t>
            </a:r>
            <a:endParaRPr lang="en-SG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971622"/>
            <a:ext cx="10238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SG" sz="3200" dirty="0" err="1"/>
              <a:t>0x11000002</a:t>
            </a:r>
            <a:r>
              <a:rPr lang="en-SG" sz="3200" dirty="0"/>
              <a:t> = 0001 0001 0000 0000 0000 0000 0000 0010</a:t>
            </a:r>
            <a:endParaRPr lang="en-SG" sz="2400" dirty="0"/>
          </a:p>
        </p:txBody>
      </p:sp>
      <p:sp>
        <p:nvSpPr>
          <p:cNvPr id="2" name="Rounded Rectangle 1"/>
          <p:cNvSpPr/>
          <p:nvPr/>
        </p:nvSpPr>
        <p:spPr>
          <a:xfrm>
            <a:off x="3482502" y="971622"/>
            <a:ext cx="1478604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3482502" y="1712068"/>
            <a:ext cx="1721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Opcode = 4</a:t>
            </a:r>
            <a:endParaRPr lang="en-SG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504022" y="1712068"/>
            <a:ext cx="482675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Look up MIPS Reference Data sheet!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707230"/>
              </p:ext>
            </p:extLst>
          </p:nvPr>
        </p:nvGraphicFramePr>
        <p:xfrm>
          <a:off x="3286061" y="2329404"/>
          <a:ext cx="858788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638">
                  <a:extLst>
                    <a:ext uri="{9D8B030D-6E8A-4147-A177-3AD203B41FA5}">
                      <a16:colId xmlns:a16="http://schemas.microsoft.com/office/drawing/2014/main" val="3518066403"/>
                    </a:ext>
                  </a:extLst>
                </a:gridCol>
                <a:gridCol w="1272788">
                  <a:extLst>
                    <a:ext uri="{9D8B030D-6E8A-4147-A177-3AD203B41FA5}">
                      <a16:colId xmlns:a16="http://schemas.microsoft.com/office/drawing/2014/main" val="2887287728"/>
                    </a:ext>
                  </a:extLst>
                </a:gridCol>
                <a:gridCol w="984795">
                  <a:extLst>
                    <a:ext uri="{9D8B030D-6E8A-4147-A177-3AD203B41FA5}">
                      <a16:colId xmlns:a16="http://schemas.microsoft.com/office/drawing/2014/main" val="3004631586"/>
                    </a:ext>
                  </a:extLst>
                </a:gridCol>
                <a:gridCol w="2573598">
                  <a:extLst>
                    <a:ext uri="{9D8B030D-6E8A-4147-A177-3AD203B41FA5}">
                      <a16:colId xmlns:a16="http://schemas.microsoft.com/office/drawing/2014/main" val="1074334198"/>
                    </a:ext>
                  </a:extLst>
                </a:gridCol>
                <a:gridCol w="1917067">
                  <a:extLst>
                    <a:ext uri="{9D8B030D-6E8A-4147-A177-3AD203B41FA5}">
                      <a16:colId xmlns:a16="http://schemas.microsoft.com/office/drawing/2014/main" val="3431389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Mnemonic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Opcode/</a:t>
                      </a:r>
                      <a:r>
                        <a:rPr lang="en-US" dirty="0" err="1"/>
                        <a:t>Funct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47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Branch On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If R[</a:t>
                      </a:r>
                      <a:r>
                        <a:rPr lang="en-US" dirty="0" err="1"/>
                        <a:t>rs</a:t>
                      </a:r>
                      <a:r>
                        <a:rPr lang="en-US" dirty="0"/>
                        <a:t>] == R[</a:t>
                      </a:r>
                      <a:r>
                        <a:rPr lang="en-US" dirty="0" err="1"/>
                        <a:t>rt</a:t>
                      </a:r>
                      <a:r>
                        <a:rPr lang="en-US" dirty="0"/>
                        <a:t>]</a:t>
                      </a:r>
                    </a:p>
                    <a:p>
                      <a:pPr algn="ctr"/>
                      <a:r>
                        <a:rPr lang="en-US" dirty="0"/>
                        <a:t>PC</a:t>
                      </a:r>
                      <a:r>
                        <a:rPr lang="en-US" baseline="0" dirty="0"/>
                        <a:t> = PC + 4 + </a:t>
                      </a:r>
                      <a:r>
                        <a:rPr lang="en-US" baseline="0" dirty="0" err="1"/>
                        <a:t>BranchAddr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n-US" baseline="-25000" dirty="0"/>
                        <a:t>hex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97004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038107" y="3544748"/>
            <a:ext cx="116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format: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056941"/>
              </p:ext>
            </p:extLst>
          </p:nvPr>
        </p:nvGraphicFramePr>
        <p:xfrm>
          <a:off x="5204298" y="3544748"/>
          <a:ext cx="584420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5461">
                  <a:extLst>
                    <a:ext uri="{9D8B030D-6E8A-4147-A177-3AD203B41FA5}">
                      <a16:colId xmlns:a16="http://schemas.microsoft.com/office/drawing/2014/main" val="621170051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2725849042"/>
                    </a:ext>
                  </a:extLst>
                </a:gridCol>
                <a:gridCol w="967409">
                  <a:extLst>
                    <a:ext uri="{9D8B030D-6E8A-4147-A177-3AD203B41FA5}">
                      <a16:colId xmlns:a16="http://schemas.microsoft.com/office/drawing/2014/main" val="3974302138"/>
                    </a:ext>
                  </a:extLst>
                </a:gridCol>
                <a:gridCol w="2584173">
                  <a:extLst>
                    <a:ext uri="{9D8B030D-6E8A-4147-A177-3AD203B41FA5}">
                      <a16:colId xmlns:a16="http://schemas.microsoft.com/office/drawing/2014/main" val="162960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opcode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rs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rt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immediate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3343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676043"/>
              </p:ext>
            </p:extLst>
          </p:nvPr>
        </p:nvGraphicFramePr>
        <p:xfrm>
          <a:off x="7069184" y="4101893"/>
          <a:ext cx="4435813" cy="2285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958">
                  <a:extLst>
                    <a:ext uri="{9D8B030D-6E8A-4147-A177-3AD203B41FA5}">
                      <a16:colId xmlns:a16="http://schemas.microsoft.com/office/drawing/2014/main" val="2959064186"/>
                    </a:ext>
                  </a:extLst>
                </a:gridCol>
                <a:gridCol w="3219855">
                  <a:extLst>
                    <a:ext uri="{9D8B030D-6E8A-4147-A177-3AD203B41FA5}">
                      <a16:colId xmlns:a16="http://schemas.microsoft.com/office/drawing/2014/main" val="1505941137"/>
                    </a:ext>
                  </a:extLst>
                </a:gridCol>
              </a:tblGrid>
              <a:tr h="3628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MIPS code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895487"/>
                  </a:ext>
                </a:extLst>
              </a:tr>
              <a:tr h="29613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Lucida Console" panose="020B0609040504020204" pitchFamily="49" charset="0"/>
                        </a:rPr>
                        <a:t>      </a:t>
                      </a:r>
                      <a:r>
                        <a:rPr lang="en-US" sz="1400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sz="1400" baseline="0" dirty="0"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400" dirty="0">
                          <a:latin typeface="Lucida Console" panose="020B0609040504020204" pitchFamily="49" charset="0"/>
                        </a:rPr>
                        <a:t>$s1, $zero, 0</a:t>
                      </a:r>
                      <a:endParaRPr lang="en-US" sz="1200" dirty="0">
                        <a:solidFill>
                          <a:srgbClr val="0066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142740"/>
                  </a:ext>
                </a:extLst>
              </a:tr>
              <a:tr h="1496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0x00084042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Loop: </a:t>
                      </a:r>
                      <a:r>
                        <a:rPr lang="en-US" sz="1400" dirty="0" err="1">
                          <a:latin typeface="Lucida Console" panose="020B0609040504020204" pitchFamily="49" charset="0"/>
                        </a:rPr>
                        <a:t>srl</a:t>
                      </a:r>
                      <a:r>
                        <a:rPr lang="en-US" sz="1400" baseline="0" dirty="0">
                          <a:latin typeface="Lucida Console" panose="020B0609040504020204" pitchFamily="49" charset="0"/>
                        </a:rPr>
                        <a:t>  $t0, $t0, 1</a:t>
                      </a:r>
                      <a:endParaRPr lang="en-US" sz="14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89398"/>
                  </a:ext>
                </a:extLst>
              </a:tr>
              <a:tr h="2242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0x11000002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852321"/>
                  </a:ext>
                </a:extLst>
              </a:tr>
              <a:tr h="1321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0x22310001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031094"/>
                  </a:ext>
                </a:extLst>
              </a:tr>
              <a:tr h="29613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Lucida Console" panose="020B0609040504020204" pitchFamily="49" charset="0"/>
                        </a:rPr>
                        <a:t>      j    </a:t>
                      </a:r>
                      <a:r>
                        <a:rPr lang="en-US" sz="140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30503"/>
                  </a:ext>
                </a:extLst>
              </a:tr>
              <a:tr h="33733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exit: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3175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810" y="4523361"/>
            <a:ext cx="1157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beq</a:t>
            </a:r>
            <a:endParaRPr lang="en-SG" sz="3200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961106" y="979842"/>
            <a:ext cx="1099226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1336710" y="3799865"/>
            <a:ext cx="172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Console" panose="020B0609040504020204" pitchFamily="49" charset="0"/>
              </a:rPr>
              <a:t>$8 = $t0</a:t>
            </a:r>
            <a:endParaRPr lang="en-SG" sz="2400" dirty="0">
              <a:latin typeface="Lucida Console" panose="020B060904050402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11320" y="4534203"/>
            <a:ext cx="1456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Lucida Console" panose="020B0609040504020204" pitchFamily="49" charset="0"/>
              </a:rPr>
              <a:t>$t0,</a:t>
            </a:r>
            <a:endParaRPr lang="en-SG" sz="3200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60332" y="975505"/>
            <a:ext cx="1099226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2821624" y="4545045"/>
            <a:ext cx="1756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Lucida Console" panose="020B0609040504020204" pitchFamily="49" charset="0"/>
              </a:rPr>
              <a:t>$zero,</a:t>
            </a:r>
            <a:endParaRPr lang="en-SG" sz="3200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225042" y="971747"/>
            <a:ext cx="3689392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Box 20"/>
          <p:cNvSpPr txBox="1"/>
          <p:nvPr/>
        </p:nvSpPr>
        <p:spPr>
          <a:xfrm>
            <a:off x="4394124" y="4534026"/>
            <a:ext cx="612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Lucida Console" panose="020B0609040504020204" pitchFamily="49" charset="0"/>
              </a:rPr>
              <a:t>2</a:t>
            </a:r>
            <a:endParaRPr lang="en-SG" sz="3200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473847" y="5379138"/>
            <a:ext cx="1595337" cy="369332"/>
            <a:chOff x="5204298" y="5525311"/>
            <a:chExt cx="1595337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5204298" y="5525311"/>
              <a:ext cx="1235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instr.</a:t>
              </a:r>
              <a:endParaRPr lang="en-SG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6342434" y="5680953"/>
              <a:ext cx="457201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5658672" y="5670649"/>
            <a:ext cx="95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+2 instr.</a:t>
            </a:r>
            <a:endParaRPr lang="en-SG" dirty="0"/>
          </a:p>
        </p:txBody>
      </p:sp>
      <p:sp>
        <p:nvSpPr>
          <p:cNvPr id="30" name="Freeform 29"/>
          <p:cNvSpPr/>
          <p:nvPr/>
        </p:nvSpPr>
        <p:spPr>
          <a:xfrm>
            <a:off x="7010496" y="5622329"/>
            <a:ext cx="126781" cy="282102"/>
          </a:xfrm>
          <a:custGeom>
            <a:avLst/>
            <a:gdLst>
              <a:gd name="connsiteX0" fmla="*/ 97598 w 126781"/>
              <a:gd name="connsiteY0" fmla="*/ 0 h 282102"/>
              <a:gd name="connsiteX1" fmla="*/ 321 w 126781"/>
              <a:gd name="connsiteY1" fmla="*/ 136187 h 282102"/>
              <a:gd name="connsiteX2" fmla="*/ 126781 w 126781"/>
              <a:gd name="connsiteY2" fmla="*/ 282102 h 28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781" h="282102">
                <a:moveTo>
                  <a:pt x="97598" y="0"/>
                </a:moveTo>
                <a:cubicBezTo>
                  <a:pt x="46527" y="44585"/>
                  <a:pt x="-4543" y="89170"/>
                  <a:pt x="321" y="136187"/>
                </a:cubicBezTo>
                <a:cubicBezTo>
                  <a:pt x="5185" y="183204"/>
                  <a:pt x="65983" y="232653"/>
                  <a:pt x="126781" y="282102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Freeform 31"/>
          <p:cNvSpPr/>
          <p:nvPr/>
        </p:nvSpPr>
        <p:spPr>
          <a:xfrm>
            <a:off x="7005793" y="6014248"/>
            <a:ext cx="126781" cy="282102"/>
          </a:xfrm>
          <a:custGeom>
            <a:avLst/>
            <a:gdLst>
              <a:gd name="connsiteX0" fmla="*/ 97598 w 126781"/>
              <a:gd name="connsiteY0" fmla="*/ 0 h 282102"/>
              <a:gd name="connsiteX1" fmla="*/ 321 w 126781"/>
              <a:gd name="connsiteY1" fmla="*/ 136187 h 282102"/>
              <a:gd name="connsiteX2" fmla="*/ 126781 w 126781"/>
              <a:gd name="connsiteY2" fmla="*/ 282102 h 28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781" h="282102">
                <a:moveTo>
                  <a:pt x="97598" y="0"/>
                </a:moveTo>
                <a:cubicBezTo>
                  <a:pt x="46527" y="44585"/>
                  <a:pt x="-4543" y="89170"/>
                  <a:pt x="321" y="136187"/>
                </a:cubicBezTo>
                <a:cubicBezTo>
                  <a:pt x="5185" y="183204"/>
                  <a:pt x="65983" y="232653"/>
                  <a:pt x="126781" y="282102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4398314" y="4550766"/>
            <a:ext cx="393970" cy="45831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38045" y="4586590"/>
            <a:ext cx="1322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Lucida Console" panose="020B0609040504020204" pitchFamily="49" charset="0"/>
              </a:rPr>
              <a:t>exit</a:t>
            </a:r>
            <a:endParaRPr lang="en-SG" sz="3200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37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9" grpId="0" animBg="1"/>
      <p:bldP spid="11" grpId="0"/>
      <p:bldP spid="4" grpId="0"/>
      <p:bldP spid="14" grpId="0" animBg="1"/>
      <p:bldP spid="15" grpId="0"/>
      <p:bldP spid="16" grpId="0"/>
      <p:bldP spid="17" grpId="0" animBg="1"/>
      <p:bldP spid="19" grpId="0"/>
      <p:bldP spid="20" grpId="0" animBg="1"/>
      <p:bldP spid="21" grpId="0"/>
      <p:bldP spid="27" grpId="0"/>
      <p:bldP spid="30" grpId="0" animBg="1"/>
      <p:bldP spid="32" grpId="0" animBg="1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9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>
                <a:solidFill>
                  <a:srgbClr val="C00000"/>
                </a:solidFill>
              </a:rPr>
              <a:t>Q2</a:t>
            </a:r>
            <a:r>
              <a:rPr lang="en-SG" sz="28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260234"/>
            <a:ext cx="3314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SG" sz="3200" dirty="0"/>
              <a:t>(a)	0x22310001</a:t>
            </a:r>
            <a:endParaRPr lang="en-SG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971622"/>
            <a:ext cx="10238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SG" sz="3200" dirty="0"/>
              <a:t>0x22310001 = 0010 0010 0011 0001 0000 0000 0000 0001</a:t>
            </a:r>
            <a:endParaRPr lang="en-SG" sz="2400" dirty="0"/>
          </a:p>
        </p:txBody>
      </p:sp>
      <p:sp>
        <p:nvSpPr>
          <p:cNvPr id="2" name="Rounded Rectangle 1"/>
          <p:cNvSpPr/>
          <p:nvPr/>
        </p:nvSpPr>
        <p:spPr>
          <a:xfrm>
            <a:off x="3482502" y="971622"/>
            <a:ext cx="1478604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3482502" y="1712068"/>
            <a:ext cx="1721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Opcode = 8</a:t>
            </a:r>
            <a:endParaRPr lang="en-SG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504022" y="1712068"/>
            <a:ext cx="482675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Look up MIPS Reference Data sheet!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240229"/>
              </p:ext>
            </p:extLst>
          </p:nvPr>
        </p:nvGraphicFramePr>
        <p:xfrm>
          <a:off x="3286061" y="2329404"/>
          <a:ext cx="85878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638">
                  <a:extLst>
                    <a:ext uri="{9D8B030D-6E8A-4147-A177-3AD203B41FA5}">
                      <a16:colId xmlns:a16="http://schemas.microsoft.com/office/drawing/2014/main" val="3518066403"/>
                    </a:ext>
                  </a:extLst>
                </a:gridCol>
                <a:gridCol w="1272788">
                  <a:extLst>
                    <a:ext uri="{9D8B030D-6E8A-4147-A177-3AD203B41FA5}">
                      <a16:colId xmlns:a16="http://schemas.microsoft.com/office/drawing/2014/main" val="2887287728"/>
                    </a:ext>
                  </a:extLst>
                </a:gridCol>
                <a:gridCol w="984795">
                  <a:extLst>
                    <a:ext uri="{9D8B030D-6E8A-4147-A177-3AD203B41FA5}">
                      <a16:colId xmlns:a16="http://schemas.microsoft.com/office/drawing/2014/main" val="3004631586"/>
                    </a:ext>
                  </a:extLst>
                </a:gridCol>
                <a:gridCol w="2573598">
                  <a:extLst>
                    <a:ext uri="{9D8B030D-6E8A-4147-A177-3AD203B41FA5}">
                      <a16:colId xmlns:a16="http://schemas.microsoft.com/office/drawing/2014/main" val="1074334198"/>
                    </a:ext>
                  </a:extLst>
                </a:gridCol>
                <a:gridCol w="1917067">
                  <a:extLst>
                    <a:ext uri="{9D8B030D-6E8A-4147-A177-3AD203B41FA5}">
                      <a16:colId xmlns:a16="http://schemas.microsoft.com/office/drawing/2014/main" val="3431389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Mnemonic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Opcode/</a:t>
                      </a:r>
                      <a:r>
                        <a:rPr lang="en-US" dirty="0" err="1"/>
                        <a:t>Funct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47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 Immediate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R[</a:t>
                      </a:r>
                      <a:r>
                        <a:rPr lang="en-US" dirty="0" err="1"/>
                        <a:t>rt</a:t>
                      </a:r>
                      <a:r>
                        <a:rPr lang="en-US" dirty="0"/>
                        <a:t>] = R[</a:t>
                      </a:r>
                      <a:r>
                        <a:rPr lang="en-US" dirty="0" err="1"/>
                        <a:t>rs</a:t>
                      </a:r>
                      <a:r>
                        <a:rPr lang="en-US" dirty="0"/>
                        <a:t>] + </a:t>
                      </a:r>
                      <a:r>
                        <a:rPr lang="en-US" dirty="0" err="1"/>
                        <a:t>SignextImm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8</a:t>
                      </a:r>
                      <a:r>
                        <a:rPr lang="en-US" baseline="-25000" dirty="0" err="1"/>
                        <a:t>hex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97004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038107" y="3258600"/>
            <a:ext cx="116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format: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33190"/>
              </p:ext>
            </p:extLst>
          </p:nvPr>
        </p:nvGraphicFramePr>
        <p:xfrm>
          <a:off x="5204298" y="3258600"/>
          <a:ext cx="584420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5461">
                  <a:extLst>
                    <a:ext uri="{9D8B030D-6E8A-4147-A177-3AD203B41FA5}">
                      <a16:colId xmlns:a16="http://schemas.microsoft.com/office/drawing/2014/main" val="621170051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2725849042"/>
                    </a:ext>
                  </a:extLst>
                </a:gridCol>
                <a:gridCol w="967409">
                  <a:extLst>
                    <a:ext uri="{9D8B030D-6E8A-4147-A177-3AD203B41FA5}">
                      <a16:colId xmlns:a16="http://schemas.microsoft.com/office/drawing/2014/main" val="3974302138"/>
                    </a:ext>
                  </a:extLst>
                </a:gridCol>
                <a:gridCol w="2584173">
                  <a:extLst>
                    <a:ext uri="{9D8B030D-6E8A-4147-A177-3AD203B41FA5}">
                      <a16:colId xmlns:a16="http://schemas.microsoft.com/office/drawing/2014/main" val="162960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opcode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rs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rt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immediate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3343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85286" y="4608578"/>
            <a:ext cx="1229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addi</a:t>
            </a:r>
            <a:endParaRPr lang="en-SG" sz="3200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961106" y="979842"/>
            <a:ext cx="1099226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3690803" y="3885082"/>
            <a:ext cx="203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Console" panose="020B0609040504020204" pitchFamily="49" charset="0"/>
              </a:rPr>
              <a:t>$17 = $s1</a:t>
            </a:r>
            <a:endParaRPr lang="en-SG" sz="2400" dirty="0">
              <a:latin typeface="Lucida Console" panose="020B0609040504020204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60332" y="975505"/>
            <a:ext cx="1099226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5836596" y="4589842"/>
            <a:ext cx="1040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Lucida Console" panose="020B0609040504020204" pitchFamily="49" charset="0"/>
              </a:rPr>
              <a:t>$s1</a:t>
            </a:r>
            <a:endParaRPr lang="en-SG" sz="3200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225042" y="971747"/>
            <a:ext cx="3689392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Box 20"/>
          <p:cNvSpPr txBox="1"/>
          <p:nvPr/>
        </p:nvSpPr>
        <p:spPr>
          <a:xfrm>
            <a:off x="4355832" y="4551651"/>
            <a:ext cx="1188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Lucida Console" panose="020B0609040504020204" pitchFamily="49" charset="0"/>
              </a:rPr>
              <a:t>$s1</a:t>
            </a:r>
            <a:endParaRPr lang="en-SG" sz="3200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04489" y="4773553"/>
            <a:ext cx="3064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ucida Console" panose="020B0609040504020204" pitchFamily="49" charset="0"/>
              </a:rPr>
              <a:t>____, ____,</a:t>
            </a:r>
            <a:endParaRPr lang="en-SG" sz="3200" dirty="0">
              <a:latin typeface="Lucida Console" panose="020B060904050402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94187" y="4592537"/>
            <a:ext cx="1040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Lucida Console" panose="020B0609040504020204" pitchFamily="49" charset="0"/>
              </a:rPr>
              <a:t>1</a:t>
            </a:r>
            <a:endParaRPr lang="en-SG" sz="3200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41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9" grpId="0" animBg="1"/>
      <p:bldP spid="11" grpId="0"/>
      <p:bldP spid="4" grpId="0"/>
      <p:bldP spid="14" grpId="0" animBg="1"/>
      <p:bldP spid="15" grpId="0"/>
      <p:bldP spid="17" grpId="0" animBg="1"/>
      <p:bldP spid="19" grpId="0"/>
      <p:bldP spid="20" grpId="0" animBg="1"/>
      <p:bldP spid="21" grpId="0"/>
      <p:bldP spid="18" grpId="0"/>
      <p:bldP spid="31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3716</TotalTime>
  <Words>2439</Words>
  <Application>Microsoft Macintosh PowerPoint</Application>
  <PresentationFormat>Widescreen</PresentationFormat>
  <Paragraphs>434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Cambria Math</vt:lpstr>
      <vt:lpstr>Lucida Console</vt:lpstr>
      <vt:lpstr>Retrospect</vt:lpstr>
      <vt:lpstr>CS2100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Tan Keng Yan, Colin</cp:lastModifiedBy>
  <cp:revision>324</cp:revision>
  <cp:lastPrinted>2021-02-04T02:51:21Z</cp:lastPrinted>
  <dcterms:created xsi:type="dcterms:W3CDTF">2015-03-28T05:22:46Z</dcterms:created>
  <dcterms:modified xsi:type="dcterms:W3CDTF">2021-08-22T07:54:13Z</dcterms:modified>
</cp:coreProperties>
</file>