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7"/>
  </p:notesMasterIdLst>
  <p:sldIdLst>
    <p:sldId id="256" r:id="rId2"/>
    <p:sldId id="650" r:id="rId3"/>
    <p:sldId id="654" r:id="rId4"/>
    <p:sldId id="652" r:id="rId5"/>
    <p:sldId id="653" r:id="rId6"/>
    <p:sldId id="655" r:id="rId7"/>
    <p:sldId id="656" r:id="rId8"/>
    <p:sldId id="657" r:id="rId9"/>
    <p:sldId id="659" r:id="rId10"/>
    <p:sldId id="660" r:id="rId11"/>
    <p:sldId id="661" r:id="rId12"/>
    <p:sldId id="667" r:id="rId13"/>
    <p:sldId id="662" r:id="rId14"/>
    <p:sldId id="663" r:id="rId15"/>
    <p:sldId id="269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33CC"/>
    <a:srgbClr val="FBE6CE"/>
    <a:srgbClr val="95F3E8"/>
    <a:srgbClr val="660066"/>
    <a:srgbClr val="66FF99"/>
    <a:srgbClr val="E2F0D9"/>
    <a:srgbClr val="FBE5D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129" autoAdjust="0"/>
  </p:normalViewPr>
  <p:slideViewPr>
    <p:cSldViewPr snapToGrid="0">
      <p:cViewPr varScale="1">
        <p:scale>
          <a:sx n="59" d="100"/>
          <a:sy n="59" d="100"/>
        </p:scale>
        <p:origin x="118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8/10/2021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8/10/2021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8/10/2021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8/10/2021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8/10/2021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8/10/2021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8/10/2021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8/10/2021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10000"/>
          </a:bodyPr>
          <a:lstStyle/>
          <a:p>
            <a:r>
              <a:rPr lang="en-SG" sz="3200" dirty="0"/>
              <a:t>Tutorial #6</a:t>
            </a:r>
          </a:p>
          <a:p>
            <a:r>
              <a:rPr lang="en-SG" sz="4400" dirty="0"/>
              <a:t>Boolean Algebra, Logic Gates &amp; Simplification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023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m0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22767" y="1100051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2651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42791" y="184125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m5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57622" y="184718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m4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00878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m2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72506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m3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441342" y="258763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m7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56173" y="259357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m6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9209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0837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24653" y="338011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m15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9484" y="338605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245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m8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0873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m9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25015" y="404957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m13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139846" y="405551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m12</a:t>
            </a:r>
            <a:endParaRPr lang="en-US" sz="2400" dirty="0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 flipH="1">
            <a:off x="874606" y="906661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(a)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(b)</a:t>
            </a: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X(6,11,14,15).</a:t>
            </a:r>
            <a:endParaRPr lang="en-US" sz="2000" dirty="0">
              <a:latin typeface="+mn-lt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00603" y="35640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3276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Slide Number Placeholder 1">
            <a:extLst>
              <a:ext uri="{FF2B5EF4-FFF2-40B4-BE49-F238E27FC236}">
                <a16:creationId xmlns:a16="http://schemas.microsoft.com/office/drawing/2014/main" id="{BC8B7448-F61D-4012-AE86-E7AFC67F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623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(d)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How many PIs?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Rectangle 2"/>
          <p:cNvSpPr txBox="1">
            <a:spLocks noChangeArrowheads="1"/>
          </p:cNvSpPr>
          <p:nvPr/>
        </p:nvSpPr>
        <p:spPr>
          <a:xfrm flipH="1">
            <a:off x="559287" y="3988213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(e)</a:t>
            </a:r>
          </a:p>
        </p:txBody>
      </p:sp>
      <p:sp>
        <p:nvSpPr>
          <p:cNvPr id="122" name="Rectangle 2"/>
          <p:cNvSpPr txBox="1">
            <a:spLocks noChangeArrowheads="1"/>
          </p:cNvSpPr>
          <p:nvPr/>
        </p:nvSpPr>
        <p:spPr>
          <a:xfrm flipH="1">
            <a:off x="1185771" y="3979088"/>
            <a:ext cx="311392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How many </a:t>
            </a:r>
            <a:r>
              <a:rPr lang="en-US" sz="3200" dirty="0" err="1">
                <a:latin typeface="+mn-lt"/>
              </a:rPr>
              <a:t>EPIs</a:t>
            </a:r>
            <a:r>
              <a:rPr lang="en-US" sz="3200" dirty="0">
                <a:latin typeface="+mn-lt"/>
              </a:rPr>
              <a:t>?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3" name="Rounded Rectangle 122"/>
          <p:cNvSpPr/>
          <p:nvPr/>
        </p:nvSpPr>
        <p:spPr>
          <a:xfrm rot="16200000" flipV="1">
            <a:off x="7741696" y="3871101"/>
            <a:ext cx="1293991" cy="619081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2">
            <a:extLst>
              <a:ext uri="{FF2B5EF4-FFF2-40B4-BE49-F238E27FC236}">
                <a16:creationId xmlns:a16="http://schemas.microsoft.com/office/drawing/2014/main" id="{86BA14E8-6EF8-409C-A5F6-0BA6D20A222B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8" name="Rectangle 2">
            <a:extLst>
              <a:ext uri="{FF2B5EF4-FFF2-40B4-BE49-F238E27FC236}">
                <a16:creationId xmlns:a16="http://schemas.microsoft.com/office/drawing/2014/main" id="{725E672E-1BAF-488A-93F3-BA6E873027C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X(6,11,14,15).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525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6222460" y="193710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362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(f)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Simplified SOP expression: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882756" y="3188550"/>
            <a:ext cx="111781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+mn-lt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+mn-lt"/>
              </a:rPr>
              <a:t>D'</a:t>
            </a:r>
            <a:endParaRPr lang="en-US" sz="20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>
          <a:xfrm flipH="1">
            <a:off x="1638669" y="3206798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A'</a:t>
            </a:r>
            <a:r>
              <a:rPr lang="en-SG" sz="32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C'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8464333" y="966197"/>
            <a:ext cx="527983" cy="273005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>
          <a:xfrm flipH="1">
            <a:off x="2752897" y="3215922"/>
            <a:ext cx="208889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+mn-lt"/>
              </a:rPr>
              <a:t>B'</a:t>
            </a:r>
            <a:r>
              <a:rPr lang="en-SG" sz="32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+mn-lt"/>
              </a:rPr>
              <a:t>C'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>
          <a:xfrm flipH="1">
            <a:off x="1633176" y="3887511"/>
            <a:ext cx="1646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or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6" name="Rectangle 2"/>
          <p:cNvSpPr txBox="1">
            <a:spLocks noChangeArrowheads="1"/>
          </p:cNvSpPr>
          <p:nvPr/>
        </p:nvSpPr>
        <p:spPr>
          <a:xfrm flipH="1">
            <a:off x="655508" y="4610084"/>
            <a:ext cx="4152379" cy="5609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D'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A'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C'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</a:t>
            </a:r>
            <a:endParaRPr lang="en-US" sz="3200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Slide Number Placeholder 1">
            <a:extLst>
              <a:ext uri="{FF2B5EF4-FFF2-40B4-BE49-F238E27FC236}">
                <a16:creationId xmlns:a16="http://schemas.microsoft.com/office/drawing/2014/main" id="{F1E229CE-697A-4A08-BF45-6D1441B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66797" y="2067272"/>
            <a:ext cx="2931590" cy="1303110"/>
            <a:chOff x="7266797" y="2067272"/>
            <a:chExt cx="2931590" cy="1303110"/>
          </a:xfrm>
        </p:grpSpPr>
        <p:sp>
          <p:nvSpPr>
            <p:cNvPr id="2" name="Left Bracket 1"/>
            <p:cNvSpPr/>
            <p:nvPr/>
          </p:nvSpPr>
          <p:spPr>
            <a:xfrm>
              <a:off x="9556676" y="2097451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Left Bracket 117"/>
            <p:cNvSpPr/>
            <p:nvPr/>
          </p:nvSpPr>
          <p:spPr>
            <a:xfrm flipH="1">
              <a:off x="7266797" y="2067272"/>
              <a:ext cx="641711" cy="1272931"/>
            </a:xfrm>
            <a:prstGeom prst="leftBracket">
              <a:avLst/>
            </a:prstGeom>
            <a:solidFill>
              <a:srgbClr val="0000FF">
                <a:alpha val="20000"/>
              </a:srgbClr>
            </a:solidFill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43073" y="1969885"/>
            <a:ext cx="619617" cy="2936993"/>
            <a:chOff x="8043073" y="1969885"/>
            <a:chExt cx="619617" cy="2936993"/>
          </a:xfrm>
        </p:grpSpPr>
        <p:sp>
          <p:nvSpPr>
            <p:cNvPr id="119" name="Left Bracket 118"/>
            <p:cNvSpPr/>
            <p:nvPr/>
          </p:nvSpPr>
          <p:spPr>
            <a:xfrm rot="16200000">
              <a:off x="8032026" y="1980932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Left Bracket 119"/>
            <p:cNvSpPr/>
            <p:nvPr/>
          </p:nvSpPr>
          <p:spPr>
            <a:xfrm rot="5400000" flipV="1">
              <a:off x="8032026" y="4276214"/>
              <a:ext cx="641711" cy="619617"/>
            </a:xfrm>
            <a:prstGeom prst="leftBracket">
              <a:avLst/>
            </a:prstGeom>
            <a:solidFill>
              <a:srgbClr val="006600">
                <a:alpha val="20000"/>
              </a:srgbClr>
            </a:solidFill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tangle 2">
            <a:extLst>
              <a:ext uri="{FF2B5EF4-FFF2-40B4-BE49-F238E27FC236}">
                <a16:creationId xmlns:a16="http://schemas.microsoft.com/office/drawing/2014/main" id="{8F1A58B3-0C0A-46A2-A0EB-8ED5C6A7F4F8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1" name="Rectangle 2">
            <a:extLst>
              <a:ext uri="{FF2B5EF4-FFF2-40B4-BE49-F238E27FC236}">
                <a16:creationId xmlns:a16="http://schemas.microsoft.com/office/drawing/2014/main" id="{A7E0310E-A8BB-4991-88FB-AB3D8607B111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X(6,11,14,15).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52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13" grpId="0" animBg="1"/>
      <p:bldP spid="114" grpId="0"/>
      <p:bldP spid="115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407169" y="3487538"/>
            <a:ext cx="2649673" cy="1445184"/>
            <a:chOff x="7408383" y="2777796"/>
            <a:chExt cx="2649673" cy="1445184"/>
          </a:xfrm>
        </p:grpSpPr>
        <p:sp>
          <p:nvSpPr>
            <p:cNvPr id="4" name="Left Bracket 3"/>
            <p:cNvSpPr/>
            <p:nvPr/>
          </p:nvSpPr>
          <p:spPr>
            <a:xfrm>
              <a:off x="9487248" y="2777796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Left Bracket 108"/>
            <p:cNvSpPr/>
            <p:nvPr/>
          </p:nvSpPr>
          <p:spPr>
            <a:xfrm flipH="1">
              <a:off x="7408383" y="2808649"/>
              <a:ext cx="570808" cy="1414331"/>
            </a:xfrm>
            <a:prstGeom prst="leftBracket">
              <a:avLst/>
            </a:prstGeom>
            <a:solidFill>
              <a:srgbClr val="0033CC">
                <a:alpha val="16078"/>
              </a:srgbClr>
            </a:solidFill>
            <a:ln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 flipH="1">
            <a:off x="2546594" y="217222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(b)</a:t>
            </a: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>
          <a:xfrm flipH="1">
            <a:off x="4360581" y="1437082"/>
            <a:ext cx="301430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K-map for T’: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95838" y="1339927"/>
            <a:ext cx="4208412" cy="4276130"/>
            <a:chOff x="1422767" y="518160"/>
            <a:chExt cx="4208412" cy="4276130"/>
          </a:xfrm>
        </p:grpSpPr>
        <p:grpSp>
          <p:nvGrpSpPr>
            <p:cNvPr id="60" name="Group 59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65" name="Right Brace 64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Brace 65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e 66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293227" y="21000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24601" y="2085375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05783" y="283314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004993" y="428380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24601" y="42907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43045" y="208343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79065" y="43068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12045" y="3563260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98673" y="4294113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721273" y="354715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93473" y="208575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10485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000603" y="2819916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13243" y="2801018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11503" y="3571109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13243" y="3526671"/>
            <a:ext cx="71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607660" y="2268334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(g)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1234144" y="2259209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Simplified POS expression: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088133" y="2829048"/>
            <a:ext cx="1231727" cy="126528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2"/>
          <p:cNvSpPr txBox="1">
            <a:spLocks noChangeArrowheads="1"/>
          </p:cNvSpPr>
          <p:nvPr/>
        </p:nvSpPr>
        <p:spPr>
          <a:xfrm flipH="1">
            <a:off x="999488" y="3153655"/>
            <a:ext cx="4041711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T’ = 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D 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+ 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Rectangle 2"/>
          <p:cNvSpPr txBox="1">
            <a:spLocks noChangeArrowheads="1"/>
          </p:cNvSpPr>
          <p:nvPr/>
        </p:nvSpPr>
        <p:spPr>
          <a:xfrm flipH="1">
            <a:off x="1019799" y="3923131"/>
            <a:ext cx="5404895" cy="1500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dirty="0">
                <a:latin typeface="+mn-lt"/>
              </a:rPr>
              <a:t>T = (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D + 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</a:t>
            </a:r>
            <a:r>
              <a:rPr lang="en-US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)’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290513" algn="l"/>
              </a:tabLs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	= (</a:t>
            </a:r>
            <a:r>
              <a:rPr lang="en-US" sz="3200" dirty="0" err="1">
                <a:solidFill>
                  <a:srgbClr val="0000FF"/>
                </a:solidFill>
                <a:latin typeface="+mn-lt"/>
              </a:rPr>
              <a:t>A’+D</a:t>
            </a:r>
            <a:r>
              <a:rPr lang="en-US" sz="3200" dirty="0">
                <a:latin typeface="+mn-lt"/>
              </a:rPr>
              <a:t>)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  (</a:t>
            </a:r>
            <a:r>
              <a:rPr lang="en-SG" sz="3200" dirty="0" err="1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C’+D</a:t>
            </a:r>
            <a:r>
              <a:rPr lang="en-SG" sz="32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 (</a:t>
            </a:r>
            <a:r>
              <a:rPr lang="en-SG" sz="3200" dirty="0" err="1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A’+B</a:t>
            </a:r>
            <a:r>
              <a:rPr lang="en-SG" sz="3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’</a:t>
            </a:r>
            <a:r>
              <a:rPr lang="en-SG" sz="32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Slide Number Placeholder 1">
            <a:extLst>
              <a:ext uri="{FF2B5EF4-FFF2-40B4-BE49-F238E27FC236}">
                <a16:creationId xmlns:a16="http://schemas.microsoft.com/office/drawing/2014/main" id="{4D323B49-5727-480A-BF89-CDF5397C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sz="1600" dirty="0"/>
          </a:p>
        </p:txBody>
      </p:sp>
      <p:sp>
        <p:nvSpPr>
          <p:cNvPr id="110" name="Rounded Rectangle 109"/>
          <p:cNvSpPr/>
          <p:nvPr/>
        </p:nvSpPr>
        <p:spPr>
          <a:xfrm>
            <a:off x="8810894" y="3550691"/>
            <a:ext cx="1231727" cy="1265281"/>
          </a:xfrm>
          <a:prstGeom prst="round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2">
            <a:extLst>
              <a:ext uri="{FF2B5EF4-FFF2-40B4-BE49-F238E27FC236}">
                <a16:creationId xmlns:a16="http://schemas.microsoft.com/office/drawing/2014/main" id="{B2529230-9944-43D6-B295-47CA930DA43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8453" y="570986"/>
            <a:ext cx="7837643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solidFill>
                  <a:srgbClr val="C00000"/>
                </a:solidFill>
                <a:latin typeface="Symbol" panose="05050102010706020507" pitchFamily="18" charset="2"/>
              </a:rPr>
              <a:t>S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m(0,1,2,4,5,9) + X(6,11,14,15).</a:t>
            </a: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id="{D277FA78-19CD-4CBB-83B0-65E089806025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3549471" y="36313"/>
            <a:ext cx="8427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(</a:t>
            </a:r>
            <a:r>
              <a:rPr lang="en-US" sz="3200" i="1" dirty="0" err="1">
                <a:latin typeface="+mn-lt"/>
              </a:rPr>
              <a:t>A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B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C</a:t>
            </a:r>
            <a:r>
              <a:rPr lang="en-US" sz="3200" dirty="0" err="1">
                <a:latin typeface="+mn-lt"/>
              </a:rPr>
              <a:t>,</a:t>
            </a:r>
            <a:r>
              <a:rPr lang="en-US" sz="3200" i="1" dirty="0" err="1">
                <a:latin typeface="+mn-lt"/>
              </a:rPr>
              <a:t>D</a:t>
            </a:r>
            <a:r>
              <a:rPr lang="en-US" sz="3200" dirty="0">
                <a:latin typeface="+mn-lt"/>
              </a:rPr>
              <a:t>) = </a:t>
            </a:r>
            <a:r>
              <a:rPr lang="en-US" sz="3200" dirty="0">
                <a:latin typeface="Symbol" panose="05050102010706020507" pitchFamily="18" charset="2"/>
              </a:rPr>
              <a:t>P</a:t>
            </a:r>
            <a:r>
              <a:rPr lang="en-US" sz="3200" dirty="0">
                <a:latin typeface="+mn-lt"/>
              </a:rPr>
              <a:t>M(3,7,8,10,12,13) 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 X(6,11,14,15).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5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7" grpId="0"/>
      <p:bldP spid="118" grpId="0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105" name="Rectangle 2"/>
          <p:cNvSpPr txBox="1">
            <a:spLocks noChangeArrowheads="1"/>
          </p:cNvSpPr>
          <p:nvPr/>
        </p:nvSpPr>
        <p:spPr>
          <a:xfrm flipH="1">
            <a:off x="1494969" y="247009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(h)</a:t>
            </a:r>
          </a:p>
        </p:txBody>
      </p:sp>
      <p:sp>
        <p:nvSpPr>
          <p:cNvPr id="106" name="Rectangle 2"/>
          <p:cNvSpPr txBox="1">
            <a:spLocks noChangeArrowheads="1"/>
          </p:cNvSpPr>
          <p:nvPr/>
        </p:nvSpPr>
        <p:spPr>
          <a:xfrm flipH="1">
            <a:off x="2121453" y="237884"/>
            <a:ext cx="4704450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T = A'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</a:rPr>
              <a:t>D' + A'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C'</a:t>
            </a:r>
            <a:r>
              <a:rPr lang="en-US" sz="3200" dirty="0">
                <a:latin typeface="+mn-lt"/>
              </a:rPr>
              <a:t> + B'</a:t>
            </a:r>
            <a:r>
              <a:rPr lang="en-SG" sz="3200" dirty="0">
                <a:latin typeface="+mn-lt"/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C'</a:t>
            </a:r>
            <a:r>
              <a:rPr lang="en-SG" sz="3200" dirty="0">
                <a:sym typeface="Symbol" panose="05050102010706020507" pitchFamily="18" charset="2"/>
              </a:rPr>
              <a:t></a:t>
            </a:r>
            <a:r>
              <a:rPr lang="en-US" sz="3200" dirty="0">
                <a:latin typeface="+mn-lt"/>
                <a:sym typeface="Symbol" panose="05050102010706020507" pitchFamily="18" charset="2"/>
              </a:rPr>
              <a:t>D</a:t>
            </a:r>
            <a:endParaRPr lang="en-US" sz="3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278" y="851845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2-level AND-OR circuit: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99519" y="3548325"/>
            <a:ext cx="366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2-level </a:t>
            </a:r>
            <a:r>
              <a:rPr lang="en-US" sz="2800" dirty="0" err="1"/>
              <a:t>NAND</a:t>
            </a:r>
            <a:r>
              <a:rPr lang="en-US" sz="2800" dirty="0"/>
              <a:t> circuit:</a:t>
            </a:r>
          </a:p>
        </p:txBody>
      </p:sp>
      <p:sp>
        <p:nvSpPr>
          <p:cNvPr id="107" name="Slide Number Placeholder 1">
            <a:extLst>
              <a:ext uri="{FF2B5EF4-FFF2-40B4-BE49-F238E27FC236}">
                <a16:creationId xmlns:a16="http://schemas.microsoft.com/office/drawing/2014/main" id="{1715CD0D-48E2-4CE2-B0C7-A328AD32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sz="16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400086" y="851846"/>
            <a:ext cx="6466296" cy="2570838"/>
            <a:chOff x="0" y="0"/>
            <a:chExt cx="4662382" cy="1853777"/>
          </a:xfrm>
        </p:grpSpPr>
        <p:sp>
          <p:nvSpPr>
            <p:cNvPr id="118" name="Text Box 1349"/>
            <p:cNvSpPr txBox="1">
              <a:spLocks noChangeArrowheads="1"/>
            </p:cNvSpPr>
            <p:nvPr/>
          </p:nvSpPr>
          <p:spPr bwMode="auto">
            <a:xfrm>
              <a:off x="4377267" y="965200"/>
              <a:ext cx="28511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6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10" name="Group 209"/>
            <p:cNvGrpSpPr/>
            <p:nvPr/>
          </p:nvGrpSpPr>
          <p:grpSpPr>
            <a:xfrm>
              <a:off x="0" y="0"/>
              <a:ext cx="4430819" cy="1853777"/>
              <a:chOff x="0" y="0"/>
              <a:chExt cx="4430819" cy="185377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0" y="0"/>
                <a:ext cx="1367155" cy="1852930"/>
                <a:chOff x="0" y="0"/>
                <a:chExt cx="1367155" cy="185293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447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8768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8534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196340" y="251460"/>
                  <a:ext cx="0" cy="16014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6" name="Group 255"/>
                <p:cNvGrpSpPr/>
                <p:nvPr/>
              </p:nvGrpSpPr>
              <p:grpSpPr>
                <a:xfrm>
                  <a:off x="0" y="0"/>
                  <a:ext cx="1367155" cy="304800"/>
                  <a:chOff x="0" y="0"/>
                  <a:chExt cx="1367155" cy="304800"/>
                </a:xfrm>
              </p:grpSpPr>
              <p:sp>
                <p:nvSpPr>
                  <p:cNvPr id="257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9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152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" name="Text Box 1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040" y="0"/>
                    <a:ext cx="28511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SG" sz="1600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12" name="Group 211"/>
              <p:cNvGrpSpPr/>
              <p:nvPr/>
            </p:nvGrpSpPr>
            <p:grpSpPr>
              <a:xfrm>
                <a:off x="2192867" y="304800"/>
                <a:ext cx="499745" cy="1548977"/>
                <a:chOff x="0" y="0"/>
                <a:chExt cx="499745" cy="1548977"/>
              </a:xfrm>
            </p:grpSpPr>
            <p:sp>
              <p:nvSpPr>
                <p:cNvPr id="249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571500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AutoShape 1358"/>
                <p:cNvSpPr>
                  <a:spLocks noChangeArrowheads="1"/>
                </p:cNvSpPr>
                <p:nvPr/>
              </p:nvSpPr>
              <p:spPr bwMode="auto">
                <a:xfrm>
                  <a:off x="0" y="1113367"/>
                  <a:ext cx="499745" cy="435610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2696634" y="503767"/>
                <a:ext cx="1734185" cy="1120140"/>
                <a:chOff x="0" y="0"/>
                <a:chExt cx="1734185" cy="1120140"/>
              </a:xfrm>
            </p:grpSpPr>
            <p:grpSp>
              <p:nvGrpSpPr>
                <p:cNvPr id="237" name="Group 236"/>
                <p:cNvGrpSpPr>
                  <a:grpSpLocks/>
                </p:cNvGrpSpPr>
                <p:nvPr/>
              </p:nvGrpSpPr>
              <p:grpSpPr bwMode="auto">
                <a:xfrm>
                  <a:off x="762000" y="403860"/>
                  <a:ext cx="547370" cy="381000"/>
                  <a:chOff x="0" y="0"/>
                  <a:chExt cx="20000" cy="19999"/>
                </a:xfrm>
              </p:grpSpPr>
              <p:sp>
                <p:nvSpPr>
                  <p:cNvPr id="246" name="Freeform 245"/>
                  <p:cNvSpPr>
                    <a:spLocks/>
                  </p:cNvSpPr>
                  <p:nvPr/>
                </p:nvSpPr>
                <p:spPr bwMode="auto">
                  <a:xfrm>
                    <a:off x="653" y="0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95 h 20000"/>
                      <a:gd name="T2" fmla="*/ 434 w 20000"/>
                      <a:gd name="T3" fmla="*/ 0 h 20000"/>
                      <a:gd name="T4" fmla="*/ 10554 w 20000"/>
                      <a:gd name="T5" fmla="*/ 0 h 20000"/>
                      <a:gd name="T6" fmla="*/ 10554 w 20000"/>
                      <a:gd name="T7" fmla="*/ 1422 h 20000"/>
                      <a:gd name="T8" fmla="*/ 12000 w 20000"/>
                      <a:gd name="T9" fmla="*/ 1422 h 20000"/>
                      <a:gd name="T10" fmla="*/ 12000 w 20000"/>
                      <a:gd name="T11" fmla="*/ 2844 h 20000"/>
                      <a:gd name="T12" fmla="*/ 13446 w 20000"/>
                      <a:gd name="T13" fmla="*/ 2844 h 20000"/>
                      <a:gd name="T14" fmla="*/ 13446 w 20000"/>
                      <a:gd name="T15" fmla="*/ 4265 h 20000"/>
                      <a:gd name="T16" fmla="*/ 14169 w 20000"/>
                      <a:gd name="T17" fmla="*/ 5687 h 20000"/>
                      <a:gd name="T18" fmla="*/ 14892 w 20000"/>
                      <a:gd name="T19" fmla="*/ 5687 h 20000"/>
                      <a:gd name="T20" fmla="*/ 14892 w 20000"/>
                      <a:gd name="T21" fmla="*/ 7109 h 20000"/>
                      <a:gd name="T22" fmla="*/ 15614 w 20000"/>
                      <a:gd name="T23" fmla="*/ 7109 h 20000"/>
                      <a:gd name="T24" fmla="*/ 16337 w 20000"/>
                      <a:gd name="T25" fmla="*/ 8531 h 20000"/>
                      <a:gd name="T26" fmla="*/ 17060 w 20000"/>
                      <a:gd name="T27" fmla="*/ 8531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11374 h 20000"/>
                      <a:gd name="T34" fmla="*/ 19229 w 20000"/>
                      <a:gd name="T35" fmla="*/ 14218 h 20000"/>
                      <a:gd name="T36" fmla="*/ 19229 w 20000"/>
                      <a:gd name="T37" fmla="*/ 15640 h 20000"/>
                      <a:gd name="T38" fmla="*/ 19952 w 20000"/>
                      <a:gd name="T39" fmla="*/ 15640 h 20000"/>
                      <a:gd name="T40" fmla="*/ 19952 w 20000"/>
                      <a:gd name="T41" fmla="*/ 19905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95"/>
                        </a:moveTo>
                        <a:lnTo>
                          <a:pt x="434" y="0"/>
                        </a:lnTo>
                        <a:lnTo>
                          <a:pt x="10554" y="0"/>
                        </a:lnTo>
                        <a:lnTo>
                          <a:pt x="10554" y="1422"/>
                        </a:lnTo>
                        <a:lnTo>
                          <a:pt x="12000" y="1422"/>
                        </a:lnTo>
                        <a:lnTo>
                          <a:pt x="12000" y="2844"/>
                        </a:lnTo>
                        <a:lnTo>
                          <a:pt x="13446" y="2844"/>
                        </a:lnTo>
                        <a:lnTo>
                          <a:pt x="13446" y="4265"/>
                        </a:lnTo>
                        <a:lnTo>
                          <a:pt x="14169" y="5687"/>
                        </a:lnTo>
                        <a:lnTo>
                          <a:pt x="14892" y="5687"/>
                        </a:lnTo>
                        <a:lnTo>
                          <a:pt x="14892" y="7109"/>
                        </a:lnTo>
                        <a:lnTo>
                          <a:pt x="15614" y="7109"/>
                        </a:lnTo>
                        <a:lnTo>
                          <a:pt x="16337" y="8531"/>
                        </a:lnTo>
                        <a:lnTo>
                          <a:pt x="17060" y="8531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11374"/>
                        </a:lnTo>
                        <a:lnTo>
                          <a:pt x="19229" y="14218"/>
                        </a:lnTo>
                        <a:lnTo>
                          <a:pt x="19229" y="15640"/>
                        </a:lnTo>
                        <a:lnTo>
                          <a:pt x="19952" y="15640"/>
                        </a:lnTo>
                        <a:lnTo>
                          <a:pt x="19952" y="19905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7" name="Freeform 246"/>
                  <p:cNvSpPr>
                    <a:spLocks/>
                  </p:cNvSpPr>
                  <p:nvPr/>
                </p:nvSpPr>
                <p:spPr bwMode="auto">
                  <a:xfrm>
                    <a:off x="653" y="7833"/>
                    <a:ext cx="19347" cy="11722"/>
                  </a:xfrm>
                  <a:custGeom>
                    <a:avLst/>
                    <a:gdLst>
                      <a:gd name="T0" fmla="*/ 0 w 20000"/>
                      <a:gd name="T1" fmla="*/ 19810 h 20000"/>
                      <a:gd name="T2" fmla="*/ 434 w 20000"/>
                      <a:gd name="T3" fmla="*/ 19905 h 20000"/>
                      <a:gd name="T4" fmla="*/ 10554 w 20000"/>
                      <a:gd name="T5" fmla="*/ 19905 h 20000"/>
                      <a:gd name="T6" fmla="*/ 10554 w 20000"/>
                      <a:gd name="T7" fmla="*/ 18483 h 20000"/>
                      <a:gd name="T8" fmla="*/ 12000 w 20000"/>
                      <a:gd name="T9" fmla="*/ 18483 h 20000"/>
                      <a:gd name="T10" fmla="*/ 12000 w 20000"/>
                      <a:gd name="T11" fmla="*/ 17062 h 20000"/>
                      <a:gd name="T12" fmla="*/ 13446 w 20000"/>
                      <a:gd name="T13" fmla="*/ 17062 h 20000"/>
                      <a:gd name="T14" fmla="*/ 13446 w 20000"/>
                      <a:gd name="T15" fmla="*/ 15640 h 20000"/>
                      <a:gd name="T16" fmla="*/ 14169 w 20000"/>
                      <a:gd name="T17" fmla="*/ 14218 h 20000"/>
                      <a:gd name="T18" fmla="*/ 14892 w 20000"/>
                      <a:gd name="T19" fmla="*/ 14218 h 20000"/>
                      <a:gd name="T20" fmla="*/ 14892 w 20000"/>
                      <a:gd name="T21" fmla="*/ 12796 h 20000"/>
                      <a:gd name="T22" fmla="*/ 15614 w 20000"/>
                      <a:gd name="T23" fmla="*/ 12796 h 20000"/>
                      <a:gd name="T24" fmla="*/ 16337 w 20000"/>
                      <a:gd name="T25" fmla="*/ 11374 h 20000"/>
                      <a:gd name="T26" fmla="*/ 17060 w 20000"/>
                      <a:gd name="T27" fmla="*/ 11374 h 20000"/>
                      <a:gd name="T28" fmla="*/ 17060 w 20000"/>
                      <a:gd name="T29" fmla="*/ 9953 h 20000"/>
                      <a:gd name="T30" fmla="*/ 17783 w 20000"/>
                      <a:gd name="T31" fmla="*/ 9953 h 20000"/>
                      <a:gd name="T32" fmla="*/ 17783 w 20000"/>
                      <a:gd name="T33" fmla="*/ 8531 h 20000"/>
                      <a:gd name="T34" fmla="*/ 19229 w 20000"/>
                      <a:gd name="T35" fmla="*/ 5687 h 20000"/>
                      <a:gd name="T36" fmla="*/ 19229 w 20000"/>
                      <a:gd name="T37" fmla="*/ 4265 h 20000"/>
                      <a:gd name="T38" fmla="*/ 19952 w 20000"/>
                      <a:gd name="T39" fmla="*/ 4265 h 20000"/>
                      <a:gd name="T40" fmla="*/ 19952 w 20000"/>
                      <a:gd name="T41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19810"/>
                        </a:moveTo>
                        <a:lnTo>
                          <a:pt x="434" y="19905"/>
                        </a:lnTo>
                        <a:lnTo>
                          <a:pt x="10554" y="19905"/>
                        </a:lnTo>
                        <a:lnTo>
                          <a:pt x="10554" y="18483"/>
                        </a:lnTo>
                        <a:lnTo>
                          <a:pt x="12000" y="18483"/>
                        </a:lnTo>
                        <a:lnTo>
                          <a:pt x="12000" y="17062"/>
                        </a:lnTo>
                        <a:lnTo>
                          <a:pt x="13446" y="17062"/>
                        </a:lnTo>
                        <a:lnTo>
                          <a:pt x="13446" y="15640"/>
                        </a:lnTo>
                        <a:lnTo>
                          <a:pt x="14169" y="14218"/>
                        </a:lnTo>
                        <a:lnTo>
                          <a:pt x="14892" y="14218"/>
                        </a:lnTo>
                        <a:lnTo>
                          <a:pt x="14892" y="12796"/>
                        </a:lnTo>
                        <a:lnTo>
                          <a:pt x="15614" y="12796"/>
                        </a:lnTo>
                        <a:lnTo>
                          <a:pt x="16337" y="11374"/>
                        </a:lnTo>
                        <a:lnTo>
                          <a:pt x="17060" y="11374"/>
                        </a:lnTo>
                        <a:lnTo>
                          <a:pt x="17060" y="9953"/>
                        </a:lnTo>
                        <a:lnTo>
                          <a:pt x="17783" y="9953"/>
                        </a:lnTo>
                        <a:lnTo>
                          <a:pt x="17783" y="8531"/>
                        </a:lnTo>
                        <a:lnTo>
                          <a:pt x="19229" y="5687"/>
                        </a:lnTo>
                        <a:lnTo>
                          <a:pt x="19229" y="4265"/>
                        </a:lnTo>
                        <a:lnTo>
                          <a:pt x="19952" y="4265"/>
                        </a:lnTo>
                        <a:lnTo>
                          <a:pt x="19952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8" name="Freeform 247"/>
                  <p:cNvSpPr>
                    <a:spLocks/>
                  </p:cNvSpPr>
                  <p:nvPr/>
                </p:nvSpPr>
                <p:spPr bwMode="auto">
                  <a:xfrm>
                    <a:off x="0" y="778"/>
                    <a:ext cx="3264" cy="19221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2571 w 20000"/>
                      <a:gd name="T3" fmla="*/ 0 h 20000"/>
                      <a:gd name="T4" fmla="*/ 2571 w 20000"/>
                      <a:gd name="T5" fmla="*/ 867 h 20000"/>
                      <a:gd name="T6" fmla="*/ 6857 w 20000"/>
                      <a:gd name="T7" fmla="*/ 867 h 20000"/>
                      <a:gd name="T8" fmla="*/ 6857 w 20000"/>
                      <a:gd name="T9" fmla="*/ 1734 h 20000"/>
                      <a:gd name="T10" fmla="*/ 11143 w 20000"/>
                      <a:gd name="T11" fmla="*/ 1734 h 20000"/>
                      <a:gd name="T12" fmla="*/ 11143 w 20000"/>
                      <a:gd name="T13" fmla="*/ 2601 h 20000"/>
                      <a:gd name="T14" fmla="*/ 15429 w 20000"/>
                      <a:gd name="T15" fmla="*/ 2601 h 20000"/>
                      <a:gd name="T16" fmla="*/ 15429 w 20000"/>
                      <a:gd name="T17" fmla="*/ 5202 h 20000"/>
                      <a:gd name="T18" fmla="*/ 19714 w 20000"/>
                      <a:gd name="T19" fmla="*/ 5202 h 20000"/>
                      <a:gd name="T20" fmla="*/ 19714 w 20000"/>
                      <a:gd name="T21" fmla="*/ 15607 h 20000"/>
                      <a:gd name="T22" fmla="*/ 15429 w 20000"/>
                      <a:gd name="T23" fmla="*/ 15607 h 20000"/>
                      <a:gd name="T24" fmla="*/ 15429 w 20000"/>
                      <a:gd name="T25" fmla="*/ 17341 h 20000"/>
                      <a:gd name="T26" fmla="*/ 11143 w 20000"/>
                      <a:gd name="T27" fmla="*/ 17341 h 20000"/>
                      <a:gd name="T28" fmla="*/ 11143 w 20000"/>
                      <a:gd name="T29" fmla="*/ 18208 h 20000"/>
                      <a:gd name="T30" fmla="*/ 6857 w 20000"/>
                      <a:gd name="T31" fmla="*/ 18208 h 20000"/>
                      <a:gd name="T32" fmla="*/ 6857 w 20000"/>
                      <a:gd name="T33" fmla="*/ 19942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000" h="20000">
                        <a:moveTo>
                          <a:pt x="0" y="0"/>
                        </a:moveTo>
                        <a:lnTo>
                          <a:pt x="2571" y="0"/>
                        </a:lnTo>
                        <a:lnTo>
                          <a:pt x="2571" y="867"/>
                        </a:lnTo>
                        <a:lnTo>
                          <a:pt x="6857" y="867"/>
                        </a:lnTo>
                        <a:lnTo>
                          <a:pt x="6857" y="1734"/>
                        </a:lnTo>
                        <a:lnTo>
                          <a:pt x="11143" y="1734"/>
                        </a:lnTo>
                        <a:lnTo>
                          <a:pt x="11143" y="2601"/>
                        </a:lnTo>
                        <a:lnTo>
                          <a:pt x="15429" y="2601"/>
                        </a:lnTo>
                        <a:lnTo>
                          <a:pt x="15429" y="5202"/>
                        </a:lnTo>
                        <a:lnTo>
                          <a:pt x="19714" y="5202"/>
                        </a:lnTo>
                        <a:lnTo>
                          <a:pt x="19714" y="15607"/>
                        </a:lnTo>
                        <a:lnTo>
                          <a:pt x="15429" y="15607"/>
                        </a:lnTo>
                        <a:lnTo>
                          <a:pt x="15429" y="17341"/>
                        </a:lnTo>
                        <a:lnTo>
                          <a:pt x="11143" y="17341"/>
                        </a:lnTo>
                        <a:lnTo>
                          <a:pt x="11143" y="18208"/>
                        </a:lnTo>
                        <a:lnTo>
                          <a:pt x="6857" y="18208"/>
                        </a:lnTo>
                        <a:lnTo>
                          <a:pt x="6857" y="19942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38" name="Line 1368"/>
                <p:cNvCxnSpPr/>
                <p:nvPr/>
              </p:nvCxnSpPr>
              <p:spPr bwMode="auto">
                <a:xfrm>
                  <a:off x="1310640" y="594360"/>
                  <a:ext cx="42354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0" y="594360"/>
                  <a:ext cx="85450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0" y="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0" y="1120140"/>
                  <a:ext cx="4267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426720" y="0"/>
                  <a:ext cx="0" cy="480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426720" y="723900"/>
                  <a:ext cx="0" cy="396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426720" y="48006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426720" y="723900"/>
                  <a:ext cx="424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139700" y="338667"/>
                <a:ext cx="2057824" cy="1483783"/>
                <a:chOff x="0" y="0"/>
                <a:chExt cx="2057824" cy="1483783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15434" y="850900"/>
                  <a:ext cx="13405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0" y="88900"/>
                  <a:ext cx="20547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049867" y="292100"/>
                  <a:ext cx="10058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Group 217"/>
                <p:cNvGrpSpPr/>
                <p:nvPr/>
              </p:nvGrpSpPr>
              <p:grpSpPr>
                <a:xfrm>
                  <a:off x="122767" y="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5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Oval 23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9" name="Group 218"/>
                <p:cNvGrpSpPr/>
                <p:nvPr/>
              </p:nvGrpSpPr>
              <p:grpSpPr>
                <a:xfrm>
                  <a:off x="1261534" y="2074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3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4" name="Oval 233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20" name="Straight Connector 219"/>
                <p:cNvCxnSpPr/>
                <p:nvPr/>
              </p:nvCxnSpPr>
              <p:spPr>
                <a:xfrm rot="5400000">
                  <a:off x="1405466" y="381000"/>
                  <a:ext cx="5924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1706034" y="673100"/>
                  <a:ext cx="3517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334434" y="1409700"/>
                  <a:ext cx="172241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oup 222"/>
                <p:cNvGrpSpPr/>
                <p:nvPr/>
              </p:nvGrpSpPr>
              <p:grpSpPr>
                <a:xfrm>
                  <a:off x="829734" y="762000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31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2" name="Oval 23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457200" y="1312333"/>
                  <a:ext cx="152717" cy="171450"/>
                  <a:chOff x="0" y="0"/>
                  <a:chExt cx="152717" cy="171450"/>
                </a:xfrm>
              </p:grpSpPr>
              <p:sp>
                <p:nvSpPr>
                  <p:cNvPr id="229" name="AutoShape 1357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-30480" y="30480"/>
                    <a:ext cx="171450" cy="11049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0" name="Oval 2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86360" y="55880"/>
                    <a:ext cx="76200" cy="5651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213267" y="848153"/>
                  <a:ext cx="0" cy="4682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1206500" y="1316566"/>
                  <a:ext cx="84666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 rot="5400000">
                  <a:off x="1087966" y="762000"/>
                  <a:ext cx="9268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1552176" y="1223433"/>
                  <a:ext cx="50376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1" name="Group 260"/>
          <p:cNvGrpSpPr/>
          <p:nvPr/>
        </p:nvGrpSpPr>
        <p:grpSpPr>
          <a:xfrm>
            <a:off x="4400086" y="3639117"/>
            <a:ext cx="6454848" cy="2563237"/>
            <a:chOff x="0" y="0"/>
            <a:chExt cx="4690110" cy="1862455"/>
          </a:xfrm>
        </p:grpSpPr>
        <p:grpSp>
          <p:nvGrpSpPr>
            <p:cNvPr id="262" name="Group 261"/>
            <p:cNvGrpSpPr/>
            <p:nvPr/>
          </p:nvGrpSpPr>
          <p:grpSpPr>
            <a:xfrm>
              <a:off x="0" y="0"/>
              <a:ext cx="1367155" cy="1852718"/>
              <a:chOff x="0" y="0"/>
              <a:chExt cx="1367155" cy="1852930"/>
            </a:xfrm>
          </p:grpSpPr>
          <p:cxnSp>
            <p:nvCxnSpPr>
              <p:cNvPr id="329" name="Straight Connector 328"/>
              <p:cNvCxnSpPr/>
              <p:nvPr/>
            </p:nvCxnSpPr>
            <p:spPr>
              <a:xfrm>
                <a:off x="1447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48768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8534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196340" y="251460"/>
                <a:ext cx="0" cy="16014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1367155" cy="304800"/>
                <a:chOff x="0" y="0"/>
                <a:chExt cx="1367155" cy="304800"/>
              </a:xfrm>
            </p:grpSpPr>
            <p:sp>
              <p:nvSpPr>
                <p:cNvPr id="334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5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350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6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73152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37" name="Text Box 1348"/>
                <p:cNvSpPr txBox="1">
                  <a:spLocks noChangeArrowheads="1"/>
                </p:cNvSpPr>
                <p:nvPr/>
              </p:nvSpPr>
              <p:spPr bwMode="auto">
                <a:xfrm>
                  <a:off x="1082040" y="0"/>
                  <a:ext cx="285115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SG" sz="1600" i="1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2693670" y="506730"/>
              <a:ext cx="1996440" cy="1120775"/>
              <a:chOff x="0" y="0"/>
              <a:chExt cx="1996440" cy="1120775"/>
            </a:xfrm>
          </p:grpSpPr>
          <p:cxnSp>
            <p:nvCxnSpPr>
              <p:cNvPr id="317" name="Line 1368"/>
              <p:cNvCxnSpPr/>
              <p:nvPr/>
            </p:nvCxnSpPr>
            <p:spPr bwMode="auto">
              <a:xfrm>
                <a:off x="1311275" y="593725"/>
                <a:ext cx="423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0" y="0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428625" y="0"/>
                <a:ext cx="0" cy="480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428625" y="479425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428625" y="723900"/>
                <a:ext cx="4245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28625" y="723900"/>
                <a:ext cx="0" cy="396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0" y="1120775"/>
                <a:ext cx="4266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0" y="593725"/>
                <a:ext cx="854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Text Box 1349"/>
              <p:cNvSpPr txBox="1">
                <a:spLocks noChangeArrowheads="1"/>
              </p:cNvSpPr>
              <p:nvPr/>
            </p:nvSpPr>
            <p:spPr bwMode="auto">
              <a:xfrm>
                <a:off x="1711325" y="444500"/>
                <a:ext cx="28511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6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26" name="Group 325"/>
              <p:cNvGrpSpPr>
                <a:grpSpLocks/>
              </p:cNvGrpSpPr>
              <p:nvPr/>
            </p:nvGrpSpPr>
            <p:grpSpPr bwMode="auto">
              <a:xfrm>
                <a:off x="806443" y="381000"/>
                <a:ext cx="594994" cy="432435"/>
                <a:chOff x="4986" y="3724"/>
                <a:chExt cx="743" cy="491"/>
              </a:xfrm>
            </p:grpSpPr>
            <p:sp>
              <p:nvSpPr>
                <p:cNvPr id="327" name="AutoShape 1416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Oval 327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4" name="Group 263"/>
            <p:cNvGrpSpPr/>
            <p:nvPr/>
          </p:nvGrpSpPr>
          <p:grpSpPr>
            <a:xfrm>
              <a:off x="2202173" y="312420"/>
              <a:ext cx="594994" cy="1550035"/>
              <a:chOff x="-7" y="0"/>
              <a:chExt cx="594994" cy="1550035"/>
            </a:xfrm>
          </p:grpSpPr>
          <p:grpSp>
            <p:nvGrpSpPr>
              <p:cNvPr id="308" name="Group 307"/>
              <p:cNvGrpSpPr>
                <a:grpSpLocks/>
              </p:cNvGrpSpPr>
              <p:nvPr/>
            </p:nvGrpSpPr>
            <p:grpSpPr bwMode="auto">
              <a:xfrm>
                <a:off x="-7" y="0"/>
                <a:ext cx="594994" cy="432435"/>
                <a:chOff x="4986" y="3724"/>
                <a:chExt cx="743" cy="491"/>
              </a:xfrm>
            </p:grpSpPr>
            <p:sp>
              <p:nvSpPr>
                <p:cNvPr id="315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Oval 315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9" name="Group 308"/>
              <p:cNvGrpSpPr>
                <a:grpSpLocks/>
              </p:cNvGrpSpPr>
              <p:nvPr/>
            </p:nvGrpSpPr>
            <p:grpSpPr bwMode="auto">
              <a:xfrm>
                <a:off x="-7" y="567266"/>
                <a:ext cx="594994" cy="432435"/>
                <a:chOff x="4986" y="3724"/>
                <a:chExt cx="743" cy="491"/>
              </a:xfrm>
            </p:grpSpPr>
            <p:sp>
              <p:nvSpPr>
                <p:cNvPr id="313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Oval 313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0" name="Group 309"/>
              <p:cNvGrpSpPr>
                <a:grpSpLocks/>
              </p:cNvGrpSpPr>
              <p:nvPr/>
            </p:nvGrpSpPr>
            <p:grpSpPr bwMode="auto">
              <a:xfrm>
                <a:off x="-7" y="1117600"/>
                <a:ext cx="594994" cy="432435"/>
                <a:chOff x="4986" y="3724"/>
                <a:chExt cx="743" cy="491"/>
              </a:xfrm>
            </p:grpSpPr>
            <p:sp>
              <p:nvSpPr>
                <p:cNvPr id="311" name="AutoShape 1378"/>
                <p:cNvSpPr>
                  <a:spLocks noChangeArrowheads="1"/>
                </p:cNvSpPr>
                <p:nvPr/>
              </p:nvSpPr>
              <p:spPr bwMode="auto">
                <a:xfrm>
                  <a:off x="4986" y="3724"/>
                  <a:ext cx="600" cy="491"/>
                </a:xfrm>
                <a:prstGeom prst="flowChartDe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Oval 311"/>
                <p:cNvSpPr>
                  <a:spLocks noChangeArrowheads="1"/>
                </p:cNvSpPr>
                <p:nvPr/>
              </p:nvSpPr>
              <p:spPr bwMode="auto">
                <a:xfrm>
                  <a:off x="5586" y="38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65" name="Group 264"/>
            <p:cNvGrpSpPr/>
            <p:nvPr/>
          </p:nvGrpSpPr>
          <p:grpSpPr>
            <a:xfrm>
              <a:off x="140970" y="377190"/>
              <a:ext cx="2065020" cy="1427719"/>
              <a:chOff x="0" y="0"/>
              <a:chExt cx="2065020" cy="1427719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>
                <a:off x="0" y="49530"/>
                <a:ext cx="7936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051560" y="255270"/>
                <a:ext cx="17018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0">
                <a:off x="1405890" y="342900"/>
                <a:ext cx="59238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1706880" y="636270"/>
                <a:ext cx="3517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16280" y="811530"/>
                <a:ext cx="9456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5400000">
                <a:off x="971550" y="1051560"/>
                <a:ext cx="4792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5400000">
                <a:off x="1089660" y="723900"/>
                <a:ext cx="92678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1554480" y="1184910"/>
                <a:ext cx="5037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207770" y="1280160"/>
                <a:ext cx="8465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35280" y="1371600"/>
                <a:ext cx="10668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>
                <a:off x="83821" y="0"/>
                <a:ext cx="226774" cy="109459"/>
                <a:chOff x="0" y="0"/>
                <a:chExt cx="275419" cy="132811"/>
              </a:xfrm>
            </p:grpSpPr>
            <p:grpSp>
              <p:nvGrpSpPr>
                <p:cNvPr id="302" name="Group 301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6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7" name="Oval 306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7" name="Straight Connector 276"/>
              <p:cNvCxnSpPr/>
              <p:nvPr/>
            </p:nvCxnSpPr>
            <p:spPr>
              <a:xfrm>
                <a:off x="300990" y="49530"/>
                <a:ext cx="17532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1219201" y="201930"/>
                <a:ext cx="226774" cy="109459"/>
                <a:chOff x="0" y="0"/>
                <a:chExt cx="275419" cy="132811"/>
              </a:xfrm>
            </p:grpSpPr>
            <p:grpSp>
              <p:nvGrpSpPr>
                <p:cNvPr id="296" name="Group 295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300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1" name="Oval 300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Straight Connector 278"/>
              <p:cNvCxnSpPr/>
              <p:nvPr/>
            </p:nvCxnSpPr>
            <p:spPr>
              <a:xfrm>
                <a:off x="1443990" y="255270"/>
                <a:ext cx="6210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803911" y="758190"/>
                <a:ext cx="226774" cy="109459"/>
                <a:chOff x="0" y="0"/>
                <a:chExt cx="275419" cy="132811"/>
              </a:xfrm>
            </p:grpSpPr>
            <p:grpSp>
              <p:nvGrpSpPr>
                <p:cNvPr id="290" name="Group 289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94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5" name="Oval 294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1040130" y="811530"/>
                <a:ext cx="10172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430531" y="1318260"/>
                <a:ext cx="226774" cy="109459"/>
                <a:chOff x="0" y="0"/>
                <a:chExt cx="275419" cy="132811"/>
              </a:xfrm>
            </p:grpSpPr>
            <p:grpSp>
              <p:nvGrpSpPr>
                <p:cNvPr id="284" name="Group 283"/>
                <p:cNvGrpSpPr>
                  <a:grpSpLocks/>
                </p:cNvGrpSpPr>
                <p:nvPr/>
              </p:nvGrpSpPr>
              <p:grpSpPr bwMode="auto">
                <a:xfrm>
                  <a:off x="92868" y="0"/>
                  <a:ext cx="182551" cy="132811"/>
                  <a:chOff x="4986" y="3724"/>
                  <a:chExt cx="743" cy="491"/>
                </a:xfrm>
              </p:grpSpPr>
              <p:sp>
                <p:nvSpPr>
                  <p:cNvPr id="288" name="AutoShape 1378"/>
                  <p:cNvSpPr>
                    <a:spLocks noChangeArrowheads="1"/>
                  </p:cNvSpPr>
                  <p:nvPr/>
                </p:nvSpPr>
                <p:spPr bwMode="auto">
                  <a:xfrm>
                    <a:off x="4986" y="3724"/>
                    <a:ext cx="600" cy="491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5586" y="3885"/>
                    <a:ext cx="143" cy="1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2381" y="19050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0" y="109538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rot="16200000">
                  <a:off x="-42625" y="64532"/>
                  <a:ext cx="914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666750" y="1371600"/>
                <a:ext cx="13906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32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6860" y="226347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2605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’))’ + (p + k’ + j)’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4074728" y="1011176"/>
            <a:ext cx="404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4066EE-E26D-4A77-B7A7-1F32827EA011}"/>
              </a:ext>
            </a:extLst>
          </p:cNvPr>
          <p:cNvGrpSpPr/>
          <p:nvPr/>
        </p:nvGrpSpPr>
        <p:grpSpPr>
          <a:xfrm>
            <a:off x="4805820" y="226346"/>
            <a:ext cx="2253741" cy="826762"/>
            <a:chOff x="3281819" y="226346"/>
            <a:chExt cx="2253741" cy="82676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90F7D90-19E2-4952-BCDE-A587A43DE2BD}"/>
                </a:ext>
              </a:extLst>
            </p:cNvPr>
            <p:cNvSpPr/>
            <p:nvPr/>
          </p:nvSpPr>
          <p:spPr>
            <a:xfrm>
              <a:off x="3281819" y="226346"/>
              <a:ext cx="2253741" cy="523220"/>
            </a:xfrm>
            <a:prstGeom prst="roundRect">
              <a:avLst/>
            </a:pr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54ED81-4A1B-4262-9B07-52C348853A56}"/>
                </a:ext>
              </a:extLst>
            </p:cNvPr>
            <p:cNvCxnSpPr/>
            <p:nvPr/>
          </p:nvCxnSpPr>
          <p:spPr>
            <a:xfrm flipH="1">
              <a:off x="4421688" y="749566"/>
              <a:ext cx="150312" cy="303542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E05EF0-52DB-4413-945B-02068B240B4E}"/>
              </a:ext>
            </a:extLst>
          </p:cNvPr>
          <p:cNvGrpSpPr/>
          <p:nvPr/>
        </p:nvGrpSpPr>
        <p:grpSpPr>
          <a:xfrm>
            <a:off x="7291599" y="240960"/>
            <a:ext cx="1651348" cy="840210"/>
            <a:chOff x="5851743" y="240960"/>
            <a:chExt cx="1651348" cy="840210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6385615-C0E8-4ADB-BD8F-5453A8657B56}"/>
                </a:ext>
              </a:extLst>
            </p:cNvPr>
            <p:cNvSpPr/>
            <p:nvPr/>
          </p:nvSpPr>
          <p:spPr>
            <a:xfrm>
              <a:off x="5851743" y="240960"/>
              <a:ext cx="1651348" cy="523220"/>
            </a:xfrm>
            <a:prstGeom prst="roundRect">
              <a:avLst/>
            </a:pr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EFE01F0-41C2-4F4A-8585-42EA3F43FB83}"/>
                </a:ext>
              </a:extLst>
            </p:cNvPr>
            <p:cNvCxnSpPr/>
            <p:nvPr/>
          </p:nvCxnSpPr>
          <p:spPr>
            <a:xfrm flipH="1">
              <a:off x="6077211" y="777628"/>
              <a:ext cx="150312" cy="303542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B5915C9-EC1F-4B66-BB68-1CE5DF97EABF}"/>
              </a:ext>
            </a:extLst>
          </p:cNvPr>
          <p:cNvSpPr txBox="1"/>
          <p:nvPr/>
        </p:nvSpPr>
        <p:spPr>
          <a:xfrm>
            <a:off x="8247639" y="929400"/>
            <a:ext cx="184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DeMorgan’s</a:t>
            </a:r>
            <a:r>
              <a:rPr lang="en-SG" sz="2400" dirty="0"/>
              <a:t>; involution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9433" y="1011176"/>
            <a:ext cx="2851354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(j’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 </a:t>
            </a:r>
            <a:r>
              <a:rPr lang="en-SG" sz="2400" dirty="0">
                <a:solidFill>
                  <a:srgbClr val="006600"/>
                </a:solidFill>
              </a:rPr>
              <a:t> p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 </a:t>
            </a:r>
            <a:r>
              <a:rPr lang="en-SG" sz="2400" dirty="0">
                <a:solidFill>
                  <a:srgbClr val="006600"/>
                </a:solidFill>
              </a:rPr>
              <a:t> (</a:t>
            </a:r>
            <a:r>
              <a:rPr lang="en-SG" sz="2400" dirty="0" err="1">
                <a:solidFill>
                  <a:srgbClr val="006600"/>
                </a:solidFill>
              </a:rPr>
              <a:t>j’+m</a:t>
            </a:r>
            <a:r>
              <a:rPr lang="en-SG" sz="2400" dirty="0">
                <a:solidFill>
                  <a:srgbClr val="006600"/>
                </a:solidFill>
              </a:rPr>
              <a:t>’))’</a:t>
            </a:r>
          </a:p>
          <a:p>
            <a:r>
              <a:rPr lang="en-SG" sz="2400" dirty="0">
                <a:solidFill>
                  <a:srgbClr val="006600"/>
                </a:solidFill>
              </a:rPr>
              <a:t>= (j’)’ + p’ + (</a:t>
            </a:r>
            <a:r>
              <a:rPr lang="en-SG" sz="2400" dirty="0" err="1">
                <a:solidFill>
                  <a:srgbClr val="006600"/>
                </a:solidFill>
              </a:rPr>
              <a:t>j’+m</a:t>
            </a:r>
            <a:r>
              <a:rPr lang="en-SG" sz="2400" dirty="0">
                <a:solidFill>
                  <a:srgbClr val="006600"/>
                </a:solidFill>
              </a:rPr>
              <a:t>’)’</a:t>
            </a:r>
          </a:p>
          <a:p>
            <a:r>
              <a:rPr lang="en-SG" sz="2400" dirty="0">
                <a:solidFill>
                  <a:srgbClr val="006600"/>
                </a:solidFill>
              </a:rPr>
              <a:t>= j + p’ + ((j’)’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(m’)’)</a:t>
            </a:r>
          </a:p>
          <a:p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= j + p’ + </a:t>
            </a:r>
            <a:r>
              <a:rPr lang="en-SG" sz="2400" dirty="0" err="1">
                <a:solidFill>
                  <a:srgbClr val="006600"/>
                </a:solidFill>
                <a:sym typeface="Symbol" panose="05050102010706020507" pitchFamily="18" charset="2"/>
              </a:rPr>
              <a:t>jm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1648" y="888812"/>
            <a:ext cx="1686233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(p + k’ + j)’ </a:t>
            </a:r>
          </a:p>
          <a:p>
            <a:r>
              <a:rPr lang="en-SG" sz="2400" dirty="0">
                <a:solidFill>
                  <a:srgbClr val="006600"/>
                </a:solidFill>
              </a:rPr>
              <a:t>= p’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(k’)’j’</a:t>
            </a:r>
            <a:endParaRPr lang="en-SG" sz="2400" dirty="0">
              <a:solidFill>
                <a:srgbClr val="006600"/>
              </a:solidFill>
            </a:endParaRPr>
          </a:p>
          <a:p>
            <a:r>
              <a:rPr lang="en-SG" sz="2400" dirty="0">
                <a:solidFill>
                  <a:srgbClr val="006600"/>
                </a:solidFill>
              </a:rPr>
              <a:t>= p’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006600"/>
                </a:solidFill>
                <a:sym typeface="Symbol" panose="05050102010706020507" pitchFamily="18" charset="2"/>
              </a:rPr>
              <a:t>kj</a:t>
            </a:r>
            <a:r>
              <a:rPr lang="en-SG" sz="2400" dirty="0">
                <a:solidFill>
                  <a:srgbClr val="006600"/>
                </a:solidFill>
                <a:sym typeface="Symbol" panose="05050102010706020507" pitchFamily="18" charset="2"/>
              </a:rPr>
              <a:t>’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FF3291E8-9113-4E86-A51F-D996F82B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6860" y="226347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2605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4074727" y="1011177"/>
            <a:ext cx="53450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p’(k’ + 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’)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A761E-3FB3-4962-B6D8-24AC5A200F95}"/>
              </a:ext>
            </a:extLst>
          </p:cNvPr>
          <p:cNvSpPr txBox="1"/>
          <p:nvPr/>
        </p:nvSpPr>
        <p:spPr>
          <a:xfrm>
            <a:off x="4074728" y="2693137"/>
            <a:ext cx="425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4EDDF-2A81-4645-8498-AC4E4AFFED03}"/>
              </a:ext>
            </a:extLst>
          </p:cNvPr>
          <p:cNvSpPr txBox="1"/>
          <p:nvPr/>
        </p:nvSpPr>
        <p:spPr>
          <a:xfrm>
            <a:off x="883300" y="3119446"/>
            <a:ext cx="2278556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sym typeface="Symbol" panose="05050102010706020507" pitchFamily="18" charset="2"/>
              </a:rPr>
              <a:t>p’</a:t>
            </a:r>
            <a:r>
              <a:rPr lang="en-SG" sz="2800" dirty="0">
                <a:solidFill>
                  <a:srgbClr val="C00000"/>
                </a:solidFill>
                <a:sym typeface="Symbol" panose="05050102010706020507" pitchFamily="18" charset="2"/>
              </a:rPr>
              <a:t>(k’ + </a:t>
            </a:r>
            <a:r>
              <a:rPr lang="en-SG" sz="2800" dirty="0" err="1">
                <a:solidFill>
                  <a:srgbClr val="C00000"/>
                </a:solidFill>
              </a:rPr>
              <a:t>k</a:t>
            </a:r>
            <a:r>
              <a:rPr lang="en-SG" sz="28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800" dirty="0" err="1">
                <a:solidFill>
                  <a:srgbClr val="C00000"/>
                </a:solidFill>
              </a:rPr>
              <a:t>j</a:t>
            </a:r>
            <a:r>
              <a:rPr lang="en-SG" sz="2800" dirty="0">
                <a:solidFill>
                  <a:srgbClr val="C00000"/>
                </a:solidFill>
              </a:rPr>
              <a:t>’)</a:t>
            </a:r>
          </a:p>
          <a:p>
            <a:r>
              <a:rPr lang="en-SG" sz="2800" dirty="0"/>
              <a:t>=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>
                <a:solidFill>
                  <a:srgbClr val="C00000"/>
                </a:solidFill>
              </a:rPr>
              <a:t>(k’ + j’)</a:t>
            </a:r>
          </a:p>
          <a:p>
            <a:r>
              <a:rPr lang="en-SG" sz="2800" dirty="0"/>
              <a:t>=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1F275A-71DF-4E1F-8745-6FA0AC7C128B}"/>
              </a:ext>
            </a:extLst>
          </p:cNvPr>
          <p:cNvGrpSpPr/>
          <p:nvPr/>
        </p:nvGrpSpPr>
        <p:grpSpPr>
          <a:xfrm>
            <a:off x="2820318" y="2026840"/>
            <a:ext cx="4015912" cy="965536"/>
            <a:chOff x="1296318" y="2026839"/>
            <a:chExt cx="4015912" cy="9655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08F0FED-64DD-4ABA-BE70-A4C5A2D3A448}"/>
                </a:ext>
              </a:extLst>
            </p:cNvPr>
            <p:cNvSpPr/>
            <p:nvPr/>
          </p:nvSpPr>
          <p:spPr>
            <a:xfrm>
              <a:off x="3613870" y="2026839"/>
              <a:ext cx="1698360" cy="523220"/>
            </a:xfrm>
            <a:prstGeom prst="roundRect">
              <a:avLst/>
            </a:prstGeom>
            <a:noFill/>
            <a:ln w="28575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FF7393-040A-4106-897A-96EF38D49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6318" y="2550059"/>
              <a:ext cx="2317552" cy="442316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82DC72E-A3F9-40E9-9F13-2F3754F88AE4}"/>
              </a:ext>
            </a:extLst>
          </p:cNvPr>
          <p:cNvSpPr txBox="1"/>
          <p:nvPr/>
        </p:nvSpPr>
        <p:spPr>
          <a:xfrm>
            <a:off x="3284453" y="3963558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Absorption theorem 2:</a:t>
            </a:r>
          </a:p>
          <a:p>
            <a:r>
              <a:rPr lang="en-SG" sz="2400" dirty="0">
                <a:solidFill>
                  <a:srgbClr val="C00000"/>
                </a:solidFill>
              </a:rPr>
              <a:t>A + </a:t>
            </a:r>
            <a:r>
              <a:rPr lang="en-SG" sz="2400" dirty="0" err="1">
                <a:solidFill>
                  <a:srgbClr val="C00000"/>
                </a:solidFill>
              </a:rPr>
              <a:t>A’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B</a:t>
            </a:r>
            <a:r>
              <a:rPr lang="en-SG" sz="2400" dirty="0">
                <a:solidFill>
                  <a:srgbClr val="C00000"/>
                </a:solidFill>
              </a:rPr>
              <a:t> = A + B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1AC35EA5-C289-4BB8-87C8-70F5733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591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6860" y="226347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2605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4074727" y="1011177"/>
            <a:ext cx="53450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p’(k’ + 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’)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A761E-3FB3-4962-B6D8-24AC5A200F95}"/>
              </a:ext>
            </a:extLst>
          </p:cNvPr>
          <p:cNvSpPr txBox="1"/>
          <p:nvPr/>
        </p:nvSpPr>
        <p:spPr>
          <a:xfrm>
            <a:off x="4074728" y="2683904"/>
            <a:ext cx="437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FB4FB-8061-4062-8001-BA0F352DEDEF}"/>
              </a:ext>
            </a:extLst>
          </p:cNvPr>
          <p:cNvSpPr txBox="1"/>
          <p:nvPr/>
        </p:nvSpPr>
        <p:spPr>
          <a:xfrm>
            <a:off x="4074728" y="3348545"/>
            <a:ext cx="310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endParaRPr lang="en-SG" sz="2800" dirty="0">
              <a:sym typeface="Symbol" panose="05050102010706020507" pitchFamily="18" charset="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45A4ED-A831-478C-8530-5782278B101B}"/>
              </a:ext>
            </a:extLst>
          </p:cNvPr>
          <p:cNvSpPr/>
          <p:nvPr/>
        </p:nvSpPr>
        <p:spPr>
          <a:xfrm>
            <a:off x="4397640" y="2734351"/>
            <a:ext cx="566058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55FA1-F193-4179-9D08-C22CC7FB75F6}"/>
              </a:ext>
            </a:extLst>
          </p:cNvPr>
          <p:cNvSpPr/>
          <p:nvPr/>
        </p:nvSpPr>
        <p:spPr>
          <a:xfrm>
            <a:off x="6945275" y="2683904"/>
            <a:ext cx="935982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71274-64D9-4334-80CB-8E474B5EBCAC}"/>
              </a:ext>
            </a:extLst>
          </p:cNvPr>
          <p:cNvSpPr txBox="1"/>
          <p:nvPr/>
        </p:nvSpPr>
        <p:spPr>
          <a:xfrm>
            <a:off x="8026872" y="2820425"/>
            <a:ext cx="2028249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  <a:p>
            <a:r>
              <a:rPr lang="en-SG" sz="2800" dirty="0">
                <a:sym typeface="Symbol" panose="05050102010706020507" pitchFamily="18" charset="2"/>
              </a:rPr>
              <a:t>=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endParaRPr lang="en-SG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CF792-3ADE-4F06-91C1-29632FE647CB}"/>
              </a:ext>
            </a:extLst>
          </p:cNvPr>
          <p:cNvSpPr txBox="1"/>
          <p:nvPr/>
        </p:nvSpPr>
        <p:spPr>
          <a:xfrm>
            <a:off x="7881257" y="3904792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Absorption theorem 1:</a:t>
            </a:r>
          </a:p>
          <a:p>
            <a:r>
              <a:rPr lang="en-SG" sz="2400" dirty="0">
                <a:solidFill>
                  <a:srgbClr val="C00000"/>
                </a:solidFill>
              </a:rPr>
              <a:t>A + </a:t>
            </a:r>
            <a:r>
              <a:rPr lang="en-SG" sz="2400" dirty="0" err="1">
                <a:solidFill>
                  <a:srgbClr val="C00000"/>
                </a:solidFill>
              </a:rPr>
              <a:t>A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B</a:t>
            </a:r>
            <a:r>
              <a:rPr lang="en-SG" sz="2400" dirty="0">
                <a:solidFill>
                  <a:srgbClr val="C00000"/>
                </a:solidFill>
              </a:rPr>
              <a:t> = A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D0B6A19-ACCF-4F8D-B677-74CD19EA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9490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8" grpId="0" animBg="1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6860" y="226347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2605822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j,k,m,p</a:t>
            </a:r>
            <a:r>
              <a:rPr lang="en-SG" sz="2800" dirty="0"/>
              <a:t>) 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(j’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p</a:t>
            </a:r>
            <a:r>
              <a:rPr lang="en-SG" sz="2800" dirty="0">
                <a:sym typeface="Symbol" panose="05050102010706020507" pitchFamily="18" charset="2"/>
              </a:rPr>
              <a:t> </a:t>
            </a:r>
            <a:r>
              <a:rPr lang="en-SG" sz="2800" dirty="0"/>
              <a:t> (</a:t>
            </a:r>
            <a:r>
              <a:rPr lang="en-SG" sz="2800" dirty="0" err="1"/>
              <a:t>j’+m</a:t>
            </a:r>
            <a:r>
              <a:rPr lang="en-SG" sz="2800" dirty="0"/>
              <a:t>’) )’ + (p + k’ + j)’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4074727" y="1011177"/>
            <a:ext cx="534504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k’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 (j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 +</a:t>
            </a:r>
            <a:r>
              <a:rPr lang="en-SG" sz="2800" dirty="0"/>
              <a:t>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m</a:t>
            </a:r>
            <a:r>
              <a:rPr lang="en-SG" sz="2800" dirty="0"/>
              <a:t>) + 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 + </a:t>
            </a:r>
            <a:r>
              <a:rPr lang="en-SG" sz="2800" dirty="0"/>
              <a:t>p’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</a:t>
            </a:r>
          </a:p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p’(k’ + </a:t>
            </a:r>
            <a:r>
              <a:rPr lang="en-SG" sz="2800" dirty="0" err="1"/>
              <a:t>k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j</a:t>
            </a:r>
            <a:r>
              <a:rPr lang="en-SG" sz="2800" dirty="0"/>
              <a:t>’)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A761E-3FB3-4962-B6D8-24AC5A200F95}"/>
              </a:ext>
            </a:extLst>
          </p:cNvPr>
          <p:cNvSpPr txBox="1"/>
          <p:nvPr/>
        </p:nvSpPr>
        <p:spPr>
          <a:xfrm>
            <a:off x="4074728" y="2690315"/>
            <a:ext cx="437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+ </a:t>
            </a:r>
            <a:r>
              <a:rPr lang="en-SG" sz="2800" dirty="0" err="1">
                <a:sym typeface="Symbol" panose="05050102010706020507" pitchFamily="18" charset="2"/>
              </a:rPr>
              <a:t>jk</a:t>
            </a:r>
            <a:r>
              <a:rPr lang="en-SG" sz="2800" dirty="0">
                <a:sym typeface="Symbol" panose="05050102010706020507" pitchFamily="18" charset="2"/>
              </a:rPr>
              <a:t>’m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FB4FB-8061-4062-8001-BA0F352DEDEF}"/>
              </a:ext>
            </a:extLst>
          </p:cNvPr>
          <p:cNvSpPr txBox="1"/>
          <p:nvPr/>
        </p:nvSpPr>
        <p:spPr>
          <a:xfrm>
            <a:off x="4074728" y="3353790"/>
            <a:ext cx="3109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>
                <a:sym typeface="Symbol" panose="05050102010706020507" pitchFamily="18" charset="2"/>
              </a:rPr>
              <a:t>k’p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endParaRPr lang="en-SG" sz="2800" dirty="0">
              <a:sym typeface="Symbol" panose="05050102010706020507" pitchFamily="18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4F2E6-8907-4580-80E4-5D96C0983850}"/>
              </a:ext>
            </a:extLst>
          </p:cNvPr>
          <p:cNvSpPr txBox="1"/>
          <p:nvPr/>
        </p:nvSpPr>
        <p:spPr>
          <a:xfrm>
            <a:off x="4074727" y="4057717"/>
            <a:ext cx="235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= </a:t>
            </a:r>
            <a:r>
              <a:rPr lang="en-SG" sz="2800" dirty="0" err="1"/>
              <a:t>j</a:t>
            </a:r>
            <a:r>
              <a:rPr lang="en-SG" sz="2800" dirty="0" err="1">
                <a:sym typeface="Symbol" panose="05050102010706020507" pitchFamily="18" charset="2"/>
              </a:rPr>
              <a:t>k</a:t>
            </a:r>
            <a:r>
              <a:rPr lang="en-SG" sz="2800" dirty="0">
                <a:sym typeface="Symbol" panose="05050102010706020507" pitchFamily="18" charset="2"/>
              </a:rPr>
              <a:t>’ + </a:t>
            </a:r>
            <a:r>
              <a:rPr lang="en-SG" sz="2800" dirty="0" err="1"/>
              <a:t>j’</a:t>
            </a:r>
            <a:r>
              <a:rPr lang="en-SG" sz="2800" dirty="0" err="1">
                <a:sym typeface="Symbol" panose="05050102010706020507" pitchFamily="18" charset="2"/>
              </a:rPr>
              <a:t>p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</a:t>
            </a:r>
            <a:endParaRPr lang="en-SG" sz="2800" dirty="0">
              <a:sym typeface="Symbol" panose="05050102010706020507" pitchFamily="18" charset="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4337689" y="3353790"/>
            <a:ext cx="2409560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60207-BEDB-4E31-91CE-3CD5081C6F1A}"/>
              </a:ext>
            </a:extLst>
          </p:cNvPr>
          <p:cNvSpPr txBox="1"/>
          <p:nvPr/>
        </p:nvSpPr>
        <p:spPr>
          <a:xfrm>
            <a:off x="6991013" y="3642218"/>
            <a:ext cx="349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Consensus theorem:</a:t>
            </a:r>
          </a:p>
          <a:p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AB</a:t>
            </a:r>
            <a:r>
              <a:rPr lang="en-SG" sz="2400" dirty="0">
                <a:solidFill>
                  <a:srgbClr val="C00000"/>
                </a:solidFill>
              </a:rPr>
              <a:t> +</a:t>
            </a:r>
            <a:r>
              <a:rPr lang="en-SG" sz="2400" dirty="0" err="1">
                <a:solidFill>
                  <a:srgbClr val="C00000"/>
                </a:solidFill>
              </a:rPr>
              <a:t>A’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C</a:t>
            </a:r>
            <a:r>
              <a:rPr lang="en-SG" sz="2400" dirty="0">
                <a:solidFill>
                  <a:srgbClr val="C00000"/>
                </a:solidFill>
              </a:rPr>
              <a:t> + 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C</a:t>
            </a:r>
            <a:r>
              <a:rPr lang="en-SG" sz="2400" dirty="0">
                <a:solidFill>
                  <a:srgbClr val="C00000"/>
                </a:solidFill>
              </a:rPr>
              <a:t> = </a:t>
            </a:r>
            <a:r>
              <a:rPr lang="en-SG" sz="2400" dirty="0" err="1">
                <a:solidFill>
                  <a:srgbClr val="C00000"/>
                </a:solidFill>
              </a:rPr>
              <a:t>A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B</a:t>
            </a:r>
            <a:r>
              <a:rPr lang="en-SG" sz="2400" dirty="0">
                <a:solidFill>
                  <a:srgbClr val="C00000"/>
                </a:solidFill>
              </a:rPr>
              <a:t> +</a:t>
            </a:r>
            <a:r>
              <a:rPr lang="en-SG" sz="2400" dirty="0" err="1">
                <a:solidFill>
                  <a:srgbClr val="C00000"/>
                </a:solidFill>
              </a:rPr>
              <a:t>A’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C</a:t>
            </a:r>
            <a:r>
              <a:rPr lang="en-SG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C67E4E1-ECF2-442A-AAA8-7DB2ECC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9347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Q2</a:t>
            </a:r>
            <a:r>
              <a:rPr lang="en-US" sz="3200" dirty="0"/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941943" y="22634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F(</a:t>
            </a:r>
            <a:r>
              <a:rPr lang="en-SG" sz="2800" dirty="0" err="1"/>
              <a:t>x,y,z</a:t>
            </a:r>
            <a:r>
              <a:rPr lang="en-SG" sz="2800" dirty="0"/>
              <a:t>) = (</a:t>
            </a:r>
            <a:r>
              <a:rPr lang="en-SG" sz="2800" dirty="0" err="1"/>
              <a:t>x+y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’)</a:t>
            </a:r>
            <a:r>
              <a:rPr lang="en-SG" sz="2800" dirty="0"/>
              <a:t>(</a:t>
            </a:r>
            <a:r>
              <a:rPr lang="en-SG" sz="2800" dirty="0" err="1"/>
              <a:t>y’+y</a:t>
            </a:r>
            <a:r>
              <a:rPr lang="en-SG" sz="2800" dirty="0"/>
              <a:t>) + x’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z</a:t>
            </a:r>
            <a:r>
              <a:rPr lang="en-SG" sz="2800" dirty="0"/>
              <a:t>’+y)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897831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x+y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’)</a:t>
            </a:r>
            <a:r>
              <a:rPr lang="en-SG" sz="2800" dirty="0"/>
              <a:t>1 + x’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z</a:t>
            </a:r>
            <a:r>
              <a:rPr lang="en-SG" sz="2800" dirty="0"/>
              <a:t>’+y)	</a:t>
            </a:r>
            <a:r>
              <a:rPr lang="en-SG" sz="2400" dirty="0">
                <a:solidFill>
                  <a:srgbClr val="006600"/>
                </a:solidFill>
              </a:rPr>
              <a:t>(by the complement law)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4467637" y="226345"/>
            <a:ext cx="863315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3417539" y="904649"/>
            <a:ext cx="1317299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1523422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x+y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 + x’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z</a:t>
            </a:r>
            <a:r>
              <a:rPr lang="en-SG" sz="2800" dirty="0"/>
              <a:t>’+y)	</a:t>
            </a:r>
            <a:r>
              <a:rPr lang="en-SG" sz="2400" dirty="0">
                <a:solidFill>
                  <a:srgbClr val="006600"/>
                </a:solidFill>
              </a:rPr>
              <a:t>(by the identity law) </a:t>
            </a:r>
          </a:p>
        </p:txBody>
      </p:sp>
      <p:sp>
        <p:nvSpPr>
          <p:cNvPr id="18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5140311" y="1523422"/>
            <a:ext cx="1114186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2113167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+ 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 + </a:t>
            </a:r>
            <a:r>
              <a:rPr lang="en-SG" sz="2800" dirty="0" err="1"/>
              <a:t>x’</a:t>
            </a:r>
            <a:r>
              <a:rPr lang="en-SG" sz="2800" dirty="0" err="1">
                <a:sym typeface="Symbol" panose="05050102010706020507" pitchFamily="18" charset="2"/>
              </a:rPr>
              <a:t>y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absorption theorem 1) 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3885035" y="2117060"/>
            <a:ext cx="1501157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2702912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+ </a:t>
            </a:r>
            <a:r>
              <a:rPr lang="en-SG" sz="2800" dirty="0" err="1"/>
              <a:t>x’</a:t>
            </a:r>
            <a:r>
              <a:rPr lang="en-SG" sz="2800" dirty="0" err="1">
                <a:sym typeface="Symbol" panose="05050102010706020507" pitchFamily="18" charset="2"/>
              </a:rPr>
              <a:t>y</a:t>
            </a:r>
            <a:r>
              <a:rPr lang="en-SG" sz="2800" dirty="0">
                <a:sym typeface="Symbol" panose="05050102010706020507" pitchFamily="18" charset="2"/>
              </a:rPr>
              <a:t> + 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the commutative law) </a:t>
            </a:r>
          </a:p>
        </p:txBody>
      </p: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3392488" y="2706805"/>
            <a:ext cx="1075150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3288764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</a:t>
            </a:r>
            <a:r>
              <a:rPr lang="en-SG" sz="2800" dirty="0">
                <a:sym typeface="Symbol" panose="05050102010706020507" pitchFamily="18" charset="2"/>
              </a:rPr>
              <a:t>+ y + </a:t>
            </a:r>
            <a:r>
              <a:rPr lang="en-SG" sz="2800" dirty="0" err="1"/>
              <a:t>y</a:t>
            </a:r>
            <a:r>
              <a:rPr lang="en-SG" sz="2800" dirty="0" err="1">
                <a:sym typeface="Symbol" panose="05050102010706020507" pitchFamily="18" charset="2"/>
              </a:rPr>
              <a:t>z</a:t>
            </a:r>
            <a:r>
              <a:rPr lang="en-SG" sz="2800" dirty="0">
                <a:sym typeface="Symbol" panose="05050102010706020507" pitchFamily="18" charset="2"/>
              </a:rPr>
              <a:t>’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absorption theorem 2) </a:t>
            </a:r>
          </a:p>
        </p:txBody>
      </p: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3885035" y="3347503"/>
            <a:ext cx="1075150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3093427" y="3929462"/>
            <a:ext cx="835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</a:tabLst>
            </a:pPr>
            <a:r>
              <a:rPr lang="en-SG" sz="2800" dirty="0"/>
              <a:t>= x </a:t>
            </a:r>
            <a:r>
              <a:rPr lang="en-SG" sz="2800" dirty="0">
                <a:sym typeface="Symbol" panose="05050102010706020507" pitchFamily="18" charset="2"/>
              </a:rPr>
              <a:t>+ y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absorption theorem 1) 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A714800-2FC8-4326-BABC-ADB95988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" grpId="0" animBg="1"/>
      <p:bldP spid="10" grpId="0" animBg="1"/>
      <p:bldP spid="15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Q2</a:t>
            </a:r>
            <a:r>
              <a:rPr lang="en-US" sz="3200" dirty="0"/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59962" y="69331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G(</a:t>
            </a:r>
            <a:r>
              <a:rPr lang="en-SG" sz="2800" dirty="0" err="1"/>
              <a:t>p,q,r,s</a:t>
            </a:r>
            <a:r>
              <a:rPr lang="en-SG" sz="2800" dirty="0"/>
              <a:t>) = </a:t>
            </a:r>
            <a:r>
              <a:rPr lang="en-SG" sz="2800" dirty="0">
                <a:sym typeface="Symbol" panose="05050102010706020507" pitchFamily="18" charset="2"/>
              </a:rPr>
              <a:t></a:t>
            </a:r>
            <a:r>
              <a:rPr lang="en-SG" sz="2800" dirty="0"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SG" sz="2800" dirty="0"/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4" y="134876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p+q</a:t>
            </a:r>
            <a:r>
              <a:rPr lang="en-SG" sz="2800" dirty="0"/>
              <a:t>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  </a:t>
            </a:r>
            <a:r>
              <a:rPr lang="en-SG" sz="2800" dirty="0"/>
              <a:t>(p’+q’+</a:t>
            </a:r>
            <a:r>
              <a:rPr lang="en-SG" sz="2800" dirty="0" err="1"/>
              <a:t>r+s</a:t>
            </a:r>
            <a:r>
              <a:rPr lang="en-SG" sz="2800" dirty="0"/>
              <a:t>’)	</a:t>
            </a:r>
            <a:r>
              <a:rPr lang="en-SG" sz="2400" dirty="0">
                <a:solidFill>
                  <a:srgbClr val="006600"/>
                </a:solidFill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</a:rPr>
              <a:t>maxterms</a:t>
            </a:r>
            <a:r>
              <a:rPr lang="en-SG" sz="2400" dirty="0">
                <a:solidFill>
                  <a:srgbClr val="006600"/>
                </a:solidFill>
              </a:rPr>
              <a:t>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35375" y="1361895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589986" y="226347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5 = (0101)</a:t>
            </a:r>
            <a:r>
              <a:rPr lang="en-US" sz="2400" baseline="-25000" dirty="0"/>
              <a:t>2</a:t>
            </a:r>
            <a:r>
              <a:rPr lang="en-US" sz="2400" dirty="0"/>
              <a:t>; 9 = (1001)</a:t>
            </a:r>
            <a:r>
              <a:rPr lang="en-US" sz="2400" baseline="-25000" dirty="0"/>
              <a:t>2</a:t>
            </a:r>
            <a:r>
              <a:rPr lang="en-US" sz="2400" dirty="0"/>
              <a:t>; 13 = (1101)</a:t>
            </a:r>
            <a:r>
              <a:rPr lang="en-US" sz="2400" baseline="-25000" dirty="0"/>
              <a:t>2</a:t>
            </a:r>
          </a:p>
        </p:txBody>
      </p:sp>
      <p:sp>
        <p:nvSpPr>
          <p:cNvPr id="26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6403484" y="1336547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4EDDF-2A81-4645-8498-AC4E4AFFED03}"/>
              </a:ext>
            </a:extLst>
          </p:cNvPr>
          <p:cNvSpPr txBox="1"/>
          <p:nvPr/>
        </p:nvSpPr>
        <p:spPr>
          <a:xfrm>
            <a:off x="784911" y="3992556"/>
            <a:ext cx="364736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(p+</a:t>
            </a:r>
            <a:r>
              <a:rPr lang="en-SG" sz="2400" dirty="0">
                <a:solidFill>
                  <a:srgbClr val="0000FF"/>
                </a:solidFill>
              </a:rPr>
              <a:t>(q’+</a:t>
            </a:r>
            <a:r>
              <a:rPr lang="en-SG" sz="2400" dirty="0" err="1">
                <a:solidFill>
                  <a:srgbClr val="0000FF"/>
                </a:solidFill>
              </a:rPr>
              <a:t>r+s</a:t>
            </a:r>
            <a:r>
              <a:rPr lang="en-SG" sz="2400" dirty="0">
                <a:solidFill>
                  <a:srgbClr val="0000FF"/>
                </a:solidFill>
              </a:rPr>
              <a:t>’)</a:t>
            </a:r>
            <a:r>
              <a:rPr lang="en-SG" sz="24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SG" sz="2400" dirty="0">
                <a:sym typeface="Symbol" panose="05050102010706020507" pitchFamily="18" charset="2"/>
              </a:rPr>
              <a:t>  </a:t>
            </a:r>
            <a:r>
              <a:rPr lang="en-SG" sz="2400" dirty="0"/>
              <a:t>(p’+</a:t>
            </a:r>
            <a:r>
              <a:rPr lang="en-SG" sz="2400" dirty="0">
                <a:solidFill>
                  <a:srgbClr val="0000FF"/>
                </a:solidFill>
              </a:rPr>
              <a:t>(q’+</a:t>
            </a:r>
            <a:r>
              <a:rPr lang="en-SG" sz="2400" dirty="0" err="1">
                <a:solidFill>
                  <a:srgbClr val="0000FF"/>
                </a:solidFill>
              </a:rPr>
              <a:t>r+s</a:t>
            </a:r>
            <a:r>
              <a:rPr lang="en-SG" sz="2400" dirty="0">
                <a:solidFill>
                  <a:srgbClr val="0000FF"/>
                </a:solidFill>
              </a:rPr>
              <a:t>’)</a:t>
            </a:r>
            <a:r>
              <a:rPr lang="en-SG" sz="2400" dirty="0"/>
              <a:t>)</a:t>
            </a:r>
          </a:p>
          <a:p>
            <a:r>
              <a:rPr lang="en-SG" sz="2400" dirty="0"/>
              <a:t>= (</a:t>
            </a:r>
            <a:r>
              <a:rPr lang="en-SG" sz="2400" dirty="0" err="1"/>
              <a:t>p</a:t>
            </a:r>
            <a:r>
              <a:rPr lang="en-SG" sz="2400" dirty="0" err="1">
                <a:sym typeface="Symbol" panose="05050102010706020507" pitchFamily="18" charset="2"/>
              </a:rPr>
              <a:t></a:t>
            </a:r>
            <a:r>
              <a:rPr lang="en-SG" sz="2400" dirty="0" err="1"/>
              <a:t>p</a:t>
            </a:r>
            <a:r>
              <a:rPr lang="en-SG" sz="2400" dirty="0"/>
              <a:t>’) + </a:t>
            </a:r>
            <a:r>
              <a:rPr lang="en-SG" sz="2400" dirty="0">
                <a:solidFill>
                  <a:srgbClr val="0000FF"/>
                </a:solidFill>
              </a:rPr>
              <a:t>(q’+</a:t>
            </a:r>
            <a:r>
              <a:rPr lang="en-SG" sz="2400" dirty="0" err="1">
                <a:solidFill>
                  <a:srgbClr val="0000FF"/>
                </a:solidFill>
              </a:rPr>
              <a:t>r+s</a:t>
            </a:r>
            <a:r>
              <a:rPr lang="en-SG" sz="2400" dirty="0">
                <a:solidFill>
                  <a:srgbClr val="0000FF"/>
                </a:solidFill>
              </a:rPr>
              <a:t>’)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CF792-3ADE-4F06-91C1-29632FE647CB}"/>
              </a:ext>
            </a:extLst>
          </p:cNvPr>
          <p:cNvSpPr txBox="1"/>
          <p:nvPr/>
        </p:nvSpPr>
        <p:spPr>
          <a:xfrm>
            <a:off x="866721" y="4823553"/>
            <a:ext cx="357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Distributive law:</a:t>
            </a:r>
          </a:p>
          <a:p>
            <a:pPr>
              <a:tabLst>
                <a:tab pos="393700" algn="l"/>
              </a:tabLst>
            </a:pPr>
            <a:r>
              <a:rPr lang="en-SG" sz="2400" dirty="0">
                <a:solidFill>
                  <a:srgbClr val="C00000"/>
                </a:solidFill>
              </a:rPr>
              <a:t>	A + (</a:t>
            </a:r>
            <a:r>
              <a:rPr lang="en-SG" sz="2400" dirty="0" err="1">
                <a:solidFill>
                  <a:srgbClr val="C00000"/>
                </a:solidFill>
              </a:rPr>
              <a:t>B</a:t>
            </a:r>
            <a:r>
              <a:rPr lang="en-SG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 err="1">
                <a:solidFill>
                  <a:srgbClr val="C00000"/>
                </a:solidFill>
              </a:rPr>
              <a:t>C</a:t>
            </a:r>
            <a:r>
              <a:rPr lang="en-SG" sz="2400" dirty="0">
                <a:solidFill>
                  <a:srgbClr val="C00000"/>
                </a:solidFill>
              </a:rPr>
              <a:t>) = (</a:t>
            </a:r>
            <a:r>
              <a:rPr lang="en-SG" sz="2400" dirty="0" err="1">
                <a:solidFill>
                  <a:srgbClr val="C00000"/>
                </a:solidFill>
              </a:rPr>
              <a:t>A+B</a:t>
            </a:r>
            <a:r>
              <a:rPr lang="en-SG" sz="2400" dirty="0">
                <a:solidFill>
                  <a:srgbClr val="C00000"/>
                </a:solidFill>
              </a:rPr>
              <a:t>)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(</a:t>
            </a:r>
            <a:r>
              <a:rPr lang="en-SG" sz="2400" dirty="0" err="1">
                <a:solidFill>
                  <a:srgbClr val="C00000"/>
                </a:solidFill>
              </a:rPr>
              <a:t>A+C</a:t>
            </a:r>
            <a:r>
              <a:rPr lang="en-SG" sz="2400" dirty="0">
                <a:solidFill>
                  <a:srgbClr val="C00000"/>
                </a:solidFill>
              </a:rPr>
              <a:t>) </a:t>
            </a:r>
          </a:p>
          <a:p>
            <a:pPr>
              <a:tabLst>
                <a:tab pos="346075" algn="l"/>
              </a:tabLst>
            </a:pPr>
            <a:r>
              <a:rPr lang="en-SG" sz="2400" dirty="0">
                <a:solidFill>
                  <a:srgbClr val="C00000"/>
                </a:solidFill>
              </a:rPr>
              <a:t>or	 (B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C) + A = (B+A)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(C+A)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3" y="201151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((</a:t>
            </a:r>
            <a:r>
              <a:rPr lang="en-SG" sz="2800" dirty="0" err="1"/>
              <a:t>p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p</a:t>
            </a:r>
            <a:r>
              <a:rPr lang="en-SG" sz="2800" dirty="0"/>
              <a:t>’) +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the distributive law) 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92E430CB-CCEA-4955-AE06-598EF23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5052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" grpId="0" animBg="1"/>
      <p:bldP spid="3" grpId="0" animBg="1"/>
      <p:bldP spid="26" grpId="0" animBg="1"/>
      <p:bldP spid="27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Q2</a:t>
            </a:r>
            <a:r>
              <a:rPr lang="en-US" sz="3200" dirty="0"/>
              <a:t>(b)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2F1D8-DA11-43F9-BE57-33E1D86831E2}"/>
              </a:ext>
            </a:extLst>
          </p:cNvPr>
          <p:cNvSpPr txBox="1"/>
          <p:nvPr/>
        </p:nvSpPr>
        <p:spPr>
          <a:xfrm>
            <a:off x="1059962" y="693316"/>
            <a:ext cx="656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G(</a:t>
            </a:r>
            <a:r>
              <a:rPr lang="en-SG" sz="2800" dirty="0" err="1"/>
              <a:t>p,q,r,s</a:t>
            </a:r>
            <a:r>
              <a:rPr lang="en-SG" sz="2800" dirty="0"/>
              <a:t>) = </a:t>
            </a:r>
            <a:r>
              <a:rPr lang="en-SG" sz="2800" dirty="0">
                <a:sym typeface="Symbol" panose="05050102010706020507" pitchFamily="18" charset="2"/>
              </a:rPr>
              <a:t></a:t>
            </a:r>
            <a:r>
              <a:rPr lang="en-SG" sz="2800" dirty="0">
                <a:latin typeface="Symbol" panose="05050102010706020507" pitchFamily="18" charset="2"/>
                <a:sym typeface="Symbol" panose="05050102010706020507" pitchFamily="18" charset="2"/>
              </a:rPr>
              <a:t>P</a:t>
            </a:r>
            <a:r>
              <a:rPr lang="en-SG" sz="2800" dirty="0"/>
              <a:t>M(5, 9, 13)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4" y="1348764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</a:t>
            </a:r>
            <a:r>
              <a:rPr lang="en-SG" sz="2800" dirty="0" err="1"/>
              <a:t>p+q</a:t>
            </a:r>
            <a:r>
              <a:rPr lang="en-SG" sz="2800" dirty="0"/>
              <a:t>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  </a:t>
            </a:r>
            <a:r>
              <a:rPr lang="en-SG" sz="2800" dirty="0"/>
              <a:t>(p’+q’+</a:t>
            </a:r>
            <a:r>
              <a:rPr lang="en-SG" sz="2800" dirty="0" err="1"/>
              <a:t>r+s</a:t>
            </a:r>
            <a:r>
              <a:rPr lang="en-SG" sz="2800" dirty="0"/>
              <a:t>’)	</a:t>
            </a:r>
            <a:r>
              <a:rPr lang="en-SG" sz="2400" dirty="0">
                <a:solidFill>
                  <a:srgbClr val="006600"/>
                </a:solidFill>
              </a:rPr>
              <a:t>(by definition of </a:t>
            </a:r>
            <a:r>
              <a:rPr lang="en-SG" sz="2400" dirty="0" err="1">
                <a:solidFill>
                  <a:srgbClr val="006600"/>
                </a:solidFill>
              </a:rPr>
              <a:t>maxterms</a:t>
            </a:r>
            <a:r>
              <a:rPr lang="en-SG" sz="2400" dirty="0">
                <a:solidFill>
                  <a:srgbClr val="006600"/>
                </a:solidFill>
              </a:rPr>
              <a:t>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35375" y="1361895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589986" y="226347"/>
            <a:ext cx="498190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5 = (0101)</a:t>
            </a:r>
            <a:r>
              <a:rPr lang="en-US" sz="2400" baseline="-25000" dirty="0"/>
              <a:t>2</a:t>
            </a:r>
            <a:r>
              <a:rPr lang="en-US" sz="2400" dirty="0"/>
              <a:t>; 9 = (1001)</a:t>
            </a:r>
            <a:r>
              <a:rPr lang="en-US" sz="2400" baseline="-25000" dirty="0"/>
              <a:t>2</a:t>
            </a:r>
            <a:r>
              <a:rPr lang="en-US" sz="2400" dirty="0"/>
              <a:t>; 13 = (1101)</a:t>
            </a:r>
            <a:r>
              <a:rPr lang="en-US" sz="2400" baseline="-25000" dirty="0"/>
              <a:t>2</a:t>
            </a:r>
          </a:p>
        </p:txBody>
      </p:sp>
      <p:sp>
        <p:nvSpPr>
          <p:cNvPr id="26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6403484" y="1336547"/>
            <a:ext cx="1710501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3" y="201151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((</a:t>
            </a:r>
            <a:r>
              <a:rPr lang="en-SG" sz="2800" dirty="0" err="1"/>
              <a:t>p</a:t>
            </a:r>
            <a:r>
              <a:rPr lang="en-SG" sz="2800" dirty="0" err="1">
                <a:sym typeface="Symbol" panose="05050102010706020507" pitchFamily="18" charset="2"/>
              </a:rPr>
              <a:t></a:t>
            </a:r>
            <a:r>
              <a:rPr lang="en-SG" sz="2800" dirty="0" err="1"/>
              <a:t>p</a:t>
            </a:r>
            <a:r>
              <a:rPr lang="en-SG" sz="2800" dirty="0"/>
              <a:t>’) +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</a:t>
            </a:r>
            <a:r>
              <a:rPr lang="en-SG" sz="2400" dirty="0">
                <a:solidFill>
                  <a:srgbClr val="006600"/>
                </a:solidFill>
              </a:rPr>
              <a:t>(by the distributive law) </a:t>
            </a: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913524" y="2051785"/>
            <a:ext cx="774555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75819" y="2700862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(0 +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the complement law) </a:t>
            </a:r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85506" y="2695247"/>
            <a:ext cx="1994312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75819" y="3378977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(q’+</a:t>
            </a:r>
            <a:r>
              <a:rPr lang="en-SG" sz="2800" dirty="0" err="1"/>
              <a:t>r+s</a:t>
            </a:r>
            <a:r>
              <a:rPr lang="en-SG" sz="2800" dirty="0"/>
              <a:t>’</a:t>
            </a:r>
            <a:r>
              <a:rPr lang="en-SG" sz="2800" dirty="0">
                <a:sym typeface="Symbol" panose="05050102010706020507" pitchFamily="18" charset="2"/>
              </a:rPr>
              <a:t>)  (p’+</a:t>
            </a:r>
            <a:r>
              <a:rPr lang="en-SG" sz="2800" dirty="0" err="1">
                <a:sym typeface="Symbol" panose="05050102010706020507" pitchFamily="18" charset="2"/>
              </a:rPr>
              <a:t>q+r+s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the identity law) </a:t>
            </a:r>
          </a:p>
        </p:txBody>
      </p:sp>
      <p:sp>
        <p:nvSpPr>
          <p:cNvPr id="18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85506" y="3408510"/>
            <a:ext cx="3158094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2" y="4046501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(q’</a:t>
            </a:r>
            <a:r>
              <a:rPr lang="en-SG" sz="2800" dirty="0">
                <a:sym typeface="Symbol" panose="05050102010706020507" pitchFamily="18" charset="2"/>
              </a:rPr>
              <a:t>(</a:t>
            </a:r>
            <a:r>
              <a:rPr lang="en-SG" sz="2800" dirty="0" err="1">
                <a:sym typeface="Symbol" panose="05050102010706020507" pitchFamily="18" charset="2"/>
              </a:rPr>
              <a:t>p’+q</a:t>
            </a:r>
            <a:r>
              <a:rPr lang="en-SG" sz="2800" dirty="0">
                <a:sym typeface="Symbol" panose="05050102010706020507" pitchFamily="18" charset="2"/>
              </a:rPr>
              <a:t>)) + (</a:t>
            </a:r>
            <a:r>
              <a:rPr lang="en-SG" sz="2800" dirty="0" err="1">
                <a:sym typeface="Symbol" panose="05050102010706020507" pitchFamily="18" charset="2"/>
              </a:rPr>
              <a:t>r+s</a:t>
            </a:r>
            <a:r>
              <a:rPr lang="en-SG" sz="2800" dirty="0">
                <a:sym typeface="Symbol" panose="05050102010706020507" pitchFamily="18" charset="2"/>
              </a:rPr>
              <a:t>’)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the distributive law) </a:t>
            </a:r>
          </a:p>
        </p:txBody>
      </p:sp>
      <p:sp>
        <p:nvSpPr>
          <p:cNvPr id="21" name="Rectangle: Rounded Corners 13">
            <a:extLst>
              <a:ext uri="{FF2B5EF4-FFF2-40B4-BE49-F238E27FC236}">
                <a16:creationId xmlns:a16="http://schemas.microsoft.com/office/drawing/2014/main" id="{929B1640-4F2F-43A6-BFC1-20D72C145AB2}"/>
              </a:ext>
            </a:extLst>
          </p:cNvPr>
          <p:cNvSpPr/>
          <p:nvPr/>
        </p:nvSpPr>
        <p:spPr>
          <a:xfrm>
            <a:off x="2785506" y="4067610"/>
            <a:ext cx="1495549" cy="523220"/>
          </a:xfrm>
          <a:prstGeom prst="round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48AAD-758A-4FF1-A839-E385030426F5}"/>
              </a:ext>
            </a:extLst>
          </p:cNvPr>
          <p:cNvSpPr txBox="1"/>
          <p:nvPr/>
        </p:nvSpPr>
        <p:spPr>
          <a:xfrm>
            <a:off x="2454272" y="4611939"/>
            <a:ext cx="943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71950" algn="l"/>
                <a:tab pos="5722938" algn="l"/>
              </a:tabLst>
            </a:pPr>
            <a:r>
              <a:rPr lang="en-SG" sz="2800" dirty="0"/>
              <a:t>= </a:t>
            </a:r>
            <a:r>
              <a:rPr lang="en-SG" sz="2800" dirty="0" err="1"/>
              <a:t>p’</a:t>
            </a:r>
            <a:r>
              <a:rPr lang="en-SG" sz="2800" dirty="0" err="1">
                <a:sym typeface="Symbol" panose="05050102010706020507" pitchFamily="18" charset="2"/>
              </a:rPr>
              <a:t>q</a:t>
            </a:r>
            <a:r>
              <a:rPr lang="en-SG" sz="2800" dirty="0">
                <a:sym typeface="Symbol" panose="05050102010706020507" pitchFamily="18" charset="2"/>
              </a:rPr>
              <a:t>’ + r + s’</a:t>
            </a:r>
            <a:r>
              <a:rPr lang="en-SG" sz="2800" dirty="0"/>
              <a:t>		</a:t>
            </a:r>
            <a:r>
              <a:rPr lang="en-SG" sz="2400" dirty="0">
                <a:solidFill>
                  <a:srgbClr val="006600"/>
                </a:solidFill>
              </a:rPr>
              <a:t>(by absorption 2)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3FB06-A08E-47DD-BC20-06E15DDE04BA}"/>
              </a:ext>
            </a:extLst>
          </p:cNvPr>
          <p:cNvSpPr txBox="1"/>
          <p:nvPr/>
        </p:nvSpPr>
        <p:spPr>
          <a:xfrm>
            <a:off x="866720" y="5245717"/>
            <a:ext cx="317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Absorption theorem 2:</a:t>
            </a:r>
          </a:p>
          <a:p>
            <a:r>
              <a:rPr lang="en-SG" sz="2400" dirty="0">
                <a:solidFill>
                  <a:srgbClr val="C00000"/>
                </a:solidFill>
              </a:rPr>
              <a:t>A 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 (A’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+B)</a:t>
            </a:r>
            <a:r>
              <a:rPr lang="en-SG" sz="2400" dirty="0">
                <a:solidFill>
                  <a:srgbClr val="C00000"/>
                </a:solidFill>
              </a:rPr>
              <a:t> = A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4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C168C-538C-499E-A840-B1C4A8050249}"/>
              </a:ext>
            </a:extLst>
          </p:cNvPr>
          <p:cNvSpPr txBox="1"/>
          <p:nvPr/>
        </p:nvSpPr>
        <p:spPr>
          <a:xfrm>
            <a:off x="4148243" y="5496105"/>
            <a:ext cx="4346828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q’</a:t>
            </a:r>
            <a:r>
              <a:rPr lang="en-SG" sz="2400" dirty="0">
                <a:sym typeface="Symbol" panose="05050102010706020507" pitchFamily="18" charset="2"/>
              </a:rPr>
              <a:t>(</a:t>
            </a:r>
            <a:r>
              <a:rPr lang="en-SG" sz="2400" dirty="0" err="1">
                <a:sym typeface="Symbol" panose="05050102010706020507" pitchFamily="18" charset="2"/>
              </a:rPr>
              <a:t>p’+q</a:t>
            </a:r>
            <a:r>
              <a:rPr lang="en-SG" sz="2400" dirty="0">
                <a:sym typeface="Symbol" panose="05050102010706020507" pitchFamily="18" charset="2"/>
              </a:rPr>
              <a:t>) = </a:t>
            </a:r>
            <a:r>
              <a:rPr lang="en-SG" sz="2400" dirty="0"/>
              <a:t>q’</a:t>
            </a:r>
            <a:r>
              <a:rPr lang="en-SG" sz="2400" dirty="0">
                <a:sym typeface="Symbol" panose="05050102010706020507" pitchFamily="18" charset="2"/>
              </a:rPr>
              <a:t>(</a:t>
            </a:r>
            <a:r>
              <a:rPr lang="en-SG" sz="2400" dirty="0" err="1">
                <a:sym typeface="Symbol" panose="05050102010706020507" pitchFamily="18" charset="2"/>
              </a:rPr>
              <a:t>q+p</a:t>
            </a:r>
            <a:r>
              <a:rPr lang="en-SG" sz="2400" dirty="0">
                <a:sym typeface="Symbol" panose="05050102010706020507" pitchFamily="18" charset="2"/>
              </a:rPr>
              <a:t>’) = </a:t>
            </a:r>
            <a:r>
              <a:rPr lang="en-SG" sz="2400" dirty="0" err="1">
                <a:sym typeface="Symbol" panose="05050102010706020507" pitchFamily="18" charset="2"/>
              </a:rPr>
              <a:t>q’p</a:t>
            </a:r>
            <a:r>
              <a:rPr lang="en-SG" sz="2400" dirty="0">
                <a:sym typeface="Symbol" panose="05050102010706020507" pitchFamily="18" charset="2"/>
              </a:rPr>
              <a:t>’ = </a:t>
            </a:r>
            <a:r>
              <a:rPr lang="en-SG" sz="2400" dirty="0" err="1">
                <a:sym typeface="Symbol" panose="05050102010706020507" pitchFamily="18" charset="2"/>
              </a:rPr>
              <a:t>p’q</a:t>
            </a:r>
            <a:r>
              <a:rPr lang="en-SG" sz="2400" dirty="0">
                <a:sym typeface="Symbol" panose="05050102010706020507" pitchFamily="18" charset="2"/>
              </a:rPr>
              <a:t>’ 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37863F91-62FB-4BD8-AE50-D3D9E552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0071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15" grpId="0" animBg="1"/>
      <p:bldP spid="17" grpId="0"/>
      <p:bldP spid="18" grpId="0" animBg="1"/>
      <p:bldP spid="20" grpId="0"/>
      <p:bldP spid="21" grpId="0" animBg="1"/>
      <p:bldP spid="22" grpId="0"/>
      <p:bldP spid="19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7660" y="226347"/>
            <a:ext cx="887309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Q3</a:t>
            </a:r>
            <a:r>
              <a:rPr lang="en-US" sz="32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023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m0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22767" y="1100051"/>
            <a:ext cx="4208412" cy="4276130"/>
            <a:chOff x="1422767" y="518160"/>
            <a:chExt cx="4208412" cy="4276130"/>
          </a:xfrm>
        </p:grpSpPr>
        <p:grpSp>
          <p:nvGrpSpPr>
            <p:cNvPr id="29" name="Group 28"/>
            <p:cNvGrpSpPr/>
            <p:nvPr/>
          </p:nvGrpSpPr>
          <p:grpSpPr>
            <a:xfrm>
              <a:off x="2116911" y="1175712"/>
              <a:ext cx="2865120" cy="2926080"/>
              <a:chOff x="2177871" y="777240"/>
              <a:chExt cx="2865120" cy="292608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177871" y="777240"/>
                <a:ext cx="2865120" cy="731520"/>
                <a:chOff x="2177871" y="777240"/>
                <a:chExt cx="2865120" cy="7315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177871" y="150876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177871" y="2240280"/>
                <a:ext cx="2865120" cy="731520"/>
                <a:chOff x="2177871" y="777240"/>
                <a:chExt cx="2865120" cy="73152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77871" y="2971800"/>
                <a:ext cx="2865120" cy="731520"/>
                <a:chOff x="2177871" y="777240"/>
                <a:chExt cx="2865120" cy="73152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17787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89415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1043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26711" y="777240"/>
                  <a:ext cx="716280" cy="731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1422767" y="313944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255" y="518160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60188" y="2407919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C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3975" y="4332625"/>
              <a:ext cx="470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D</a:t>
              </a:r>
            </a:p>
          </p:txBody>
        </p:sp>
        <p:sp>
          <p:nvSpPr>
            <p:cNvPr id="32" name="Right Brace 31"/>
            <p:cNvSpPr/>
            <p:nvPr/>
          </p:nvSpPr>
          <p:spPr>
            <a:xfrm>
              <a:off x="5028113" y="1909271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flipH="1">
              <a:off x="1848942" y="2621279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4136686" y="273155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5400000" flipV="1">
              <a:off x="3433609" y="3510687"/>
              <a:ext cx="229688" cy="1461001"/>
            </a:xfrm>
            <a:prstGeom prst="rightBrace">
              <a:avLst>
                <a:gd name="adj1" fmla="val 388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26511" y="186205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42791" y="1841252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m5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157622" y="184718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m4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00878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m2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725062" y="260843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m3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3441342" y="258763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m7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56173" y="259357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m6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9209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08373" y="3400915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24653" y="338011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m15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9484" y="3386050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245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m8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08735" y="4070376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m9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25015" y="4049577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m13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139846" y="4055511"/>
            <a:ext cx="92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m12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938142" y="5543625"/>
            <a:ext cx="32273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m1</a:t>
            </a:r>
            <a:r>
              <a:rPr lang="en-US" sz="2400" dirty="0"/>
              <a:t>: 0001 = A’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B’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C’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US" sz="2400" dirty="0"/>
              <a:t>D</a:t>
            </a:r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 flipH="1">
            <a:off x="874606" y="906661"/>
            <a:ext cx="783656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82680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4146</TotalTime>
  <Words>1794</Words>
  <Application>Microsoft Office PowerPoint</Application>
  <PresentationFormat>Widescreen</PresentationFormat>
  <Paragraphs>267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Symbol</vt:lpstr>
      <vt:lpstr>Times New Roman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Tuck-Choy Aaron TAN</cp:lastModifiedBy>
  <cp:revision>408</cp:revision>
  <cp:lastPrinted>2021-10-01T02:10:32Z</cp:lastPrinted>
  <dcterms:created xsi:type="dcterms:W3CDTF">2015-03-28T05:22:46Z</dcterms:created>
  <dcterms:modified xsi:type="dcterms:W3CDTF">2021-10-08T11:24:55Z</dcterms:modified>
</cp:coreProperties>
</file>