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4"/>
  </p:sldMasterIdLst>
  <p:notesMasterIdLst>
    <p:notesMasterId r:id="rId59"/>
  </p:notesMasterIdLst>
  <p:handoutMasterIdLst>
    <p:handoutMasterId r:id="rId60"/>
  </p:handoutMasterIdLst>
  <p:sldIdLst>
    <p:sldId id="256" r:id="rId5"/>
    <p:sldId id="875" r:id="rId6"/>
    <p:sldId id="878" r:id="rId7"/>
    <p:sldId id="879" r:id="rId8"/>
    <p:sldId id="880" r:id="rId9"/>
    <p:sldId id="881" r:id="rId10"/>
    <p:sldId id="882" r:id="rId11"/>
    <p:sldId id="883" r:id="rId12"/>
    <p:sldId id="884" r:id="rId13"/>
    <p:sldId id="885" r:id="rId14"/>
    <p:sldId id="886" r:id="rId15"/>
    <p:sldId id="888" r:id="rId16"/>
    <p:sldId id="889" r:id="rId17"/>
    <p:sldId id="890" r:id="rId18"/>
    <p:sldId id="891" r:id="rId19"/>
    <p:sldId id="892" r:id="rId20"/>
    <p:sldId id="893" r:id="rId21"/>
    <p:sldId id="887" r:id="rId22"/>
    <p:sldId id="896" r:id="rId23"/>
    <p:sldId id="897" r:id="rId24"/>
    <p:sldId id="894" r:id="rId25"/>
    <p:sldId id="898" r:id="rId26"/>
    <p:sldId id="899" r:id="rId27"/>
    <p:sldId id="900" r:id="rId28"/>
    <p:sldId id="901" r:id="rId29"/>
    <p:sldId id="902" r:id="rId30"/>
    <p:sldId id="903" r:id="rId31"/>
    <p:sldId id="904" r:id="rId32"/>
    <p:sldId id="907" r:id="rId33"/>
    <p:sldId id="908" r:id="rId34"/>
    <p:sldId id="905" r:id="rId35"/>
    <p:sldId id="910" r:id="rId36"/>
    <p:sldId id="911" r:id="rId37"/>
    <p:sldId id="912" r:id="rId38"/>
    <p:sldId id="913" r:id="rId39"/>
    <p:sldId id="914" r:id="rId40"/>
    <p:sldId id="915" r:id="rId41"/>
    <p:sldId id="916" r:id="rId42"/>
    <p:sldId id="917" r:id="rId43"/>
    <p:sldId id="918" r:id="rId44"/>
    <p:sldId id="919" r:id="rId45"/>
    <p:sldId id="932" r:id="rId46"/>
    <p:sldId id="920" r:id="rId47"/>
    <p:sldId id="930" r:id="rId48"/>
    <p:sldId id="921" r:id="rId49"/>
    <p:sldId id="931" r:id="rId50"/>
    <p:sldId id="923" r:id="rId51"/>
    <p:sldId id="925" r:id="rId52"/>
    <p:sldId id="924" r:id="rId53"/>
    <p:sldId id="922" r:id="rId54"/>
    <p:sldId id="926" r:id="rId55"/>
    <p:sldId id="927" r:id="rId56"/>
    <p:sldId id="928" r:id="rId57"/>
    <p:sldId id="929" r:id="rId58"/>
  </p:sldIdLst>
  <p:sldSz cx="9144000" cy="6858000" type="screen4x3"/>
  <p:notesSz cx="6669088" cy="9753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A50021"/>
    <a:srgbClr val="CC6600"/>
    <a:srgbClr val="996600"/>
    <a:srgbClr val="CC9900"/>
    <a:srgbClr val="FF9900"/>
    <a:srgbClr val="FFFFCC"/>
    <a:srgbClr val="0739D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 Xiaokui" userId="ae02f808-d017-49d3-b000-25d3dfff543c" providerId="ADAL" clId="{6C1C727B-0026-4F34-9EA1-853E64006527}"/>
    <pc:docChg chg="modSld">
      <pc:chgData name="Xiao Xiaokui" userId="ae02f808-d017-49d3-b000-25d3dfff543c" providerId="ADAL" clId="{6C1C727B-0026-4F34-9EA1-853E64006527}" dt="2022-03-01T08:21:14.729" v="1" actId="20577"/>
      <pc:docMkLst>
        <pc:docMk/>
      </pc:docMkLst>
      <pc:sldChg chg="modSp">
        <pc:chgData name="Xiao Xiaokui" userId="ae02f808-d017-49d3-b000-25d3dfff543c" providerId="ADAL" clId="{6C1C727B-0026-4F34-9EA1-853E64006527}" dt="2022-03-01T08:21:14.729" v="1" actId="20577"/>
        <pc:sldMkLst>
          <pc:docMk/>
          <pc:sldMk cId="1327557911" sldId="907"/>
        </pc:sldMkLst>
        <pc:spChg chg="mod">
          <ac:chgData name="Xiao Xiaokui" userId="ae02f808-d017-49d3-b000-25d3dfff543c" providerId="ADAL" clId="{6C1C727B-0026-4F34-9EA1-853E64006527}" dt="2022-03-01T08:21:14.729" v="1" actId="20577"/>
          <ac:spMkLst>
            <pc:docMk/>
            <pc:sldMk cId="1327557911" sldId="907"/>
            <ac:spMk id="3" creationId="{807DEF63-B65A-4009-8968-5A419412B899}"/>
          </ac:spMkLst>
        </pc:spChg>
      </pc:sldChg>
    </pc:docChg>
  </pc:docChgLst>
  <pc:docChgLst>
    <pc:chgData name="Xiao Xiaokui" userId="ae02f808-d017-49d3-b000-25d3dfff543c" providerId="ADAL" clId="{64664FAD-E270-40F4-BDCA-500851E6FEDF}"/>
  </pc:docChgLst>
  <pc:docChgLst>
    <pc:chgData name="Xiao Xiaokui" userId="ae02f808-d017-49d3-b000-25d3dfff543c" providerId="ADAL" clId="{D011576E-2B10-45CA-ACD3-6CD4AE0C0681}"/>
    <pc:docChg chg="addSld modSld">
      <pc:chgData name="Xiao Xiaokui" userId="ae02f808-d017-49d3-b000-25d3dfff543c" providerId="ADAL" clId="{D011576E-2B10-45CA-ACD3-6CD4AE0C0681}" dt="2022-03-07T03:14:02.279" v="28"/>
      <pc:docMkLst>
        <pc:docMk/>
      </pc:docMkLst>
      <pc:sldChg chg="modAnim">
        <pc:chgData name="Xiao Xiaokui" userId="ae02f808-d017-49d3-b000-25d3dfff543c" providerId="ADAL" clId="{D011576E-2B10-45CA-ACD3-6CD4AE0C0681}" dt="2022-03-07T00:21:05.764" v="0"/>
        <pc:sldMkLst>
          <pc:docMk/>
          <pc:sldMk cId="1661095007" sldId="879"/>
        </pc:sldMkLst>
      </pc:sldChg>
      <pc:sldChg chg="modAnim">
        <pc:chgData name="Xiao Xiaokui" userId="ae02f808-d017-49d3-b000-25d3dfff543c" providerId="ADAL" clId="{D011576E-2B10-45CA-ACD3-6CD4AE0C0681}" dt="2022-03-07T00:45:40.619" v="2"/>
        <pc:sldMkLst>
          <pc:docMk/>
          <pc:sldMk cId="3408562003" sldId="885"/>
        </pc:sldMkLst>
      </pc:sldChg>
      <pc:sldChg chg="modSp modAnim">
        <pc:chgData name="Xiao Xiaokui" userId="ae02f808-d017-49d3-b000-25d3dfff543c" providerId="ADAL" clId="{D011576E-2B10-45CA-ACD3-6CD4AE0C0681}" dt="2022-03-07T01:06:41.087" v="13" actId="20577"/>
        <pc:sldMkLst>
          <pc:docMk/>
          <pc:sldMk cId="2050427771" sldId="891"/>
        </pc:sldMkLst>
        <pc:spChg chg="mod">
          <ac:chgData name="Xiao Xiaokui" userId="ae02f808-d017-49d3-b000-25d3dfff543c" providerId="ADAL" clId="{D011576E-2B10-45CA-ACD3-6CD4AE0C0681}" dt="2022-03-07T01:06:41.087" v="13" actId="20577"/>
          <ac:spMkLst>
            <pc:docMk/>
            <pc:sldMk cId="2050427771" sldId="891"/>
            <ac:spMk id="3" creationId="{4D3A477A-131C-4BA4-895C-DCD8FABE1931}"/>
          </ac:spMkLst>
        </pc:spChg>
      </pc:sldChg>
      <pc:sldChg chg="modSp">
        <pc:chgData name="Xiao Xiaokui" userId="ae02f808-d017-49d3-b000-25d3dfff543c" providerId="ADAL" clId="{D011576E-2B10-45CA-ACD3-6CD4AE0C0681}" dt="2022-03-07T01:10:58.688" v="14" actId="207"/>
        <pc:sldMkLst>
          <pc:docMk/>
          <pc:sldMk cId="325352686" sldId="892"/>
        </pc:sldMkLst>
        <pc:spChg chg="mod">
          <ac:chgData name="Xiao Xiaokui" userId="ae02f808-d017-49d3-b000-25d3dfff543c" providerId="ADAL" clId="{D011576E-2B10-45CA-ACD3-6CD4AE0C0681}" dt="2022-03-07T01:10:58.688" v="14" actId="207"/>
          <ac:spMkLst>
            <pc:docMk/>
            <pc:sldMk cId="325352686" sldId="892"/>
            <ac:spMk id="3" creationId="{4D3A477A-131C-4BA4-895C-DCD8FABE1931}"/>
          </ac:spMkLst>
        </pc:spChg>
      </pc:sldChg>
      <pc:sldChg chg="modAnim">
        <pc:chgData name="Xiao Xiaokui" userId="ae02f808-d017-49d3-b000-25d3dfff543c" providerId="ADAL" clId="{D011576E-2B10-45CA-ACD3-6CD4AE0C0681}" dt="2022-03-07T01:14:50.426" v="25"/>
        <pc:sldMkLst>
          <pc:docMk/>
          <pc:sldMk cId="2767790528" sldId="896"/>
        </pc:sldMkLst>
      </pc:sldChg>
      <pc:sldChg chg="modAnim">
        <pc:chgData name="Xiao Xiaokui" userId="ae02f808-d017-49d3-b000-25d3dfff543c" providerId="ADAL" clId="{D011576E-2B10-45CA-ACD3-6CD4AE0C0681}" dt="2022-03-07T01:26:43.768" v="27"/>
        <pc:sldMkLst>
          <pc:docMk/>
          <pc:sldMk cId="3133305193" sldId="905"/>
        </pc:sldMkLst>
      </pc:sldChg>
      <pc:sldChg chg="modSp">
        <pc:chgData name="Xiao Xiaokui" userId="ae02f808-d017-49d3-b000-25d3dfff543c" providerId="ADAL" clId="{D011576E-2B10-45CA-ACD3-6CD4AE0C0681}" dt="2022-03-07T01:22:11.674" v="26" actId="20577"/>
        <pc:sldMkLst>
          <pc:docMk/>
          <pc:sldMk cId="1327557911" sldId="907"/>
        </pc:sldMkLst>
        <pc:spChg chg="mod">
          <ac:chgData name="Xiao Xiaokui" userId="ae02f808-d017-49d3-b000-25d3dfff543c" providerId="ADAL" clId="{D011576E-2B10-45CA-ACD3-6CD4AE0C0681}" dt="2022-03-07T01:22:11.674" v="26" actId="20577"/>
          <ac:spMkLst>
            <pc:docMk/>
            <pc:sldMk cId="1327557911" sldId="907"/>
            <ac:spMk id="3" creationId="{807DEF63-B65A-4009-8968-5A419412B899}"/>
          </ac:spMkLst>
        </pc:spChg>
      </pc:sldChg>
      <pc:sldChg chg="add">
        <pc:chgData name="Xiao Xiaokui" userId="ae02f808-d017-49d3-b000-25d3dfff543c" providerId="ADAL" clId="{D011576E-2B10-45CA-ACD3-6CD4AE0C0681}" dt="2022-03-07T03:14:02.279" v="28"/>
        <pc:sldMkLst>
          <pc:docMk/>
          <pc:sldMk cId="3092819676" sldId="932"/>
        </pc:sldMkLst>
      </pc:sldChg>
    </pc:docChg>
  </pc:docChgLst>
  <pc:docChgLst>
    <pc:chgData name="Xiao Xiaokui" userId="ae02f808-d017-49d3-b000-25d3dfff543c" providerId="ADAL" clId="{278C2973-09E4-47D9-801E-6C3B094D33AB}"/>
    <pc:docChg chg="undo custSel addSld delSld modSld">
      <pc:chgData name="Xiao Xiaokui" userId="ae02f808-d017-49d3-b000-25d3dfff543c" providerId="ADAL" clId="{278C2973-09E4-47D9-801E-6C3B094D33AB}" dt="2022-03-05T14:10:51.365" v="100"/>
      <pc:docMkLst>
        <pc:docMk/>
      </pc:docMkLst>
      <pc:sldChg chg="add">
        <pc:chgData name="Xiao Xiaokui" userId="ae02f808-d017-49d3-b000-25d3dfff543c" providerId="ADAL" clId="{278C2973-09E4-47D9-801E-6C3B094D33AB}" dt="2022-03-05T14:10:51.365" v="100"/>
        <pc:sldMkLst>
          <pc:docMk/>
          <pc:sldMk cId="4157922210" sldId="875"/>
        </pc:sldMkLst>
      </pc:sldChg>
      <pc:sldChg chg="modSp mod">
        <pc:chgData name="Xiao Xiaokui" userId="ae02f808-d017-49d3-b000-25d3dfff543c" providerId="ADAL" clId="{278C2973-09E4-47D9-801E-6C3B094D33AB}" dt="2022-03-02T14:03:37.417" v="14" actId="115"/>
        <pc:sldMkLst>
          <pc:docMk/>
          <pc:sldMk cId="3311970901" sldId="884"/>
        </pc:sldMkLst>
        <pc:spChg chg="mod">
          <ac:chgData name="Xiao Xiaokui" userId="ae02f808-d017-49d3-b000-25d3dfff543c" providerId="ADAL" clId="{278C2973-09E4-47D9-801E-6C3B094D33AB}" dt="2022-03-02T13:47:52.087" v="2" actId="20577"/>
          <ac:spMkLst>
            <pc:docMk/>
            <pc:sldMk cId="3311970901" sldId="884"/>
            <ac:spMk id="4" creationId="{813BEB8A-DA4D-4064-975C-3AFA86D96BDD}"/>
          </ac:spMkLst>
        </pc:spChg>
        <pc:graphicFrameChg chg="modGraphic">
          <ac:chgData name="Xiao Xiaokui" userId="ae02f808-d017-49d3-b000-25d3dfff543c" providerId="ADAL" clId="{278C2973-09E4-47D9-801E-6C3B094D33AB}" dt="2022-03-02T14:03:37.417" v="14" actId="115"/>
          <ac:graphicFrameMkLst>
            <pc:docMk/>
            <pc:sldMk cId="3311970901" sldId="884"/>
            <ac:graphicFrameMk id="9" creationId="{53846A04-0EB6-4D43-A612-99FFEA39688B}"/>
          </ac:graphicFrameMkLst>
        </pc:graphicFrameChg>
      </pc:sldChg>
      <pc:sldChg chg="modSp mod">
        <pc:chgData name="Xiao Xiaokui" userId="ae02f808-d017-49d3-b000-25d3dfff543c" providerId="ADAL" clId="{278C2973-09E4-47D9-801E-6C3B094D33AB}" dt="2022-03-02T14:03:29.591" v="13" actId="115"/>
        <pc:sldMkLst>
          <pc:docMk/>
          <pc:sldMk cId="3408562003" sldId="885"/>
        </pc:sldMkLst>
        <pc:spChg chg="mod">
          <ac:chgData name="Xiao Xiaokui" userId="ae02f808-d017-49d3-b000-25d3dfff543c" providerId="ADAL" clId="{278C2973-09E4-47D9-801E-6C3B094D33AB}" dt="2022-03-02T13:55:30.442" v="3" actId="20577"/>
          <ac:spMkLst>
            <pc:docMk/>
            <pc:sldMk cId="3408562003" sldId="885"/>
            <ac:spMk id="4" creationId="{813BEB8A-DA4D-4064-975C-3AFA86D96BDD}"/>
          </ac:spMkLst>
        </pc:spChg>
        <pc:spChg chg="mod">
          <ac:chgData name="Xiao Xiaokui" userId="ae02f808-d017-49d3-b000-25d3dfff543c" providerId="ADAL" clId="{278C2973-09E4-47D9-801E-6C3B094D33AB}" dt="2022-03-02T13:56:18.076" v="6" actId="20577"/>
          <ac:spMkLst>
            <pc:docMk/>
            <pc:sldMk cId="3408562003" sldId="885"/>
            <ac:spMk id="12" creationId="{FABF42C7-AFCB-441F-8561-65DFF39A5A90}"/>
          </ac:spMkLst>
        </pc:spChg>
        <pc:graphicFrameChg chg="modGraphic">
          <ac:chgData name="Xiao Xiaokui" userId="ae02f808-d017-49d3-b000-25d3dfff543c" providerId="ADAL" clId="{278C2973-09E4-47D9-801E-6C3B094D33AB}" dt="2022-03-02T14:03:29.591" v="13" actId="115"/>
          <ac:graphicFrameMkLst>
            <pc:docMk/>
            <pc:sldMk cId="3408562003" sldId="885"/>
            <ac:graphicFrameMk id="9" creationId="{53846A04-0EB6-4D43-A612-99FFEA39688B}"/>
          </ac:graphicFrameMkLst>
        </pc:graphicFrameChg>
      </pc:sldChg>
      <pc:sldChg chg="modSp mod">
        <pc:chgData name="Xiao Xiaokui" userId="ae02f808-d017-49d3-b000-25d3dfff543c" providerId="ADAL" clId="{278C2973-09E4-47D9-801E-6C3B094D33AB}" dt="2022-03-02T14:03:24.151" v="12" actId="115"/>
        <pc:sldMkLst>
          <pc:docMk/>
          <pc:sldMk cId="105659076" sldId="886"/>
        </pc:sldMkLst>
        <pc:spChg chg="mod">
          <ac:chgData name="Xiao Xiaokui" userId="ae02f808-d017-49d3-b000-25d3dfff543c" providerId="ADAL" clId="{278C2973-09E4-47D9-801E-6C3B094D33AB}" dt="2022-03-02T13:55:36.817" v="4" actId="20577"/>
          <ac:spMkLst>
            <pc:docMk/>
            <pc:sldMk cId="105659076" sldId="886"/>
            <ac:spMk id="3" creationId="{4D3A477A-131C-4BA4-895C-DCD8FABE1931}"/>
          </ac:spMkLst>
        </pc:spChg>
        <pc:graphicFrameChg chg="modGraphic">
          <ac:chgData name="Xiao Xiaokui" userId="ae02f808-d017-49d3-b000-25d3dfff543c" providerId="ADAL" clId="{278C2973-09E4-47D9-801E-6C3B094D33AB}" dt="2022-03-02T14:03:24.151" v="12" actId="115"/>
          <ac:graphicFrameMkLst>
            <pc:docMk/>
            <pc:sldMk cId="105659076" sldId="886"/>
            <ac:graphicFrameMk id="9" creationId="{53846A04-0EB6-4D43-A612-99FFEA39688B}"/>
          </ac:graphicFrameMkLst>
        </pc:graphicFrameChg>
      </pc:sldChg>
      <pc:sldChg chg="modSp mod">
        <pc:chgData name="Xiao Xiaokui" userId="ae02f808-d017-49d3-b000-25d3dfff543c" providerId="ADAL" clId="{278C2973-09E4-47D9-801E-6C3B094D33AB}" dt="2022-03-02T14:03:16.849" v="11" actId="115"/>
        <pc:sldMkLst>
          <pc:docMk/>
          <pc:sldMk cId="4181710682" sldId="888"/>
        </pc:sldMkLst>
        <pc:spChg chg="mod">
          <ac:chgData name="Xiao Xiaokui" userId="ae02f808-d017-49d3-b000-25d3dfff543c" providerId="ADAL" clId="{278C2973-09E4-47D9-801E-6C3B094D33AB}" dt="2022-03-02T13:56:34.046" v="7" actId="20577"/>
          <ac:spMkLst>
            <pc:docMk/>
            <pc:sldMk cId="4181710682" sldId="888"/>
            <ac:spMk id="3" creationId="{4D3A477A-131C-4BA4-895C-DCD8FABE1931}"/>
          </ac:spMkLst>
        </pc:spChg>
        <pc:graphicFrameChg chg="modGraphic">
          <ac:chgData name="Xiao Xiaokui" userId="ae02f808-d017-49d3-b000-25d3dfff543c" providerId="ADAL" clId="{278C2973-09E4-47D9-801E-6C3B094D33AB}" dt="2022-03-02T14:03:16.849" v="11" actId="115"/>
          <ac:graphicFrameMkLst>
            <pc:docMk/>
            <pc:sldMk cId="4181710682" sldId="888"/>
            <ac:graphicFrameMk id="9" creationId="{53846A04-0EB6-4D43-A612-99FFEA39688B}"/>
          </ac:graphicFrameMkLst>
        </pc:graphicFrameChg>
      </pc:sldChg>
      <pc:sldChg chg="modSp mod">
        <pc:chgData name="Xiao Xiaokui" userId="ae02f808-d017-49d3-b000-25d3dfff543c" providerId="ADAL" clId="{278C2973-09E4-47D9-801E-6C3B094D33AB}" dt="2022-03-02T13:59:26.509" v="10" actId="115"/>
        <pc:sldMkLst>
          <pc:docMk/>
          <pc:sldMk cId="572068589" sldId="890"/>
        </pc:sldMkLst>
        <pc:graphicFrameChg chg="modGraphic">
          <ac:chgData name="Xiao Xiaokui" userId="ae02f808-d017-49d3-b000-25d3dfff543c" providerId="ADAL" clId="{278C2973-09E4-47D9-801E-6C3B094D33AB}" dt="2022-03-02T13:59:26.509" v="10" actId="115"/>
          <ac:graphicFrameMkLst>
            <pc:docMk/>
            <pc:sldMk cId="572068589" sldId="890"/>
            <ac:graphicFrameMk id="6" creationId="{C8816DC4-D7EB-43DE-A0C0-1DA578F9C0CA}"/>
          </ac:graphicFrameMkLst>
        </pc:graphicFrameChg>
      </pc:sldChg>
      <pc:sldChg chg="modSp">
        <pc:chgData name="Xiao Xiaokui" userId="ae02f808-d017-49d3-b000-25d3dfff543c" providerId="ADAL" clId="{278C2973-09E4-47D9-801E-6C3B094D33AB}" dt="2022-03-02T14:48:45.341" v="61" actId="20577"/>
        <pc:sldMkLst>
          <pc:docMk/>
          <pc:sldMk cId="3878825013" sldId="898"/>
        </pc:sldMkLst>
        <pc:spChg chg="mod">
          <ac:chgData name="Xiao Xiaokui" userId="ae02f808-d017-49d3-b000-25d3dfff543c" providerId="ADAL" clId="{278C2973-09E4-47D9-801E-6C3B094D33AB}" dt="2022-03-02T14:48:45.341" v="61" actId="20577"/>
          <ac:spMkLst>
            <pc:docMk/>
            <pc:sldMk cId="3878825013" sldId="898"/>
            <ac:spMk id="11" creationId="{63676DB4-B052-4D8A-84A0-B9541F71C0F3}"/>
          </ac:spMkLst>
        </pc:spChg>
      </pc:sldChg>
      <pc:sldChg chg="modSp">
        <pc:chgData name="Xiao Xiaokui" userId="ae02f808-d017-49d3-b000-25d3dfff543c" providerId="ADAL" clId="{278C2973-09E4-47D9-801E-6C3B094D33AB}" dt="2022-03-02T14:49:37.593" v="70" actId="20577"/>
        <pc:sldMkLst>
          <pc:docMk/>
          <pc:sldMk cId="214281662" sldId="910"/>
        </pc:sldMkLst>
        <pc:spChg chg="mod">
          <ac:chgData name="Xiao Xiaokui" userId="ae02f808-d017-49d3-b000-25d3dfff543c" providerId="ADAL" clId="{278C2973-09E4-47D9-801E-6C3B094D33AB}" dt="2022-03-02T14:49:37.593" v="70" actId="20577"/>
          <ac:spMkLst>
            <pc:docMk/>
            <pc:sldMk cId="214281662" sldId="910"/>
            <ac:spMk id="3" creationId="{B09C3C1E-E916-4322-B031-EA0733FEC677}"/>
          </ac:spMkLst>
        </pc:spChg>
      </pc:sldChg>
      <pc:sldChg chg="modSp mod">
        <pc:chgData name="Xiao Xiaokui" userId="ae02f808-d017-49d3-b000-25d3dfff543c" providerId="ADAL" clId="{278C2973-09E4-47D9-801E-6C3B094D33AB}" dt="2022-03-02T14:50:59.069" v="71" actId="20577"/>
        <pc:sldMkLst>
          <pc:docMk/>
          <pc:sldMk cId="3344491895" sldId="911"/>
        </pc:sldMkLst>
        <pc:spChg chg="mod">
          <ac:chgData name="Xiao Xiaokui" userId="ae02f808-d017-49d3-b000-25d3dfff543c" providerId="ADAL" clId="{278C2973-09E4-47D9-801E-6C3B094D33AB}" dt="2022-03-02T14:50:59.069" v="71" actId="20577"/>
          <ac:spMkLst>
            <pc:docMk/>
            <pc:sldMk cId="3344491895" sldId="911"/>
            <ac:spMk id="5" creationId="{674443C8-D595-44E1-8CE8-C92C6B2CB6A8}"/>
          </ac:spMkLst>
        </pc:spChg>
      </pc:sldChg>
      <pc:sldChg chg="addSp modSp modAnim">
        <pc:chgData name="Xiao Xiaokui" userId="ae02f808-d017-49d3-b000-25d3dfff543c" providerId="ADAL" clId="{278C2973-09E4-47D9-801E-6C3B094D33AB}" dt="2022-03-05T13:52:09.471" v="89" actId="1076"/>
        <pc:sldMkLst>
          <pc:docMk/>
          <pc:sldMk cId="2160577938" sldId="921"/>
        </pc:sldMkLst>
        <pc:picChg chg="add mod">
          <ac:chgData name="Xiao Xiaokui" userId="ae02f808-d017-49d3-b000-25d3dfff543c" providerId="ADAL" clId="{278C2973-09E4-47D9-801E-6C3B094D33AB}" dt="2022-03-05T13:52:09.471" v="89" actId="1076"/>
          <ac:picMkLst>
            <pc:docMk/>
            <pc:sldMk cId="2160577938" sldId="921"/>
            <ac:picMk id="1026" creationId="{59ACF2E5-BC0A-447E-A4CB-60258519F800}"/>
          </ac:picMkLst>
        </pc:picChg>
      </pc:sldChg>
      <pc:sldChg chg="addSp modSp modAnim">
        <pc:chgData name="Xiao Xiaokui" userId="ae02f808-d017-49d3-b000-25d3dfff543c" providerId="ADAL" clId="{278C2973-09E4-47D9-801E-6C3B094D33AB}" dt="2022-03-05T14:00:17.656" v="99"/>
        <pc:sldMkLst>
          <pc:docMk/>
          <pc:sldMk cId="3660857864" sldId="923"/>
        </pc:sldMkLst>
        <pc:picChg chg="add mod">
          <ac:chgData name="Xiao Xiaokui" userId="ae02f808-d017-49d3-b000-25d3dfff543c" providerId="ADAL" clId="{278C2973-09E4-47D9-801E-6C3B094D33AB}" dt="2022-03-05T14:00:05.734" v="94" actId="14100"/>
          <ac:picMkLst>
            <pc:docMk/>
            <pc:sldMk cId="3660857864" sldId="923"/>
            <ac:picMk id="2050" creationId="{6D9D5387-C43D-40EA-9228-B51268FA4835}"/>
          </ac:picMkLst>
        </pc:picChg>
      </pc:sldChg>
      <pc:sldChg chg="modSp mod">
        <pc:chgData name="Xiao Xiaokui" userId="ae02f808-d017-49d3-b000-25d3dfff543c" providerId="ADAL" clId="{278C2973-09E4-47D9-801E-6C3B094D33AB}" dt="2022-03-02T15:54:53.728" v="78" actId="20577"/>
        <pc:sldMkLst>
          <pc:docMk/>
          <pc:sldMk cId="3042876123" sldId="927"/>
        </pc:sldMkLst>
        <pc:spChg chg="mod">
          <ac:chgData name="Xiao Xiaokui" userId="ae02f808-d017-49d3-b000-25d3dfff543c" providerId="ADAL" clId="{278C2973-09E4-47D9-801E-6C3B094D33AB}" dt="2022-03-02T15:54:53.728" v="78" actId="20577"/>
          <ac:spMkLst>
            <pc:docMk/>
            <pc:sldMk cId="3042876123" sldId="927"/>
            <ac:spMk id="11" creationId="{536FFF7E-8B16-4905-8EFC-AA76AD03FA64}"/>
          </ac:spMkLst>
        </pc:spChg>
      </pc:sldChg>
      <pc:sldChg chg="delSp add">
        <pc:chgData name="Xiao Xiaokui" userId="ae02f808-d017-49d3-b000-25d3dfff543c" providerId="ADAL" clId="{278C2973-09E4-47D9-801E-6C3B094D33AB}" dt="2022-03-05T13:50:33.314" v="86" actId="478"/>
        <pc:sldMkLst>
          <pc:docMk/>
          <pc:sldMk cId="4150014235" sldId="930"/>
        </pc:sldMkLst>
        <pc:picChg chg="del">
          <ac:chgData name="Xiao Xiaokui" userId="ae02f808-d017-49d3-b000-25d3dfff543c" providerId="ADAL" clId="{278C2973-09E4-47D9-801E-6C3B094D33AB}" dt="2022-03-05T13:50:33.314" v="86" actId="478"/>
          <ac:picMkLst>
            <pc:docMk/>
            <pc:sldMk cId="4150014235" sldId="930"/>
            <ac:picMk id="1026" creationId="{59ACF2E5-BC0A-447E-A4CB-60258519F800}"/>
          </ac:picMkLst>
        </pc:picChg>
      </pc:sldChg>
      <pc:sldChg chg="add">
        <pc:chgData name="Xiao Xiaokui" userId="ae02f808-d017-49d3-b000-25d3dfff543c" providerId="ADAL" clId="{278C2973-09E4-47D9-801E-6C3B094D33AB}" dt="2022-03-05T14:00:15.012" v="98"/>
        <pc:sldMkLst>
          <pc:docMk/>
          <pc:sldMk cId="938782976" sldId="931"/>
        </pc:sldMkLst>
      </pc:sldChg>
    </pc:docChg>
  </pc:docChgLst>
  <pc:docChgLst>
    <pc:chgData name="Xiao Xiaokui" userId="ae02f808-d017-49d3-b000-25d3dfff543c" providerId="ADAL" clId="{172535DE-3D36-48F2-BD72-A296FFA0E451}"/>
  </pc:docChgLst>
  <pc:docChgLst>
    <pc:chgData name="Xiao Xiaokui" userId="ae02f808-d017-49d3-b000-25d3dfff543c" providerId="ADAL" clId="{3CF3F3FF-5A4C-4CFA-8F23-E1881B86993F}"/>
  </pc:docChgLst>
  <pc:docChgLst>
    <pc:chgData name="Xiao Xiaokui" userId="ae02f808-d017-49d3-b000-25d3dfff543c" providerId="ADAL" clId="{9FCE1AE1-8C98-4687-A35F-1823392A4265}"/>
  </pc:docChgLst>
  <pc:docChgLst>
    <pc:chgData name="Xiao Xiaokui" userId="ae02f808-d017-49d3-b000-25d3dfff543c" providerId="ADAL" clId="{8AE0F4C5-0A84-4A99-91DC-BDDE586C24D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993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A395C66-BAC7-4947-A978-17979EC9EE5D}" type="datetimeFigureOut">
              <a:rPr lang="zh-CN" altLang="en-US"/>
              <a:pPr>
                <a:defRPr/>
              </a:pPr>
              <a:t>2022/3/7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993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39E3A9-FBC1-4C90-89C7-C86D175BA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0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993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C874FDD-B067-4E5B-9185-454DDEAB3F7B}" type="datetimeFigureOut">
              <a:rPr lang="zh-CN" altLang="en-US"/>
              <a:pPr>
                <a:defRPr/>
              </a:pPr>
              <a:t>2022/3/7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0250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32960"/>
            <a:ext cx="533527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993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4026A9-F546-4A60-85FC-C280A3E99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43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4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40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7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80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57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1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3E081DA6-5BE9-477A-BA68-DADF5B2F490D}" type="datetime1">
              <a:rPr lang="zh-CN" altLang="en-US" smtClean="0"/>
              <a:t>2022/3/7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  <a:cs typeface="Iskoola Pot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22DD5-AD28-4D43-8767-9D15FE5CE490}" type="datetime1">
              <a:rPr lang="zh-CN" altLang="en-US" smtClean="0"/>
              <a:t>2022/3/7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01DE-58FC-4595-BD9C-BE624D0330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F5E2-7F64-4C39-B9B4-647ADFD36F27}" type="datetime1">
              <a:rPr lang="zh-CN" altLang="en-US" smtClean="0"/>
              <a:t>2022/3/7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BE93-1989-44EE-8354-A9E88BBC465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5AEC3-B673-44F5-91C8-354D4328D9E8}" type="datetime1">
              <a:rPr lang="zh-CN" altLang="en-US" smtClean="0"/>
              <a:t>2022/3/7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F92A7-8DE6-482A-8C4D-EE3B7323E952}" type="datetime1">
              <a:rPr lang="zh-CN" altLang="en-US" smtClean="0"/>
              <a:t>2022/3/7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F7889-D4D2-4E4D-93E2-C4EDDF5C95D4}" type="datetime1">
              <a:rPr lang="zh-CN" altLang="en-US" smtClean="0"/>
              <a:t>2022/3/7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28012-9795-4874-98FD-EF3C6EEF8897}" type="datetime1">
              <a:rPr lang="zh-CN" altLang="en-US" smtClean="0"/>
              <a:t>2022/3/7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3B89DFF0-01C1-4272-90DE-473A4691A70A}" type="datetime1">
              <a:rPr lang="zh-CN" altLang="en-US" smtClean="0"/>
              <a:t>2022/3/7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647D094-D6C2-439D-B34F-42A0A2F66EFF}" type="datetime1">
              <a:rPr lang="zh-CN" altLang="en-US" smtClean="0"/>
              <a:t>2022/3/7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69D6CF1-B5B0-45CC-A494-C560F80EF8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7679224-4945-436E-9462-4CB4C1990355}" type="datetime1">
              <a:rPr lang="zh-CN" altLang="en-US" smtClean="0"/>
              <a:t>2022/3/7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A794451-DE8C-4F17-A5F8-6E9471C791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B64B1F5-3DAB-4E12-B9E9-D1C880B9DA11}" type="datetime1">
              <a:rPr lang="zh-CN" altLang="en-US" smtClean="0"/>
              <a:t>2022/3/7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4DCD14B-0E03-45C4-9CB4-EC1BF9DBC28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72D2E67-6BD2-4C9E-80A5-89DB527F9114}" type="datetime1">
              <a:rPr lang="zh-CN" altLang="en-US" smtClean="0"/>
              <a:t>2022/3/7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41499DB-596E-406E-A850-ADBBE4ACAF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F89C-3366-43B7-813B-A09E2D1E17A5}" type="datetime1">
              <a:rPr lang="zh-CN" altLang="en-US" smtClean="0"/>
              <a:t>2022/3/7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21A6B-41C5-43CE-82EC-EE99A774C9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84977-32D0-437E-ADC2-B52AC014736D}" type="datetime1">
              <a:rPr lang="zh-CN" altLang="en-US" smtClean="0"/>
              <a:t>2022/3/7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B9F9-E069-4585-84F6-CF7DDE5C2D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02D22-3853-47CB-AF3E-5D430B2AF8FA}" type="datetime1">
              <a:rPr lang="zh-CN" altLang="en-US" smtClean="0"/>
              <a:t>2022/3/7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85E5-D22F-4151-B7A0-3D1C0E84A9F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FFAFD259-0479-436B-BC60-E479C0A681D5}" type="datetime1">
              <a:rPr lang="zh-CN" altLang="en-US" smtClean="0"/>
              <a:t>2022/3/7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kxiao@nus.edu.s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/>
              <a:t>CS2102 Database Systems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2538434"/>
          </a:xfrm>
        </p:spPr>
        <p:txBody>
          <a:bodyPr>
            <a:normAutofit/>
          </a:bodyPr>
          <a:lstStyle/>
          <a:p>
            <a:pPr marL="26988" eaLnBrk="1" hangingPunct="1"/>
            <a:endParaRPr lang="en-US" altLang="zh-CN" sz="2600">
              <a:ea typeface="宋体" pitchFamily="2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28E2E-1017-4C22-9BCE-C896CEF0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F38-BBBF-4012-B888-6FA62FBD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3BEB8A-DA4D-4064-975C-3AFA86D96BDD}"/>
              </a:ext>
            </a:extLst>
          </p:cNvPr>
          <p:cNvSpPr txBox="1">
            <a:spLocks/>
          </p:cNvSpPr>
          <p:nvPr/>
        </p:nvSpPr>
        <p:spPr bwMode="auto">
          <a:xfrm>
            <a:off x="457200" y="1713544"/>
            <a:ext cx="8229600" cy="1139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kern="0" dirty="0"/>
              <a:t>CREATE </a:t>
            </a:r>
            <a:r>
              <a:rPr lang="en-US" sz="2400" kern="0" dirty="0">
                <a:solidFill>
                  <a:srgbClr val="A50021"/>
                </a:solidFill>
              </a:rPr>
              <a:t>TRIGGER</a:t>
            </a:r>
            <a:r>
              <a:rPr lang="en-US" sz="2400" kern="0" dirty="0"/>
              <a:t> </a:t>
            </a:r>
            <a:r>
              <a:rPr lang="en-US" sz="2400" kern="0" dirty="0" err="1"/>
              <a:t>scores_log_trigger</a:t>
            </a:r>
            <a:r>
              <a:rPr lang="en-US" sz="2400" kern="0" dirty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kern="0" dirty="0">
                <a:solidFill>
                  <a:srgbClr val="0000CC"/>
                </a:solidFill>
              </a:rPr>
              <a:t>AFTER INSERT </a:t>
            </a:r>
            <a:r>
              <a:rPr lang="en-US" sz="2400" kern="0" dirty="0">
                <a:solidFill>
                  <a:srgbClr val="A50021"/>
                </a:solidFill>
              </a:rPr>
              <a:t>ON</a:t>
            </a:r>
            <a:r>
              <a:rPr lang="en-US" sz="2400" kern="0" dirty="0"/>
              <a:t> Scores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kern="0" dirty="0">
                <a:solidFill>
                  <a:srgbClr val="0000CC"/>
                </a:solidFill>
              </a:rPr>
              <a:t>FOR EACH ROW </a:t>
            </a:r>
            <a:r>
              <a:rPr lang="en-US" sz="2400" kern="0" dirty="0">
                <a:solidFill>
                  <a:srgbClr val="A50021"/>
                </a:solidFill>
              </a:rPr>
              <a:t>EXECUTE FUNCTION </a:t>
            </a:r>
            <a:r>
              <a:rPr lang="en-US" sz="2400" kern="0" dirty="0" err="1"/>
              <a:t>scores_log_func</a:t>
            </a:r>
            <a:r>
              <a:rPr lang="en-US" sz="2400" kern="0" dirty="0"/>
              <a:t>();</a:t>
            </a:r>
            <a:endParaRPr lang="en-US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BAB610-7648-46C8-87CA-BCD109293EA3}"/>
              </a:ext>
            </a:extLst>
          </p:cNvPr>
          <p:cNvSpPr txBox="1">
            <a:spLocks/>
          </p:cNvSpPr>
          <p:nvPr/>
        </p:nvSpPr>
        <p:spPr bwMode="auto">
          <a:xfrm>
            <a:off x="457200" y="1196317"/>
            <a:ext cx="8229600" cy="52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370B6C-8367-496A-887D-0E4F7ACB842E}"/>
              </a:ext>
            </a:extLst>
          </p:cNvPr>
          <p:cNvGraphicFramePr>
            <a:graphicFrameLocks/>
          </p:cNvGraphicFramePr>
          <p:nvPr/>
        </p:nvGraphicFramePr>
        <p:xfrm>
          <a:off x="5386084" y="862929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AE7336-E3A5-48A1-A148-3ABB6BDB6617}"/>
              </a:ext>
            </a:extLst>
          </p:cNvPr>
          <p:cNvSpPr txBox="1"/>
          <p:nvPr/>
        </p:nvSpPr>
        <p:spPr>
          <a:xfrm>
            <a:off x="5386084" y="431955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3846A04-0EB6-4D43-A612-99FFEA396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365057"/>
              </p:ext>
            </p:extLst>
          </p:nvPr>
        </p:nvGraphicFramePr>
        <p:xfrm>
          <a:off x="7197889" y="862929"/>
          <a:ext cx="18139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Calibri" pitchFamily="34" charset="0"/>
                        </a:rPr>
                        <a:t>EntryDate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itchFamily="34" charset="0"/>
                        </a:rPr>
                        <a:t>…</a:t>
                      </a:r>
                      <a:endParaRPr lang="en-SG" sz="20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263E57-1E18-4D20-A9F5-7FEF8DD140AD}"/>
              </a:ext>
            </a:extLst>
          </p:cNvPr>
          <p:cNvSpPr txBox="1"/>
          <p:nvPr/>
        </p:nvSpPr>
        <p:spPr>
          <a:xfrm>
            <a:off x="7197889" y="430121"/>
            <a:ext cx="1367725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err="1">
                <a:latin typeface="Calibri" pitchFamily="34" charset="0"/>
              </a:rPr>
              <a:t>Scores_Log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BF42C7-AFCB-441F-8561-65DFF39A5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49276"/>
            <a:ext cx="8229600" cy="29816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tells the database to </a:t>
            </a:r>
          </a:p>
          <a:p>
            <a:pPr lvl="1"/>
            <a:r>
              <a:rPr lang="en-US" dirty="0"/>
              <a:t>Watch out for insertions on Scores, and</a:t>
            </a:r>
          </a:p>
          <a:p>
            <a:pPr lvl="1"/>
            <a:r>
              <a:rPr lang="en-US" dirty="0"/>
              <a:t>Call the </a:t>
            </a:r>
            <a:r>
              <a:rPr lang="en-US" dirty="0" err="1"/>
              <a:t>scores_log_func</a:t>
            </a:r>
            <a:r>
              <a:rPr lang="en-US" dirty="0"/>
              <a:t>() function after each insertion of a tuple</a:t>
            </a:r>
          </a:p>
          <a:p>
            <a:r>
              <a:rPr lang="en-US" dirty="0"/>
              <a:t>There are other options for the keywords in </a:t>
            </a:r>
            <a:r>
              <a:rPr lang="en-US" dirty="0">
                <a:solidFill>
                  <a:srgbClr val="0000CC"/>
                </a:solidFill>
              </a:rPr>
              <a:t>blue</a:t>
            </a:r>
            <a:r>
              <a:rPr lang="en-US" dirty="0"/>
              <a:t>. We will discuss this shortly.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C89B-2029-4235-8E36-628E2F4B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56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F38-BBBF-4012-B888-6FA62FBD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477A-131C-4BA4-895C-DCD8FABE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47430"/>
            <a:ext cx="8229600" cy="2696207"/>
          </a:xfrm>
          <a:ln w="254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scores_log_func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	INSERT INTO </a:t>
            </a:r>
            <a:r>
              <a:rPr lang="en-US" sz="2400" dirty="0" err="1"/>
              <a:t>Scores_Log</a:t>
            </a:r>
            <a:r>
              <a:rPr lang="en-US" sz="2400" dirty="0"/>
              <a:t>(Name, </a:t>
            </a:r>
            <a:r>
              <a:rPr lang="en-US" sz="2400" dirty="0" err="1"/>
              <a:t>EntryDate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	VALUES (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A50021"/>
                </a:solidFill>
              </a:rPr>
              <a:t>CURRENT_DATE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RETURN NULL;</a:t>
            </a: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BAB610-7648-46C8-87CA-BCD109293EA3}"/>
              </a:ext>
            </a:extLst>
          </p:cNvPr>
          <p:cNvSpPr txBox="1">
            <a:spLocks/>
          </p:cNvSpPr>
          <p:nvPr/>
        </p:nvSpPr>
        <p:spPr bwMode="auto">
          <a:xfrm>
            <a:off x="457200" y="1645920"/>
            <a:ext cx="8229600" cy="12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"RETURNS </a:t>
            </a:r>
            <a:r>
              <a:rPr lang="en-US" kern="0">
                <a:solidFill>
                  <a:srgbClr val="A50021"/>
                </a:solidFill>
              </a:rPr>
              <a:t>TRIGGER</a:t>
            </a:r>
            <a:r>
              <a:rPr lang="en-US" kern="0"/>
              <a:t>" indicates that this is a trigger function</a:t>
            </a:r>
          </a:p>
          <a:p>
            <a:r>
              <a:rPr lang="en-US" kern="0">
                <a:solidFill>
                  <a:srgbClr val="0000CC"/>
                </a:solidFill>
              </a:rPr>
              <a:t>NEW</a:t>
            </a:r>
            <a:r>
              <a:rPr lang="en-US" kern="0"/>
              <a:t> refers to the new row inserted into Scores</a:t>
            </a:r>
          </a:p>
          <a:p>
            <a:r>
              <a:rPr lang="en-US" kern="0">
                <a:solidFill>
                  <a:srgbClr val="A50021"/>
                </a:solidFill>
              </a:rPr>
              <a:t>CURRENT_DATE </a:t>
            </a:r>
            <a:r>
              <a:rPr lang="en-US" kern="0"/>
              <a:t>returns the current date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ED74F-F03E-4DC5-896C-8E4A6067BD57}"/>
              </a:ext>
            </a:extLst>
          </p:cNvPr>
          <p:cNvSpPr txBox="1">
            <a:spLocks/>
          </p:cNvSpPr>
          <p:nvPr/>
        </p:nvSpPr>
        <p:spPr bwMode="auto">
          <a:xfrm>
            <a:off x="457200" y="3049836"/>
            <a:ext cx="8229600" cy="47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370B6C-8367-496A-887D-0E4F7ACB842E}"/>
              </a:ext>
            </a:extLst>
          </p:cNvPr>
          <p:cNvGraphicFramePr>
            <a:graphicFrameLocks/>
          </p:cNvGraphicFramePr>
          <p:nvPr/>
        </p:nvGraphicFramePr>
        <p:xfrm>
          <a:off x="5386084" y="862929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AE7336-E3A5-48A1-A148-3ABB6BDB6617}"/>
              </a:ext>
            </a:extLst>
          </p:cNvPr>
          <p:cNvSpPr txBox="1"/>
          <p:nvPr/>
        </p:nvSpPr>
        <p:spPr>
          <a:xfrm>
            <a:off x="5386084" y="431955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3846A04-0EB6-4D43-A612-99FFEA396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543191"/>
              </p:ext>
            </p:extLst>
          </p:nvPr>
        </p:nvGraphicFramePr>
        <p:xfrm>
          <a:off x="7197889" y="862929"/>
          <a:ext cx="18139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Calibri" pitchFamily="34" charset="0"/>
                        </a:rPr>
                        <a:t>EntryDate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itchFamily="34" charset="0"/>
                        </a:rPr>
                        <a:t>…</a:t>
                      </a:r>
                      <a:endParaRPr lang="en-SG" sz="20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263E57-1E18-4D20-A9F5-7FEF8DD140AD}"/>
              </a:ext>
            </a:extLst>
          </p:cNvPr>
          <p:cNvSpPr txBox="1"/>
          <p:nvPr/>
        </p:nvSpPr>
        <p:spPr>
          <a:xfrm>
            <a:off x="7197889" y="430121"/>
            <a:ext cx="1367725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err="1">
                <a:latin typeface="Calibri" pitchFamily="34" charset="0"/>
              </a:rPr>
              <a:t>Scores_Log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AE32E6-0A3C-47FF-9BAB-82B92E4F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F38-BBBF-4012-B888-6FA62FBD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477A-131C-4BA4-895C-DCD8FABE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47430"/>
            <a:ext cx="8229600" cy="2696207"/>
          </a:xfrm>
          <a:ln w="254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scores_log_func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	INSERT INTO </a:t>
            </a:r>
            <a:r>
              <a:rPr lang="en-US" sz="2400" dirty="0" err="1"/>
              <a:t>Scores_Log</a:t>
            </a:r>
            <a:r>
              <a:rPr lang="en-US" sz="2400" dirty="0"/>
              <a:t>(Name, </a:t>
            </a:r>
            <a:r>
              <a:rPr lang="en-US" sz="2400" dirty="0" err="1"/>
              <a:t>EntryDate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	VALUES (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A50021"/>
                </a:solidFill>
              </a:rPr>
              <a:t>CURRENT_DATE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RETURN NULL;</a:t>
            </a: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BAB610-7648-46C8-87CA-BCD109293EA3}"/>
              </a:ext>
            </a:extLst>
          </p:cNvPr>
          <p:cNvSpPr txBox="1">
            <a:spLocks/>
          </p:cNvSpPr>
          <p:nvPr/>
        </p:nvSpPr>
        <p:spPr bwMode="auto">
          <a:xfrm>
            <a:off x="457200" y="1168401"/>
            <a:ext cx="822960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Can it be "RETURNS </a:t>
            </a:r>
            <a:r>
              <a:rPr lang="en-US" kern="0">
                <a:solidFill>
                  <a:schemeClr val="tx2"/>
                </a:solidFill>
              </a:rPr>
              <a:t>RECORD</a:t>
            </a:r>
            <a:r>
              <a:rPr lang="en-US" kern="0"/>
              <a:t>"?</a:t>
            </a:r>
          </a:p>
          <a:p>
            <a:r>
              <a:rPr lang="en-US" kern="0"/>
              <a:t>No. Only "RETRUNS </a:t>
            </a:r>
            <a:r>
              <a:rPr lang="en-US" kern="0">
                <a:solidFill>
                  <a:srgbClr val="A50021"/>
                </a:solidFill>
              </a:rPr>
              <a:t>TRIGGER</a:t>
            </a:r>
            <a:r>
              <a:rPr lang="en-US" kern="0"/>
              <a:t>" is allowed.</a:t>
            </a:r>
          </a:p>
          <a:p>
            <a:r>
              <a:rPr lang="en-US" kern="0"/>
              <a:t>Rationale: The function needs to access </a:t>
            </a:r>
            <a:r>
              <a:rPr lang="en-US" kern="0">
                <a:solidFill>
                  <a:srgbClr val="0000CC"/>
                </a:solidFill>
              </a:rPr>
              <a:t>NEW</a:t>
            </a:r>
            <a:r>
              <a:rPr lang="en-US" kern="0"/>
              <a:t>. Only </a:t>
            </a:r>
            <a:r>
              <a:rPr lang="en-US" kern="0">
                <a:solidFill>
                  <a:srgbClr val="A50021"/>
                </a:solidFill>
              </a:rPr>
              <a:t>TRIGGER</a:t>
            </a:r>
            <a:r>
              <a:rPr lang="en-US" kern="0"/>
              <a:t> function has such accesses.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ED74F-F03E-4DC5-896C-8E4A6067BD57}"/>
              </a:ext>
            </a:extLst>
          </p:cNvPr>
          <p:cNvSpPr txBox="1">
            <a:spLocks/>
          </p:cNvSpPr>
          <p:nvPr/>
        </p:nvSpPr>
        <p:spPr bwMode="auto">
          <a:xfrm>
            <a:off x="457200" y="3049836"/>
            <a:ext cx="8229600" cy="47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370B6C-8367-496A-887D-0E4F7ACB842E}"/>
              </a:ext>
            </a:extLst>
          </p:cNvPr>
          <p:cNvGraphicFramePr>
            <a:graphicFrameLocks/>
          </p:cNvGraphicFramePr>
          <p:nvPr/>
        </p:nvGraphicFramePr>
        <p:xfrm>
          <a:off x="5386084" y="862929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AE7336-E3A5-48A1-A148-3ABB6BDB6617}"/>
              </a:ext>
            </a:extLst>
          </p:cNvPr>
          <p:cNvSpPr txBox="1"/>
          <p:nvPr/>
        </p:nvSpPr>
        <p:spPr>
          <a:xfrm>
            <a:off x="5386084" y="431955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3846A04-0EB6-4D43-A612-99FFEA396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034464"/>
              </p:ext>
            </p:extLst>
          </p:nvPr>
        </p:nvGraphicFramePr>
        <p:xfrm>
          <a:off x="7197889" y="862929"/>
          <a:ext cx="18139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Calibri" pitchFamily="34" charset="0"/>
                        </a:rPr>
                        <a:t>EntryDate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itchFamily="34" charset="0"/>
                        </a:rPr>
                        <a:t>…</a:t>
                      </a:r>
                      <a:endParaRPr lang="en-SG" sz="20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263E57-1E18-4D20-A9F5-7FEF8DD140AD}"/>
              </a:ext>
            </a:extLst>
          </p:cNvPr>
          <p:cNvSpPr txBox="1"/>
          <p:nvPr/>
        </p:nvSpPr>
        <p:spPr>
          <a:xfrm>
            <a:off x="7197889" y="430121"/>
            <a:ext cx="1367725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err="1">
                <a:latin typeface="Calibri" pitchFamily="34" charset="0"/>
              </a:rPr>
              <a:t>Scores_Log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1D59C-78EF-4BC5-9702-FDC07002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71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F38-BBBF-4012-B888-6FA62FBD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BAB610-7648-46C8-87CA-BCD109293EA3}"/>
              </a:ext>
            </a:extLst>
          </p:cNvPr>
          <p:cNvSpPr txBox="1">
            <a:spLocks/>
          </p:cNvSpPr>
          <p:nvPr/>
        </p:nvSpPr>
        <p:spPr bwMode="auto">
          <a:xfrm>
            <a:off x="457200" y="1056640"/>
            <a:ext cx="822960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What else can a trigger function access?</a:t>
            </a:r>
          </a:p>
          <a:p>
            <a:pPr lvl="1"/>
            <a:r>
              <a:rPr lang="en-US" kern="0" dirty="0">
                <a:solidFill>
                  <a:srgbClr val="0000CC"/>
                </a:solidFill>
              </a:rPr>
              <a:t>TG_OP</a:t>
            </a:r>
            <a:r>
              <a:rPr lang="en-US" kern="0" dirty="0"/>
              <a:t>: the operation that activates the trigger, i.e., 'INSERT', or 'UPDATE', or 'DELETE', … </a:t>
            </a:r>
            <a:endParaRPr lang="en-US" kern="0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rgbClr val="0000CC"/>
                </a:solidFill>
              </a:rPr>
              <a:t>TG_TABLE_NAME</a:t>
            </a:r>
            <a:r>
              <a:rPr lang="en-US" dirty="0"/>
              <a:t>: the name of table that caused the trigger invocation</a:t>
            </a:r>
            <a:endParaRPr lang="en-US" kern="0" dirty="0">
              <a:solidFill>
                <a:srgbClr val="7030A0"/>
              </a:solidFill>
            </a:endParaRPr>
          </a:p>
          <a:p>
            <a:pPr lvl="1"/>
            <a:r>
              <a:rPr lang="en-US" kern="0" dirty="0">
                <a:solidFill>
                  <a:srgbClr val="0000CC"/>
                </a:solidFill>
              </a:rPr>
              <a:t>OLD</a:t>
            </a:r>
            <a:r>
              <a:rPr lang="en-US" kern="0" dirty="0"/>
              <a:t>: the old tuple being updated/deleted</a:t>
            </a:r>
          </a:p>
          <a:p>
            <a:pPr lvl="1"/>
            <a:r>
              <a:rPr lang="en-US" kern="0" dirty="0"/>
              <a:t>And a lot of other contextual information…</a:t>
            </a:r>
          </a:p>
          <a:p>
            <a:pPr lvl="1"/>
            <a:endParaRPr lang="en-US" kern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814C01-B369-4244-812F-DCF977D5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47430"/>
            <a:ext cx="8229600" cy="2696207"/>
          </a:xfrm>
          <a:ln w="254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scores_log_func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	INSERT INTO </a:t>
            </a:r>
            <a:r>
              <a:rPr lang="en-US" sz="2400" dirty="0" err="1"/>
              <a:t>Scores_Log</a:t>
            </a:r>
            <a:r>
              <a:rPr lang="en-US" sz="2400" dirty="0"/>
              <a:t>(Name, </a:t>
            </a:r>
            <a:r>
              <a:rPr lang="en-US" sz="2400" dirty="0" err="1"/>
              <a:t>EntryDate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	VALUES (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A50021"/>
                </a:solidFill>
              </a:rPr>
              <a:t>CURRENT_DATE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RETURN NULL;</a:t>
            </a: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C2CC38E-92DD-4C87-AABB-797B65FE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7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A0E8-27FD-4A16-8AD3-1F1681A4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45B5-D450-492F-A613-EDE43007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342640"/>
            <a:ext cx="8433707" cy="2788285"/>
          </a:xfrm>
        </p:spPr>
        <p:txBody>
          <a:bodyPr/>
          <a:lstStyle/>
          <a:p>
            <a:r>
              <a:rPr lang="en-US" dirty="0"/>
              <a:t>What we want:</a:t>
            </a:r>
          </a:p>
          <a:p>
            <a:pPr lvl="1"/>
            <a:r>
              <a:rPr lang="en-US" dirty="0"/>
              <a:t>Whenever there is an insert/delete/update on Scores, we insert a tuple into Scores_Log2 to record</a:t>
            </a:r>
          </a:p>
          <a:p>
            <a:pPr lvl="2"/>
            <a:r>
              <a:rPr lang="en-US" dirty="0"/>
              <a:t>The name of the student, and</a:t>
            </a:r>
          </a:p>
          <a:p>
            <a:pPr lvl="2"/>
            <a:r>
              <a:rPr lang="en-US" dirty="0"/>
              <a:t>The operation performed, and</a:t>
            </a:r>
          </a:p>
          <a:p>
            <a:pPr lvl="2"/>
            <a:r>
              <a:rPr lang="en-US" dirty="0"/>
              <a:t>The date of the operation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914D36-965D-405B-995B-8A590F215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107076"/>
              </p:ext>
            </p:extLst>
          </p:nvPr>
        </p:nvGraphicFramePr>
        <p:xfrm>
          <a:off x="1871701" y="1157332"/>
          <a:ext cx="18001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Mark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92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Bob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63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Cathy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58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David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47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BA3819-153B-4907-86CC-3058E22553C1}"/>
              </a:ext>
            </a:extLst>
          </p:cNvPr>
          <p:cNvSpPr txBox="1"/>
          <p:nvPr/>
        </p:nvSpPr>
        <p:spPr>
          <a:xfrm>
            <a:off x="538480" y="1157332"/>
            <a:ext cx="1206976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itchFamily="34" charset="0"/>
              </a:rPr>
              <a:t>Scores</a:t>
            </a:r>
            <a:endParaRPr lang="en-SG" sz="2800" b="1">
              <a:latin typeface="Calibri" pitchFamily="34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8816DC4-D7EB-43DE-A0C0-1DA578F9C0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635507"/>
              </p:ext>
            </p:extLst>
          </p:nvPr>
        </p:nvGraphicFramePr>
        <p:xfrm>
          <a:off x="5110480" y="1157332"/>
          <a:ext cx="34950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1610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Op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OpDate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Insert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2021-03-01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Bob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alibri" pitchFamily="34" charset="0"/>
                        </a:rPr>
                        <a:t>Delete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alibri" pitchFamily="34" charset="0"/>
                        </a:rPr>
                        <a:t>2021-03-09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Cathy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alibri" pitchFamily="34" charset="0"/>
                        </a:rPr>
                        <a:t>Update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alibri" pitchFamily="34" charset="0"/>
                        </a:rPr>
                        <a:t>2021-03-12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David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alibri" pitchFamily="34" charset="0"/>
                        </a:rPr>
                        <a:t>Insert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2021-03-15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F70DD-4445-452C-B4D9-4B58E617B569}"/>
              </a:ext>
            </a:extLst>
          </p:cNvPr>
          <p:cNvSpPr txBox="1"/>
          <p:nvPr/>
        </p:nvSpPr>
        <p:spPr>
          <a:xfrm>
            <a:off x="5110479" y="465465"/>
            <a:ext cx="2016941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itchFamily="34" charset="0"/>
              </a:rPr>
              <a:t>Scores_Log2</a:t>
            </a:r>
            <a:endParaRPr lang="en-SG" sz="2800" b="1">
              <a:latin typeface="Calibri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8B0BA5-4752-4CBF-82BB-4D317EC4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0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F38-BBBF-4012-B888-6FA62FB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896470"/>
          </a:xfrm>
        </p:spPr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477A-131C-4BA4-895C-DCD8FABE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1605"/>
            <a:ext cx="8229600" cy="4387842"/>
          </a:xfrm>
          <a:ln w="2540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scores_log2_func()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IF (</a:t>
            </a:r>
            <a:r>
              <a:rPr lang="en-US" sz="2400" dirty="0">
                <a:solidFill>
                  <a:srgbClr val="0000CC"/>
                </a:solidFill>
              </a:rPr>
              <a:t>TG_OP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 'INSERT') THEN</a:t>
            </a:r>
          </a:p>
          <a:p>
            <a:pPr marL="0" indent="0">
              <a:buNone/>
            </a:pPr>
            <a:r>
              <a:rPr lang="en-US" sz="2400" dirty="0"/>
              <a:t>                INSERT INTO Scores_Log2 SELECT 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/>
              <a:t>, 'Insert', CURRENT_DATE;</a:t>
            </a:r>
          </a:p>
          <a:p>
            <a:pPr marL="0" indent="0">
              <a:buNone/>
            </a:pPr>
            <a:r>
              <a:rPr lang="en-US" sz="2400" dirty="0"/>
              <a:t>                RETURN </a:t>
            </a:r>
            <a:r>
              <a:rPr lang="en-US" sz="2400" dirty="0">
                <a:solidFill>
                  <a:srgbClr val="0000CC"/>
                </a:solidFill>
              </a:rPr>
              <a:t>NEW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ELSEIF (</a:t>
            </a:r>
            <a:r>
              <a:rPr lang="en-US" sz="2400" dirty="0">
                <a:solidFill>
                  <a:srgbClr val="0000CC"/>
                </a:solidFill>
              </a:rPr>
              <a:t>TG_OP </a:t>
            </a:r>
            <a:r>
              <a:rPr lang="en-US" sz="2400" dirty="0"/>
              <a:t>= 'DELETE') THEN</a:t>
            </a:r>
          </a:p>
          <a:p>
            <a:pPr marL="0" indent="0">
              <a:buNone/>
            </a:pPr>
            <a:r>
              <a:rPr lang="en-US" sz="2400" dirty="0"/>
              <a:t>                INSERT INTO Scores_Log2 SELECT </a:t>
            </a:r>
            <a:r>
              <a:rPr lang="en-US" sz="2400" dirty="0" err="1">
                <a:solidFill>
                  <a:srgbClr val="0000CC"/>
                </a:solidFill>
              </a:rPr>
              <a:t>OLD</a:t>
            </a:r>
            <a:r>
              <a:rPr lang="en-US" sz="2400" dirty="0" err="1"/>
              <a:t>.Name</a:t>
            </a:r>
            <a:r>
              <a:rPr lang="en-US" sz="2400" dirty="0"/>
              <a:t>, 'Delete', CURRENT_DATE;</a:t>
            </a:r>
          </a:p>
          <a:p>
            <a:pPr marL="0" indent="0">
              <a:buNone/>
            </a:pPr>
            <a:r>
              <a:rPr lang="en-US" sz="2400" dirty="0"/>
              <a:t>                RETURN </a:t>
            </a:r>
            <a:r>
              <a:rPr lang="en-US" sz="2400" dirty="0">
                <a:solidFill>
                  <a:srgbClr val="0000CC"/>
                </a:solidFill>
              </a:rPr>
              <a:t>OLD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ELSEIF (</a:t>
            </a:r>
            <a:r>
              <a:rPr lang="en-US" sz="2400" dirty="0">
                <a:solidFill>
                  <a:srgbClr val="0000CC"/>
                </a:solidFill>
              </a:rPr>
              <a:t>TG_OP </a:t>
            </a:r>
            <a:r>
              <a:rPr lang="en-US" sz="2400" dirty="0"/>
              <a:t>= 'UPDATE') THEN</a:t>
            </a:r>
          </a:p>
          <a:p>
            <a:pPr marL="0" indent="0">
              <a:buNone/>
            </a:pPr>
            <a:r>
              <a:rPr lang="en-US" sz="2400" dirty="0"/>
              <a:t>                INSERT INTO Scores_Log2 SELECT 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/>
              <a:t>, 'Update', CURRENT_DATE; </a:t>
            </a:r>
          </a:p>
          <a:p>
            <a:pPr marL="0" indent="0">
              <a:buNone/>
            </a:pPr>
            <a:r>
              <a:rPr lang="en-US" sz="2400" dirty="0"/>
              <a:t>                RETURN </a:t>
            </a:r>
            <a:r>
              <a:rPr lang="en-US" sz="2400" dirty="0">
                <a:solidFill>
                  <a:srgbClr val="0000CC"/>
                </a:solidFill>
              </a:rPr>
              <a:t>NEW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END IF;</a:t>
            </a: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ED74F-F03E-4DC5-896C-8E4A6067BD57}"/>
              </a:ext>
            </a:extLst>
          </p:cNvPr>
          <p:cNvSpPr txBox="1">
            <a:spLocks/>
          </p:cNvSpPr>
          <p:nvPr/>
        </p:nvSpPr>
        <p:spPr bwMode="auto">
          <a:xfrm>
            <a:off x="457200" y="1249680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370B6C-8367-496A-887D-0E4F7ACB8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206959"/>
              </p:ext>
            </p:extLst>
          </p:nvPr>
        </p:nvGraphicFramePr>
        <p:xfrm>
          <a:off x="5386084" y="862929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AE7336-E3A5-48A1-A148-3ABB6BDB6617}"/>
              </a:ext>
            </a:extLst>
          </p:cNvPr>
          <p:cNvSpPr txBox="1"/>
          <p:nvPr/>
        </p:nvSpPr>
        <p:spPr>
          <a:xfrm>
            <a:off x="5386084" y="431955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3846A04-0EB6-4D43-A612-99FFEA396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035530"/>
              </p:ext>
            </p:extLst>
          </p:nvPr>
        </p:nvGraphicFramePr>
        <p:xfrm>
          <a:off x="7055649" y="862929"/>
          <a:ext cx="195627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109860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latin typeface="Calibri" pitchFamily="34" charset="0"/>
                        </a:rPr>
                        <a:t>Op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err="1">
                          <a:latin typeface="Calibri" pitchFamily="34" charset="0"/>
                        </a:rPr>
                        <a:t>OpDate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263E57-1E18-4D20-A9F5-7FEF8DD140AD}"/>
              </a:ext>
            </a:extLst>
          </p:cNvPr>
          <p:cNvSpPr txBox="1"/>
          <p:nvPr/>
        </p:nvSpPr>
        <p:spPr>
          <a:xfrm>
            <a:off x="7055649" y="430121"/>
            <a:ext cx="1574001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Scores_Log2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492C1C-93B9-426B-ADE1-79A36441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42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F38-BBBF-4012-B888-6FA62FB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896470"/>
          </a:xfrm>
        </p:spPr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477A-131C-4BA4-895C-DCD8FABE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1605"/>
            <a:ext cx="8229600" cy="4387842"/>
          </a:xfrm>
          <a:ln w="2540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scores_log2_func()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IF (</a:t>
            </a:r>
            <a:r>
              <a:rPr lang="en-US" sz="2400" dirty="0">
                <a:solidFill>
                  <a:srgbClr val="0000CC"/>
                </a:solidFill>
              </a:rPr>
              <a:t>TG_OP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 'INSERT') THEN</a:t>
            </a:r>
          </a:p>
          <a:p>
            <a:pPr marL="0" indent="0">
              <a:buNone/>
            </a:pPr>
            <a:r>
              <a:rPr lang="en-US" sz="2400" dirty="0"/>
              <a:t>                INSERT INTO Scores_Log2 SELECT 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/>
              <a:t>, 'Insert', CURRENT_DATE;</a:t>
            </a:r>
          </a:p>
          <a:p>
            <a:pPr marL="0" indent="0">
              <a:buNone/>
            </a:pPr>
            <a:r>
              <a:rPr lang="en-US" sz="2400" dirty="0"/>
              <a:t>                RETURN </a:t>
            </a:r>
            <a:r>
              <a:rPr lang="en-US" sz="2400" dirty="0">
                <a:solidFill>
                  <a:srgbClr val="0000CC"/>
                </a:solidFill>
              </a:rPr>
              <a:t>NEW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ELSEIF (</a:t>
            </a:r>
            <a:r>
              <a:rPr lang="en-US" sz="2400" dirty="0">
                <a:solidFill>
                  <a:srgbClr val="0000CC"/>
                </a:solidFill>
              </a:rPr>
              <a:t>TG_OP</a:t>
            </a:r>
            <a:r>
              <a:rPr lang="en-US" sz="2400" dirty="0"/>
              <a:t> = 'DELETE') THEN</a:t>
            </a:r>
          </a:p>
          <a:p>
            <a:pPr marL="0" indent="0">
              <a:buNone/>
            </a:pPr>
            <a:r>
              <a:rPr lang="en-US" sz="2400" dirty="0"/>
              <a:t>                INSERT INTO Scores_Log2 SELECT </a:t>
            </a:r>
            <a:r>
              <a:rPr lang="en-US" sz="2400" dirty="0" err="1">
                <a:solidFill>
                  <a:srgbClr val="0000CC"/>
                </a:solidFill>
              </a:rPr>
              <a:t>OLD</a:t>
            </a:r>
            <a:r>
              <a:rPr lang="en-US" sz="2400" dirty="0" err="1"/>
              <a:t>.Name</a:t>
            </a:r>
            <a:r>
              <a:rPr lang="en-US" sz="2400" dirty="0"/>
              <a:t>, 'Delete', CURRENT_DATE;</a:t>
            </a:r>
          </a:p>
          <a:p>
            <a:pPr marL="0" indent="0">
              <a:buNone/>
            </a:pPr>
            <a:r>
              <a:rPr lang="en-US" sz="2400" dirty="0"/>
              <a:t>                RETURN </a:t>
            </a:r>
            <a:r>
              <a:rPr lang="en-US" sz="2400" dirty="0">
                <a:solidFill>
                  <a:srgbClr val="0000CC"/>
                </a:solidFill>
              </a:rPr>
              <a:t>OLD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ELSEIF (</a:t>
            </a:r>
            <a:r>
              <a:rPr lang="en-US" sz="2400" dirty="0">
                <a:solidFill>
                  <a:srgbClr val="0000CC"/>
                </a:solidFill>
              </a:rPr>
              <a:t>TG_OP </a:t>
            </a:r>
            <a:r>
              <a:rPr lang="en-US" sz="2400" dirty="0"/>
              <a:t>= 'UPDATE') THEN</a:t>
            </a:r>
          </a:p>
          <a:p>
            <a:pPr marL="0" indent="0">
              <a:buNone/>
            </a:pPr>
            <a:r>
              <a:rPr lang="en-US" sz="2400" dirty="0"/>
              <a:t>                INSERT INTO Scores_Log2 SELECT 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/>
              <a:t>, 'Update', CURRENT_DATE; </a:t>
            </a:r>
          </a:p>
          <a:p>
            <a:pPr marL="0" indent="0">
              <a:buNone/>
            </a:pPr>
            <a:r>
              <a:rPr lang="en-US" sz="2400" dirty="0"/>
              <a:t>                RETURN </a:t>
            </a:r>
            <a:r>
              <a:rPr lang="en-US" sz="2400" dirty="0">
                <a:solidFill>
                  <a:srgbClr val="0000CC"/>
                </a:solidFill>
              </a:rPr>
              <a:t>NEW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END IF;</a:t>
            </a: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ED74F-F03E-4DC5-896C-8E4A6067BD57}"/>
              </a:ext>
            </a:extLst>
          </p:cNvPr>
          <p:cNvSpPr txBox="1">
            <a:spLocks/>
          </p:cNvSpPr>
          <p:nvPr/>
        </p:nvSpPr>
        <p:spPr bwMode="auto">
          <a:xfrm>
            <a:off x="457200" y="1249680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370B6C-8367-496A-887D-0E4F7ACB842E}"/>
              </a:ext>
            </a:extLst>
          </p:cNvPr>
          <p:cNvGraphicFramePr>
            <a:graphicFrameLocks/>
          </p:cNvGraphicFramePr>
          <p:nvPr/>
        </p:nvGraphicFramePr>
        <p:xfrm>
          <a:off x="5386084" y="862929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AE7336-E3A5-48A1-A148-3ABB6BDB6617}"/>
              </a:ext>
            </a:extLst>
          </p:cNvPr>
          <p:cNvSpPr txBox="1"/>
          <p:nvPr/>
        </p:nvSpPr>
        <p:spPr>
          <a:xfrm>
            <a:off x="5386084" y="431955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3846A04-0EB6-4D43-A612-99FFEA39688B}"/>
              </a:ext>
            </a:extLst>
          </p:cNvPr>
          <p:cNvGraphicFramePr>
            <a:graphicFrameLocks/>
          </p:cNvGraphicFramePr>
          <p:nvPr/>
        </p:nvGraphicFramePr>
        <p:xfrm>
          <a:off x="7055649" y="862929"/>
          <a:ext cx="195627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109860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latin typeface="Calibri" pitchFamily="34" charset="0"/>
                        </a:rPr>
                        <a:t>Op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err="1">
                          <a:latin typeface="Calibri" pitchFamily="34" charset="0"/>
                        </a:rPr>
                        <a:t>OpDate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BA8A99F1-20BE-4EE7-8F35-4D6F38E4B6DC}"/>
              </a:ext>
            </a:extLst>
          </p:cNvPr>
          <p:cNvSpPr/>
          <p:nvPr/>
        </p:nvSpPr>
        <p:spPr bwMode="auto">
          <a:xfrm>
            <a:off x="2194560" y="2865120"/>
            <a:ext cx="680720" cy="406400"/>
          </a:xfrm>
          <a:prstGeom prst="ellipse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368D5F-D212-4BF9-B831-34CFA9A67E0C}"/>
              </a:ext>
            </a:extLst>
          </p:cNvPr>
          <p:cNvSpPr/>
          <p:nvPr/>
        </p:nvSpPr>
        <p:spPr bwMode="auto">
          <a:xfrm>
            <a:off x="2194560" y="3732996"/>
            <a:ext cx="680720" cy="406400"/>
          </a:xfrm>
          <a:prstGeom prst="ellipse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2AD9CC-3FD3-46AF-AD24-4818A01BB5B2}"/>
              </a:ext>
            </a:extLst>
          </p:cNvPr>
          <p:cNvSpPr/>
          <p:nvPr/>
        </p:nvSpPr>
        <p:spPr bwMode="auto">
          <a:xfrm>
            <a:off x="2194560" y="4600872"/>
            <a:ext cx="680720" cy="406400"/>
          </a:xfrm>
          <a:prstGeom prst="ellipse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CB143-051B-4EA3-8202-BAAC7A456EE0}"/>
              </a:ext>
            </a:extLst>
          </p:cNvPr>
          <p:cNvSpPr/>
          <p:nvPr/>
        </p:nvSpPr>
        <p:spPr>
          <a:xfrm>
            <a:off x="3559336" y="4894441"/>
            <a:ext cx="5097870" cy="1200329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Can it be "RETURN NULL" here?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It depends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We will discuss this shortly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00F1A3-1987-4FF6-A894-0585C9378D62}"/>
              </a:ext>
            </a:extLst>
          </p:cNvPr>
          <p:cNvCxnSpPr>
            <a:cxnSpLocks/>
            <a:endCxn id="4" idx="5"/>
          </p:cNvCxnSpPr>
          <p:nvPr/>
        </p:nvCxnSpPr>
        <p:spPr bwMode="auto">
          <a:xfrm flipH="1" flipV="1">
            <a:off x="2775591" y="3212004"/>
            <a:ext cx="783745" cy="188880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116928-024B-44DB-89C9-7FB292AAC45D}"/>
              </a:ext>
            </a:extLst>
          </p:cNvPr>
          <p:cNvCxnSpPr>
            <a:cxnSpLocks/>
            <a:endCxn id="11" idx="6"/>
          </p:cNvCxnSpPr>
          <p:nvPr/>
        </p:nvCxnSpPr>
        <p:spPr bwMode="auto">
          <a:xfrm flipH="1" flipV="1">
            <a:off x="2875280" y="3936196"/>
            <a:ext cx="684056" cy="11646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CF792E-6D3F-43F3-A4BD-C52F4F2AFDCF}"/>
              </a:ext>
            </a:extLst>
          </p:cNvPr>
          <p:cNvCxnSpPr>
            <a:cxnSpLocks/>
            <a:endCxn id="12" idx="6"/>
          </p:cNvCxnSpPr>
          <p:nvPr/>
        </p:nvCxnSpPr>
        <p:spPr bwMode="auto">
          <a:xfrm flipH="1" flipV="1">
            <a:off x="2875280" y="4804072"/>
            <a:ext cx="684056" cy="2967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9E126F7-4504-4D90-B6D9-AD386CDC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B25CAD-470B-4B7C-9203-D38CCE14B164}"/>
              </a:ext>
            </a:extLst>
          </p:cNvPr>
          <p:cNvSpPr txBox="1"/>
          <p:nvPr/>
        </p:nvSpPr>
        <p:spPr>
          <a:xfrm>
            <a:off x="7055649" y="430121"/>
            <a:ext cx="1574001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Scores_Log2</a:t>
            </a:r>
            <a:endParaRPr lang="en-SG" sz="20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F38-BBBF-4012-B888-6FA62FB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896470"/>
          </a:xfrm>
        </p:spPr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477A-131C-4BA4-895C-DCD8FABE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1604"/>
            <a:ext cx="8229600" cy="2137253"/>
          </a:xfrm>
          <a:ln w="2540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scores_log2_func()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IF (</a:t>
            </a:r>
            <a:r>
              <a:rPr lang="en-US" sz="2400" dirty="0">
                <a:solidFill>
                  <a:srgbClr val="0000CC"/>
                </a:solidFill>
              </a:rPr>
              <a:t>TG_OP </a:t>
            </a:r>
            <a:r>
              <a:rPr lang="en-US" sz="2400" dirty="0"/>
              <a:t>= 'INSERT') THEN …</a:t>
            </a:r>
          </a:p>
          <a:p>
            <a:pPr marL="0" indent="0">
              <a:buNone/>
            </a:pPr>
            <a:r>
              <a:rPr lang="en-US" sz="2400" dirty="0"/>
              <a:t>        ELSEIF (</a:t>
            </a:r>
            <a:r>
              <a:rPr lang="en-US" sz="2400" dirty="0">
                <a:solidFill>
                  <a:srgbClr val="0000CC"/>
                </a:solidFill>
              </a:rPr>
              <a:t>TG_OP </a:t>
            </a:r>
            <a:r>
              <a:rPr lang="en-US" sz="2400" dirty="0"/>
              <a:t>= 'DELETE') THEN …</a:t>
            </a:r>
          </a:p>
          <a:p>
            <a:pPr marL="0" indent="0">
              <a:buNone/>
            </a:pPr>
            <a:r>
              <a:rPr lang="en-US" sz="2400" dirty="0"/>
              <a:t>        ELSEIF (</a:t>
            </a:r>
            <a:r>
              <a:rPr lang="en-US" sz="2400" dirty="0">
                <a:solidFill>
                  <a:srgbClr val="0000CC"/>
                </a:solidFill>
              </a:rPr>
              <a:t>TG_OP </a:t>
            </a:r>
            <a:r>
              <a:rPr lang="en-US" sz="2400" dirty="0"/>
              <a:t>= 'UPDATE') THEN …</a:t>
            </a:r>
          </a:p>
          <a:p>
            <a:pPr marL="0" indent="0">
              <a:buNone/>
            </a:pPr>
            <a:r>
              <a:rPr lang="en-US" sz="2400" dirty="0"/>
              <a:t>        END IF;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SG" sz="2400" dirty="0"/>
              <a:t>…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ED74F-F03E-4DC5-896C-8E4A6067BD57}"/>
              </a:ext>
            </a:extLst>
          </p:cNvPr>
          <p:cNvSpPr txBox="1">
            <a:spLocks/>
          </p:cNvSpPr>
          <p:nvPr/>
        </p:nvSpPr>
        <p:spPr bwMode="auto">
          <a:xfrm>
            <a:off x="457200" y="1249680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370B6C-8367-496A-887D-0E4F7ACB842E}"/>
              </a:ext>
            </a:extLst>
          </p:cNvPr>
          <p:cNvGraphicFramePr>
            <a:graphicFrameLocks/>
          </p:cNvGraphicFramePr>
          <p:nvPr/>
        </p:nvGraphicFramePr>
        <p:xfrm>
          <a:off x="5386084" y="862929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AE7336-E3A5-48A1-A148-3ABB6BDB6617}"/>
              </a:ext>
            </a:extLst>
          </p:cNvPr>
          <p:cNvSpPr txBox="1"/>
          <p:nvPr/>
        </p:nvSpPr>
        <p:spPr>
          <a:xfrm>
            <a:off x="5386084" y="431955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3846A04-0EB6-4D43-A612-99FFEA39688B}"/>
              </a:ext>
            </a:extLst>
          </p:cNvPr>
          <p:cNvGraphicFramePr>
            <a:graphicFrameLocks/>
          </p:cNvGraphicFramePr>
          <p:nvPr/>
        </p:nvGraphicFramePr>
        <p:xfrm>
          <a:off x="7055649" y="862929"/>
          <a:ext cx="195627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109860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latin typeface="Calibri" pitchFamily="34" charset="0"/>
                        </a:rPr>
                        <a:t>Op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err="1">
                          <a:latin typeface="Calibri" pitchFamily="34" charset="0"/>
                        </a:rPr>
                        <a:t>OpDate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9E126F7-4504-4D90-B6D9-AD386CDC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B25CAD-470B-4B7C-9203-D38CCE14B164}"/>
              </a:ext>
            </a:extLst>
          </p:cNvPr>
          <p:cNvSpPr txBox="1"/>
          <p:nvPr/>
        </p:nvSpPr>
        <p:spPr>
          <a:xfrm>
            <a:off x="7055649" y="430121"/>
            <a:ext cx="1574001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Scores_Log2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6B5EC93-D6F0-4225-86C8-FC4126205768}"/>
              </a:ext>
            </a:extLst>
          </p:cNvPr>
          <p:cNvSpPr txBox="1">
            <a:spLocks/>
          </p:cNvSpPr>
          <p:nvPr/>
        </p:nvSpPr>
        <p:spPr bwMode="auto">
          <a:xfrm>
            <a:off x="457200" y="4720748"/>
            <a:ext cx="8229600" cy="113304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 dirty="0"/>
              <a:t>CREATE TRIGGER scores_log2_trigger 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rgbClr val="0000CC"/>
                </a:solidFill>
              </a:rPr>
              <a:t>AFTER</a:t>
            </a:r>
            <a:r>
              <a:rPr lang="en-US" sz="2400" kern="0" dirty="0">
                <a:solidFill>
                  <a:srgbClr val="A50021"/>
                </a:solidFill>
              </a:rPr>
              <a:t> INSERT OR DELETE OR UPDATE ON </a:t>
            </a:r>
            <a:r>
              <a:rPr lang="en-US" sz="2400" kern="0" dirty="0"/>
              <a:t>Scores</a:t>
            </a:r>
          </a:p>
          <a:p>
            <a:pPr marL="0" indent="0">
              <a:buNone/>
            </a:pPr>
            <a:r>
              <a:rPr lang="en-US" sz="2400" kern="0" dirty="0"/>
              <a:t>FOR EACH ROW EXECUTE FUNCTION scores_log2_func();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5706268-242C-4F76-9AD2-B8AE1DB39D68}"/>
              </a:ext>
            </a:extLst>
          </p:cNvPr>
          <p:cNvSpPr txBox="1">
            <a:spLocks/>
          </p:cNvSpPr>
          <p:nvPr/>
        </p:nvSpPr>
        <p:spPr bwMode="auto">
          <a:xfrm>
            <a:off x="457200" y="4188823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</p:spTree>
    <p:extLst>
      <p:ext uri="{BB962C8B-B14F-4D97-AF65-F5344CB8AC3E}">
        <p14:creationId xmlns:p14="http://schemas.microsoft.com/office/powerpoint/2010/main" val="118353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EDCF-E852-439E-A8D1-9C98311A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E0CC-EDA3-4481-9D2C-2F277400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8314"/>
            <a:ext cx="8229600" cy="13471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CREATE TRIGGER </a:t>
            </a:r>
            <a:r>
              <a:rPr lang="en-US" err="1"/>
              <a:t>scores_log_trigger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>
                <a:solidFill>
                  <a:srgbClr val="0000CC"/>
                </a:solidFill>
              </a:rPr>
              <a:t>AFTER </a:t>
            </a:r>
            <a:r>
              <a:rPr lang="en-US"/>
              <a:t>INSERT ON Scores</a:t>
            </a:r>
          </a:p>
          <a:p>
            <a:pPr marL="0" indent="0">
              <a:buNone/>
            </a:pPr>
            <a:r>
              <a:rPr lang="en-US"/>
              <a:t>FOR EACH ROW EXECUTE FUNCTION </a:t>
            </a:r>
            <a:r>
              <a:rPr lang="en-US" err="1"/>
              <a:t>scores_log_func</a:t>
            </a:r>
            <a:r>
              <a:rPr lang="en-US"/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7A265-AA22-4EF5-8C90-38E18371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6AD481-F09E-42C7-B4C9-05F6B7612FC4}"/>
              </a:ext>
            </a:extLst>
          </p:cNvPr>
          <p:cNvSpPr txBox="1">
            <a:spLocks/>
          </p:cNvSpPr>
          <p:nvPr/>
        </p:nvSpPr>
        <p:spPr bwMode="auto">
          <a:xfrm>
            <a:off x="457200" y="2735036"/>
            <a:ext cx="8229600" cy="339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AFTER indicates that </a:t>
            </a:r>
            <a:r>
              <a:rPr lang="en-US" kern="0" dirty="0" err="1"/>
              <a:t>score_log_func</a:t>
            </a:r>
            <a:r>
              <a:rPr lang="en-US" kern="0" dirty="0"/>
              <a:t>() is executed after the insertion on Scores is done</a:t>
            </a:r>
          </a:p>
          <a:p>
            <a:r>
              <a:rPr lang="en-US" kern="0" dirty="0"/>
              <a:t>Two other options:</a:t>
            </a:r>
          </a:p>
          <a:p>
            <a:pPr lvl="1"/>
            <a:r>
              <a:rPr lang="en-US" kern="0" dirty="0">
                <a:solidFill>
                  <a:srgbClr val="0000CC"/>
                </a:solidFill>
              </a:rPr>
              <a:t>BEFORE</a:t>
            </a:r>
            <a:r>
              <a:rPr lang="en-US" kern="0" dirty="0"/>
              <a:t>: </a:t>
            </a:r>
            <a:r>
              <a:rPr lang="en-US" kern="0" dirty="0" err="1"/>
              <a:t>scores_log_func</a:t>
            </a:r>
            <a:r>
              <a:rPr lang="en-US" kern="0" dirty="0"/>
              <a:t>() would be executed before the insertion</a:t>
            </a:r>
          </a:p>
          <a:p>
            <a:pPr lvl="1"/>
            <a:r>
              <a:rPr lang="en-US" kern="0" dirty="0">
                <a:solidFill>
                  <a:srgbClr val="0000CC"/>
                </a:solidFill>
              </a:rPr>
              <a:t>INSTEAD OF</a:t>
            </a:r>
            <a:r>
              <a:rPr lang="en-US" kern="0" dirty="0"/>
              <a:t>: </a:t>
            </a:r>
            <a:r>
              <a:rPr lang="en-US" kern="0" dirty="0" err="1"/>
              <a:t>scores_log_func</a:t>
            </a:r>
            <a:r>
              <a:rPr lang="en-US" kern="0" dirty="0"/>
              <a:t>() would be executed instead of the insertion</a:t>
            </a:r>
          </a:p>
          <a:p>
            <a:endParaRPr lang="en-US" kern="0" dirty="0"/>
          </a:p>
          <a:p>
            <a:endParaRPr lang="en-US" kern="0" dirty="0"/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90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AB6E-AE67-4213-BD6C-14F2B7B4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BEFORE Trigger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2622-1392-4B5A-8654-BF2A7C24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F940185-308F-485E-92EF-D0B33748EB4E}"/>
              </a:ext>
            </a:extLst>
          </p:cNvPr>
          <p:cNvGraphicFramePr>
            <a:graphicFrameLocks/>
          </p:cNvGraphicFramePr>
          <p:nvPr/>
        </p:nvGraphicFramePr>
        <p:xfrm>
          <a:off x="7242425" y="837747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805868-F0B0-4C0B-9670-8A5CA98281FC}"/>
              </a:ext>
            </a:extLst>
          </p:cNvPr>
          <p:cNvSpPr txBox="1"/>
          <p:nvPr/>
        </p:nvSpPr>
        <p:spPr>
          <a:xfrm>
            <a:off x="7242425" y="406773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3927C2-0DAF-4521-BEBD-C9F7D9CAA7C1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2"/>
            <a:ext cx="8229600" cy="953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/>
              <a:t>CREATE TRIGGER </a:t>
            </a:r>
            <a:r>
              <a:rPr lang="en-US" sz="2400" kern="0" err="1"/>
              <a:t>for_Elise_trigger</a:t>
            </a:r>
            <a:r>
              <a:rPr lang="en-US" sz="2400" kern="0"/>
              <a:t> </a:t>
            </a:r>
          </a:p>
          <a:p>
            <a:pPr marL="0" indent="0">
              <a:buNone/>
            </a:pPr>
            <a:r>
              <a:rPr lang="en-US" sz="2400" kern="0">
                <a:solidFill>
                  <a:srgbClr val="0000CC"/>
                </a:solidFill>
              </a:rPr>
              <a:t>BEFORE</a:t>
            </a:r>
            <a:r>
              <a:rPr lang="en-US" sz="2400" kern="0">
                <a:solidFill>
                  <a:srgbClr val="A50021"/>
                </a:solidFill>
              </a:rPr>
              <a:t> INSERT ON </a:t>
            </a:r>
            <a:r>
              <a:rPr lang="en-US" sz="2400" kern="0"/>
              <a:t>Scores</a:t>
            </a:r>
          </a:p>
          <a:p>
            <a:pPr marL="0" indent="0">
              <a:buNone/>
            </a:pPr>
            <a:r>
              <a:rPr lang="en-US" sz="2400" kern="0"/>
              <a:t>FOR EACH ROW EXECUTE FUNCTION </a:t>
            </a:r>
            <a:r>
              <a:rPr lang="en-US" sz="2400" kern="0" err="1"/>
              <a:t>for_Elise_func</a:t>
            </a:r>
            <a:r>
              <a:rPr lang="en-US" sz="2400" kern="0"/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757579-1156-4DDB-B2C5-0425241C6379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B8E70A-A208-43FD-B935-10AD4CB8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8765"/>
            <a:ext cx="8229600" cy="2488315"/>
          </a:xfrm>
          <a:ln w="254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for_Elise_func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IF (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= 'Elise') THEN </a:t>
            </a:r>
          </a:p>
          <a:p>
            <a:pPr marL="0" indent="0">
              <a:buNone/>
            </a:pPr>
            <a:r>
              <a:rPr lang="en-US" sz="2400" dirty="0"/>
              <a:t>        	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.Mark</a:t>
            </a:r>
            <a:r>
              <a:rPr lang="en-US" sz="2400" dirty="0"/>
              <a:t> := 100;</a:t>
            </a:r>
          </a:p>
          <a:p>
            <a:pPr marL="0" indent="0">
              <a:buNone/>
            </a:pPr>
            <a:r>
              <a:rPr lang="en-US" sz="2400" dirty="0"/>
              <a:t>        END IF;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>
                <a:solidFill>
                  <a:srgbClr val="0000CC"/>
                </a:solidFill>
              </a:rPr>
              <a:t>NEW</a:t>
            </a:r>
            <a:r>
              <a:rPr lang="en-SG" sz="2400" dirty="0">
                <a:solidFill>
                  <a:srgbClr val="0000CC"/>
                </a:solidFill>
              </a:rPr>
              <a:t>;</a:t>
            </a:r>
            <a:endParaRPr lang="en-SG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87D54C-BE9D-4EF1-9266-295ACC132E3E}"/>
              </a:ext>
            </a:extLst>
          </p:cNvPr>
          <p:cNvSpPr txBox="1">
            <a:spLocks/>
          </p:cNvSpPr>
          <p:nvPr/>
        </p:nvSpPr>
        <p:spPr bwMode="auto">
          <a:xfrm>
            <a:off x="457200" y="2996841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</p:spTree>
    <p:extLst>
      <p:ext uri="{BB962C8B-B14F-4D97-AF65-F5344CB8AC3E}">
        <p14:creationId xmlns:p14="http://schemas.microsoft.com/office/powerpoint/2010/main" val="27677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5D4D-FE65-4031-8CA0-113689ED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0AD7-9A9B-45F0-AF89-37003029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Xiaokui Xiao (Cedric)</a:t>
            </a:r>
          </a:p>
          <a:p>
            <a:r>
              <a:rPr lang="en-US" dirty="0">
                <a:hlinkClick r:id="rId2"/>
              </a:rPr>
              <a:t>xkxiao@nus.edu.sg</a:t>
            </a:r>
            <a:endParaRPr lang="en-US" dirty="0"/>
          </a:p>
          <a:p>
            <a:r>
              <a:rPr lang="en-US" dirty="0"/>
              <a:t>COM1, #03-25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C3999-E6FD-4E1B-B6FA-D361EB9D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92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AB6E-AE67-4213-BD6C-14F2B7B4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BEFORE Trigger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2622-1392-4B5A-8654-BF2A7C24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F940185-308F-485E-92EF-D0B33748E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586563"/>
              </p:ext>
            </p:extLst>
          </p:nvPr>
        </p:nvGraphicFramePr>
        <p:xfrm>
          <a:off x="7242425" y="837747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Elise</a:t>
                      </a:r>
                      <a:endParaRPr lang="en-SG" sz="2000">
                        <a:solidFill>
                          <a:srgbClr val="A5002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A50021"/>
                          </a:solidFill>
                          <a:latin typeface="Calibri" pitchFamily="34" charset="0"/>
                        </a:rPr>
                        <a:t>100</a:t>
                      </a:r>
                      <a:endParaRPr lang="en-SG" sz="2000">
                        <a:solidFill>
                          <a:srgbClr val="A5002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805868-F0B0-4C0B-9670-8A5CA98281FC}"/>
              </a:ext>
            </a:extLst>
          </p:cNvPr>
          <p:cNvSpPr txBox="1"/>
          <p:nvPr/>
        </p:nvSpPr>
        <p:spPr>
          <a:xfrm>
            <a:off x="7242425" y="406773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3927C2-0DAF-4521-BEBD-C9F7D9CAA7C1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2"/>
            <a:ext cx="8229600" cy="953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/>
              <a:t>CREATE TRIGGER </a:t>
            </a:r>
            <a:r>
              <a:rPr lang="en-US" sz="2400" kern="0" err="1"/>
              <a:t>for_Elise_trigger</a:t>
            </a:r>
            <a:r>
              <a:rPr lang="en-US" sz="2400" kern="0"/>
              <a:t> </a:t>
            </a:r>
          </a:p>
          <a:p>
            <a:pPr marL="0" indent="0">
              <a:buNone/>
            </a:pPr>
            <a:r>
              <a:rPr lang="en-US" sz="2400" kern="0">
                <a:solidFill>
                  <a:srgbClr val="0000CC"/>
                </a:solidFill>
              </a:rPr>
              <a:t>BEFORE</a:t>
            </a:r>
            <a:r>
              <a:rPr lang="en-US" sz="2400" kern="0">
                <a:solidFill>
                  <a:srgbClr val="A50021"/>
                </a:solidFill>
              </a:rPr>
              <a:t> INSERT ON </a:t>
            </a:r>
            <a:r>
              <a:rPr lang="en-US" sz="2400" kern="0"/>
              <a:t>Scores</a:t>
            </a:r>
          </a:p>
          <a:p>
            <a:pPr marL="0" indent="0">
              <a:buNone/>
            </a:pPr>
            <a:r>
              <a:rPr lang="en-US" sz="2400" kern="0"/>
              <a:t>FOR EACH ROW EXECUTE FUNCTION </a:t>
            </a:r>
            <a:r>
              <a:rPr lang="en-US" sz="2400" kern="0" err="1"/>
              <a:t>for_Elise_func</a:t>
            </a:r>
            <a:r>
              <a:rPr lang="en-US" sz="2400" kern="0"/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757579-1156-4DDB-B2C5-0425241C6379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B8E70A-A208-43FD-B935-10AD4CB8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8765"/>
            <a:ext cx="8229600" cy="2488315"/>
          </a:xfrm>
          <a:ln w="254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for_Elise_func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IF (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= 'Elise') THEN </a:t>
            </a:r>
          </a:p>
          <a:p>
            <a:pPr marL="0" indent="0">
              <a:buNone/>
            </a:pPr>
            <a:r>
              <a:rPr lang="en-US" sz="2400" dirty="0"/>
              <a:t>        	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.Mark</a:t>
            </a:r>
            <a:r>
              <a:rPr lang="en-US" sz="2400" dirty="0"/>
              <a:t> := 100;</a:t>
            </a:r>
          </a:p>
          <a:p>
            <a:pPr marL="0" indent="0">
              <a:buNone/>
            </a:pPr>
            <a:r>
              <a:rPr lang="en-US" sz="2400" dirty="0"/>
              <a:t>        END IF;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>
                <a:solidFill>
                  <a:srgbClr val="0000CC"/>
                </a:solidFill>
              </a:rPr>
              <a:t>NEW</a:t>
            </a:r>
            <a:r>
              <a:rPr lang="en-SG" sz="2400" dirty="0">
                <a:solidFill>
                  <a:srgbClr val="0000CC"/>
                </a:solidFill>
              </a:rPr>
              <a:t>;</a:t>
            </a:r>
            <a:endParaRPr lang="en-SG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87D54C-BE9D-4EF1-9266-295ACC132E3E}"/>
              </a:ext>
            </a:extLst>
          </p:cNvPr>
          <p:cNvSpPr txBox="1">
            <a:spLocks/>
          </p:cNvSpPr>
          <p:nvPr/>
        </p:nvSpPr>
        <p:spPr bwMode="auto">
          <a:xfrm>
            <a:off x="457200" y="2996841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D5C8D-B32C-49A9-98A5-CD58A689E0C3}"/>
              </a:ext>
            </a:extLst>
          </p:cNvPr>
          <p:cNvSpPr txBox="1"/>
          <p:nvPr/>
        </p:nvSpPr>
        <p:spPr>
          <a:xfrm>
            <a:off x="3891643" y="4553244"/>
            <a:ext cx="4572000" cy="12003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Effect: Elise's mark would be 100 regardless of what we insert</a:t>
            </a:r>
            <a:endParaRPr lang="en-SG" sz="2400"/>
          </a:p>
        </p:txBody>
      </p:sp>
    </p:spTree>
    <p:extLst>
      <p:ext uri="{BB962C8B-B14F-4D97-AF65-F5344CB8AC3E}">
        <p14:creationId xmlns:p14="http://schemas.microsoft.com/office/powerpoint/2010/main" val="137728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AB6E-AE67-4213-BD6C-14F2B7B4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BEFORE Trigger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2622-1392-4B5A-8654-BF2A7C24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F940185-308F-485E-92EF-D0B33748E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753564"/>
              </p:ext>
            </p:extLst>
          </p:nvPr>
        </p:nvGraphicFramePr>
        <p:xfrm>
          <a:off x="7242425" y="837747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805868-F0B0-4C0B-9670-8A5CA98281FC}"/>
              </a:ext>
            </a:extLst>
          </p:cNvPr>
          <p:cNvSpPr txBox="1"/>
          <p:nvPr/>
        </p:nvSpPr>
        <p:spPr>
          <a:xfrm>
            <a:off x="7242425" y="406773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3927C2-0DAF-4521-BEBD-C9F7D9CAA7C1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2"/>
            <a:ext cx="8229600" cy="953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/>
              <a:t>CREATE TRIGGER </a:t>
            </a:r>
            <a:r>
              <a:rPr lang="en-US" sz="2400" kern="0" err="1"/>
              <a:t>for_Elise_trigger</a:t>
            </a:r>
            <a:r>
              <a:rPr lang="en-US" sz="2400" kern="0"/>
              <a:t> </a:t>
            </a:r>
          </a:p>
          <a:p>
            <a:pPr marL="0" indent="0">
              <a:buNone/>
            </a:pPr>
            <a:r>
              <a:rPr lang="en-US" sz="2400" kern="0">
                <a:solidFill>
                  <a:srgbClr val="0000CC"/>
                </a:solidFill>
              </a:rPr>
              <a:t>BEFORE</a:t>
            </a:r>
            <a:r>
              <a:rPr lang="en-US" sz="2400" kern="0">
                <a:solidFill>
                  <a:srgbClr val="A50021"/>
                </a:solidFill>
              </a:rPr>
              <a:t> INSERT ON </a:t>
            </a:r>
            <a:r>
              <a:rPr lang="en-US" sz="2400" kern="0"/>
              <a:t>Scores</a:t>
            </a:r>
          </a:p>
          <a:p>
            <a:pPr marL="0" indent="0">
              <a:buNone/>
            </a:pPr>
            <a:r>
              <a:rPr lang="en-US" sz="2400" kern="0"/>
              <a:t>FOR EACH ROW EXECUTE FUNCTION </a:t>
            </a:r>
            <a:r>
              <a:rPr lang="en-US" sz="2400" kern="0" err="1"/>
              <a:t>for_Elise_func</a:t>
            </a:r>
            <a:r>
              <a:rPr lang="en-US" sz="2400" kern="0"/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757579-1156-4DDB-B2C5-0425241C6379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B8E70A-A208-43FD-B935-10AD4CB8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8765"/>
            <a:ext cx="8229600" cy="2488315"/>
          </a:xfrm>
          <a:ln w="254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for_Elise_func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IF (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= 'Elise') THEN </a:t>
            </a:r>
          </a:p>
          <a:p>
            <a:pPr marL="0" indent="0">
              <a:buNone/>
            </a:pPr>
            <a:r>
              <a:rPr lang="en-US" sz="2400" dirty="0"/>
              <a:t>        	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.Mark</a:t>
            </a:r>
            <a:r>
              <a:rPr lang="en-US" sz="2400" dirty="0"/>
              <a:t> := 100;</a:t>
            </a:r>
          </a:p>
          <a:p>
            <a:pPr marL="0" indent="0">
              <a:buNone/>
            </a:pPr>
            <a:r>
              <a:rPr lang="en-US" sz="2400" dirty="0"/>
              <a:t>        END IF;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b="1" dirty="0">
                <a:solidFill>
                  <a:srgbClr val="A50021"/>
                </a:solidFill>
              </a:rPr>
              <a:t>NULL</a:t>
            </a:r>
            <a:r>
              <a:rPr lang="en-SG" sz="2400" dirty="0">
                <a:solidFill>
                  <a:srgbClr val="0000CC"/>
                </a:solidFill>
              </a:rPr>
              <a:t>;</a:t>
            </a:r>
            <a:endParaRPr lang="en-SG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87D54C-BE9D-4EF1-9266-295ACC132E3E}"/>
              </a:ext>
            </a:extLst>
          </p:cNvPr>
          <p:cNvSpPr txBox="1">
            <a:spLocks/>
          </p:cNvSpPr>
          <p:nvPr/>
        </p:nvSpPr>
        <p:spPr bwMode="auto">
          <a:xfrm>
            <a:off x="457200" y="2996841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</p:spTree>
    <p:extLst>
      <p:ext uri="{BB962C8B-B14F-4D97-AF65-F5344CB8AC3E}">
        <p14:creationId xmlns:p14="http://schemas.microsoft.com/office/powerpoint/2010/main" val="191263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AB6E-AE67-4213-BD6C-14F2B7B4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BEFORE Trigger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2622-1392-4B5A-8654-BF2A7C24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F940185-308F-485E-92EF-D0B33748EB4E}"/>
              </a:ext>
            </a:extLst>
          </p:cNvPr>
          <p:cNvGraphicFramePr>
            <a:graphicFrameLocks/>
          </p:cNvGraphicFramePr>
          <p:nvPr/>
        </p:nvGraphicFramePr>
        <p:xfrm>
          <a:off x="7242425" y="837747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805868-F0B0-4C0B-9670-8A5CA98281FC}"/>
              </a:ext>
            </a:extLst>
          </p:cNvPr>
          <p:cNvSpPr txBox="1"/>
          <p:nvPr/>
        </p:nvSpPr>
        <p:spPr>
          <a:xfrm>
            <a:off x="7242425" y="406773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3927C2-0DAF-4521-BEBD-C9F7D9CAA7C1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2"/>
            <a:ext cx="8229600" cy="953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 dirty="0"/>
              <a:t>CREATE TRIGGER </a:t>
            </a:r>
            <a:r>
              <a:rPr lang="en-US" sz="2400" kern="0" dirty="0" err="1"/>
              <a:t>for_Elise_trigger</a:t>
            </a:r>
            <a:r>
              <a:rPr lang="en-US" sz="2400" kern="0" dirty="0"/>
              <a:t> 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rgbClr val="0000CC"/>
                </a:solidFill>
              </a:rPr>
              <a:t>BEFORE</a:t>
            </a:r>
            <a:r>
              <a:rPr lang="en-US" sz="2400" kern="0" dirty="0">
                <a:solidFill>
                  <a:srgbClr val="A50021"/>
                </a:solidFill>
              </a:rPr>
              <a:t> INSERT ON </a:t>
            </a:r>
            <a:r>
              <a:rPr lang="en-US" sz="2400" kern="0" dirty="0"/>
              <a:t>Scores</a:t>
            </a:r>
          </a:p>
          <a:p>
            <a:pPr marL="0" indent="0">
              <a:buNone/>
            </a:pPr>
            <a:r>
              <a:rPr lang="en-US" sz="2400" kern="0" dirty="0"/>
              <a:t>FOR EACH ROW EXECUTE FUNCTION </a:t>
            </a:r>
            <a:r>
              <a:rPr lang="en-US" sz="2400" kern="0" dirty="0" err="1"/>
              <a:t>for_Elise_func</a:t>
            </a:r>
            <a:r>
              <a:rPr lang="en-US" sz="2400" kern="0" dirty="0"/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757579-1156-4DDB-B2C5-0425241C6379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B8E70A-A208-43FD-B935-10AD4CB8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8765"/>
            <a:ext cx="8229600" cy="2488315"/>
          </a:xfrm>
          <a:ln w="254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for_Elise_func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IF (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= 'Elise') THEN </a:t>
            </a:r>
          </a:p>
          <a:p>
            <a:pPr marL="0" indent="0">
              <a:buNone/>
            </a:pPr>
            <a:r>
              <a:rPr lang="en-US" sz="2400" dirty="0"/>
              <a:t>        	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.Mark</a:t>
            </a:r>
            <a:r>
              <a:rPr lang="en-US" sz="2400" dirty="0"/>
              <a:t> := 100;</a:t>
            </a:r>
          </a:p>
          <a:p>
            <a:pPr marL="0" indent="0">
              <a:buNone/>
            </a:pPr>
            <a:r>
              <a:rPr lang="en-US" sz="2400" dirty="0"/>
              <a:t>        END IF;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b="1" dirty="0">
                <a:solidFill>
                  <a:srgbClr val="A50021"/>
                </a:solidFill>
              </a:rPr>
              <a:t>NULL</a:t>
            </a:r>
            <a:r>
              <a:rPr lang="en-SG" sz="2400" dirty="0">
                <a:solidFill>
                  <a:srgbClr val="0000CC"/>
                </a:solidFill>
              </a:rPr>
              <a:t>;</a:t>
            </a:r>
            <a:endParaRPr lang="en-SG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87D54C-BE9D-4EF1-9266-295ACC132E3E}"/>
              </a:ext>
            </a:extLst>
          </p:cNvPr>
          <p:cNvSpPr txBox="1">
            <a:spLocks/>
          </p:cNvSpPr>
          <p:nvPr/>
        </p:nvSpPr>
        <p:spPr bwMode="auto">
          <a:xfrm>
            <a:off x="457200" y="2996841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676DB4-B052-4D8A-84A0-B9541F71C0F3}"/>
              </a:ext>
            </a:extLst>
          </p:cNvPr>
          <p:cNvSpPr txBox="1"/>
          <p:nvPr/>
        </p:nvSpPr>
        <p:spPr>
          <a:xfrm>
            <a:off x="4022271" y="4451275"/>
            <a:ext cx="4572000" cy="132343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Effect: No tuple </a:t>
            </a:r>
            <a:r>
              <a:rPr lang="en-SG" sz="2000" dirty="0"/>
              <a:t>can be inserted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/>
              <a:t>Reason: RETURN NULL in a BEFORE trigger tells the database to ignore the rest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387882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AB6E-AE67-4213-BD6C-14F2B7B4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BEFORE Trigger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2622-1392-4B5A-8654-BF2A7C24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F940185-308F-485E-92EF-D0B33748EB4E}"/>
              </a:ext>
            </a:extLst>
          </p:cNvPr>
          <p:cNvGraphicFramePr>
            <a:graphicFrameLocks/>
          </p:cNvGraphicFramePr>
          <p:nvPr/>
        </p:nvGraphicFramePr>
        <p:xfrm>
          <a:off x="7242425" y="837747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805868-F0B0-4C0B-9670-8A5CA98281FC}"/>
              </a:ext>
            </a:extLst>
          </p:cNvPr>
          <p:cNvSpPr txBox="1"/>
          <p:nvPr/>
        </p:nvSpPr>
        <p:spPr>
          <a:xfrm>
            <a:off x="7242425" y="406773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3927C2-0DAF-4521-BEBD-C9F7D9CAA7C1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2"/>
            <a:ext cx="8229600" cy="953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/>
              <a:t>CREATE TRIGGER </a:t>
            </a:r>
            <a:r>
              <a:rPr lang="en-US" sz="2400" kern="0" err="1"/>
              <a:t>for_Elise_trigger</a:t>
            </a:r>
            <a:r>
              <a:rPr lang="en-US" sz="2400" kern="0"/>
              <a:t> </a:t>
            </a:r>
          </a:p>
          <a:p>
            <a:pPr marL="0" indent="0">
              <a:buNone/>
            </a:pPr>
            <a:r>
              <a:rPr lang="en-US" sz="2400" kern="0">
                <a:solidFill>
                  <a:srgbClr val="0000CC"/>
                </a:solidFill>
              </a:rPr>
              <a:t>BEFORE</a:t>
            </a:r>
            <a:r>
              <a:rPr lang="en-US" sz="2400" kern="0">
                <a:solidFill>
                  <a:srgbClr val="A50021"/>
                </a:solidFill>
              </a:rPr>
              <a:t> INSERT ON </a:t>
            </a:r>
            <a:r>
              <a:rPr lang="en-US" sz="2400" kern="0"/>
              <a:t>Scores</a:t>
            </a:r>
          </a:p>
          <a:p>
            <a:pPr marL="0" indent="0">
              <a:buNone/>
            </a:pPr>
            <a:r>
              <a:rPr lang="en-US" sz="2400" kern="0"/>
              <a:t>FOR EACH ROW EXECUTE FUNCTION </a:t>
            </a:r>
            <a:r>
              <a:rPr lang="en-US" sz="2400" kern="0" err="1"/>
              <a:t>for_Elise_func</a:t>
            </a:r>
            <a:r>
              <a:rPr lang="en-US" sz="2400" kern="0"/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757579-1156-4DDB-B2C5-0425241C6379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B8E70A-A208-43FD-B935-10AD4CB8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8765"/>
            <a:ext cx="8229600" cy="2488315"/>
          </a:xfrm>
          <a:ln w="254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for_Elise_func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IF (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= 'Elise') THEN </a:t>
            </a:r>
          </a:p>
          <a:p>
            <a:pPr marL="0" indent="0">
              <a:buNone/>
            </a:pPr>
            <a:r>
              <a:rPr lang="en-US" sz="2400" dirty="0"/>
              <a:t>        	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.Mark</a:t>
            </a:r>
            <a:r>
              <a:rPr lang="en-US" sz="2400" dirty="0"/>
              <a:t> := 100;</a:t>
            </a:r>
          </a:p>
          <a:p>
            <a:pPr marL="0" indent="0">
              <a:buNone/>
            </a:pPr>
            <a:r>
              <a:rPr lang="en-US" sz="2400" dirty="0"/>
              <a:t>        END IF;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b="1" dirty="0">
                <a:solidFill>
                  <a:srgbClr val="A50021"/>
                </a:solidFill>
              </a:rPr>
              <a:t>OLD</a:t>
            </a:r>
            <a:r>
              <a:rPr lang="en-SG" sz="2400" dirty="0">
                <a:solidFill>
                  <a:srgbClr val="0000CC"/>
                </a:solidFill>
              </a:rPr>
              <a:t>;</a:t>
            </a:r>
            <a:endParaRPr lang="en-SG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87D54C-BE9D-4EF1-9266-295ACC132E3E}"/>
              </a:ext>
            </a:extLst>
          </p:cNvPr>
          <p:cNvSpPr txBox="1">
            <a:spLocks/>
          </p:cNvSpPr>
          <p:nvPr/>
        </p:nvSpPr>
        <p:spPr bwMode="auto">
          <a:xfrm>
            <a:off x="457200" y="2996841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</p:spTree>
    <p:extLst>
      <p:ext uri="{BB962C8B-B14F-4D97-AF65-F5344CB8AC3E}">
        <p14:creationId xmlns:p14="http://schemas.microsoft.com/office/powerpoint/2010/main" val="1254840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AB6E-AE67-4213-BD6C-14F2B7B4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BEFORE Trigger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2622-1392-4B5A-8654-BF2A7C24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F940185-308F-485E-92EF-D0B33748EB4E}"/>
              </a:ext>
            </a:extLst>
          </p:cNvPr>
          <p:cNvGraphicFramePr>
            <a:graphicFrameLocks/>
          </p:cNvGraphicFramePr>
          <p:nvPr/>
        </p:nvGraphicFramePr>
        <p:xfrm>
          <a:off x="7242425" y="837747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805868-F0B0-4C0B-9670-8A5CA98281FC}"/>
              </a:ext>
            </a:extLst>
          </p:cNvPr>
          <p:cNvSpPr txBox="1"/>
          <p:nvPr/>
        </p:nvSpPr>
        <p:spPr>
          <a:xfrm>
            <a:off x="7242425" y="406773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3927C2-0DAF-4521-BEBD-C9F7D9CAA7C1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2"/>
            <a:ext cx="8229600" cy="953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/>
              <a:t>CREATE TRIGGER </a:t>
            </a:r>
            <a:r>
              <a:rPr lang="en-US" sz="2400" kern="0" err="1"/>
              <a:t>for_Elise_trigger</a:t>
            </a:r>
            <a:r>
              <a:rPr lang="en-US" sz="2400" kern="0"/>
              <a:t> </a:t>
            </a:r>
          </a:p>
          <a:p>
            <a:pPr marL="0" indent="0">
              <a:buNone/>
            </a:pPr>
            <a:r>
              <a:rPr lang="en-US" sz="2400" kern="0">
                <a:solidFill>
                  <a:srgbClr val="0000CC"/>
                </a:solidFill>
              </a:rPr>
              <a:t>BEFORE</a:t>
            </a:r>
            <a:r>
              <a:rPr lang="en-US" sz="2400" kern="0">
                <a:solidFill>
                  <a:srgbClr val="A50021"/>
                </a:solidFill>
              </a:rPr>
              <a:t> INSERT ON </a:t>
            </a:r>
            <a:r>
              <a:rPr lang="en-US" sz="2400" kern="0"/>
              <a:t>Scores</a:t>
            </a:r>
          </a:p>
          <a:p>
            <a:pPr marL="0" indent="0">
              <a:buNone/>
            </a:pPr>
            <a:r>
              <a:rPr lang="en-US" sz="2400" kern="0"/>
              <a:t>FOR EACH ROW EXECUTE FUNCTION </a:t>
            </a:r>
            <a:r>
              <a:rPr lang="en-US" sz="2400" kern="0" err="1"/>
              <a:t>for_Elise_func</a:t>
            </a:r>
            <a:r>
              <a:rPr lang="en-US" sz="2400" kern="0"/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757579-1156-4DDB-B2C5-0425241C6379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B8E70A-A208-43FD-B935-10AD4CB8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8765"/>
            <a:ext cx="8229600" cy="2488315"/>
          </a:xfrm>
          <a:ln w="254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for_Elise_func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IF (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= 'Elise') THEN </a:t>
            </a:r>
          </a:p>
          <a:p>
            <a:pPr marL="0" indent="0">
              <a:buNone/>
            </a:pPr>
            <a:r>
              <a:rPr lang="en-US" sz="2400" dirty="0"/>
              <a:t>        	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.Mark</a:t>
            </a:r>
            <a:r>
              <a:rPr lang="en-US" sz="2400" dirty="0"/>
              <a:t> := 100;</a:t>
            </a:r>
          </a:p>
          <a:p>
            <a:pPr marL="0" indent="0">
              <a:buNone/>
            </a:pPr>
            <a:r>
              <a:rPr lang="en-US" sz="2400" dirty="0"/>
              <a:t>        END IF;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b="1" dirty="0">
                <a:solidFill>
                  <a:srgbClr val="A50021"/>
                </a:solidFill>
              </a:rPr>
              <a:t>OLD</a:t>
            </a:r>
            <a:r>
              <a:rPr lang="en-SG" sz="2400" dirty="0">
                <a:solidFill>
                  <a:srgbClr val="0000CC"/>
                </a:solidFill>
              </a:rPr>
              <a:t>;</a:t>
            </a:r>
            <a:endParaRPr lang="en-SG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87D54C-BE9D-4EF1-9266-295ACC132E3E}"/>
              </a:ext>
            </a:extLst>
          </p:cNvPr>
          <p:cNvSpPr txBox="1">
            <a:spLocks/>
          </p:cNvSpPr>
          <p:nvPr/>
        </p:nvSpPr>
        <p:spPr bwMode="auto">
          <a:xfrm>
            <a:off x="457200" y="2996841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5DBE2-ADEC-4EEF-9085-4AF7BA4061BF}"/>
              </a:ext>
            </a:extLst>
          </p:cNvPr>
          <p:cNvSpPr txBox="1"/>
          <p:nvPr/>
        </p:nvSpPr>
        <p:spPr>
          <a:xfrm>
            <a:off x="4077356" y="4032173"/>
            <a:ext cx="4572000" cy="18618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Effect: No tuple </a:t>
            </a:r>
            <a:r>
              <a:rPr lang="en-SG" sz="2000"/>
              <a:t>can be inserted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/>
              <a:t>Reason: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/>
              <a:t>For INSERT, OLD is initially set to NULL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/>
              <a:t>RETURN OLD is the same as RETURN NULL</a:t>
            </a:r>
          </a:p>
        </p:txBody>
      </p:sp>
    </p:spTree>
    <p:extLst>
      <p:ext uri="{BB962C8B-B14F-4D97-AF65-F5344CB8AC3E}">
        <p14:creationId xmlns:p14="http://schemas.microsoft.com/office/powerpoint/2010/main" val="351928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AB6E-AE67-4213-BD6C-14F2B7B4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BEFORE Trigger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2622-1392-4B5A-8654-BF2A7C24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F940185-308F-485E-92EF-D0B33748EB4E}"/>
              </a:ext>
            </a:extLst>
          </p:cNvPr>
          <p:cNvGraphicFramePr>
            <a:graphicFrameLocks/>
          </p:cNvGraphicFramePr>
          <p:nvPr/>
        </p:nvGraphicFramePr>
        <p:xfrm>
          <a:off x="7242425" y="837747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805868-F0B0-4C0B-9670-8A5CA98281FC}"/>
              </a:ext>
            </a:extLst>
          </p:cNvPr>
          <p:cNvSpPr txBox="1"/>
          <p:nvPr/>
        </p:nvSpPr>
        <p:spPr>
          <a:xfrm>
            <a:off x="7242425" y="406773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3927C2-0DAF-4521-BEBD-C9F7D9CAA7C1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2"/>
            <a:ext cx="8229600" cy="953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/>
              <a:t>CREATE TRIGGER </a:t>
            </a:r>
            <a:r>
              <a:rPr lang="en-US" sz="2400" kern="0" err="1"/>
              <a:t>for_Elise_trigger</a:t>
            </a:r>
            <a:r>
              <a:rPr lang="en-US" sz="2400" kern="0"/>
              <a:t> </a:t>
            </a:r>
          </a:p>
          <a:p>
            <a:pPr marL="0" indent="0">
              <a:buNone/>
            </a:pPr>
            <a:r>
              <a:rPr lang="en-US" sz="2400" kern="0">
                <a:solidFill>
                  <a:srgbClr val="0000CC"/>
                </a:solidFill>
              </a:rPr>
              <a:t>BEFORE</a:t>
            </a:r>
            <a:r>
              <a:rPr lang="en-US" sz="2400" kern="0">
                <a:solidFill>
                  <a:srgbClr val="A50021"/>
                </a:solidFill>
              </a:rPr>
              <a:t> INSERT ON </a:t>
            </a:r>
            <a:r>
              <a:rPr lang="en-US" sz="2400" kern="0"/>
              <a:t>Scores</a:t>
            </a:r>
          </a:p>
          <a:p>
            <a:pPr marL="0" indent="0">
              <a:buNone/>
            </a:pPr>
            <a:r>
              <a:rPr lang="en-US" sz="2400" kern="0"/>
              <a:t>FOR EACH ROW EXECUTE FUNCTION </a:t>
            </a:r>
            <a:r>
              <a:rPr lang="en-US" sz="2400" kern="0" err="1"/>
              <a:t>for_Elise_func</a:t>
            </a:r>
            <a:r>
              <a:rPr lang="en-US" sz="2400" kern="0"/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757579-1156-4DDB-B2C5-0425241C6379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B8E70A-A208-43FD-B935-10AD4CB8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8765"/>
            <a:ext cx="8229600" cy="2488315"/>
          </a:xfrm>
          <a:ln w="2540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for_Elise_func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OLD.Name</a:t>
            </a:r>
            <a:r>
              <a:rPr lang="en-US" sz="2400" dirty="0"/>
              <a:t> := '</a:t>
            </a:r>
            <a:r>
              <a:rPr lang="en-US" sz="2400" dirty="0" err="1"/>
              <a:t>Haha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OLD.Mark</a:t>
            </a:r>
            <a:r>
              <a:rPr lang="en-US" sz="2400" dirty="0"/>
              <a:t> := 0;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b="1" dirty="0">
                <a:solidFill>
                  <a:srgbClr val="A50021"/>
                </a:solidFill>
              </a:rPr>
              <a:t>OLD</a:t>
            </a:r>
            <a:r>
              <a:rPr lang="en-SG" sz="2400" dirty="0">
                <a:solidFill>
                  <a:srgbClr val="0000CC"/>
                </a:solidFill>
              </a:rPr>
              <a:t>;</a:t>
            </a:r>
            <a:endParaRPr lang="en-SG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87D54C-BE9D-4EF1-9266-295ACC132E3E}"/>
              </a:ext>
            </a:extLst>
          </p:cNvPr>
          <p:cNvSpPr txBox="1">
            <a:spLocks/>
          </p:cNvSpPr>
          <p:nvPr/>
        </p:nvSpPr>
        <p:spPr bwMode="auto">
          <a:xfrm>
            <a:off x="457200" y="2996841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</p:spTree>
    <p:extLst>
      <p:ext uri="{BB962C8B-B14F-4D97-AF65-F5344CB8AC3E}">
        <p14:creationId xmlns:p14="http://schemas.microsoft.com/office/powerpoint/2010/main" val="1903975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AB6E-AE67-4213-BD6C-14F2B7B4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BEFORE Trigger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2622-1392-4B5A-8654-BF2A7C24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F940185-308F-485E-92EF-D0B33748EB4E}"/>
              </a:ext>
            </a:extLst>
          </p:cNvPr>
          <p:cNvGraphicFramePr>
            <a:graphicFrameLocks/>
          </p:cNvGraphicFramePr>
          <p:nvPr/>
        </p:nvGraphicFramePr>
        <p:xfrm>
          <a:off x="7242425" y="837747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805868-F0B0-4C0B-9670-8A5CA98281FC}"/>
              </a:ext>
            </a:extLst>
          </p:cNvPr>
          <p:cNvSpPr txBox="1"/>
          <p:nvPr/>
        </p:nvSpPr>
        <p:spPr>
          <a:xfrm>
            <a:off x="7242425" y="406773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3927C2-0DAF-4521-BEBD-C9F7D9CAA7C1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2"/>
            <a:ext cx="8229600" cy="953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/>
              <a:t>CREATE TRIGGER </a:t>
            </a:r>
            <a:r>
              <a:rPr lang="en-US" sz="2400" kern="0" err="1"/>
              <a:t>for_Elise_trigger</a:t>
            </a:r>
            <a:r>
              <a:rPr lang="en-US" sz="2400" kern="0"/>
              <a:t> </a:t>
            </a:r>
          </a:p>
          <a:p>
            <a:pPr marL="0" indent="0">
              <a:buNone/>
            </a:pPr>
            <a:r>
              <a:rPr lang="en-US" sz="2400" kern="0">
                <a:solidFill>
                  <a:srgbClr val="0000CC"/>
                </a:solidFill>
              </a:rPr>
              <a:t>BEFORE</a:t>
            </a:r>
            <a:r>
              <a:rPr lang="en-US" sz="2400" kern="0">
                <a:solidFill>
                  <a:srgbClr val="A50021"/>
                </a:solidFill>
              </a:rPr>
              <a:t> INSERT ON </a:t>
            </a:r>
            <a:r>
              <a:rPr lang="en-US" sz="2400" kern="0"/>
              <a:t>Scores</a:t>
            </a:r>
          </a:p>
          <a:p>
            <a:pPr marL="0" indent="0">
              <a:buNone/>
            </a:pPr>
            <a:r>
              <a:rPr lang="en-US" sz="2400" kern="0"/>
              <a:t>FOR EACH ROW EXECUTE FUNCTION </a:t>
            </a:r>
            <a:r>
              <a:rPr lang="en-US" sz="2400" kern="0" err="1"/>
              <a:t>for_Elise_func</a:t>
            </a:r>
            <a:r>
              <a:rPr lang="en-US" sz="2400" kern="0"/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757579-1156-4DDB-B2C5-0425241C6379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B8E70A-A208-43FD-B935-10AD4CB8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8765"/>
            <a:ext cx="8229600" cy="2488315"/>
          </a:xfrm>
          <a:ln w="2540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for_Elise_func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OLD.Name</a:t>
            </a:r>
            <a:r>
              <a:rPr lang="en-US" sz="2400" dirty="0"/>
              <a:t> := '</a:t>
            </a:r>
            <a:r>
              <a:rPr lang="en-US" sz="2400" dirty="0" err="1"/>
              <a:t>Haha</a:t>
            </a:r>
            <a:r>
              <a:rPr lang="en-US" sz="2400" dirty="0"/>
              <a:t>';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OLD.Mark</a:t>
            </a:r>
            <a:r>
              <a:rPr lang="en-US" sz="2400" dirty="0"/>
              <a:t> := 0;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b="1" dirty="0">
                <a:solidFill>
                  <a:srgbClr val="A50021"/>
                </a:solidFill>
              </a:rPr>
              <a:t>OLD</a:t>
            </a:r>
            <a:r>
              <a:rPr lang="en-SG" sz="2400" dirty="0">
                <a:solidFill>
                  <a:srgbClr val="0000CC"/>
                </a:solidFill>
              </a:rPr>
              <a:t>;</a:t>
            </a:r>
            <a:endParaRPr lang="en-SG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87D54C-BE9D-4EF1-9266-295ACC132E3E}"/>
              </a:ext>
            </a:extLst>
          </p:cNvPr>
          <p:cNvSpPr txBox="1">
            <a:spLocks/>
          </p:cNvSpPr>
          <p:nvPr/>
        </p:nvSpPr>
        <p:spPr bwMode="auto">
          <a:xfrm>
            <a:off x="457200" y="2996841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1D523-9D0C-4623-AF05-F8FFEB35412B}"/>
              </a:ext>
            </a:extLst>
          </p:cNvPr>
          <p:cNvSpPr txBox="1"/>
          <p:nvPr/>
        </p:nvSpPr>
        <p:spPr>
          <a:xfrm>
            <a:off x="4077356" y="4032173"/>
            <a:ext cx="4572000" cy="18618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Effect: ('</a:t>
            </a:r>
            <a:r>
              <a:rPr lang="en-US" sz="2000" err="1"/>
              <a:t>Haha</a:t>
            </a:r>
            <a:r>
              <a:rPr lang="en-US" sz="2000"/>
              <a:t>', 0) will be inserted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/>
              <a:t>Reason: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000"/>
              <a:t>Whenever the function returns a non-null tuple, the trigger would use it as the tuple to be inserted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SG" sz="2000"/>
          </a:p>
        </p:txBody>
      </p:sp>
    </p:spTree>
    <p:extLst>
      <p:ext uri="{BB962C8B-B14F-4D97-AF65-F5344CB8AC3E}">
        <p14:creationId xmlns:p14="http://schemas.microsoft.com/office/powerpoint/2010/main" val="369281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199F-8E8F-431E-92F0-9B8D1C74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Return Values of Trigger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3C1E-E916-4322-B031-EA0733FE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7958"/>
            <a:ext cx="8229600" cy="485296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For a BEFORE INSERT trigger:</a:t>
            </a:r>
          </a:p>
          <a:p>
            <a:pPr lvl="1"/>
            <a:r>
              <a:rPr lang="en-US"/>
              <a:t>Returning a non-null tuple </a:t>
            </a:r>
            <a:r>
              <a:rPr lang="en-US" i="1">
                <a:solidFill>
                  <a:srgbClr val="0000CC"/>
                </a:solidFill>
              </a:rPr>
              <a:t>t</a:t>
            </a:r>
            <a:r>
              <a:rPr lang="en-US"/>
              <a:t>: </a:t>
            </a:r>
            <a:r>
              <a:rPr lang="en-US" i="1">
                <a:solidFill>
                  <a:srgbClr val="0000CC"/>
                </a:solidFill>
              </a:rPr>
              <a:t>t</a:t>
            </a:r>
            <a:r>
              <a:rPr lang="en-US"/>
              <a:t> will be inserted</a:t>
            </a:r>
          </a:p>
          <a:p>
            <a:pPr lvl="1"/>
            <a:r>
              <a:rPr lang="en-US"/>
              <a:t>Retuning a null tuple: no tuple will be inserted</a:t>
            </a:r>
          </a:p>
          <a:p>
            <a:r>
              <a:rPr lang="en-US"/>
              <a:t>For a BEFORE UPDATE trigger:</a:t>
            </a:r>
          </a:p>
          <a:p>
            <a:pPr lvl="1"/>
            <a:r>
              <a:rPr lang="en-US"/>
              <a:t>Returning a non-null tuple </a:t>
            </a:r>
            <a:r>
              <a:rPr lang="en-US" i="1">
                <a:solidFill>
                  <a:srgbClr val="0000CC"/>
                </a:solidFill>
              </a:rPr>
              <a:t>t</a:t>
            </a:r>
            <a:r>
              <a:rPr lang="en-US"/>
              <a:t>: </a:t>
            </a:r>
            <a:r>
              <a:rPr lang="en-US" i="1">
                <a:solidFill>
                  <a:srgbClr val="0000CC"/>
                </a:solidFill>
              </a:rPr>
              <a:t>t</a:t>
            </a:r>
            <a:r>
              <a:rPr lang="en-US"/>
              <a:t> will be the updated tuple</a:t>
            </a:r>
          </a:p>
          <a:p>
            <a:pPr lvl="1"/>
            <a:r>
              <a:rPr lang="en-US"/>
              <a:t>Returning a null tuple: no tuple will be updated</a:t>
            </a:r>
          </a:p>
          <a:p>
            <a:r>
              <a:rPr lang="en-US"/>
              <a:t>For a BEFORE DELETE trigger:</a:t>
            </a:r>
          </a:p>
          <a:p>
            <a:pPr lvl="1"/>
            <a:r>
              <a:rPr lang="en-US"/>
              <a:t>Returning a non-null tuple </a:t>
            </a:r>
            <a:r>
              <a:rPr lang="en-US" i="1">
                <a:solidFill>
                  <a:srgbClr val="0000CC"/>
                </a:solidFill>
              </a:rPr>
              <a:t>t</a:t>
            </a:r>
            <a:r>
              <a:rPr lang="en-US"/>
              <a:t>: deletion proceeds as normal</a:t>
            </a:r>
          </a:p>
          <a:p>
            <a:pPr lvl="1"/>
            <a:r>
              <a:rPr lang="en-US"/>
              <a:t>Returning a null tuple: no deletion will be performed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5E24-42E0-4A9F-9499-AAE5B69D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1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199F-8E8F-431E-92F0-9B8D1C74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Return Values of Trigger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3C1E-E916-4322-B031-EA0733FE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7958"/>
            <a:ext cx="8229600" cy="4852968"/>
          </a:xfrm>
        </p:spPr>
        <p:txBody>
          <a:bodyPr>
            <a:normAutofit lnSpcReduction="10000"/>
          </a:bodyPr>
          <a:lstStyle/>
          <a:p>
            <a:r>
              <a:rPr lang="en-US"/>
              <a:t>For an </a:t>
            </a:r>
            <a:r>
              <a:rPr lang="en-US">
                <a:solidFill>
                  <a:srgbClr val="A50021"/>
                </a:solidFill>
              </a:rPr>
              <a:t>AFTER</a:t>
            </a:r>
            <a:r>
              <a:rPr lang="en-US"/>
              <a:t> INSERT trigger:</a:t>
            </a:r>
          </a:p>
          <a:p>
            <a:pPr lvl="1"/>
            <a:r>
              <a:rPr lang="en-US"/>
              <a:t>The return value does not matter</a:t>
            </a:r>
          </a:p>
          <a:p>
            <a:r>
              <a:rPr lang="en-US"/>
              <a:t>For an </a:t>
            </a:r>
            <a:r>
              <a:rPr lang="en-US">
                <a:solidFill>
                  <a:srgbClr val="A50021"/>
                </a:solidFill>
              </a:rPr>
              <a:t>AFTER</a:t>
            </a:r>
            <a:r>
              <a:rPr lang="en-US"/>
              <a:t> UPDATE trigger:</a:t>
            </a:r>
          </a:p>
          <a:p>
            <a:pPr lvl="1"/>
            <a:r>
              <a:rPr lang="en-US"/>
              <a:t>The return value does not matter</a:t>
            </a:r>
          </a:p>
          <a:p>
            <a:r>
              <a:rPr lang="en-US"/>
              <a:t>For an </a:t>
            </a:r>
            <a:r>
              <a:rPr lang="en-US">
                <a:solidFill>
                  <a:srgbClr val="A50021"/>
                </a:solidFill>
              </a:rPr>
              <a:t>AFTER</a:t>
            </a:r>
            <a:r>
              <a:rPr lang="en-US"/>
              <a:t> DELETE trigger:</a:t>
            </a:r>
          </a:p>
          <a:p>
            <a:pPr lvl="1"/>
            <a:r>
              <a:rPr lang="en-US"/>
              <a:t>The return value does not matter</a:t>
            </a:r>
          </a:p>
          <a:p>
            <a:endParaRPr lang="en-US"/>
          </a:p>
          <a:p>
            <a:r>
              <a:rPr lang="en-US"/>
              <a:t>Reason: The trigger function is invoked </a:t>
            </a:r>
            <a:r>
              <a:rPr lang="en-US">
                <a:solidFill>
                  <a:srgbClr val="0000CC"/>
                </a:solidFill>
              </a:rPr>
              <a:t>after </a:t>
            </a:r>
            <a:r>
              <a:rPr lang="en-US"/>
              <a:t>the main operation is done</a:t>
            </a:r>
            <a:endParaRPr lang="en-US">
              <a:solidFill>
                <a:srgbClr val="0000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5E24-42E0-4A9F-9499-AAE5B69D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52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D008-B0D1-4E83-B2BF-6FAC025D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INSTEAD OF Trigger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EF63-B65A-4009-8968-5A419412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720"/>
            <a:ext cx="8229600" cy="29194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kind of triggers can be defined on views only</a:t>
            </a:r>
          </a:p>
          <a:p>
            <a:r>
              <a:rPr lang="en-US" dirty="0"/>
              <a:t>Typical usage: </a:t>
            </a:r>
          </a:p>
          <a:p>
            <a:pPr lvl="1"/>
            <a:r>
              <a:rPr lang="en-US" dirty="0"/>
              <a:t>Instead of doing on something on a view, do it on a table </a:t>
            </a:r>
          </a:p>
          <a:p>
            <a:r>
              <a:rPr lang="en-US" dirty="0"/>
              <a:t>Example below:</a:t>
            </a:r>
          </a:p>
          <a:p>
            <a:pPr lvl="1"/>
            <a:r>
              <a:rPr lang="en-US" dirty="0"/>
              <a:t>CREATE OR REPLACE VIEW </a:t>
            </a:r>
            <a:r>
              <a:rPr lang="en-US" dirty="0" err="1"/>
              <a:t>Max_Score</a:t>
            </a:r>
            <a:r>
              <a:rPr lang="en-US" dirty="0"/>
              <a:t> AS</a:t>
            </a:r>
          </a:p>
          <a:p>
            <a:pPr marL="344487" lvl="1" indent="0">
              <a:buNone/>
            </a:pPr>
            <a:r>
              <a:rPr lang="en-US" dirty="0"/>
              <a:t>     SELECT * FROM Scores ORDER BY Mark DESC LIMIT 1;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1354-7A6F-41B6-A85B-AA389DAE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B00F33F-3C7A-455D-8657-751753206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464130"/>
              </p:ext>
            </p:extLst>
          </p:nvPr>
        </p:nvGraphicFramePr>
        <p:xfrm>
          <a:off x="1871701" y="4297143"/>
          <a:ext cx="18001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Mark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92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Bob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63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Cathy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58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David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47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FD3745-BCDE-4D31-A9F9-777188C5A1FE}"/>
              </a:ext>
            </a:extLst>
          </p:cNvPr>
          <p:cNvSpPr txBox="1"/>
          <p:nvPr/>
        </p:nvSpPr>
        <p:spPr>
          <a:xfrm>
            <a:off x="538480" y="4297143"/>
            <a:ext cx="1206976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itchFamily="34" charset="0"/>
              </a:rPr>
              <a:t>Scores</a:t>
            </a:r>
            <a:endParaRPr lang="en-SG" sz="2800" b="1">
              <a:latin typeface="Calibri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0A5580C-1836-4EBB-8449-BDA071438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775885"/>
              </p:ext>
            </p:extLst>
          </p:nvPr>
        </p:nvGraphicFramePr>
        <p:xfrm>
          <a:off x="6805321" y="4297143"/>
          <a:ext cx="18001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Mark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92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B9F0B7-EB82-4095-A449-02B0185C6286}"/>
              </a:ext>
            </a:extLst>
          </p:cNvPr>
          <p:cNvSpPr txBox="1"/>
          <p:nvPr/>
        </p:nvSpPr>
        <p:spPr>
          <a:xfrm>
            <a:off x="4792336" y="4297143"/>
            <a:ext cx="1886739" cy="523220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Calibri" pitchFamily="34" charset="0"/>
              </a:rPr>
              <a:t>Max_Score</a:t>
            </a:r>
            <a:endParaRPr lang="en-SG" sz="28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5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FF9B-FDFE-4294-B29D-99D7AD35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5CC8-DC1C-4A84-B09D-F898869D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4760"/>
          </a:xfrm>
        </p:spPr>
        <p:txBody>
          <a:bodyPr/>
          <a:lstStyle/>
          <a:p>
            <a:r>
              <a:rPr lang="en-US"/>
              <a:t>We have talked about SQL functions in the last lecture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77607F-631C-4D58-BE6F-4819065786CE}"/>
              </a:ext>
            </a:extLst>
          </p:cNvPr>
          <p:cNvSpPr txBox="1">
            <a:spLocks/>
          </p:cNvSpPr>
          <p:nvPr/>
        </p:nvSpPr>
        <p:spPr bwMode="auto">
          <a:xfrm>
            <a:off x="457200" y="3429000"/>
            <a:ext cx="8229600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/>
              <a:t>CREATE OR REPLACE FUNCTION </a:t>
            </a:r>
            <a:r>
              <a:rPr lang="en-US" kern="0" err="1"/>
              <a:t>MarkCnt</a:t>
            </a:r>
            <a:r>
              <a:rPr lang="en-US" kern="0"/>
              <a:t> ()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/>
              <a:t>RETURNS TABLE(Mark INT, </a:t>
            </a:r>
            <a:r>
              <a:rPr lang="en-US" kern="0" err="1"/>
              <a:t>Cnt</a:t>
            </a:r>
            <a:r>
              <a:rPr lang="en-US" kern="0"/>
              <a:t> INT) AS $$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/>
              <a:t>	SELECT Mark, COUNT(*)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/>
              <a:t>	FROM   Scores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/>
              <a:t>	GROUP BY 	Mark ;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/>
              <a:t>$$ LANGUAGE </a:t>
            </a:r>
            <a:r>
              <a:rPr lang="en-US" kern="0" err="1"/>
              <a:t>sql</a:t>
            </a:r>
            <a:r>
              <a:rPr lang="en-US" kern="0"/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DE755-C7CC-4513-96C8-B9BEC623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767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D008-B0D1-4E83-B2BF-6FAC025D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INSTEAD OF Trigger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EF63-B65A-4009-8968-5A419412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720"/>
            <a:ext cx="8229600" cy="2919470"/>
          </a:xfrm>
        </p:spPr>
        <p:txBody>
          <a:bodyPr>
            <a:normAutofit/>
          </a:bodyPr>
          <a:lstStyle/>
          <a:p>
            <a:r>
              <a:rPr lang="en-US" dirty="0"/>
              <a:t>What we want:</a:t>
            </a:r>
          </a:p>
          <a:p>
            <a:pPr lvl="1"/>
            <a:r>
              <a:rPr lang="en-US" dirty="0"/>
              <a:t>Whenever someone wants to update the tuple in </a:t>
            </a:r>
            <a:r>
              <a:rPr lang="en-US" dirty="0" err="1"/>
              <a:t>Max_Score</a:t>
            </a:r>
            <a:r>
              <a:rPr lang="en-US" dirty="0"/>
              <a:t>, we update the corresponding tuple in Scores</a:t>
            </a:r>
          </a:p>
          <a:p>
            <a:r>
              <a:rPr lang="en-US" dirty="0"/>
              <a:t>We will use an INSTEAD OF trigger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1354-7A6F-41B6-A85B-AA389DAE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3E0B213-358E-4B6B-9F51-1A0517CD5B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158321"/>
              </p:ext>
            </p:extLst>
          </p:nvPr>
        </p:nvGraphicFramePr>
        <p:xfrm>
          <a:off x="1871701" y="4297143"/>
          <a:ext cx="18001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Mark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92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Bob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63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Cathy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58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David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47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1C0AEA-FDBD-4875-9842-747E9A5BB2D1}"/>
              </a:ext>
            </a:extLst>
          </p:cNvPr>
          <p:cNvSpPr txBox="1"/>
          <p:nvPr/>
        </p:nvSpPr>
        <p:spPr>
          <a:xfrm>
            <a:off x="538480" y="4297143"/>
            <a:ext cx="1206976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itchFamily="34" charset="0"/>
              </a:rPr>
              <a:t>Scores</a:t>
            </a:r>
            <a:endParaRPr lang="en-SG" sz="2800" b="1">
              <a:latin typeface="Calibri" pitchFamily="34" charset="0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350BFBBC-8ABF-431A-B59A-EA6D20A92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055952"/>
              </p:ext>
            </p:extLst>
          </p:nvPr>
        </p:nvGraphicFramePr>
        <p:xfrm>
          <a:off x="6805321" y="4297143"/>
          <a:ext cx="18001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Mark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92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89BDB00-B292-42AB-B0EB-310024B84409}"/>
              </a:ext>
            </a:extLst>
          </p:cNvPr>
          <p:cNvSpPr txBox="1"/>
          <p:nvPr/>
        </p:nvSpPr>
        <p:spPr>
          <a:xfrm>
            <a:off x="4792336" y="4297143"/>
            <a:ext cx="1886739" cy="523220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Calibri" pitchFamily="34" charset="0"/>
              </a:rPr>
              <a:t>Max_Score</a:t>
            </a:r>
            <a:endParaRPr lang="en-SG" sz="28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1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AB6E-AE67-4213-BD6C-14F2B7B4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INSTEAD OF Trigger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2622-1392-4B5A-8654-BF2A7C24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3927C2-0DAF-4521-BEBD-C9F7D9CAA7C1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2"/>
            <a:ext cx="8229600" cy="953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 dirty="0"/>
              <a:t>CREATE TRIGGER </a:t>
            </a:r>
            <a:r>
              <a:rPr lang="en-US" sz="2400" kern="0" dirty="0" err="1"/>
              <a:t>update_max_trigger</a:t>
            </a:r>
            <a:r>
              <a:rPr lang="en-US" sz="2400" kern="0" dirty="0"/>
              <a:t> 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rgbClr val="0000CC"/>
                </a:solidFill>
              </a:rPr>
              <a:t>INSTEAD OF</a:t>
            </a:r>
            <a:r>
              <a:rPr lang="en-US" sz="2400" kern="0" dirty="0">
                <a:solidFill>
                  <a:srgbClr val="A50021"/>
                </a:solidFill>
              </a:rPr>
              <a:t> UPDATE ON </a:t>
            </a:r>
            <a:r>
              <a:rPr lang="en-US" sz="2400" kern="0" dirty="0" err="1"/>
              <a:t>Max_Score</a:t>
            </a:r>
            <a:endParaRPr lang="en-US" sz="2400" kern="0" dirty="0"/>
          </a:p>
          <a:p>
            <a:pPr marL="0" indent="0">
              <a:buNone/>
            </a:pPr>
            <a:r>
              <a:rPr lang="en-US" sz="2400" kern="0" dirty="0"/>
              <a:t>FOR EACH ROW EXECUTE FUNCTION </a:t>
            </a:r>
            <a:r>
              <a:rPr lang="en-US" sz="2400" kern="0" dirty="0" err="1"/>
              <a:t>update_max_func</a:t>
            </a:r>
            <a:r>
              <a:rPr lang="en-US" sz="2400" kern="0" dirty="0"/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757579-1156-4DDB-B2C5-0425241C6379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B8E70A-A208-43FD-B935-10AD4CB8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8765"/>
            <a:ext cx="8229600" cy="2488315"/>
          </a:xfrm>
          <a:ln w="2540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update_max_func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UPDATE Scores</a:t>
            </a:r>
          </a:p>
          <a:p>
            <a:pPr marL="0" indent="0">
              <a:buNone/>
            </a:pPr>
            <a:r>
              <a:rPr lang="en-US" sz="2400" dirty="0"/>
              <a:t>        SET Mark = </a:t>
            </a:r>
            <a:r>
              <a:rPr lang="en-US" sz="2400" dirty="0" err="1"/>
              <a:t>NEW.Mark</a:t>
            </a:r>
            <a:r>
              <a:rPr lang="en-US" sz="2400" dirty="0"/>
              <a:t> WHERE Name = </a:t>
            </a:r>
            <a:r>
              <a:rPr lang="en-US" sz="2400" dirty="0" err="1"/>
              <a:t>OLD.Name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>
                <a:solidFill>
                  <a:srgbClr val="0000CC"/>
                </a:solidFill>
              </a:rPr>
              <a:t>NEW</a:t>
            </a:r>
            <a:r>
              <a:rPr lang="en-SG" sz="2400" dirty="0">
                <a:solidFill>
                  <a:srgbClr val="0000CC"/>
                </a:solidFill>
              </a:rPr>
              <a:t>;</a:t>
            </a:r>
            <a:endParaRPr lang="en-SG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87D54C-BE9D-4EF1-9266-295ACC132E3E}"/>
              </a:ext>
            </a:extLst>
          </p:cNvPr>
          <p:cNvSpPr txBox="1">
            <a:spLocks/>
          </p:cNvSpPr>
          <p:nvPr/>
        </p:nvSpPr>
        <p:spPr bwMode="auto">
          <a:xfrm>
            <a:off x="457200" y="2996841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The trigger function: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F15DBEAB-BFA4-4E62-BADC-4D0406A9A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176349"/>
              </p:ext>
            </p:extLst>
          </p:nvPr>
        </p:nvGraphicFramePr>
        <p:xfrm>
          <a:off x="7280983" y="785810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625B776-8C54-4340-93E6-B629BAD6C7DC}"/>
              </a:ext>
            </a:extLst>
          </p:cNvPr>
          <p:cNvSpPr txBox="1"/>
          <p:nvPr/>
        </p:nvSpPr>
        <p:spPr>
          <a:xfrm>
            <a:off x="7280983" y="354836"/>
            <a:ext cx="1405817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err="1">
                <a:latin typeface="Calibri" pitchFamily="34" charset="0"/>
              </a:rPr>
              <a:t>Max_Score</a:t>
            </a:r>
            <a:endParaRPr lang="en-SG" sz="20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0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199F-8E8F-431E-92F0-9B8D1C74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Return Values of Trigger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3C1E-E916-4322-B031-EA0733FE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7958"/>
            <a:ext cx="8229600" cy="4852968"/>
          </a:xfrm>
        </p:spPr>
        <p:txBody>
          <a:bodyPr>
            <a:normAutofit/>
          </a:bodyPr>
          <a:lstStyle/>
          <a:p>
            <a:r>
              <a:rPr lang="en-US" dirty="0"/>
              <a:t>For an INSTEAD OF trigger:</a:t>
            </a:r>
          </a:p>
          <a:p>
            <a:pPr lvl="1"/>
            <a:r>
              <a:rPr lang="en-US" dirty="0"/>
              <a:t>Returning NULL signals the database to ignore </a:t>
            </a:r>
            <a:r>
              <a:rPr lang="en-SG" dirty="0"/>
              <a:t>the rest of </a:t>
            </a:r>
            <a:r>
              <a:rPr lang="en-US" dirty="0"/>
              <a:t>the operation on the current row</a:t>
            </a:r>
          </a:p>
          <a:p>
            <a:pPr lvl="1"/>
            <a:r>
              <a:rPr lang="en-US" dirty="0"/>
              <a:t>Returning a non-null tuple signals the database to proceed as normal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5E24-42E0-4A9F-9499-AAE5B69D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E6B4-2D16-4851-8E97-A4F0E8F9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0380-72A2-4508-A031-039EEE350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21166"/>
            <a:ext cx="8229600" cy="25889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</a:t>
            </a:r>
            <a:r>
              <a:rPr lang="en-US" dirty="0">
                <a:solidFill>
                  <a:srgbClr val="0000CC"/>
                </a:solidFill>
              </a:rPr>
              <a:t>row-level</a:t>
            </a:r>
            <a:r>
              <a:rPr lang="en-US" dirty="0"/>
              <a:t> trigger that executes the trigger function for every tuple encountered</a:t>
            </a:r>
          </a:p>
          <a:p>
            <a:r>
              <a:rPr lang="en-US" dirty="0"/>
              <a:t>The alternative: a </a:t>
            </a:r>
            <a:r>
              <a:rPr lang="en-US" dirty="0">
                <a:solidFill>
                  <a:srgbClr val="0000CC"/>
                </a:solidFill>
              </a:rPr>
              <a:t>statement-level</a:t>
            </a:r>
            <a:r>
              <a:rPr lang="en-US" dirty="0"/>
              <a:t> trigger that executes the trigger function only once</a:t>
            </a:r>
          </a:p>
          <a:p>
            <a:r>
              <a:rPr lang="en-US" dirty="0"/>
              <a:t>Example: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F0090-4E3E-4923-A079-4F7FD4BD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443C8-D595-44E1-8CE8-C92C6B2CB6A8}"/>
              </a:ext>
            </a:extLst>
          </p:cNvPr>
          <p:cNvSpPr txBox="1">
            <a:spLocks/>
          </p:cNvSpPr>
          <p:nvPr/>
        </p:nvSpPr>
        <p:spPr bwMode="auto">
          <a:xfrm>
            <a:off x="457200" y="1396800"/>
            <a:ext cx="8229600" cy="1139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kern="0" dirty="0"/>
              <a:t>CREATE TRIGGER </a:t>
            </a:r>
            <a:r>
              <a:rPr lang="en-US" sz="2400" kern="0" dirty="0" err="1"/>
              <a:t>scores_log_trigger</a:t>
            </a:r>
            <a:r>
              <a:rPr lang="en-US" sz="2400" kern="0" dirty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kern="0" dirty="0"/>
              <a:t>AFTER INSERT ON Scores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kern="0" dirty="0">
                <a:solidFill>
                  <a:srgbClr val="A50021"/>
                </a:solidFill>
              </a:rPr>
              <a:t>FOR EACH ROW </a:t>
            </a:r>
            <a:r>
              <a:rPr lang="en-US" sz="2400" kern="0" dirty="0"/>
              <a:t>EXECUTE FUNCTION </a:t>
            </a:r>
            <a:r>
              <a:rPr lang="en-US" sz="2400" kern="0" dirty="0" err="1"/>
              <a:t>scores_log_func</a:t>
            </a:r>
            <a:r>
              <a:rPr lang="en-US" sz="2400" kern="0" dirty="0"/>
              <a:t>();</a:t>
            </a:r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4F9977-D2B4-40AB-A199-40E00ACD1341}"/>
              </a:ext>
            </a:extLst>
          </p:cNvPr>
          <p:cNvSpPr txBox="1">
            <a:spLocks/>
          </p:cNvSpPr>
          <p:nvPr/>
        </p:nvSpPr>
        <p:spPr bwMode="auto">
          <a:xfrm>
            <a:off x="2712903" y="4988805"/>
            <a:ext cx="5109073" cy="1139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kern="0"/>
              <a:t>CREATE TRIGGER ….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kern="0"/>
              <a:t>AFTER INSERT ON ….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kern="0">
                <a:solidFill>
                  <a:srgbClr val="A50021"/>
                </a:solidFill>
              </a:rPr>
              <a:t>FOR EACH STATEMENT</a:t>
            </a:r>
            <a:r>
              <a:rPr lang="en-US" sz="2400" kern="0"/>
              <a:t> EXECUTE FUNCTION ….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3444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9484-2312-4D88-86EC-2FFAD402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Statement-Level Trigger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39AEB-2DDE-4471-BB63-1C413C2F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7E9943-3941-483B-AB7A-AB0ECB44C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918295"/>
              </p:ext>
            </p:extLst>
          </p:nvPr>
        </p:nvGraphicFramePr>
        <p:xfrm>
          <a:off x="7230946" y="1545974"/>
          <a:ext cx="18139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Calibri" pitchFamily="34" charset="0"/>
                        </a:rPr>
                        <a:t>EntryDate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85DBBB-5504-4074-8801-0FC3E3F49951}"/>
              </a:ext>
            </a:extLst>
          </p:cNvPr>
          <p:cNvSpPr txBox="1"/>
          <p:nvPr/>
        </p:nvSpPr>
        <p:spPr>
          <a:xfrm>
            <a:off x="7230946" y="1113166"/>
            <a:ext cx="1367725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err="1">
                <a:latin typeface="Calibri" pitchFamily="34" charset="0"/>
              </a:rPr>
              <a:t>Scores_Log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58F021-5772-4D06-ACFD-C1687760E40D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2"/>
            <a:ext cx="6681730" cy="953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 dirty="0"/>
              <a:t>CREATE TRIGGER </a:t>
            </a:r>
            <a:r>
              <a:rPr lang="en-US" sz="2400" kern="0" dirty="0" err="1"/>
              <a:t>del_warn_trigger</a:t>
            </a:r>
            <a:r>
              <a:rPr lang="en-US" sz="2400" kern="0" dirty="0"/>
              <a:t> </a:t>
            </a:r>
          </a:p>
          <a:p>
            <a:pPr marL="0" indent="0">
              <a:buNone/>
            </a:pPr>
            <a:r>
              <a:rPr lang="en-US" sz="2400" kern="0" dirty="0">
                <a:solidFill>
                  <a:srgbClr val="0000CC"/>
                </a:solidFill>
              </a:rPr>
              <a:t>BEFORE</a:t>
            </a:r>
            <a:r>
              <a:rPr lang="en-US" sz="2400" kern="0" dirty="0">
                <a:solidFill>
                  <a:srgbClr val="A50021"/>
                </a:solidFill>
              </a:rPr>
              <a:t> DELETE ON </a:t>
            </a:r>
            <a:r>
              <a:rPr lang="en-US" sz="2400" kern="0" dirty="0" err="1"/>
              <a:t>Scores_Log</a:t>
            </a:r>
            <a:endParaRPr lang="en-US" sz="2400" kern="0" dirty="0"/>
          </a:p>
          <a:p>
            <a:pPr marL="0" indent="0">
              <a:buNone/>
            </a:pPr>
            <a:r>
              <a:rPr lang="en-US" sz="2400" kern="0" dirty="0">
                <a:solidFill>
                  <a:srgbClr val="A50021"/>
                </a:solidFill>
              </a:rPr>
              <a:t>FOR EACH STATEMENT</a:t>
            </a:r>
            <a:r>
              <a:rPr lang="en-US" sz="2400" kern="0" dirty="0"/>
              <a:t> EXECUTE FUNCTION </a:t>
            </a:r>
            <a:r>
              <a:rPr lang="en-US" sz="2400" kern="0" dirty="0" err="1"/>
              <a:t>del_warn_func</a:t>
            </a:r>
            <a:r>
              <a:rPr lang="en-US" sz="2400" kern="0" dirty="0"/>
              <a:t>();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0F88EF-50E5-4E1F-950E-9C8E7C0F4E13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9BF663-D72E-4E1A-B841-0B952C31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8765"/>
            <a:ext cx="8229600" cy="2488315"/>
          </a:xfrm>
          <a:ln w="254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del_warn_func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A50021"/>
                </a:solidFill>
              </a:rPr>
              <a:t>RAISE NOTICE</a:t>
            </a:r>
            <a:r>
              <a:rPr lang="en-US" sz="2400" dirty="0"/>
              <a:t> 'You are not supposed to delete from the log.';</a:t>
            </a:r>
          </a:p>
          <a:p>
            <a:pPr marL="0" indent="0">
              <a:buNone/>
            </a:pPr>
            <a:r>
              <a:rPr lang="en-US" sz="2400" dirty="0"/>
              <a:t>        RETURN NULL</a:t>
            </a:r>
            <a:r>
              <a:rPr lang="en-SG" sz="2400" dirty="0">
                <a:solidFill>
                  <a:srgbClr val="0000CC"/>
                </a:solidFill>
              </a:rPr>
              <a:t>;</a:t>
            </a:r>
            <a:endParaRPr lang="en-SG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C1EBF-3E7D-46CB-BEB5-6A2901C424BC}"/>
              </a:ext>
            </a:extLst>
          </p:cNvPr>
          <p:cNvSpPr txBox="1">
            <a:spLocks/>
          </p:cNvSpPr>
          <p:nvPr/>
        </p:nvSpPr>
        <p:spPr bwMode="auto">
          <a:xfrm>
            <a:off x="457200" y="2996841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16876-9FAF-4923-A4C2-AE5DD229361E}"/>
              </a:ext>
            </a:extLst>
          </p:cNvPr>
          <p:cNvSpPr txBox="1"/>
          <p:nvPr/>
        </p:nvSpPr>
        <p:spPr>
          <a:xfrm>
            <a:off x="3833870" y="4857711"/>
            <a:ext cx="4815485" cy="103631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Effect: The database will prompt 'You are …' whenever a deletion is attempted on </a:t>
            </a:r>
            <a:r>
              <a:rPr lang="en-US" sz="2000" err="1"/>
              <a:t>Scores_Log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SG" sz="2000"/>
          </a:p>
        </p:txBody>
      </p:sp>
    </p:spTree>
    <p:extLst>
      <p:ext uri="{BB962C8B-B14F-4D97-AF65-F5344CB8AC3E}">
        <p14:creationId xmlns:p14="http://schemas.microsoft.com/office/powerpoint/2010/main" val="248666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uiExpand="1" build="p" animBg="1"/>
      <p:bldP spid="12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9484-2312-4D88-86EC-2FFAD402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Statement-Level Trigger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39AEB-2DDE-4471-BB63-1C413C2F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7E9943-3941-483B-AB7A-AB0ECB44C20F}"/>
              </a:ext>
            </a:extLst>
          </p:cNvPr>
          <p:cNvGraphicFramePr>
            <a:graphicFrameLocks/>
          </p:cNvGraphicFramePr>
          <p:nvPr/>
        </p:nvGraphicFramePr>
        <p:xfrm>
          <a:off x="7230946" y="1545974"/>
          <a:ext cx="18139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Calibri" pitchFamily="34" charset="0"/>
                        </a:rPr>
                        <a:t>EntryDate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85DBBB-5504-4074-8801-0FC3E3F49951}"/>
              </a:ext>
            </a:extLst>
          </p:cNvPr>
          <p:cNvSpPr txBox="1"/>
          <p:nvPr/>
        </p:nvSpPr>
        <p:spPr>
          <a:xfrm>
            <a:off x="7230946" y="1113166"/>
            <a:ext cx="1367725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err="1">
                <a:latin typeface="Calibri" pitchFamily="34" charset="0"/>
              </a:rPr>
              <a:t>Scores_Log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58F021-5772-4D06-ACFD-C1687760E40D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2"/>
            <a:ext cx="6681730" cy="953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/>
              <a:t>CREATE TRIGGER </a:t>
            </a:r>
            <a:r>
              <a:rPr lang="en-US" sz="2400" kern="0" err="1"/>
              <a:t>del_warn_trigger</a:t>
            </a:r>
            <a:r>
              <a:rPr lang="en-US" sz="2400" kern="0"/>
              <a:t> </a:t>
            </a:r>
          </a:p>
          <a:p>
            <a:pPr marL="0" indent="0">
              <a:buNone/>
            </a:pPr>
            <a:r>
              <a:rPr lang="en-US" sz="2400" kern="0">
                <a:solidFill>
                  <a:srgbClr val="0000CC"/>
                </a:solidFill>
              </a:rPr>
              <a:t>BEFORE</a:t>
            </a:r>
            <a:r>
              <a:rPr lang="en-US" sz="2400" kern="0">
                <a:solidFill>
                  <a:srgbClr val="A50021"/>
                </a:solidFill>
              </a:rPr>
              <a:t> DELETE ON </a:t>
            </a:r>
            <a:r>
              <a:rPr lang="en-US" sz="2400" kern="0" err="1"/>
              <a:t>Scores_Log</a:t>
            </a:r>
            <a:endParaRPr lang="en-US" sz="2400" kern="0"/>
          </a:p>
          <a:p>
            <a:pPr marL="0" indent="0">
              <a:buNone/>
            </a:pPr>
            <a:r>
              <a:rPr lang="en-US" sz="2400" kern="0">
                <a:solidFill>
                  <a:srgbClr val="A50021"/>
                </a:solidFill>
              </a:rPr>
              <a:t>FOR EACH STATEMENT</a:t>
            </a:r>
            <a:r>
              <a:rPr lang="en-US" sz="2400" kern="0"/>
              <a:t> EXECUTE FUNCTION </a:t>
            </a:r>
            <a:r>
              <a:rPr lang="en-US" sz="2400" kern="0" err="1"/>
              <a:t>del_warn_func</a:t>
            </a:r>
            <a:r>
              <a:rPr lang="en-US" sz="2400" kern="0"/>
              <a:t>();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0F88EF-50E5-4E1F-950E-9C8E7C0F4E13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9BF663-D72E-4E1A-B841-0B952C31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8765"/>
            <a:ext cx="8229600" cy="2488315"/>
          </a:xfrm>
          <a:ln w="254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/>
              <a:t>CREATE OR REPLACE FUNCTION </a:t>
            </a:r>
            <a:r>
              <a:rPr lang="en-US" sz="2400" err="1"/>
              <a:t>del_warn_func</a:t>
            </a:r>
            <a:r>
              <a:rPr lang="en-US" sz="2400"/>
              <a:t>() RETURNS </a:t>
            </a:r>
            <a:r>
              <a:rPr lang="en-US" sz="2400">
                <a:solidFill>
                  <a:srgbClr val="A50021"/>
                </a:solidFill>
              </a:rPr>
              <a:t>TRIGGER</a:t>
            </a:r>
            <a:r>
              <a:rPr lang="en-US" sz="2400"/>
              <a:t> AS $$</a:t>
            </a:r>
          </a:p>
          <a:p>
            <a:pPr marL="0" indent="0">
              <a:buNone/>
            </a:pPr>
            <a:r>
              <a:rPr lang="en-US" sz="2400"/>
              <a:t>BEGIN</a:t>
            </a:r>
          </a:p>
          <a:p>
            <a:pPr marL="0" indent="0">
              <a:buNone/>
            </a:pPr>
            <a:r>
              <a:rPr lang="en-US" sz="2400"/>
              <a:t>        </a:t>
            </a:r>
            <a:r>
              <a:rPr lang="en-US" sz="2400">
                <a:solidFill>
                  <a:srgbClr val="A50021"/>
                </a:solidFill>
              </a:rPr>
              <a:t>RAISE NOTICE </a:t>
            </a:r>
            <a:r>
              <a:rPr lang="en-US" sz="2400"/>
              <a:t>'You are not supposed to delete from the log.';</a:t>
            </a:r>
          </a:p>
          <a:p>
            <a:pPr marL="0" indent="0">
              <a:buNone/>
            </a:pPr>
            <a:r>
              <a:rPr lang="en-US" sz="2400"/>
              <a:t>        RETURN NULL</a:t>
            </a:r>
            <a:r>
              <a:rPr lang="en-SG" sz="2400">
                <a:solidFill>
                  <a:srgbClr val="0000CC"/>
                </a:solidFill>
              </a:rPr>
              <a:t>;</a:t>
            </a:r>
            <a:endParaRPr lang="en-SG" altLang="zh-CN" sz="240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/>
              <a:t>END;</a:t>
            </a:r>
          </a:p>
          <a:p>
            <a:pPr marL="0" indent="0">
              <a:buNone/>
            </a:pPr>
            <a:r>
              <a:rPr lang="en-US" sz="2400"/>
              <a:t>$$ LANGUAGE </a:t>
            </a:r>
            <a:r>
              <a:rPr lang="en-US" sz="2400" err="1"/>
              <a:t>plpgsql</a:t>
            </a:r>
            <a:r>
              <a:rPr lang="en-US" sz="2400"/>
              <a:t>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C1EBF-3E7D-46CB-BEB5-6A2901C424BC}"/>
              </a:ext>
            </a:extLst>
          </p:cNvPr>
          <p:cNvSpPr txBox="1">
            <a:spLocks/>
          </p:cNvSpPr>
          <p:nvPr/>
        </p:nvSpPr>
        <p:spPr bwMode="auto">
          <a:xfrm>
            <a:off x="457200" y="2996841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71E15B-F1B1-40F6-8819-1A4FA1BB558B}"/>
              </a:ext>
            </a:extLst>
          </p:cNvPr>
          <p:cNvSpPr/>
          <p:nvPr/>
        </p:nvSpPr>
        <p:spPr bwMode="auto">
          <a:xfrm>
            <a:off x="1974222" y="4762008"/>
            <a:ext cx="846095" cy="371852"/>
          </a:xfrm>
          <a:prstGeom prst="ellipse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F99F31-804F-4284-A732-E877C1BFA3D7}"/>
              </a:ext>
            </a:extLst>
          </p:cNvPr>
          <p:cNvSpPr/>
          <p:nvPr/>
        </p:nvSpPr>
        <p:spPr>
          <a:xfrm>
            <a:off x="3559336" y="4894441"/>
            <a:ext cx="47772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Does this prevent the deletion?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818503-80D9-4D6F-A043-0713FD26E6F7}"/>
              </a:ext>
            </a:extLst>
          </p:cNvPr>
          <p:cNvCxnSpPr>
            <a:cxnSpLocks/>
            <a:endCxn id="14" idx="6"/>
          </p:cNvCxnSpPr>
          <p:nvPr/>
        </p:nvCxnSpPr>
        <p:spPr bwMode="auto">
          <a:xfrm flipH="1" flipV="1">
            <a:off x="2820317" y="4947934"/>
            <a:ext cx="739020" cy="1528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4201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1B34-5BB4-47AE-B4F2-63141FA8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 of Trigger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41E4-C2BE-4B73-94B0-62A18A4D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Statement-level triggers ignore the values returned by the trigger functions</a:t>
            </a:r>
          </a:p>
          <a:p>
            <a:r>
              <a:rPr lang="en-US" dirty="0"/>
              <a:t>So RETURN NULL would not make the database omit the subsequent operations</a:t>
            </a:r>
          </a:p>
          <a:p>
            <a:r>
              <a:rPr lang="en-US" dirty="0"/>
              <a:t>What if we want the subsequent operations to be omitted?</a:t>
            </a:r>
          </a:p>
          <a:p>
            <a:r>
              <a:rPr lang="en-US" dirty="0"/>
              <a:t>Answer: raise an </a:t>
            </a:r>
            <a:r>
              <a:rPr lang="en-US" dirty="0">
                <a:solidFill>
                  <a:srgbClr val="A50021"/>
                </a:solidFill>
              </a:rPr>
              <a:t>exception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38E59-1729-4F71-98B3-2EFAE13E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83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9484-2312-4D88-86EC-2FFAD402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Statement-Level Trigger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39AEB-2DDE-4471-BB63-1C413C2F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7E9943-3941-483B-AB7A-AB0ECB44C20F}"/>
              </a:ext>
            </a:extLst>
          </p:cNvPr>
          <p:cNvGraphicFramePr>
            <a:graphicFrameLocks/>
          </p:cNvGraphicFramePr>
          <p:nvPr/>
        </p:nvGraphicFramePr>
        <p:xfrm>
          <a:off x="7230946" y="1545974"/>
          <a:ext cx="18139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Calibri" pitchFamily="34" charset="0"/>
                        </a:rPr>
                        <a:t>EntryDate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85DBBB-5504-4074-8801-0FC3E3F49951}"/>
              </a:ext>
            </a:extLst>
          </p:cNvPr>
          <p:cNvSpPr txBox="1"/>
          <p:nvPr/>
        </p:nvSpPr>
        <p:spPr>
          <a:xfrm>
            <a:off x="7230946" y="1113166"/>
            <a:ext cx="1367725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err="1">
                <a:latin typeface="Calibri" pitchFamily="34" charset="0"/>
              </a:rPr>
              <a:t>Scores_Log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58F021-5772-4D06-ACFD-C1687760E40D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2"/>
            <a:ext cx="6681730" cy="953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/>
              <a:t>CREATE TRIGGER </a:t>
            </a:r>
            <a:r>
              <a:rPr lang="en-US" sz="2400" kern="0" err="1"/>
              <a:t>del_warn_trigger</a:t>
            </a:r>
            <a:r>
              <a:rPr lang="en-US" sz="2400" kern="0"/>
              <a:t> </a:t>
            </a:r>
          </a:p>
          <a:p>
            <a:pPr marL="0" indent="0">
              <a:buNone/>
            </a:pPr>
            <a:r>
              <a:rPr lang="en-US" sz="2400" kern="0"/>
              <a:t>BEFORE DELETE ON </a:t>
            </a:r>
            <a:r>
              <a:rPr lang="en-US" sz="2400" kern="0" err="1"/>
              <a:t>Scores_Log</a:t>
            </a:r>
            <a:endParaRPr lang="en-US" sz="2400" kern="0"/>
          </a:p>
          <a:p>
            <a:pPr marL="0" indent="0">
              <a:buNone/>
            </a:pPr>
            <a:r>
              <a:rPr lang="en-US" sz="2400" kern="0"/>
              <a:t>FOR EACH STATEMENT EXECUTE FUNCTION </a:t>
            </a:r>
            <a:r>
              <a:rPr lang="en-US" sz="2400" kern="0" err="1"/>
              <a:t>del_warn_func</a:t>
            </a:r>
            <a:r>
              <a:rPr lang="en-US" sz="2400" kern="0"/>
              <a:t>();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0F88EF-50E5-4E1F-950E-9C8E7C0F4E13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9BF663-D72E-4E1A-B841-0B952C31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8765"/>
            <a:ext cx="8229600" cy="2488315"/>
          </a:xfrm>
          <a:ln w="254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del_warn_func</a:t>
            </a:r>
            <a:r>
              <a:rPr lang="en-US" sz="2400" dirty="0"/>
              <a:t>() RETURNS TRIGGER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RAISE </a:t>
            </a:r>
            <a:r>
              <a:rPr lang="en-US" sz="2400" dirty="0">
                <a:solidFill>
                  <a:srgbClr val="A50021"/>
                </a:solidFill>
              </a:rPr>
              <a:t>EXCEPTION</a:t>
            </a:r>
            <a:r>
              <a:rPr lang="en-US" sz="2400" dirty="0"/>
              <a:t> 'No deletion from the log is allowed.';</a:t>
            </a:r>
          </a:p>
          <a:p>
            <a:pPr marL="0" indent="0">
              <a:buNone/>
            </a:pPr>
            <a:r>
              <a:rPr lang="en-US" sz="2400" dirty="0"/>
              <a:t>        RETURN NULL</a:t>
            </a:r>
            <a:r>
              <a:rPr lang="en-SG" sz="2400" dirty="0">
                <a:solidFill>
                  <a:srgbClr val="0000CC"/>
                </a:solidFill>
              </a:rPr>
              <a:t>;</a:t>
            </a:r>
            <a:endParaRPr lang="en-SG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C1EBF-3E7D-46CB-BEB5-6A2901C424BC}"/>
              </a:ext>
            </a:extLst>
          </p:cNvPr>
          <p:cNvSpPr txBox="1">
            <a:spLocks/>
          </p:cNvSpPr>
          <p:nvPr/>
        </p:nvSpPr>
        <p:spPr bwMode="auto">
          <a:xfrm>
            <a:off x="457200" y="2996841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</p:spTree>
    <p:extLst>
      <p:ext uri="{BB962C8B-B14F-4D97-AF65-F5344CB8AC3E}">
        <p14:creationId xmlns:p14="http://schemas.microsoft.com/office/powerpoint/2010/main" val="3918383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F961-313A-4097-A196-5793DF66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Timing vs.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2CA3-CE80-4859-9370-33F448F0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is only allowed on row-level</a:t>
            </a:r>
          </a:p>
          <a:p>
            <a:r>
              <a:rPr lang="en-US" dirty="0"/>
              <a:t>BEFORE/AFTER are allowed on both row-level and statement-level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8A3B3-438E-4ED8-8189-B52A8C54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68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00A4-1F8B-4DDD-A0DB-CAE2A8E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B8F0F-0728-44A2-964C-A16E82B0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437151F-89B4-4AAB-862F-DFC49AF6D1CC}"/>
              </a:ext>
            </a:extLst>
          </p:cNvPr>
          <p:cNvGraphicFramePr>
            <a:graphicFrameLocks/>
          </p:cNvGraphicFramePr>
          <p:nvPr/>
        </p:nvGraphicFramePr>
        <p:xfrm>
          <a:off x="7242425" y="837747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A62887-69C8-45D7-AC48-E4ED4C73DD9C}"/>
              </a:ext>
            </a:extLst>
          </p:cNvPr>
          <p:cNvSpPr txBox="1"/>
          <p:nvPr/>
        </p:nvSpPr>
        <p:spPr>
          <a:xfrm>
            <a:off x="7242425" y="406773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8D30DF-DCDC-44A9-AD45-EE4488C38B4E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2"/>
            <a:ext cx="8229600" cy="953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/>
              <a:t>CREATE TRIGGER </a:t>
            </a:r>
            <a:r>
              <a:rPr lang="en-US" sz="2400" kern="0" err="1"/>
              <a:t>for_Elise_trigger</a:t>
            </a:r>
            <a:r>
              <a:rPr lang="en-US" sz="2400" kern="0"/>
              <a:t> </a:t>
            </a:r>
          </a:p>
          <a:p>
            <a:pPr marL="0" indent="0">
              <a:buNone/>
            </a:pPr>
            <a:r>
              <a:rPr lang="en-US" sz="2400" kern="0"/>
              <a:t>BEFORE INSERT ON Scores</a:t>
            </a:r>
          </a:p>
          <a:p>
            <a:pPr marL="0" indent="0">
              <a:buNone/>
            </a:pPr>
            <a:r>
              <a:rPr lang="en-US" sz="2400" kern="0"/>
              <a:t>FOR EACH ROW EXECUTE FUNCTION </a:t>
            </a:r>
            <a:r>
              <a:rPr lang="en-US" sz="2400" kern="0" err="1"/>
              <a:t>for_Elise_func</a:t>
            </a:r>
            <a:r>
              <a:rPr lang="en-US" sz="2400" kern="0"/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12045F-ED52-46D8-978F-0746227C1310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831F41-268F-41E6-9709-0206F316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28765"/>
            <a:ext cx="8229600" cy="2488315"/>
          </a:xfrm>
          <a:ln w="254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for_Elise_func</a:t>
            </a:r>
            <a:r>
              <a:rPr lang="en-US" sz="2400" dirty="0"/>
              <a:t>() RETURNS TRIGGER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    IF (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= 'Elise') THEN </a:t>
            </a:r>
          </a:p>
          <a:p>
            <a:pPr marL="0" indent="0">
              <a:buNone/>
            </a:pPr>
            <a:r>
              <a:rPr lang="en-US" sz="2400" dirty="0"/>
              <a:t>        	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.Mark</a:t>
            </a:r>
            <a:r>
              <a:rPr lang="en-US" sz="2400" dirty="0"/>
              <a:t> := 100;</a:t>
            </a:r>
          </a:p>
          <a:p>
            <a:pPr marL="0" indent="0">
              <a:buNone/>
            </a:pPr>
            <a:r>
              <a:rPr lang="en-US" sz="2400" dirty="0"/>
              <a:t>        END IF;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>
                <a:solidFill>
                  <a:srgbClr val="0000CC"/>
                </a:solidFill>
              </a:rPr>
              <a:t>NEW</a:t>
            </a:r>
            <a:r>
              <a:rPr lang="en-SG" sz="2400" dirty="0">
                <a:solidFill>
                  <a:srgbClr val="0000CC"/>
                </a:solidFill>
              </a:rPr>
              <a:t>;</a:t>
            </a:r>
            <a:endParaRPr lang="en-SG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18F0E4-CD9D-42F5-AFF9-0BCE6F3A760B}"/>
              </a:ext>
            </a:extLst>
          </p:cNvPr>
          <p:cNvSpPr txBox="1">
            <a:spLocks/>
          </p:cNvSpPr>
          <p:nvPr/>
        </p:nvSpPr>
        <p:spPr bwMode="auto">
          <a:xfrm>
            <a:off x="457200" y="2996841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77CF1-6C52-48FB-82B2-7A70C73DD848}"/>
              </a:ext>
            </a:extLst>
          </p:cNvPr>
          <p:cNvSpPr txBox="1"/>
          <p:nvPr/>
        </p:nvSpPr>
        <p:spPr>
          <a:xfrm>
            <a:off x="4296578" y="4032173"/>
            <a:ext cx="4352778" cy="18618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Observation: The trigger function only cares about the case when </a:t>
            </a:r>
            <a:r>
              <a:rPr lang="en-US" sz="2000" dirty="0" err="1"/>
              <a:t>NEW.Name</a:t>
            </a:r>
            <a:r>
              <a:rPr lang="en-US" sz="2000" dirty="0"/>
              <a:t> = 'Elise'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can move this condition to the trigger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891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uiExpand="1" build="p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168A-3FC8-463B-B46C-76734858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F818-5858-4B6C-AA5F-8DAEC4B1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64920"/>
          </a:xfrm>
        </p:spPr>
        <p:txBody>
          <a:bodyPr/>
          <a:lstStyle/>
          <a:p>
            <a:r>
              <a:rPr lang="en-US" dirty="0"/>
              <a:t>We will talk about </a:t>
            </a:r>
            <a:r>
              <a:rPr lang="en-US" dirty="0">
                <a:solidFill>
                  <a:srgbClr val="0000CC"/>
                </a:solidFill>
              </a:rPr>
              <a:t>trigger functions</a:t>
            </a:r>
          </a:p>
          <a:p>
            <a:pPr lvl="1"/>
            <a:r>
              <a:rPr lang="en-US" dirty="0"/>
              <a:t>A special type of functions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5A6F00-D5A3-4F83-9A0F-4C1D5801B3C4}"/>
              </a:ext>
            </a:extLst>
          </p:cNvPr>
          <p:cNvSpPr txBox="1">
            <a:spLocks/>
          </p:cNvSpPr>
          <p:nvPr/>
        </p:nvSpPr>
        <p:spPr bwMode="auto">
          <a:xfrm>
            <a:off x="457200" y="3047684"/>
            <a:ext cx="8229600" cy="308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kern="0" dirty="0"/>
              <a:t>CREATE OR REPLACE FUNCTION </a:t>
            </a:r>
            <a:r>
              <a:rPr lang="en-US" kern="0" dirty="0" err="1"/>
              <a:t>scores_log_func</a:t>
            </a:r>
            <a:r>
              <a:rPr lang="en-US" kern="0" dirty="0"/>
              <a:t>() </a:t>
            </a:r>
          </a:p>
          <a:p>
            <a:pPr marL="0" indent="0">
              <a:buNone/>
            </a:pPr>
            <a:r>
              <a:rPr lang="en-US" kern="0" dirty="0"/>
              <a:t>RETURNS </a:t>
            </a:r>
            <a:r>
              <a:rPr lang="en-US" kern="0" dirty="0">
                <a:solidFill>
                  <a:srgbClr val="A50021"/>
                </a:solidFill>
              </a:rPr>
              <a:t>TRIGGER</a:t>
            </a:r>
            <a:r>
              <a:rPr lang="en-US" kern="0" dirty="0"/>
              <a:t> AS $$</a:t>
            </a:r>
          </a:p>
          <a:p>
            <a:pPr marL="0" indent="0">
              <a:buNone/>
            </a:pPr>
            <a:r>
              <a:rPr lang="en-US" kern="0" dirty="0"/>
              <a:t>BEGIN</a:t>
            </a:r>
          </a:p>
          <a:p>
            <a:pPr marL="0" indent="0">
              <a:buNone/>
            </a:pPr>
            <a:r>
              <a:rPr lang="en-US" kern="0" dirty="0"/>
              <a:t>	INSERT INTO AUDIT(Name, </a:t>
            </a:r>
            <a:r>
              <a:rPr lang="en-US" kern="0" dirty="0" err="1"/>
              <a:t>EntryDate</a:t>
            </a:r>
            <a:r>
              <a:rPr lang="en-US" kern="0" dirty="0"/>
              <a:t>) 			VALUES (</a:t>
            </a:r>
            <a:r>
              <a:rPr lang="en-US" kern="0" dirty="0" err="1"/>
              <a:t>new.Name</a:t>
            </a:r>
            <a:r>
              <a:rPr lang="en-US" kern="0" dirty="0"/>
              <a:t>, CURRENT_DATE);</a:t>
            </a:r>
          </a:p>
          <a:p>
            <a:pPr marL="0" indent="0">
              <a:buNone/>
            </a:pPr>
            <a:r>
              <a:rPr lang="en-US" kern="0" dirty="0"/>
              <a:t>      	RETURN </a:t>
            </a:r>
            <a:r>
              <a:rPr lang="en-US" kern="0" dirty="0">
                <a:solidFill>
                  <a:srgbClr val="0000CC"/>
                </a:solidFill>
              </a:rPr>
              <a:t>NEW</a:t>
            </a:r>
            <a:r>
              <a:rPr lang="en-US" kern="0" dirty="0"/>
              <a:t>;</a:t>
            </a:r>
          </a:p>
          <a:p>
            <a:pPr marL="0" indent="0">
              <a:buNone/>
            </a:pPr>
            <a:r>
              <a:rPr lang="en-US" kern="0" dirty="0"/>
              <a:t>END;</a:t>
            </a:r>
          </a:p>
          <a:p>
            <a:pPr marL="0" indent="0">
              <a:buNone/>
            </a:pPr>
            <a:r>
              <a:rPr lang="en-US" kern="0" dirty="0"/>
              <a:t>$$ LANGUAGE </a:t>
            </a:r>
            <a:r>
              <a:rPr lang="en-US" kern="0" dirty="0" err="1"/>
              <a:t>plpgsql</a:t>
            </a:r>
            <a:r>
              <a:rPr lang="en-US" kern="0" dirty="0"/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828BF-4C0B-4548-B418-8909472B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09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00A4-1F8B-4DDD-A0DB-CAE2A8E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B8F0F-0728-44A2-964C-A16E82B0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437151F-89B4-4AAB-862F-DFC49AF6D1CC}"/>
              </a:ext>
            </a:extLst>
          </p:cNvPr>
          <p:cNvGraphicFramePr>
            <a:graphicFrameLocks/>
          </p:cNvGraphicFramePr>
          <p:nvPr/>
        </p:nvGraphicFramePr>
        <p:xfrm>
          <a:off x="7242425" y="837747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A62887-69C8-45D7-AC48-E4ED4C73DD9C}"/>
              </a:ext>
            </a:extLst>
          </p:cNvPr>
          <p:cNvSpPr txBox="1"/>
          <p:nvPr/>
        </p:nvSpPr>
        <p:spPr>
          <a:xfrm>
            <a:off x="7242425" y="406773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8D30DF-DCDC-44A9-AD45-EE4488C38B4E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1"/>
            <a:ext cx="8229600" cy="15818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/>
              <a:t>CREATE TRIGGER </a:t>
            </a:r>
            <a:r>
              <a:rPr lang="en-US" sz="2400" kern="0" err="1"/>
              <a:t>for_Elise_trigger</a:t>
            </a:r>
            <a:r>
              <a:rPr lang="en-US" sz="2400" kern="0"/>
              <a:t> </a:t>
            </a:r>
          </a:p>
          <a:p>
            <a:pPr marL="0" indent="0">
              <a:buNone/>
            </a:pPr>
            <a:r>
              <a:rPr lang="en-US" sz="2400" kern="0"/>
              <a:t>BEFORE INSERT ON Scores</a:t>
            </a:r>
          </a:p>
          <a:p>
            <a:pPr marL="0" indent="0">
              <a:buNone/>
            </a:pPr>
            <a:r>
              <a:rPr lang="en-US" sz="2400" kern="0"/>
              <a:t>FOR EACH ROW </a:t>
            </a:r>
          </a:p>
          <a:p>
            <a:pPr marL="0" indent="0">
              <a:buNone/>
            </a:pPr>
            <a:r>
              <a:rPr lang="en-US" sz="2400" kern="0">
                <a:solidFill>
                  <a:srgbClr val="A50021"/>
                </a:solidFill>
              </a:rPr>
              <a:t>WHEN</a:t>
            </a:r>
            <a:r>
              <a:rPr lang="en-US" sz="2400" kern="0"/>
              <a:t> </a:t>
            </a:r>
            <a:r>
              <a:rPr lang="en-US" sz="2400" kern="0">
                <a:solidFill>
                  <a:srgbClr val="A50021"/>
                </a:solidFill>
              </a:rPr>
              <a:t>(</a:t>
            </a:r>
            <a:r>
              <a:rPr lang="en-US" sz="2400" kern="0" err="1">
                <a:solidFill>
                  <a:srgbClr val="0000CC"/>
                </a:solidFill>
              </a:rPr>
              <a:t>NEW</a:t>
            </a:r>
            <a:r>
              <a:rPr lang="en-US" sz="2400" kern="0" err="1"/>
              <a:t>.Name</a:t>
            </a:r>
            <a:r>
              <a:rPr lang="en-US" sz="2400" kern="0"/>
              <a:t> = 'Elise'</a:t>
            </a:r>
            <a:r>
              <a:rPr lang="en-US" sz="2400" kern="0">
                <a:solidFill>
                  <a:srgbClr val="A5002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kern="0"/>
              <a:t>EXECUTE FUNCTION </a:t>
            </a:r>
            <a:r>
              <a:rPr lang="en-US" sz="2400" kern="0" err="1"/>
              <a:t>for_Elise_func</a:t>
            </a:r>
            <a:r>
              <a:rPr lang="en-US" sz="2400" kern="0"/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12045F-ED52-46D8-978F-0746227C1310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831F41-268F-41E6-9709-0206F316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54208"/>
            <a:ext cx="8229600" cy="2062025"/>
          </a:xfrm>
          <a:ln w="25400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for_Elise_func</a:t>
            </a:r>
            <a:r>
              <a:rPr lang="en-US" sz="2400" dirty="0"/>
              <a:t>() RETURNS TRIGGER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        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.Mark</a:t>
            </a:r>
            <a:r>
              <a:rPr lang="en-US" sz="2400" dirty="0"/>
              <a:t> := 100;</a:t>
            </a:r>
          </a:p>
          <a:p>
            <a:pPr marL="0" indent="0">
              <a:buNone/>
            </a:pPr>
            <a:r>
              <a:rPr lang="en-US" sz="2400" dirty="0"/>
              <a:t>        RETURN </a:t>
            </a:r>
            <a:r>
              <a:rPr lang="en-US" sz="2400" dirty="0">
                <a:solidFill>
                  <a:srgbClr val="0000CC"/>
                </a:solidFill>
              </a:rPr>
              <a:t>NEW</a:t>
            </a:r>
            <a:r>
              <a:rPr lang="en-SG" sz="2400" dirty="0">
                <a:solidFill>
                  <a:srgbClr val="0000CC"/>
                </a:solidFill>
              </a:rPr>
              <a:t>;</a:t>
            </a:r>
            <a:endParaRPr lang="en-SG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18F0E4-CD9D-42F5-AFF9-0BCE6F3A760B}"/>
              </a:ext>
            </a:extLst>
          </p:cNvPr>
          <p:cNvSpPr txBox="1">
            <a:spLocks/>
          </p:cNvSpPr>
          <p:nvPr/>
        </p:nvSpPr>
        <p:spPr bwMode="auto">
          <a:xfrm>
            <a:off x="457200" y="3516703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</p:spTree>
    <p:extLst>
      <p:ext uri="{BB962C8B-B14F-4D97-AF65-F5344CB8AC3E}">
        <p14:creationId xmlns:p14="http://schemas.microsoft.com/office/powerpoint/2010/main" val="2388315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00A4-1F8B-4DDD-A0DB-CAE2A8E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B8F0F-0728-44A2-964C-A16E82B0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437151F-89B4-4AAB-862F-DFC49AF6D1CC}"/>
              </a:ext>
            </a:extLst>
          </p:cNvPr>
          <p:cNvGraphicFramePr>
            <a:graphicFrameLocks/>
          </p:cNvGraphicFramePr>
          <p:nvPr/>
        </p:nvGraphicFramePr>
        <p:xfrm>
          <a:off x="7242425" y="837747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A62887-69C8-45D7-AC48-E4ED4C73DD9C}"/>
              </a:ext>
            </a:extLst>
          </p:cNvPr>
          <p:cNvSpPr txBox="1"/>
          <p:nvPr/>
        </p:nvSpPr>
        <p:spPr>
          <a:xfrm>
            <a:off x="7242425" y="406773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8D30DF-DCDC-44A9-AD45-EE4488C38B4E}"/>
              </a:ext>
            </a:extLst>
          </p:cNvPr>
          <p:cNvSpPr txBox="1">
            <a:spLocks/>
          </p:cNvSpPr>
          <p:nvPr/>
        </p:nvSpPr>
        <p:spPr bwMode="auto">
          <a:xfrm>
            <a:off x="457200" y="1740781"/>
            <a:ext cx="8229600" cy="158181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kern="0"/>
              <a:t>CREATE TRIGGER </a:t>
            </a:r>
            <a:r>
              <a:rPr lang="en-US" sz="2400" kern="0" err="1"/>
              <a:t>for_Elise_trigger</a:t>
            </a:r>
            <a:r>
              <a:rPr lang="en-US" sz="2400" kern="0"/>
              <a:t> </a:t>
            </a:r>
          </a:p>
          <a:p>
            <a:pPr marL="0" indent="0">
              <a:buNone/>
            </a:pPr>
            <a:r>
              <a:rPr lang="en-US" sz="2400" kern="0"/>
              <a:t>BEFORE INSERT ON Scores</a:t>
            </a:r>
          </a:p>
          <a:p>
            <a:pPr marL="0" indent="0">
              <a:buNone/>
            </a:pPr>
            <a:r>
              <a:rPr lang="en-US" sz="2400" kern="0"/>
              <a:t>FOR EACH ROW </a:t>
            </a:r>
          </a:p>
          <a:p>
            <a:pPr marL="0" indent="0">
              <a:buNone/>
            </a:pPr>
            <a:r>
              <a:rPr lang="en-US" sz="2400" kern="0">
                <a:solidFill>
                  <a:srgbClr val="A50021"/>
                </a:solidFill>
              </a:rPr>
              <a:t>WHEN</a:t>
            </a:r>
            <a:r>
              <a:rPr lang="en-US" sz="2400" kern="0"/>
              <a:t> </a:t>
            </a:r>
            <a:r>
              <a:rPr lang="en-US" sz="2400" kern="0">
                <a:solidFill>
                  <a:srgbClr val="A50021"/>
                </a:solidFill>
              </a:rPr>
              <a:t>(</a:t>
            </a:r>
            <a:r>
              <a:rPr lang="en-US" sz="2400" kern="0" err="1">
                <a:solidFill>
                  <a:srgbClr val="0000CC"/>
                </a:solidFill>
              </a:rPr>
              <a:t>NEW</a:t>
            </a:r>
            <a:r>
              <a:rPr lang="en-US" sz="2400" kern="0" err="1"/>
              <a:t>.Name</a:t>
            </a:r>
            <a:r>
              <a:rPr lang="en-US" sz="2400" kern="0"/>
              <a:t> = 'Elise'</a:t>
            </a:r>
            <a:r>
              <a:rPr lang="en-US" sz="2400" kern="0">
                <a:solidFill>
                  <a:srgbClr val="A5002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kern="0"/>
              <a:t>EXECUTE FUNCTION </a:t>
            </a:r>
            <a:r>
              <a:rPr lang="en-US" sz="2400" kern="0" err="1"/>
              <a:t>for_Elise_func</a:t>
            </a:r>
            <a:r>
              <a:rPr lang="en-US" sz="2400" kern="0"/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12045F-ED52-46D8-978F-0746227C1310}"/>
              </a:ext>
            </a:extLst>
          </p:cNvPr>
          <p:cNvSpPr txBox="1">
            <a:spLocks/>
          </p:cNvSpPr>
          <p:nvPr/>
        </p:nvSpPr>
        <p:spPr bwMode="auto">
          <a:xfrm>
            <a:off x="457200" y="1208856"/>
            <a:ext cx="4043680" cy="48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DFDC5E-5A74-4D5C-946E-FA8D8283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35402"/>
            <a:ext cx="8229600" cy="259552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In general, the condition in WHEN() could be more complicated, subject to the following requirements:</a:t>
            </a:r>
          </a:p>
          <a:p>
            <a:pPr lvl="1"/>
            <a:r>
              <a:rPr lang="en-US"/>
              <a:t>No SELECT in WHEN ()</a:t>
            </a:r>
          </a:p>
          <a:p>
            <a:pPr lvl="1"/>
            <a:r>
              <a:rPr lang="en-US"/>
              <a:t>No OLD in WHEN () for INSERT</a:t>
            </a:r>
          </a:p>
          <a:p>
            <a:pPr lvl="1"/>
            <a:r>
              <a:rPr lang="en-US"/>
              <a:t>No NEW in WHEN () for DELETE</a:t>
            </a:r>
          </a:p>
          <a:p>
            <a:pPr lvl="1"/>
            <a:r>
              <a:rPr lang="en-US"/>
              <a:t>No WHEN for INSTEAD OF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D112-2FF6-4AE6-A80E-DA49828B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B859-8537-46CA-9DBC-394BC22E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 is due at 6pm this Wednesday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318DA-39B7-41CE-8B47-58C63770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819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D95A-B97E-4BD3-ABE0-9627CD20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Deferred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8FE9-4C28-49C7-98D3-E00BBE3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5658"/>
            <a:ext cx="8229600" cy="3020785"/>
          </a:xfrm>
        </p:spPr>
        <p:txBody>
          <a:bodyPr>
            <a:normAutofit fontScale="92500"/>
          </a:bodyPr>
          <a:lstStyle/>
          <a:p>
            <a:r>
              <a:rPr lang="en-US"/>
              <a:t>There are scenarios where we need to </a:t>
            </a:r>
            <a:r>
              <a:rPr lang="en-US">
                <a:solidFill>
                  <a:srgbClr val="0000CC"/>
                </a:solidFill>
              </a:rPr>
              <a:t>defer</a:t>
            </a:r>
            <a:r>
              <a:rPr lang="en-US"/>
              <a:t> the checking of triggers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We have a trigger on insert/update/delete that checks the total balance of each customer's account</a:t>
            </a:r>
          </a:p>
          <a:p>
            <a:pPr lvl="1"/>
            <a:r>
              <a:rPr lang="en-US"/>
              <a:t>Requirement: total balance should be at least 150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703E8-63F0-42B5-B50D-DD88DD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AB9BCEA-2D0A-4D35-B0B7-79C6E8791E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785127"/>
              </p:ext>
            </p:extLst>
          </p:nvPr>
        </p:nvGraphicFramePr>
        <p:xfrm>
          <a:off x="538479" y="5019031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4109FA-50DB-44E4-BA9A-0CFA3E45BC53}"/>
              </a:ext>
            </a:extLst>
          </p:cNvPr>
          <p:cNvSpPr txBox="1"/>
          <p:nvPr/>
        </p:nvSpPr>
        <p:spPr>
          <a:xfrm>
            <a:off x="538479" y="4435931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>
                <a:latin typeface="Calibri" pitchFamily="34" charset="0"/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311322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D95A-B97E-4BD3-ABE0-9627CD20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Deferred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8FE9-4C28-49C7-98D3-E00BBE3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5657"/>
            <a:ext cx="8229600" cy="2996293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Trigger requirement: total balance should be at least 150</a:t>
            </a:r>
          </a:p>
          <a:p>
            <a:r>
              <a:rPr lang="en-US"/>
              <a:t>Suppose that Alice wants to transfer 100 from Account 1 to Account 2</a:t>
            </a:r>
          </a:p>
          <a:p>
            <a:r>
              <a:rPr lang="en-US"/>
              <a:t>We use two update statements:</a:t>
            </a:r>
          </a:p>
          <a:p>
            <a:pPr lvl="1"/>
            <a:r>
              <a:rPr lang="en-US"/>
              <a:t>One to deduct 100 from Account 1</a:t>
            </a:r>
          </a:p>
          <a:p>
            <a:pPr lvl="1"/>
            <a:r>
              <a:rPr lang="en-US"/>
              <a:t>One to add 100 to Account 2</a:t>
            </a:r>
          </a:p>
          <a:p>
            <a:r>
              <a:rPr lang="en-US"/>
              <a:t>Problem: The trigger requirement is violated after the first update statement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703E8-63F0-42B5-B50D-DD88DD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AB9BCEA-2D0A-4D35-B0B7-79C6E8791EE5}"/>
              </a:ext>
            </a:extLst>
          </p:cNvPr>
          <p:cNvGraphicFramePr>
            <a:graphicFrameLocks/>
          </p:cNvGraphicFramePr>
          <p:nvPr/>
        </p:nvGraphicFramePr>
        <p:xfrm>
          <a:off x="538479" y="5019031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4109FA-50DB-44E4-BA9A-0CFA3E45BC53}"/>
              </a:ext>
            </a:extLst>
          </p:cNvPr>
          <p:cNvSpPr txBox="1"/>
          <p:nvPr/>
        </p:nvSpPr>
        <p:spPr>
          <a:xfrm>
            <a:off x="538479" y="4435931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>
                <a:latin typeface="Calibri" pitchFamily="34" charset="0"/>
              </a:rPr>
              <a:t>Account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30CB7E-6E03-423C-A743-ADF076207749}"/>
              </a:ext>
            </a:extLst>
          </p:cNvPr>
          <p:cNvSpPr/>
          <p:nvPr/>
        </p:nvSpPr>
        <p:spPr bwMode="auto">
          <a:xfrm>
            <a:off x="2964000" y="5298621"/>
            <a:ext cx="416014" cy="383721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57A13BFA-14D4-4996-B6A4-1877E5A9EA49}"/>
              </a:ext>
            </a:extLst>
          </p:cNvPr>
          <p:cNvGraphicFramePr>
            <a:graphicFrameLocks/>
          </p:cNvGraphicFramePr>
          <p:nvPr/>
        </p:nvGraphicFramePr>
        <p:xfrm>
          <a:off x="3540213" y="5019031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6F52D23-B0E6-474E-B064-AB59D082B3C0}"/>
              </a:ext>
            </a:extLst>
          </p:cNvPr>
          <p:cNvSpPr txBox="1"/>
          <p:nvPr/>
        </p:nvSpPr>
        <p:spPr>
          <a:xfrm>
            <a:off x="3540213" y="4435931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>
                <a:latin typeface="Calibri" pitchFamily="34" charset="0"/>
              </a:rPr>
              <a:t>Account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110DAC0-6FA8-45DB-A377-F6699F042446}"/>
              </a:ext>
            </a:extLst>
          </p:cNvPr>
          <p:cNvGraphicFramePr>
            <a:graphicFrameLocks/>
          </p:cNvGraphicFramePr>
          <p:nvPr/>
        </p:nvGraphicFramePr>
        <p:xfrm>
          <a:off x="6464658" y="5019031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200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3B5FCD-FCE1-4135-BE40-6E1144C57A9A}"/>
              </a:ext>
            </a:extLst>
          </p:cNvPr>
          <p:cNvSpPr txBox="1"/>
          <p:nvPr/>
        </p:nvSpPr>
        <p:spPr>
          <a:xfrm>
            <a:off x="6464658" y="4435931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>
                <a:latin typeface="Calibri" pitchFamily="34" charset="0"/>
              </a:rPr>
              <a:t>Account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C0D8F5-AC18-4AD3-B3A2-3551B3D06D7D}"/>
              </a:ext>
            </a:extLst>
          </p:cNvPr>
          <p:cNvSpPr/>
          <p:nvPr/>
        </p:nvSpPr>
        <p:spPr bwMode="auto">
          <a:xfrm>
            <a:off x="5909035" y="5298620"/>
            <a:ext cx="416014" cy="383721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0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2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D95A-B97E-4BD3-ABE0-9627CD20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Deferred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8FE9-4C28-49C7-98D3-E00BBE3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5657"/>
            <a:ext cx="8229600" cy="2996293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Trigger requirement: total balance should be at least 150</a:t>
            </a:r>
          </a:p>
          <a:p>
            <a:r>
              <a:rPr lang="en-US"/>
              <a:t>Suppose that Alice wants to transfer 100 from Account 1 to Account 2</a:t>
            </a:r>
          </a:p>
          <a:p>
            <a:r>
              <a:rPr lang="en-US"/>
              <a:t>We use two update statements:</a:t>
            </a:r>
          </a:p>
          <a:p>
            <a:pPr lvl="1"/>
            <a:r>
              <a:rPr lang="en-US"/>
              <a:t>One to deduct 100 from Account 1</a:t>
            </a:r>
          </a:p>
          <a:p>
            <a:pPr lvl="1"/>
            <a:r>
              <a:rPr lang="en-US"/>
              <a:t>One to add 100 to Account 2</a:t>
            </a:r>
          </a:p>
          <a:p>
            <a:r>
              <a:rPr lang="en-US"/>
              <a:t>Problem: The trigger requirement is violated after the first update statement</a:t>
            </a:r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703E8-63F0-42B5-B50D-DD88DD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AB9BCEA-2D0A-4D35-B0B7-79C6E8791EE5}"/>
              </a:ext>
            </a:extLst>
          </p:cNvPr>
          <p:cNvGraphicFramePr>
            <a:graphicFrameLocks/>
          </p:cNvGraphicFramePr>
          <p:nvPr/>
        </p:nvGraphicFramePr>
        <p:xfrm>
          <a:off x="538479" y="5019031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4109FA-50DB-44E4-BA9A-0CFA3E45BC53}"/>
              </a:ext>
            </a:extLst>
          </p:cNvPr>
          <p:cNvSpPr txBox="1"/>
          <p:nvPr/>
        </p:nvSpPr>
        <p:spPr>
          <a:xfrm>
            <a:off x="538479" y="4435931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>
                <a:latin typeface="Calibri" pitchFamily="34" charset="0"/>
              </a:rPr>
              <a:t>Account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30CB7E-6E03-423C-A743-ADF076207749}"/>
              </a:ext>
            </a:extLst>
          </p:cNvPr>
          <p:cNvSpPr/>
          <p:nvPr/>
        </p:nvSpPr>
        <p:spPr bwMode="auto">
          <a:xfrm>
            <a:off x="2964000" y="5298621"/>
            <a:ext cx="416014" cy="383721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57A13BFA-14D4-4996-B6A4-1877E5A9E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323249"/>
              </p:ext>
            </p:extLst>
          </p:nvPr>
        </p:nvGraphicFramePr>
        <p:xfrm>
          <a:off x="3540213" y="5019031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6F52D23-B0E6-474E-B064-AB59D082B3C0}"/>
              </a:ext>
            </a:extLst>
          </p:cNvPr>
          <p:cNvSpPr txBox="1"/>
          <p:nvPr/>
        </p:nvSpPr>
        <p:spPr>
          <a:xfrm>
            <a:off x="3540213" y="4435931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>
                <a:latin typeface="Calibri" pitchFamily="34" charset="0"/>
              </a:rPr>
              <a:t>Account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110DAC0-6FA8-45DB-A377-F6699F0424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206308"/>
              </p:ext>
            </p:extLst>
          </p:nvPr>
        </p:nvGraphicFramePr>
        <p:xfrm>
          <a:off x="6464658" y="5019031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200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3B5FCD-FCE1-4135-BE40-6E1144C57A9A}"/>
              </a:ext>
            </a:extLst>
          </p:cNvPr>
          <p:cNvSpPr txBox="1"/>
          <p:nvPr/>
        </p:nvSpPr>
        <p:spPr>
          <a:xfrm>
            <a:off x="6464658" y="4435931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>
                <a:latin typeface="Calibri" pitchFamily="34" charset="0"/>
              </a:rPr>
              <a:t>Account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C0D8F5-AC18-4AD3-B3A2-3551B3D06D7D}"/>
              </a:ext>
            </a:extLst>
          </p:cNvPr>
          <p:cNvSpPr/>
          <p:nvPr/>
        </p:nvSpPr>
        <p:spPr bwMode="auto">
          <a:xfrm>
            <a:off x="5909035" y="5298620"/>
            <a:ext cx="416014" cy="383721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ACF2E5-BC0A-447E-A4CB-60258519F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14" y="986620"/>
            <a:ext cx="3267986" cy="216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577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D95A-B97E-4BD3-ABE0-9627CD20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Deferred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8FE9-4C28-49C7-98D3-E00BBE3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5657"/>
            <a:ext cx="8229600" cy="299629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Trigger requirement: total balance should be at least 150</a:t>
            </a:r>
          </a:p>
          <a:p>
            <a:r>
              <a:rPr lang="en-US"/>
              <a:t>Problem: The trigger requirement is violated after the first update statement</a:t>
            </a:r>
          </a:p>
          <a:p>
            <a:r>
              <a:rPr lang="en-US"/>
              <a:t>Solution:</a:t>
            </a:r>
          </a:p>
          <a:p>
            <a:pPr lvl="1"/>
            <a:r>
              <a:rPr lang="en-US"/>
              <a:t>Put the two update statements into one transaction</a:t>
            </a:r>
          </a:p>
          <a:p>
            <a:pPr lvl="1"/>
            <a:r>
              <a:rPr lang="en-US"/>
              <a:t>Defer the trigger check to the end of the transaction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703E8-63F0-42B5-B50D-DD88DD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AB9BCEA-2D0A-4D35-B0B7-79C6E8791EE5}"/>
              </a:ext>
            </a:extLst>
          </p:cNvPr>
          <p:cNvGraphicFramePr>
            <a:graphicFrameLocks/>
          </p:cNvGraphicFramePr>
          <p:nvPr/>
        </p:nvGraphicFramePr>
        <p:xfrm>
          <a:off x="538479" y="5019031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4109FA-50DB-44E4-BA9A-0CFA3E45BC53}"/>
              </a:ext>
            </a:extLst>
          </p:cNvPr>
          <p:cNvSpPr txBox="1"/>
          <p:nvPr/>
        </p:nvSpPr>
        <p:spPr>
          <a:xfrm>
            <a:off x="538479" y="4435931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 dirty="0">
                <a:latin typeface="Calibri" pitchFamily="34" charset="0"/>
              </a:rPr>
              <a:t>Account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30CB7E-6E03-423C-A743-ADF076207749}"/>
              </a:ext>
            </a:extLst>
          </p:cNvPr>
          <p:cNvSpPr/>
          <p:nvPr/>
        </p:nvSpPr>
        <p:spPr bwMode="auto">
          <a:xfrm>
            <a:off x="2964000" y="5298621"/>
            <a:ext cx="416014" cy="383721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57A13BFA-14D4-4996-B6A4-1877E5A9EA49}"/>
              </a:ext>
            </a:extLst>
          </p:cNvPr>
          <p:cNvGraphicFramePr>
            <a:graphicFrameLocks/>
          </p:cNvGraphicFramePr>
          <p:nvPr/>
        </p:nvGraphicFramePr>
        <p:xfrm>
          <a:off x="3540213" y="5019031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6F52D23-B0E6-474E-B064-AB59D082B3C0}"/>
              </a:ext>
            </a:extLst>
          </p:cNvPr>
          <p:cNvSpPr txBox="1"/>
          <p:nvPr/>
        </p:nvSpPr>
        <p:spPr>
          <a:xfrm>
            <a:off x="3540213" y="4435931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>
                <a:latin typeface="Calibri" pitchFamily="34" charset="0"/>
              </a:rPr>
              <a:t>Account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110DAC0-6FA8-45DB-A377-F6699F042446}"/>
              </a:ext>
            </a:extLst>
          </p:cNvPr>
          <p:cNvGraphicFramePr>
            <a:graphicFrameLocks/>
          </p:cNvGraphicFramePr>
          <p:nvPr/>
        </p:nvGraphicFramePr>
        <p:xfrm>
          <a:off x="6464658" y="5019031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200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3B5FCD-FCE1-4135-BE40-6E1144C57A9A}"/>
              </a:ext>
            </a:extLst>
          </p:cNvPr>
          <p:cNvSpPr txBox="1"/>
          <p:nvPr/>
        </p:nvSpPr>
        <p:spPr>
          <a:xfrm>
            <a:off x="6464658" y="4435931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>
                <a:latin typeface="Calibri" pitchFamily="34" charset="0"/>
              </a:rPr>
              <a:t>Account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C0D8F5-AC18-4AD3-B3A2-3551B3D06D7D}"/>
              </a:ext>
            </a:extLst>
          </p:cNvPr>
          <p:cNvSpPr/>
          <p:nvPr/>
        </p:nvSpPr>
        <p:spPr bwMode="auto">
          <a:xfrm>
            <a:off x="5909035" y="5298620"/>
            <a:ext cx="416014" cy="383721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7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D95A-B97E-4BD3-ABE0-9627CD20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Deferred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8FE9-4C28-49C7-98D3-E00BBE37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5657"/>
            <a:ext cx="8229600" cy="299629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Trigger requirement: total balance should be at least 150</a:t>
            </a:r>
          </a:p>
          <a:p>
            <a:r>
              <a:rPr lang="en-US"/>
              <a:t>Problem: The trigger requirement is violated after the first update statement</a:t>
            </a:r>
          </a:p>
          <a:p>
            <a:r>
              <a:rPr lang="en-US"/>
              <a:t>Solution:</a:t>
            </a:r>
          </a:p>
          <a:p>
            <a:pPr lvl="1"/>
            <a:r>
              <a:rPr lang="en-US"/>
              <a:t>Put the two update statements into one transaction</a:t>
            </a:r>
          </a:p>
          <a:p>
            <a:pPr lvl="1"/>
            <a:r>
              <a:rPr lang="en-US"/>
              <a:t>Defer the trigger check to the end of the transaction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703E8-63F0-42B5-B50D-DD88DD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AB9BCEA-2D0A-4D35-B0B7-79C6E8791EE5}"/>
              </a:ext>
            </a:extLst>
          </p:cNvPr>
          <p:cNvGraphicFramePr>
            <a:graphicFrameLocks/>
          </p:cNvGraphicFramePr>
          <p:nvPr/>
        </p:nvGraphicFramePr>
        <p:xfrm>
          <a:off x="538479" y="5019031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4109FA-50DB-44E4-BA9A-0CFA3E45BC53}"/>
              </a:ext>
            </a:extLst>
          </p:cNvPr>
          <p:cNvSpPr txBox="1"/>
          <p:nvPr/>
        </p:nvSpPr>
        <p:spPr>
          <a:xfrm>
            <a:off x="538479" y="4435931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 dirty="0">
                <a:latin typeface="Calibri" pitchFamily="34" charset="0"/>
              </a:rPr>
              <a:t>Account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C30CB7E-6E03-423C-A743-ADF076207749}"/>
              </a:ext>
            </a:extLst>
          </p:cNvPr>
          <p:cNvSpPr/>
          <p:nvPr/>
        </p:nvSpPr>
        <p:spPr bwMode="auto">
          <a:xfrm>
            <a:off x="2964000" y="5298621"/>
            <a:ext cx="416014" cy="383721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57A13BFA-14D4-4996-B6A4-1877E5A9EA49}"/>
              </a:ext>
            </a:extLst>
          </p:cNvPr>
          <p:cNvGraphicFramePr>
            <a:graphicFrameLocks/>
          </p:cNvGraphicFramePr>
          <p:nvPr/>
        </p:nvGraphicFramePr>
        <p:xfrm>
          <a:off x="3540213" y="5019031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6F52D23-B0E6-474E-B064-AB59D082B3C0}"/>
              </a:ext>
            </a:extLst>
          </p:cNvPr>
          <p:cNvSpPr txBox="1"/>
          <p:nvPr/>
        </p:nvSpPr>
        <p:spPr>
          <a:xfrm>
            <a:off x="3540213" y="4435931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>
                <a:latin typeface="Calibri" pitchFamily="34" charset="0"/>
              </a:rPr>
              <a:t>Account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110DAC0-6FA8-45DB-A377-F6699F042446}"/>
              </a:ext>
            </a:extLst>
          </p:cNvPr>
          <p:cNvGraphicFramePr>
            <a:graphicFrameLocks/>
          </p:cNvGraphicFramePr>
          <p:nvPr/>
        </p:nvGraphicFramePr>
        <p:xfrm>
          <a:off x="6464658" y="5019031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200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3B5FCD-FCE1-4135-BE40-6E1144C57A9A}"/>
              </a:ext>
            </a:extLst>
          </p:cNvPr>
          <p:cNvSpPr txBox="1"/>
          <p:nvPr/>
        </p:nvSpPr>
        <p:spPr>
          <a:xfrm>
            <a:off x="6464658" y="4435931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>
                <a:latin typeface="Calibri" pitchFamily="34" charset="0"/>
              </a:rPr>
              <a:t>Account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C0D8F5-AC18-4AD3-B3A2-3551B3D06D7D}"/>
              </a:ext>
            </a:extLst>
          </p:cNvPr>
          <p:cNvSpPr/>
          <p:nvPr/>
        </p:nvSpPr>
        <p:spPr bwMode="auto">
          <a:xfrm>
            <a:off x="5909035" y="5298620"/>
            <a:ext cx="416014" cy="383721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9D5387-C43D-40EA-9228-B51268FA4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179" y="277813"/>
            <a:ext cx="2799342" cy="279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57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3727-1092-42A4-AFFA-F0D67EB5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Trigger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93AD-56D9-41F9-9D2A-508291DA6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464"/>
            <a:ext cx="8229600" cy="48654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CREATE </a:t>
            </a:r>
            <a:r>
              <a:rPr lang="en-SG" dirty="0">
                <a:solidFill>
                  <a:srgbClr val="A50021"/>
                </a:solidFill>
              </a:rPr>
              <a:t>CONSTRAINT</a:t>
            </a:r>
            <a:r>
              <a:rPr lang="en-SG" dirty="0"/>
              <a:t> TRIGGER </a:t>
            </a:r>
            <a:r>
              <a:rPr lang="en-SG" dirty="0" err="1"/>
              <a:t>bal_check_trigger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AFTER INSERT OR UPDATE OR DELETE ON Account</a:t>
            </a:r>
          </a:p>
          <a:p>
            <a:pPr marL="0" indent="0">
              <a:buNone/>
            </a:pPr>
            <a:r>
              <a:rPr lang="en-SG" dirty="0">
                <a:solidFill>
                  <a:srgbClr val="A50021"/>
                </a:solidFill>
              </a:rPr>
              <a:t>DEFERRABLE</a:t>
            </a:r>
            <a:r>
              <a:rPr lang="en-SG" dirty="0"/>
              <a:t> </a:t>
            </a:r>
            <a:r>
              <a:rPr lang="en-SG" dirty="0">
                <a:solidFill>
                  <a:srgbClr val="0000CC"/>
                </a:solidFill>
              </a:rPr>
              <a:t>INITIALLY DEFERRED</a:t>
            </a:r>
          </a:p>
          <a:p>
            <a:pPr marL="0" indent="0">
              <a:buNone/>
            </a:pPr>
            <a:r>
              <a:rPr lang="en-SG" dirty="0"/>
              <a:t>FOR EACH ROW</a:t>
            </a:r>
          </a:p>
          <a:p>
            <a:pPr marL="0" indent="0">
              <a:buNone/>
            </a:pPr>
            <a:r>
              <a:rPr lang="en-SG" dirty="0"/>
              <a:t>EXECUTE FUNCTION </a:t>
            </a:r>
            <a:r>
              <a:rPr lang="en-SG" dirty="0" err="1"/>
              <a:t>bal_check_func</a:t>
            </a:r>
            <a:r>
              <a:rPr lang="en-SG" dirty="0"/>
              <a:t>();</a:t>
            </a:r>
          </a:p>
          <a:p>
            <a:endParaRPr lang="en-SG" dirty="0"/>
          </a:p>
          <a:p>
            <a:r>
              <a:rPr lang="en-SG" dirty="0">
                <a:solidFill>
                  <a:srgbClr val="A50021"/>
                </a:solidFill>
              </a:rPr>
              <a:t>CONSTRAINT</a:t>
            </a:r>
            <a:r>
              <a:rPr lang="en-SG" dirty="0"/>
              <a:t> and </a:t>
            </a:r>
            <a:r>
              <a:rPr lang="en-SG" dirty="0">
                <a:solidFill>
                  <a:srgbClr val="A50021"/>
                </a:solidFill>
              </a:rPr>
              <a:t>DEFERRABLE</a:t>
            </a:r>
            <a:r>
              <a:rPr lang="en-SG" dirty="0"/>
              <a:t> together indicate that the trigger can be deferred</a:t>
            </a:r>
          </a:p>
          <a:p>
            <a:r>
              <a:rPr lang="en-SG" dirty="0">
                <a:solidFill>
                  <a:srgbClr val="0000CC"/>
                </a:solidFill>
              </a:rPr>
              <a:t>INITIALLY DEFERRED</a:t>
            </a:r>
            <a:r>
              <a:rPr lang="en-SG" dirty="0"/>
              <a:t> indicates that by default, the trigger is deferred</a:t>
            </a:r>
          </a:p>
          <a:p>
            <a:pPr lvl="1"/>
            <a:r>
              <a:rPr lang="en-SG" dirty="0"/>
              <a:t>Other option: </a:t>
            </a:r>
            <a:r>
              <a:rPr lang="en-SG" dirty="0">
                <a:solidFill>
                  <a:srgbClr val="0000CC"/>
                </a:solidFill>
              </a:rPr>
              <a:t>INITIALLY IMMEDIATE</a:t>
            </a:r>
            <a:r>
              <a:rPr lang="en-SG" dirty="0"/>
              <a:t>, i.e., the trigger is not deferred by default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710FF-0DAF-4F6B-B6F4-250E1283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1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3727-1092-42A4-AFFA-F0D67EB5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Deferred Trigger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93AD-56D9-41F9-9D2A-508291DA6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464"/>
            <a:ext cx="8229600" cy="48654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SG" dirty="0"/>
              <a:t>CREATE CONSTRAINT TRIGGER </a:t>
            </a:r>
            <a:r>
              <a:rPr lang="en-SG" dirty="0" err="1"/>
              <a:t>bal_check_trigger</a:t>
            </a:r>
            <a:endParaRPr lang="en-SG" dirty="0"/>
          </a:p>
          <a:p>
            <a:pPr marL="0" indent="0">
              <a:buNone/>
            </a:pPr>
            <a:r>
              <a:rPr lang="en-SG" dirty="0">
                <a:solidFill>
                  <a:srgbClr val="A50021"/>
                </a:solidFill>
              </a:rPr>
              <a:t>AFTER</a:t>
            </a:r>
            <a:r>
              <a:rPr lang="en-SG" dirty="0"/>
              <a:t> INSERT OR UPDATE OR DELETE ON Account</a:t>
            </a:r>
          </a:p>
          <a:p>
            <a:pPr marL="0" indent="0">
              <a:buNone/>
            </a:pPr>
            <a:r>
              <a:rPr lang="en-SG" dirty="0"/>
              <a:t>DEFERRABLE INITIALLY DEFERRED</a:t>
            </a:r>
          </a:p>
          <a:p>
            <a:pPr marL="0" indent="0">
              <a:buNone/>
            </a:pPr>
            <a:r>
              <a:rPr lang="en-SG" dirty="0">
                <a:solidFill>
                  <a:srgbClr val="A50021"/>
                </a:solidFill>
              </a:rPr>
              <a:t>FOR EACH ROW</a:t>
            </a:r>
          </a:p>
          <a:p>
            <a:pPr marL="0" indent="0">
              <a:buNone/>
            </a:pPr>
            <a:r>
              <a:rPr lang="en-SG" dirty="0"/>
              <a:t>EXECUTE FUNCTION </a:t>
            </a:r>
            <a:r>
              <a:rPr lang="en-SG" dirty="0" err="1"/>
              <a:t>bal_check_func</a:t>
            </a:r>
            <a:r>
              <a:rPr lang="en-SG" dirty="0"/>
              <a:t>();</a:t>
            </a:r>
          </a:p>
          <a:p>
            <a:endParaRPr lang="en-SG" dirty="0"/>
          </a:p>
          <a:p>
            <a:r>
              <a:rPr lang="en-SG" dirty="0"/>
              <a:t>Deferred triggers only work with </a:t>
            </a:r>
            <a:r>
              <a:rPr lang="en-SG" dirty="0">
                <a:solidFill>
                  <a:srgbClr val="A50021"/>
                </a:solidFill>
              </a:rPr>
              <a:t>AFTER</a:t>
            </a:r>
            <a:r>
              <a:rPr lang="en-SG" dirty="0"/>
              <a:t> and </a:t>
            </a:r>
            <a:r>
              <a:rPr lang="en-SG" dirty="0">
                <a:solidFill>
                  <a:srgbClr val="A50021"/>
                </a:solidFill>
              </a:rPr>
              <a:t>FOR EACH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SG" altLang="zh-CN" dirty="0">
                <a:solidFill>
                  <a:srgbClr val="A50021"/>
                </a:solidFill>
              </a:rPr>
              <a:t>ROW</a:t>
            </a:r>
          </a:p>
          <a:p>
            <a:r>
              <a:rPr lang="en-SG" altLang="zh-CN" dirty="0"/>
              <a:t>Why?</a:t>
            </a:r>
          </a:p>
          <a:p>
            <a:pPr lvl="1"/>
            <a:r>
              <a:rPr lang="en-SG" dirty="0">
                <a:solidFill>
                  <a:srgbClr val="A50021"/>
                </a:solidFill>
              </a:rPr>
              <a:t>AFTER</a:t>
            </a:r>
            <a:r>
              <a:rPr lang="en-SG" dirty="0"/>
              <a:t>: </a:t>
            </a:r>
            <a:r>
              <a:rPr lang="en-SG" altLang="zh-CN" dirty="0"/>
              <a:t>To defer the trigger, it has to be allowed to execute after the main operation</a:t>
            </a:r>
          </a:p>
          <a:p>
            <a:pPr lvl="1"/>
            <a:r>
              <a:rPr lang="en-SG" dirty="0">
                <a:solidFill>
                  <a:srgbClr val="A50021"/>
                </a:solidFill>
              </a:rPr>
              <a:t>FOR EACH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SG" altLang="zh-CN" dirty="0">
                <a:solidFill>
                  <a:srgbClr val="A50021"/>
                </a:solidFill>
              </a:rPr>
              <a:t>ROW</a:t>
            </a:r>
            <a:r>
              <a:rPr lang="en-SG" dirty="0"/>
              <a:t>: I don't know… </a:t>
            </a:r>
            <a:endParaRPr lang="en-SG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710FF-0DAF-4F6B-B6F4-250E1283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1026" name="Picture 2" descr="What Does 😅 - grinning face with sweat emoji Dictionary.com">
            <a:extLst>
              <a:ext uri="{FF2B5EF4-FFF2-40B4-BE49-F238E27FC236}">
                <a16:creationId xmlns:a16="http://schemas.microsoft.com/office/drawing/2014/main" id="{FCE04158-ECFA-4208-A246-BB32365F8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2" y="5429026"/>
            <a:ext cx="451077" cy="45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4DC9-AD67-4C50-BD91-26ADC23D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F5AE-ABC7-4C0E-AA30-00E4F9D9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42410"/>
            <a:ext cx="8229600" cy="2888516"/>
          </a:xfrm>
        </p:spPr>
        <p:txBody>
          <a:bodyPr/>
          <a:lstStyle/>
          <a:p>
            <a:r>
              <a:rPr lang="en-US"/>
              <a:t>Suppose that we want to implement the following functionality:</a:t>
            </a:r>
          </a:p>
          <a:p>
            <a:pPr lvl="1"/>
            <a:r>
              <a:rPr lang="en-US"/>
              <a:t>Whenever there is new tuple inserted into Scores, we insert a tuple into </a:t>
            </a:r>
            <a:r>
              <a:rPr lang="en-US" err="1"/>
              <a:t>Scores_Log</a:t>
            </a:r>
            <a:r>
              <a:rPr lang="en-US"/>
              <a:t> to record</a:t>
            </a:r>
          </a:p>
          <a:p>
            <a:pPr lvl="2"/>
            <a:r>
              <a:rPr lang="en-US"/>
              <a:t>The name of the student, and</a:t>
            </a:r>
          </a:p>
          <a:p>
            <a:pPr lvl="2"/>
            <a:r>
              <a:rPr lang="en-US"/>
              <a:t>The date of the insertion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775179-E557-4EF9-9451-FABF458A6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566203"/>
              </p:ext>
            </p:extLst>
          </p:nvPr>
        </p:nvGraphicFramePr>
        <p:xfrm>
          <a:off x="1871701" y="1248772"/>
          <a:ext cx="18001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Mark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92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Bob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63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Cathy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58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David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47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F875E6-4844-4DE1-AB89-211DBE716475}"/>
              </a:ext>
            </a:extLst>
          </p:cNvPr>
          <p:cNvSpPr txBox="1"/>
          <p:nvPr/>
        </p:nvSpPr>
        <p:spPr>
          <a:xfrm>
            <a:off x="538480" y="1248772"/>
            <a:ext cx="1206976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itchFamily="34" charset="0"/>
              </a:rPr>
              <a:t>Scores</a:t>
            </a:r>
            <a:endParaRPr lang="en-SG" sz="2800" b="1">
              <a:latin typeface="Calibri" pitchFamily="34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DEE2CE8-488D-4875-9DDF-E97B11DB0D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343789"/>
              </p:ext>
            </p:extLst>
          </p:nvPr>
        </p:nvGraphicFramePr>
        <p:xfrm>
          <a:off x="6134761" y="1248772"/>
          <a:ext cx="24707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itchFamily="34" charset="0"/>
                        </a:rPr>
                        <a:t>EntryDate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2021-03-01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Bob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alibri" pitchFamily="34" charset="0"/>
                        </a:rPr>
                        <a:t>2021-03-09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Cathy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alibri" pitchFamily="34" charset="0"/>
                        </a:rPr>
                        <a:t>2021-03-12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David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2021-03-15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7707A2-DE93-45DB-82B5-D3E23CC93BB4}"/>
              </a:ext>
            </a:extLst>
          </p:cNvPr>
          <p:cNvSpPr txBox="1"/>
          <p:nvPr/>
        </p:nvSpPr>
        <p:spPr>
          <a:xfrm>
            <a:off x="6134761" y="586115"/>
            <a:ext cx="1893716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itchFamily="34" charset="0"/>
              </a:rPr>
              <a:t>Scores_Log</a:t>
            </a:r>
            <a:endParaRPr lang="en-SG" sz="2800" b="1" dirty="0">
              <a:latin typeface="Calibri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B510F8-A394-4FC3-8BAB-94CBD003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90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8B91-E5CF-429E-B345-054C4C18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Trigger Example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4DE5-781D-48A4-9F9C-78ECEED7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7389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dirty="0"/>
              <a:t>CREATE </a:t>
            </a:r>
            <a:r>
              <a:rPr lang="en-SG" dirty="0">
                <a:solidFill>
                  <a:srgbClr val="A50021"/>
                </a:solidFill>
              </a:rPr>
              <a:t>CONSTRAINT</a:t>
            </a:r>
            <a:r>
              <a:rPr lang="en-SG" dirty="0"/>
              <a:t> TRIGGER </a:t>
            </a:r>
            <a:r>
              <a:rPr lang="en-SG" dirty="0" err="1"/>
              <a:t>bal_check_trigger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AFTER INSERT OR UPDATE OR DELETE ON Account</a:t>
            </a:r>
          </a:p>
          <a:p>
            <a:pPr marL="0" indent="0">
              <a:buNone/>
            </a:pPr>
            <a:r>
              <a:rPr lang="en-SG" dirty="0">
                <a:solidFill>
                  <a:srgbClr val="A50021"/>
                </a:solidFill>
              </a:rPr>
              <a:t>DEFERRABLE</a:t>
            </a:r>
            <a:r>
              <a:rPr lang="en-SG" dirty="0"/>
              <a:t> </a:t>
            </a:r>
            <a:r>
              <a:rPr lang="en-SG" dirty="0">
                <a:solidFill>
                  <a:srgbClr val="0000CC"/>
                </a:solidFill>
              </a:rPr>
              <a:t>INITIALLY DEFERRED</a:t>
            </a:r>
          </a:p>
          <a:p>
            <a:pPr marL="0" indent="0">
              <a:buNone/>
            </a:pPr>
            <a:r>
              <a:rPr lang="en-SG" dirty="0"/>
              <a:t>FOR EACH ROW</a:t>
            </a:r>
          </a:p>
          <a:p>
            <a:pPr marL="0" indent="0">
              <a:buNone/>
            </a:pPr>
            <a:r>
              <a:rPr lang="en-SG" dirty="0"/>
              <a:t>EXECUTE FUNCTION </a:t>
            </a:r>
            <a:r>
              <a:rPr lang="en-SG" dirty="0" err="1"/>
              <a:t>bal_check_func</a:t>
            </a:r>
            <a:r>
              <a:rPr lang="en-SG" dirty="0"/>
              <a:t>();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01A73-2EB3-4916-8D07-EBB3F3EC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22987"/>
            <a:ext cx="2133600" cy="457200"/>
          </a:xfrm>
        </p:spPr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536A5C-D98B-43BE-BE99-3D618F3E76D1}"/>
              </a:ext>
            </a:extLst>
          </p:cNvPr>
          <p:cNvSpPr txBox="1">
            <a:spLocks/>
          </p:cNvSpPr>
          <p:nvPr/>
        </p:nvSpPr>
        <p:spPr bwMode="auto">
          <a:xfrm>
            <a:off x="457199" y="3118757"/>
            <a:ext cx="8591107" cy="5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SG" kern="0" dirty="0"/>
              <a:t>With the above deferred trigger, we can do the following:</a:t>
            </a:r>
          </a:p>
          <a:p>
            <a:endParaRPr lang="en-SG" kern="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79884CD-8537-4371-A7A4-2A6673300D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57806"/>
              </p:ext>
            </p:extLst>
          </p:nvPr>
        </p:nvGraphicFramePr>
        <p:xfrm>
          <a:off x="6553200" y="949324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C3046D-D8F3-4446-9390-F6A36F2DC7DB}"/>
              </a:ext>
            </a:extLst>
          </p:cNvPr>
          <p:cNvSpPr txBox="1"/>
          <p:nvPr/>
        </p:nvSpPr>
        <p:spPr>
          <a:xfrm>
            <a:off x="6553200" y="366224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 dirty="0">
                <a:latin typeface="Calibri" pitchFamily="34" charset="0"/>
              </a:rPr>
              <a:t>Account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D66E91-5D30-4644-9E61-C6B3E7DF5F05}"/>
              </a:ext>
            </a:extLst>
          </p:cNvPr>
          <p:cNvSpPr txBox="1">
            <a:spLocks/>
          </p:cNvSpPr>
          <p:nvPr/>
        </p:nvSpPr>
        <p:spPr bwMode="auto">
          <a:xfrm>
            <a:off x="457200" y="570415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SG" kern="0" dirty="0"/>
              <a:t>The trigger will be activated at "COMMIT"</a:t>
            </a:r>
          </a:p>
          <a:p>
            <a:endParaRPr lang="en-SG" kern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53CFB1-885B-4FAA-B0CB-7F0355A34DD4}"/>
              </a:ext>
            </a:extLst>
          </p:cNvPr>
          <p:cNvSpPr txBox="1">
            <a:spLocks/>
          </p:cNvSpPr>
          <p:nvPr/>
        </p:nvSpPr>
        <p:spPr bwMode="auto">
          <a:xfrm>
            <a:off x="457200" y="3988467"/>
            <a:ext cx="8229600" cy="142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SG" kern="0" dirty="0"/>
              <a:t>BEGIN TRANSACTION;</a:t>
            </a:r>
          </a:p>
          <a:p>
            <a:pPr marL="0" indent="0">
              <a:buFont typeface="Wingdings" pitchFamily="2" charset="2"/>
              <a:buNone/>
            </a:pPr>
            <a:r>
              <a:rPr lang="en-SG" kern="0" dirty="0"/>
              <a:t>UPDATE Account SET Bal = Bal – 100 WHERE AID = 1;</a:t>
            </a:r>
          </a:p>
          <a:p>
            <a:pPr marL="0" indent="0">
              <a:buNone/>
            </a:pPr>
            <a:r>
              <a:rPr lang="en-SG" kern="0" dirty="0"/>
              <a:t>UPDATE Account SET Bal = Bal + 100 WHERE AID = 2;</a:t>
            </a:r>
          </a:p>
          <a:p>
            <a:pPr marL="0" indent="0">
              <a:buFont typeface="Wingdings" pitchFamily="2" charset="2"/>
              <a:buNone/>
            </a:pPr>
            <a:r>
              <a:rPr lang="en-SG" kern="0" dirty="0"/>
              <a:t>COMMIT;</a:t>
            </a:r>
          </a:p>
          <a:p>
            <a:endParaRPr lang="en-SG" kern="0" dirty="0"/>
          </a:p>
        </p:txBody>
      </p:sp>
    </p:spTree>
    <p:extLst>
      <p:ext uri="{BB962C8B-B14F-4D97-AF65-F5344CB8AC3E}">
        <p14:creationId xmlns:p14="http://schemas.microsoft.com/office/powerpoint/2010/main" val="18817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8B91-E5CF-429E-B345-054C4C18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Trigger Example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4DE5-781D-48A4-9F9C-78ECEED7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7389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dirty="0"/>
              <a:t>CREATE CONSTRAINT TRIGGER </a:t>
            </a:r>
            <a:r>
              <a:rPr lang="en-SG" dirty="0" err="1"/>
              <a:t>bal_check_trigger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AFTER INSERT OR UPDATE OR DELETE ON Account</a:t>
            </a:r>
          </a:p>
          <a:p>
            <a:pPr marL="0" indent="0">
              <a:buNone/>
            </a:pPr>
            <a:r>
              <a:rPr lang="en-SG" dirty="0"/>
              <a:t>DEFERRABLE </a:t>
            </a:r>
            <a:r>
              <a:rPr lang="en-SG" dirty="0">
                <a:solidFill>
                  <a:srgbClr val="A50021"/>
                </a:solidFill>
              </a:rPr>
              <a:t>INITIALLY IMMEDIATE</a:t>
            </a:r>
          </a:p>
          <a:p>
            <a:pPr marL="0" indent="0">
              <a:buNone/>
            </a:pPr>
            <a:r>
              <a:rPr lang="en-SG" dirty="0"/>
              <a:t>FOR EACH ROW</a:t>
            </a:r>
          </a:p>
          <a:p>
            <a:pPr marL="0" indent="0">
              <a:buNone/>
            </a:pPr>
            <a:r>
              <a:rPr lang="en-SG" dirty="0"/>
              <a:t>EXECUTE FUNCTION </a:t>
            </a:r>
            <a:r>
              <a:rPr lang="en-SG" dirty="0" err="1"/>
              <a:t>bal_check_func</a:t>
            </a:r>
            <a:r>
              <a:rPr lang="en-SG" dirty="0"/>
              <a:t>();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01A73-2EB3-4916-8D07-EBB3F3EC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79884CD-8537-4371-A7A4-2A6673300D9E}"/>
              </a:ext>
            </a:extLst>
          </p:cNvPr>
          <p:cNvGraphicFramePr>
            <a:graphicFrameLocks/>
          </p:cNvGraphicFramePr>
          <p:nvPr/>
        </p:nvGraphicFramePr>
        <p:xfrm>
          <a:off x="6553200" y="949324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C3046D-D8F3-4446-9390-F6A36F2DC7DB}"/>
              </a:ext>
            </a:extLst>
          </p:cNvPr>
          <p:cNvSpPr txBox="1"/>
          <p:nvPr/>
        </p:nvSpPr>
        <p:spPr>
          <a:xfrm>
            <a:off x="6553200" y="366224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 dirty="0">
                <a:latin typeface="Calibri" pitchFamily="34" charset="0"/>
              </a:rPr>
              <a:t>Account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918F3B-52A9-4FC2-AB9F-B95E4A55BDC3}"/>
              </a:ext>
            </a:extLst>
          </p:cNvPr>
          <p:cNvSpPr txBox="1">
            <a:spLocks/>
          </p:cNvSpPr>
          <p:nvPr/>
        </p:nvSpPr>
        <p:spPr bwMode="auto">
          <a:xfrm>
            <a:off x="457199" y="2971802"/>
            <a:ext cx="8229601" cy="88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SG" kern="0" dirty="0"/>
              <a:t>What if the trigger is "initially immediate"?</a:t>
            </a:r>
          </a:p>
          <a:p>
            <a:r>
              <a:rPr lang="en-SG" kern="0" dirty="0"/>
              <a:t>Answer: we just need to change it on the fly</a:t>
            </a:r>
          </a:p>
          <a:p>
            <a:endParaRPr lang="en-SG" kern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6FFF7E-8B16-4905-8EFC-AA76AD03FA64}"/>
              </a:ext>
            </a:extLst>
          </p:cNvPr>
          <p:cNvSpPr txBox="1">
            <a:spLocks/>
          </p:cNvSpPr>
          <p:nvPr/>
        </p:nvSpPr>
        <p:spPr bwMode="auto">
          <a:xfrm>
            <a:off x="457200" y="3988467"/>
            <a:ext cx="8229600" cy="142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SG" kern="0" dirty="0"/>
              <a:t>BEGIN TRANSACTION;</a:t>
            </a:r>
          </a:p>
          <a:p>
            <a:pPr marL="0" indent="0">
              <a:buFont typeface="Wingdings" pitchFamily="2" charset="2"/>
              <a:buNone/>
            </a:pPr>
            <a:r>
              <a:rPr lang="en-SG" kern="0" dirty="0"/>
              <a:t>UPDATE Account SET Bal = Bal – 100 WHERE AID = 1;</a:t>
            </a:r>
          </a:p>
          <a:p>
            <a:pPr marL="0" indent="0">
              <a:buNone/>
            </a:pPr>
            <a:r>
              <a:rPr lang="en-SG" kern="0" dirty="0"/>
              <a:t>UPDATE Account SET Bal = Bal + 100 WHERE AID = 2;</a:t>
            </a:r>
          </a:p>
          <a:p>
            <a:pPr marL="0" indent="0">
              <a:buFont typeface="Wingdings" pitchFamily="2" charset="2"/>
              <a:buNone/>
            </a:pPr>
            <a:r>
              <a:rPr lang="en-SG" kern="0" dirty="0"/>
              <a:t>COMMIT;</a:t>
            </a:r>
          </a:p>
          <a:p>
            <a:endParaRPr lang="en-SG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5618F64-0B5C-443F-8283-D724F75EEDC0}"/>
              </a:ext>
            </a:extLst>
          </p:cNvPr>
          <p:cNvSpPr txBox="1">
            <a:spLocks/>
          </p:cNvSpPr>
          <p:nvPr/>
        </p:nvSpPr>
        <p:spPr bwMode="auto">
          <a:xfrm>
            <a:off x="457200" y="570415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SG" kern="0" dirty="0"/>
              <a:t>The trigger will be activated at "COMMIT"</a:t>
            </a:r>
          </a:p>
          <a:p>
            <a:endParaRPr lang="en-SG" kern="0" dirty="0"/>
          </a:p>
        </p:txBody>
      </p:sp>
    </p:spTree>
    <p:extLst>
      <p:ext uri="{BB962C8B-B14F-4D97-AF65-F5344CB8AC3E}">
        <p14:creationId xmlns:p14="http://schemas.microsoft.com/office/powerpoint/2010/main" val="350132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8B91-E5CF-429E-B345-054C4C18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Trigger Example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4DE5-781D-48A4-9F9C-78ECEED7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7389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dirty="0"/>
              <a:t>CREATE CONSTRAINT TRIGGER </a:t>
            </a:r>
            <a:r>
              <a:rPr lang="en-SG" dirty="0" err="1"/>
              <a:t>bal_check_trigger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AFTER INSERT OR UPDATE OR DELETE ON Account</a:t>
            </a:r>
          </a:p>
          <a:p>
            <a:pPr marL="0" indent="0">
              <a:buNone/>
            </a:pPr>
            <a:r>
              <a:rPr lang="en-SG" dirty="0"/>
              <a:t>DEFERRABLE </a:t>
            </a:r>
            <a:r>
              <a:rPr lang="en-SG" dirty="0">
                <a:solidFill>
                  <a:srgbClr val="A50021"/>
                </a:solidFill>
              </a:rPr>
              <a:t>INITIALLY IMMEDIATE</a:t>
            </a:r>
          </a:p>
          <a:p>
            <a:pPr marL="0" indent="0">
              <a:buNone/>
            </a:pPr>
            <a:r>
              <a:rPr lang="en-SG" dirty="0"/>
              <a:t>FOR EACH ROW</a:t>
            </a:r>
          </a:p>
          <a:p>
            <a:pPr marL="0" indent="0">
              <a:buNone/>
            </a:pPr>
            <a:r>
              <a:rPr lang="en-SG" dirty="0"/>
              <a:t>EXECUTE FUNCTION </a:t>
            </a:r>
            <a:r>
              <a:rPr lang="en-SG" dirty="0" err="1"/>
              <a:t>bal_check_func</a:t>
            </a:r>
            <a:r>
              <a:rPr lang="en-SG" dirty="0"/>
              <a:t>();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01A73-2EB3-4916-8D07-EBB3F3EC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79884CD-8537-4371-A7A4-2A6673300D9E}"/>
              </a:ext>
            </a:extLst>
          </p:cNvPr>
          <p:cNvGraphicFramePr>
            <a:graphicFrameLocks/>
          </p:cNvGraphicFramePr>
          <p:nvPr/>
        </p:nvGraphicFramePr>
        <p:xfrm>
          <a:off x="6553200" y="949324"/>
          <a:ext cx="2229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60222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AID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Bal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>
                          <a:latin typeface="Calibri" pitchFamily="34" charset="0"/>
                        </a:rPr>
                        <a:t>100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C3046D-D8F3-4446-9390-F6A36F2DC7DB}"/>
              </a:ext>
            </a:extLst>
          </p:cNvPr>
          <p:cNvSpPr txBox="1"/>
          <p:nvPr/>
        </p:nvSpPr>
        <p:spPr>
          <a:xfrm>
            <a:off x="6553200" y="366224"/>
            <a:ext cx="1478099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b="1" dirty="0">
                <a:latin typeface="Calibri" pitchFamily="34" charset="0"/>
              </a:rPr>
              <a:t>Account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918F3B-52A9-4FC2-AB9F-B95E4A55BDC3}"/>
              </a:ext>
            </a:extLst>
          </p:cNvPr>
          <p:cNvSpPr txBox="1">
            <a:spLocks/>
          </p:cNvSpPr>
          <p:nvPr/>
        </p:nvSpPr>
        <p:spPr bwMode="auto">
          <a:xfrm>
            <a:off x="457199" y="2971802"/>
            <a:ext cx="8229601" cy="88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SG" kern="0" dirty="0"/>
              <a:t>What if the trigger is "initially immediate"?</a:t>
            </a:r>
          </a:p>
          <a:p>
            <a:r>
              <a:rPr lang="en-SG" kern="0" dirty="0"/>
              <a:t>Answer: we just need to change it on the fly</a:t>
            </a:r>
          </a:p>
          <a:p>
            <a:endParaRPr lang="en-SG" kern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6FFF7E-8B16-4905-8EFC-AA76AD03FA64}"/>
              </a:ext>
            </a:extLst>
          </p:cNvPr>
          <p:cNvSpPr txBox="1">
            <a:spLocks/>
          </p:cNvSpPr>
          <p:nvPr/>
        </p:nvSpPr>
        <p:spPr bwMode="auto">
          <a:xfrm>
            <a:off x="457200" y="3886206"/>
            <a:ext cx="8229600" cy="177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SG" kern="0" dirty="0"/>
              <a:t>BEGIN TRANSACTION;</a:t>
            </a:r>
          </a:p>
          <a:p>
            <a:pPr marL="0" indent="0">
              <a:buFont typeface="Wingdings" pitchFamily="2" charset="2"/>
              <a:buNone/>
            </a:pPr>
            <a:r>
              <a:rPr lang="en-SG" kern="0" dirty="0">
                <a:solidFill>
                  <a:srgbClr val="A50021"/>
                </a:solidFill>
              </a:rPr>
              <a:t>SET CONSTRAINTS</a:t>
            </a:r>
            <a:r>
              <a:rPr lang="en-SG" kern="0" dirty="0"/>
              <a:t> </a:t>
            </a:r>
            <a:r>
              <a:rPr lang="en-SG" kern="0" dirty="0" err="1"/>
              <a:t>bal_check_trigger</a:t>
            </a:r>
            <a:r>
              <a:rPr lang="en-SG" kern="0" dirty="0"/>
              <a:t> </a:t>
            </a:r>
            <a:r>
              <a:rPr lang="en-SG" kern="0" dirty="0">
                <a:solidFill>
                  <a:srgbClr val="0000CC"/>
                </a:solidFill>
              </a:rPr>
              <a:t>DEFERRED</a:t>
            </a:r>
            <a:r>
              <a:rPr lang="en-SG" kern="0" dirty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SG" kern="0" dirty="0"/>
              <a:t>UPDATE Account SET Bal = </a:t>
            </a:r>
            <a:r>
              <a:rPr lang="en-SG" kern="0"/>
              <a:t>Bal – </a:t>
            </a:r>
            <a:r>
              <a:rPr lang="en-SG" kern="0" dirty="0"/>
              <a:t>100 WHERE AID = 1;</a:t>
            </a:r>
          </a:p>
          <a:p>
            <a:pPr marL="0" indent="0">
              <a:buNone/>
            </a:pPr>
            <a:r>
              <a:rPr lang="en-SG" kern="0" dirty="0"/>
              <a:t>UPDATE Account SET Bal = Bal + 100 WHERE AID = 2;</a:t>
            </a:r>
          </a:p>
          <a:p>
            <a:pPr marL="0" indent="0">
              <a:buFont typeface="Wingdings" pitchFamily="2" charset="2"/>
              <a:buNone/>
            </a:pPr>
            <a:r>
              <a:rPr lang="en-SG" kern="0" dirty="0"/>
              <a:t>COMMIT;</a:t>
            </a:r>
          </a:p>
          <a:p>
            <a:endParaRPr lang="en-SG" kern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1E594-F1F8-4315-97D4-52265B257EC3}"/>
              </a:ext>
            </a:extLst>
          </p:cNvPr>
          <p:cNvSpPr txBox="1">
            <a:spLocks/>
          </p:cNvSpPr>
          <p:nvPr/>
        </p:nvSpPr>
        <p:spPr bwMode="auto">
          <a:xfrm>
            <a:off x="457200" y="570415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SG" kern="0" dirty="0"/>
              <a:t>The trigger will be activated at "COMMIT"</a:t>
            </a:r>
          </a:p>
          <a:p>
            <a:endParaRPr lang="en-SG" kern="0" dirty="0"/>
          </a:p>
        </p:txBody>
      </p:sp>
    </p:spTree>
    <p:extLst>
      <p:ext uri="{BB962C8B-B14F-4D97-AF65-F5344CB8AC3E}">
        <p14:creationId xmlns:p14="http://schemas.microsoft.com/office/powerpoint/2010/main" val="3042876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5C0E-346F-4FA9-9400-DFD7C463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Multiple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9901-67C3-46A8-9574-5458E738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There can be multiple triggers defined for the same event on the same table</a:t>
            </a:r>
          </a:p>
          <a:p>
            <a:r>
              <a:rPr lang="en-SG" dirty="0"/>
              <a:t>Order of trigger activation</a:t>
            </a:r>
          </a:p>
          <a:p>
            <a:pPr lvl="1"/>
            <a:r>
              <a:rPr lang="en-SG" dirty="0"/>
              <a:t>BEFORE statement-level triggers</a:t>
            </a:r>
          </a:p>
          <a:p>
            <a:pPr lvl="1"/>
            <a:r>
              <a:rPr lang="en-SG" dirty="0"/>
              <a:t>BEFORE row-level triggers</a:t>
            </a:r>
          </a:p>
          <a:p>
            <a:pPr lvl="1"/>
            <a:r>
              <a:rPr lang="en-SG" dirty="0"/>
              <a:t>AFTER row-level triggers</a:t>
            </a:r>
          </a:p>
          <a:p>
            <a:pPr lvl="1"/>
            <a:r>
              <a:rPr lang="en-SG" dirty="0"/>
              <a:t>AFTER statement-level triggers</a:t>
            </a:r>
          </a:p>
          <a:p>
            <a:r>
              <a:rPr lang="en-SG" dirty="0"/>
              <a:t>Within each category, triggers are activated in alphabetic order</a:t>
            </a:r>
          </a:p>
          <a:p>
            <a:r>
              <a:rPr lang="en-SG" dirty="0"/>
              <a:t>If a BEFORE row-level trigger returns NULL, then subsequent triggers on the same row are omitted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B574-DF4E-4D26-9FCC-D88DEFBA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1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3F6A-A515-4087-B3E5-06FF2CE8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9109-E12C-4F76-A1CC-7934120F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Our discussions about triggers are based on PostgreSQL's syntax and implementation</a:t>
            </a:r>
          </a:p>
          <a:p>
            <a:r>
              <a:rPr lang="en-SG" dirty="0"/>
              <a:t>Different databases have different syntaxes and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2651-5757-45B8-8FDB-BF749E05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35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7944E9-FF83-43C3-9C2D-07DCE26891D8}"/>
              </a:ext>
            </a:extLst>
          </p:cNvPr>
          <p:cNvSpPr txBox="1">
            <a:spLocks/>
          </p:cNvSpPr>
          <p:nvPr/>
        </p:nvSpPr>
        <p:spPr bwMode="auto">
          <a:xfrm>
            <a:off x="457200" y="3776718"/>
            <a:ext cx="8229600" cy="249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kern="0" dirty="0"/>
              <a:t>CREATE OR REPLACE FUNCTION </a:t>
            </a:r>
            <a:r>
              <a:rPr lang="en-US" kern="0" dirty="0" err="1"/>
              <a:t>scores_log_func</a:t>
            </a:r>
            <a:r>
              <a:rPr lang="en-US" kern="0" dirty="0"/>
              <a:t>() RETURNS VOID AS $$</a:t>
            </a:r>
          </a:p>
          <a:p>
            <a:pPr marL="0" indent="0">
              <a:buNone/>
            </a:pPr>
            <a:r>
              <a:rPr lang="en-US" kern="0" dirty="0"/>
              <a:t>BEGIN</a:t>
            </a:r>
          </a:p>
          <a:p>
            <a:pPr marL="0" indent="0">
              <a:buNone/>
            </a:pPr>
            <a:r>
              <a:rPr lang="en-US" kern="0" dirty="0"/>
              <a:t>	IF (</a:t>
            </a:r>
            <a:r>
              <a:rPr lang="en-US" kern="0" dirty="0">
                <a:solidFill>
                  <a:srgbClr val="0000CC"/>
                </a:solidFill>
              </a:rPr>
              <a:t>there is an insertion into Scores</a:t>
            </a:r>
            <a:r>
              <a:rPr lang="en-US" kern="0" dirty="0"/>
              <a:t>) THEN</a:t>
            </a:r>
          </a:p>
          <a:p>
            <a:pPr marL="0" indent="0">
              <a:buNone/>
            </a:pPr>
            <a:r>
              <a:rPr lang="en-US" kern="0" dirty="0"/>
              <a:t>		INSERT INTO </a:t>
            </a:r>
            <a:r>
              <a:rPr lang="en-US" kern="0" dirty="0" err="1"/>
              <a:t>Scores_Log</a:t>
            </a:r>
            <a:r>
              <a:rPr lang="en-US" kern="0" dirty="0"/>
              <a:t>(Name, </a:t>
            </a:r>
            <a:r>
              <a:rPr lang="en-US" kern="0" dirty="0" err="1"/>
              <a:t>EntryDate</a:t>
            </a:r>
            <a:r>
              <a:rPr lang="en-US" kern="0" dirty="0"/>
              <a:t>) 					VALUES (</a:t>
            </a:r>
            <a:r>
              <a:rPr lang="en-US" kern="0" dirty="0" err="1"/>
              <a:t>New_Name</a:t>
            </a:r>
            <a:r>
              <a:rPr lang="en-US" kern="0" dirty="0"/>
              <a:t>, CURRENT_DATE);</a:t>
            </a:r>
          </a:p>
          <a:p>
            <a:pPr marL="0" indent="0">
              <a:buNone/>
            </a:pPr>
            <a:r>
              <a:rPr lang="en-US" kern="0" dirty="0"/>
              <a:t>	END IF;</a:t>
            </a:r>
          </a:p>
          <a:p>
            <a:pPr marL="0" indent="0">
              <a:buNone/>
            </a:pPr>
            <a:r>
              <a:rPr lang="en-US" kern="0" dirty="0"/>
              <a:t>END;</a:t>
            </a:r>
          </a:p>
          <a:p>
            <a:pPr marL="0" indent="0">
              <a:buNone/>
            </a:pPr>
            <a:r>
              <a:rPr lang="en-US" kern="0" dirty="0"/>
              <a:t>$$ LANGUAGE </a:t>
            </a:r>
            <a:r>
              <a:rPr lang="en-US" kern="0" dirty="0" err="1"/>
              <a:t>plpgsql</a:t>
            </a:r>
            <a:r>
              <a:rPr lang="en-US" kern="0" dirty="0"/>
              <a:t>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B4DC9-AD67-4C50-BD91-26ADC23D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F5AE-ABC7-4C0E-AA30-00E4F9D9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40810"/>
            <a:ext cx="8229600" cy="598070"/>
          </a:xfrm>
        </p:spPr>
        <p:txBody>
          <a:bodyPr>
            <a:normAutofit/>
          </a:bodyPr>
          <a:lstStyle/>
          <a:p>
            <a:r>
              <a:rPr lang="en-US"/>
              <a:t>Idea: Create a function for this purpose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775179-E557-4EF9-9451-FABF458A6CCA}"/>
              </a:ext>
            </a:extLst>
          </p:cNvPr>
          <p:cNvGraphicFramePr>
            <a:graphicFrameLocks/>
          </p:cNvGraphicFramePr>
          <p:nvPr/>
        </p:nvGraphicFramePr>
        <p:xfrm>
          <a:off x="1871701" y="1248772"/>
          <a:ext cx="18001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Mark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92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Bob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63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Cathy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58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David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47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F875E6-4844-4DE1-AB89-211DBE716475}"/>
              </a:ext>
            </a:extLst>
          </p:cNvPr>
          <p:cNvSpPr txBox="1"/>
          <p:nvPr/>
        </p:nvSpPr>
        <p:spPr>
          <a:xfrm>
            <a:off x="538480" y="1248772"/>
            <a:ext cx="1206976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alibri" pitchFamily="34" charset="0"/>
              </a:rPr>
              <a:t>Scores</a:t>
            </a:r>
            <a:endParaRPr lang="en-SG" sz="2800" b="1">
              <a:latin typeface="Calibri" pitchFamily="34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DEE2CE8-488D-4875-9DDF-E97B11DB0D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377884"/>
              </p:ext>
            </p:extLst>
          </p:nvPr>
        </p:nvGraphicFramePr>
        <p:xfrm>
          <a:off x="6134761" y="1248772"/>
          <a:ext cx="24707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4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EntryDate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2021-03-01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Bob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alibri" pitchFamily="34" charset="0"/>
                        </a:rPr>
                        <a:t>2021-03-09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Cathy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Calibri" pitchFamily="34" charset="0"/>
                        </a:rPr>
                        <a:t>2021-03-12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David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itchFamily="34" charset="0"/>
                        </a:rPr>
                        <a:t>2021-03-15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7707A2-DE93-45DB-82B5-D3E23CC93BB4}"/>
              </a:ext>
            </a:extLst>
          </p:cNvPr>
          <p:cNvSpPr txBox="1"/>
          <p:nvPr/>
        </p:nvSpPr>
        <p:spPr>
          <a:xfrm>
            <a:off x="6134761" y="586115"/>
            <a:ext cx="1893716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err="1">
                <a:latin typeface="Calibri" pitchFamily="34" charset="0"/>
              </a:rPr>
              <a:t>Scores_Log</a:t>
            </a:r>
            <a:endParaRPr lang="en-SG" sz="2800" b="1">
              <a:latin typeface="Calibri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7C868F-51EE-4B9B-9459-7185B4E6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49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7944E9-FF83-43C3-9C2D-07DCE26891D8}"/>
              </a:ext>
            </a:extLst>
          </p:cNvPr>
          <p:cNvSpPr txBox="1">
            <a:spLocks/>
          </p:cNvSpPr>
          <p:nvPr/>
        </p:nvSpPr>
        <p:spPr bwMode="auto">
          <a:xfrm>
            <a:off x="457200" y="3776718"/>
            <a:ext cx="8229600" cy="249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kern="0" dirty="0"/>
              <a:t>CREATE OR REPLACE FUNCTION </a:t>
            </a:r>
            <a:r>
              <a:rPr lang="en-US" kern="0" dirty="0" err="1"/>
              <a:t>scores_log_func</a:t>
            </a:r>
            <a:r>
              <a:rPr lang="en-US" kern="0" dirty="0"/>
              <a:t>() RETURNS VOID AS $$</a:t>
            </a:r>
          </a:p>
          <a:p>
            <a:pPr marL="0" indent="0">
              <a:buNone/>
            </a:pPr>
            <a:r>
              <a:rPr lang="en-US" kern="0" dirty="0"/>
              <a:t>BEGIN</a:t>
            </a:r>
          </a:p>
          <a:p>
            <a:pPr marL="0" indent="0">
              <a:buNone/>
            </a:pPr>
            <a:r>
              <a:rPr lang="en-US" kern="0" dirty="0"/>
              <a:t>	IF (</a:t>
            </a:r>
            <a:r>
              <a:rPr lang="en-US" kern="0" dirty="0">
                <a:solidFill>
                  <a:srgbClr val="0000CC"/>
                </a:solidFill>
              </a:rPr>
              <a:t>there is an insertion into Scores</a:t>
            </a:r>
            <a:r>
              <a:rPr lang="en-US" kern="0" dirty="0"/>
              <a:t>) THEN</a:t>
            </a:r>
          </a:p>
          <a:p>
            <a:pPr marL="0" indent="0">
              <a:buNone/>
            </a:pPr>
            <a:r>
              <a:rPr lang="en-US" kern="0" dirty="0"/>
              <a:t>		INSERT INTO </a:t>
            </a:r>
            <a:r>
              <a:rPr lang="en-US" kern="0" dirty="0" err="1"/>
              <a:t>Scores_Log</a:t>
            </a:r>
            <a:r>
              <a:rPr lang="en-US" kern="0" dirty="0"/>
              <a:t>(Name, </a:t>
            </a:r>
            <a:r>
              <a:rPr lang="en-US" kern="0" dirty="0" err="1"/>
              <a:t>EntryDate</a:t>
            </a:r>
            <a:r>
              <a:rPr lang="en-US" kern="0" dirty="0"/>
              <a:t>) 					VALUES (</a:t>
            </a:r>
            <a:r>
              <a:rPr lang="en-US" kern="0" dirty="0" err="1"/>
              <a:t>New_Name</a:t>
            </a:r>
            <a:r>
              <a:rPr lang="en-US" kern="0" dirty="0"/>
              <a:t>, CURRENT_DATE);</a:t>
            </a:r>
          </a:p>
          <a:p>
            <a:pPr marL="0" indent="0">
              <a:buNone/>
            </a:pPr>
            <a:r>
              <a:rPr lang="en-US" kern="0" dirty="0"/>
              <a:t>	END IF;</a:t>
            </a:r>
          </a:p>
          <a:p>
            <a:pPr marL="0" indent="0">
              <a:buNone/>
            </a:pPr>
            <a:r>
              <a:rPr lang="en-US" kern="0" dirty="0"/>
              <a:t>END;</a:t>
            </a:r>
          </a:p>
          <a:p>
            <a:pPr marL="0" indent="0">
              <a:buNone/>
            </a:pPr>
            <a:r>
              <a:rPr lang="en-US" kern="0" dirty="0"/>
              <a:t>$$ LANGUAGE </a:t>
            </a:r>
            <a:r>
              <a:rPr lang="en-US" kern="0" dirty="0" err="1"/>
              <a:t>plpgsql</a:t>
            </a:r>
            <a:r>
              <a:rPr lang="en-US" kern="0" dirty="0"/>
              <a:t>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B4DC9-AD67-4C50-BD91-26ADC23D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E4BC58-F90A-469D-8510-B0065C65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602"/>
            <a:ext cx="8229600" cy="2310398"/>
          </a:xfrm>
          <a:ln w="254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Two issues to address:</a:t>
            </a:r>
          </a:p>
          <a:p>
            <a:pPr lvl="1"/>
            <a:r>
              <a:rPr lang="en-US" dirty="0"/>
              <a:t>We need a way to express this condition about "an insertion occurring on Scores"</a:t>
            </a:r>
          </a:p>
          <a:p>
            <a:pPr lvl="1"/>
            <a:r>
              <a:rPr lang="en-US" dirty="0"/>
              <a:t>We need the database to check this condition whenever appropriate</a:t>
            </a:r>
          </a:p>
          <a:p>
            <a:pPr lvl="1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FB492F-F551-46D3-B09B-37F8C281C8A2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4241494" y="3429000"/>
            <a:ext cx="330506" cy="9925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5D84C-5A0E-4FD0-AAAD-A93B3C62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7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7944E9-FF83-43C3-9C2D-07DCE26891D8}"/>
              </a:ext>
            </a:extLst>
          </p:cNvPr>
          <p:cNvSpPr txBox="1">
            <a:spLocks/>
          </p:cNvSpPr>
          <p:nvPr/>
        </p:nvSpPr>
        <p:spPr bwMode="auto">
          <a:xfrm>
            <a:off x="457200" y="3776718"/>
            <a:ext cx="8229600" cy="249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kern="0" dirty="0"/>
              <a:t>CREATE OR REPLACE FUNCTION </a:t>
            </a:r>
            <a:r>
              <a:rPr lang="en-US" kern="0" dirty="0" err="1"/>
              <a:t>scores_log_func</a:t>
            </a:r>
            <a:r>
              <a:rPr lang="en-US" kern="0" dirty="0"/>
              <a:t>() RETURNS VOID AS $$</a:t>
            </a:r>
          </a:p>
          <a:p>
            <a:pPr marL="0" indent="0">
              <a:buNone/>
            </a:pPr>
            <a:r>
              <a:rPr lang="en-US" kern="0" dirty="0"/>
              <a:t>BEGIN</a:t>
            </a:r>
          </a:p>
          <a:p>
            <a:pPr marL="0" indent="0">
              <a:buNone/>
            </a:pPr>
            <a:r>
              <a:rPr lang="en-US" kern="0" dirty="0"/>
              <a:t>	IF (</a:t>
            </a:r>
            <a:r>
              <a:rPr lang="en-US" kern="0" dirty="0">
                <a:solidFill>
                  <a:srgbClr val="0000CC"/>
                </a:solidFill>
              </a:rPr>
              <a:t>there is an insertion into Scores</a:t>
            </a:r>
            <a:r>
              <a:rPr lang="en-US" kern="0" dirty="0"/>
              <a:t>) THEN</a:t>
            </a:r>
          </a:p>
          <a:p>
            <a:pPr marL="0" indent="0">
              <a:buNone/>
            </a:pPr>
            <a:r>
              <a:rPr lang="en-US" kern="0" dirty="0"/>
              <a:t>		INSERT INTO </a:t>
            </a:r>
            <a:r>
              <a:rPr lang="en-US" kern="0" dirty="0" err="1"/>
              <a:t>Scores_Log</a:t>
            </a:r>
            <a:r>
              <a:rPr lang="en-US" kern="0" dirty="0"/>
              <a:t>(Name, </a:t>
            </a:r>
            <a:r>
              <a:rPr lang="en-US" kern="0" dirty="0" err="1"/>
              <a:t>EntryDate</a:t>
            </a:r>
            <a:r>
              <a:rPr lang="en-US" kern="0" dirty="0"/>
              <a:t>) 					VALUES (</a:t>
            </a:r>
            <a:r>
              <a:rPr lang="en-US" kern="0" dirty="0" err="1"/>
              <a:t>New_Name</a:t>
            </a:r>
            <a:r>
              <a:rPr lang="en-US" kern="0" dirty="0"/>
              <a:t>, CURRENT_DATE);</a:t>
            </a:r>
          </a:p>
          <a:p>
            <a:pPr marL="0" indent="0">
              <a:buNone/>
            </a:pPr>
            <a:r>
              <a:rPr lang="en-US" kern="0" dirty="0"/>
              <a:t>	END IF;</a:t>
            </a:r>
          </a:p>
          <a:p>
            <a:pPr marL="0" indent="0">
              <a:buNone/>
            </a:pPr>
            <a:r>
              <a:rPr lang="en-US" kern="0" dirty="0"/>
              <a:t>END;</a:t>
            </a:r>
          </a:p>
          <a:p>
            <a:pPr marL="0" indent="0">
              <a:buNone/>
            </a:pPr>
            <a:r>
              <a:rPr lang="en-US" kern="0" dirty="0"/>
              <a:t>$$ LANGUAGE </a:t>
            </a:r>
            <a:r>
              <a:rPr lang="en-US" kern="0" dirty="0" err="1"/>
              <a:t>plpgsql</a:t>
            </a:r>
            <a:r>
              <a:rPr lang="en-US" kern="0" dirty="0"/>
              <a:t>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B4DC9-AD67-4C50-BD91-26ADC23D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E4BC58-F90A-469D-8510-B0065C65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8602"/>
            <a:ext cx="8229600" cy="2310398"/>
          </a:xfrm>
          <a:ln w="254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Two issues to address:</a:t>
            </a:r>
          </a:p>
          <a:p>
            <a:pPr lvl="1"/>
            <a:r>
              <a:rPr lang="en-US" dirty="0"/>
              <a:t>We need a way to express this condition about "an insertion occurring on Scores"   - </a:t>
            </a:r>
            <a:r>
              <a:rPr lang="en-US" dirty="0">
                <a:solidFill>
                  <a:srgbClr val="A50021"/>
                </a:solidFill>
              </a:rPr>
              <a:t>trigger functions</a:t>
            </a:r>
          </a:p>
          <a:p>
            <a:pPr lvl="1"/>
            <a:r>
              <a:rPr lang="en-US" dirty="0"/>
              <a:t>We need the database to check this condition whenever appropriate	        - </a:t>
            </a:r>
            <a:r>
              <a:rPr lang="en-US" dirty="0">
                <a:solidFill>
                  <a:srgbClr val="A50021"/>
                </a:solidFill>
              </a:rPr>
              <a:t>triggers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FB492F-F551-46D3-B09B-37F8C281C8A2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4241494" y="3429000"/>
            <a:ext cx="330506" cy="9925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D03AD-B6F1-4E8D-B44B-67484DD8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33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F38-BBBF-4012-B888-6FA62FBD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477A-131C-4BA4-895C-DCD8FABE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47430"/>
            <a:ext cx="8229600" cy="2696207"/>
          </a:xfrm>
          <a:ln w="254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CREATE OR REPLACE FUNCTION </a:t>
            </a:r>
            <a:r>
              <a:rPr lang="en-US" sz="2400" dirty="0" err="1"/>
              <a:t>scores_log_func</a:t>
            </a:r>
            <a:r>
              <a:rPr lang="en-US" sz="2400" dirty="0"/>
              <a:t>() RETURNS </a:t>
            </a:r>
            <a:r>
              <a:rPr lang="en-US" sz="2400" dirty="0">
                <a:solidFill>
                  <a:srgbClr val="A50021"/>
                </a:solidFill>
              </a:rPr>
              <a:t>TRIGGER</a:t>
            </a:r>
            <a:r>
              <a:rPr lang="en-US" sz="2400" dirty="0"/>
              <a:t>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	INSERT INTO </a:t>
            </a:r>
            <a:r>
              <a:rPr lang="en-US" sz="2400" dirty="0" err="1"/>
              <a:t>Scores_Log</a:t>
            </a:r>
            <a:r>
              <a:rPr lang="en-US" sz="2400" dirty="0"/>
              <a:t>(Name, </a:t>
            </a:r>
            <a:r>
              <a:rPr lang="en-US" sz="2400" dirty="0" err="1"/>
              <a:t>EntryDate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		VALUES (</a:t>
            </a:r>
            <a:r>
              <a:rPr lang="en-US" sz="2400" dirty="0" err="1">
                <a:solidFill>
                  <a:srgbClr val="0000CC"/>
                </a:solidFill>
              </a:rPr>
              <a:t>NEW</a:t>
            </a:r>
            <a:r>
              <a:rPr lang="en-US" sz="2400" dirty="0" err="1"/>
              <a:t>.Name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A50021"/>
                </a:solidFill>
              </a:rPr>
              <a:t>CURRENT_DATE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RETURN NULL;</a:t>
            </a: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3BEB8A-DA4D-4064-975C-3AFA86D96BDD}"/>
              </a:ext>
            </a:extLst>
          </p:cNvPr>
          <p:cNvSpPr txBox="1">
            <a:spLocks/>
          </p:cNvSpPr>
          <p:nvPr/>
        </p:nvSpPr>
        <p:spPr bwMode="auto">
          <a:xfrm>
            <a:off x="457200" y="1713544"/>
            <a:ext cx="8229600" cy="11398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kern="0" dirty="0"/>
              <a:t>CREATE </a:t>
            </a:r>
            <a:r>
              <a:rPr lang="en-US" sz="2400" kern="0" dirty="0">
                <a:solidFill>
                  <a:srgbClr val="A50021"/>
                </a:solidFill>
              </a:rPr>
              <a:t>TRIGGER</a:t>
            </a:r>
            <a:r>
              <a:rPr lang="en-US" sz="2400" kern="0" dirty="0"/>
              <a:t> </a:t>
            </a:r>
            <a:r>
              <a:rPr lang="en-US" sz="2400" kern="0" dirty="0" err="1"/>
              <a:t>scores_log_trigger</a:t>
            </a:r>
            <a:r>
              <a:rPr lang="en-US" sz="2400" kern="0" dirty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kern="0" dirty="0">
                <a:solidFill>
                  <a:srgbClr val="0000CC"/>
                </a:solidFill>
              </a:rPr>
              <a:t>AFTER INSERT</a:t>
            </a:r>
            <a:r>
              <a:rPr lang="en-US" sz="2400" kern="0" dirty="0"/>
              <a:t> </a:t>
            </a:r>
            <a:r>
              <a:rPr lang="en-US" sz="2400" kern="0" dirty="0">
                <a:solidFill>
                  <a:srgbClr val="A50021"/>
                </a:solidFill>
              </a:rPr>
              <a:t>ON</a:t>
            </a:r>
            <a:r>
              <a:rPr lang="en-US" sz="2400" kern="0" dirty="0"/>
              <a:t> Scores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kern="0" dirty="0">
                <a:solidFill>
                  <a:srgbClr val="0000CC"/>
                </a:solidFill>
              </a:rPr>
              <a:t>FOR EACH ROW </a:t>
            </a:r>
            <a:r>
              <a:rPr lang="en-US" sz="2400" kern="0" dirty="0">
                <a:solidFill>
                  <a:srgbClr val="A50021"/>
                </a:solidFill>
              </a:rPr>
              <a:t>EXECUTE FUNCTION </a:t>
            </a:r>
            <a:r>
              <a:rPr lang="en-US" sz="2400" kern="0" dirty="0" err="1"/>
              <a:t>scores_log_func</a:t>
            </a:r>
            <a:r>
              <a:rPr lang="en-US" sz="2400" kern="0" dirty="0"/>
              <a:t>();</a:t>
            </a:r>
            <a:endParaRPr lang="en-US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BAB610-7648-46C8-87CA-BCD109293EA3}"/>
              </a:ext>
            </a:extLst>
          </p:cNvPr>
          <p:cNvSpPr txBox="1">
            <a:spLocks/>
          </p:cNvSpPr>
          <p:nvPr/>
        </p:nvSpPr>
        <p:spPr bwMode="auto">
          <a:xfrm>
            <a:off x="457200" y="1196317"/>
            <a:ext cx="8229600" cy="52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ED74F-F03E-4DC5-896C-8E4A6067BD57}"/>
              </a:ext>
            </a:extLst>
          </p:cNvPr>
          <p:cNvSpPr txBox="1">
            <a:spLocks/>
          </p:cNvSpPr>
          <p:nvPr/>
        </p:nvSpPr>
        <p:spPr bwMode="auto">
          <a:xfrm>
            <a:off x="457200" y="3049836"/>
            <a:ext cx="8229600" cy="47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The trigger function: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370B6C-8367-496A-887D-0E4F7ACB8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494909"/>
              </p:ext>
            </p:extLst>
          </p:nvPr>
        </p:nvGraphicFramePr>
        <p:xfrm>
          <a:off x="5386084" y="862929"/>
          <a:ext cx="144437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 u="sng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sng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Mark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3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AE7336-E3A5-48A1-A148-3ABB6BDB6617}"/>
              </a:ext>
            </a:extLst>
          </p:cNvPr>
          <p:cNvSpPr txBox="1"/>
          <p:nvPr/>
        </p:nvSpPr>
        <p:spPr>
          <a:xfrm>
            <a:off x="5386084" y="431955"/>
            <a:ext cx="937599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Calibri" pitchFamily="34" charset="0"/>
              </a:rPr>
              <a:t>Scores</a:t>
            </a:r>
            <a:endParaRPr lang="en-SG" sz="2000" b="1">
              <a:latin typeface="Calibri" pitchFamily="34" charset="0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3846A04-0EB6-4D43-A612-99FFEA396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11790"/>
              </p:ext>
            </p:extLst>
          </p:nvPr>
        </p:nvGraphicFramePr>
        <p:xfrm>
          <a:off x="7197889" y="862929"/>
          <a:ext cx="181390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Name</a:t>
                      </a:r>
                      <a:endParaRPr lang="en-SG" sz="2000" u="none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Calibri" pitchFamily="34" charset="0"/>
                        </a:rPr>
                        <a:t>EntryDate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itchFamily="34" charset="0"/>
                        </a:rPr>
                        <a:t>…</a:t>
                      </a:r>
                      <a:endParaRPr lang="en-SG" sz="20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itchFamily="34" charset="0"/>
                        </a:rPr>
                        <a:t>…</a:t>
                      </a:r>
                      <a:endParaRPr lang="en-SG" sz="2000" dirty="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263E57-1E18-4D20-A9F5-7FEF8DD140AD}"/>
              </a:ext>
            </a:extLst>
          </p:cNvPr>
          <p:cNvSpPr txBox="1"/>
          <p:nvPr/>
        </p:nvSpPr>
        <p:spPr>
          <a:xfrm>
            <a:off x="7197889" y="430121"/>
            <a:ext cx="1367725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err="1">
                <a:latin typeface="Calibri" pitchFamily="34" charset="0"/>
              </a:rPr>
              <a:t>Scores_Log</a:t>
            </a:r>
            <a:endParaRPr lang="en-SG" sz="2000" b="1">
              <a:latin typeface="Calibri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200CB1-6BFA-44B7-83B9-E35FD8FC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9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</p:bldLst>
  </p:timing>
</p:sld>
</file>

<file path=ppt/theme/theme1.xml><?xml version="1.0" encoding="utf-8"?>
<a:theme xmlns:a="http://schemas.openxmlformats.org/drawingml/2006/main" name="Edge">
  <a:themeElements>
    <a:clrScheme name="Edge 12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1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0099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008A8A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2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10AF827D5F649BAFC5AF4AFB2D5D4" ma:contentTypeVersion="12" ma:contentTypeDescription="Create a new document." ma:contentTypeScope="" ma:versionID="cedbb2c39429eaaa3eab7bf24cbdd83a">
  <xsd:schema xmlns:xsd="http://www.w3.org/2001/XMLSchema" xmlns:xs="http://www.w3.org/2001/XMLSchema" xmlns:p="http://schemas.microsoft.com/office/2006/metadata/properties" xmlns:ns3="dd778424-2f30-4657-8405-79f0956a8fd2" xmlns:ns4="0590a5a5-9b8c-4179-8b1f-0ed480ddc53f" targetNamespace="http://schemas.microsoft.com/office/2006/metadata/properties" ma:root="true" ma:fieldsID="8035ac8eb7cee3edbfae2eeb25d8bfe9" ns3:_="" ns4:_="">
    <xsd:import namespace="dd778424-2f30-4657-8405-79f0956a8fd2"/>
    <xsd:import namespace="0590a5a5-9b8c-4179-8b1f-0ed480ddc5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778424-2f30-4657-8405-79f0956a8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0a5a5-9b8c-4179-8b1f-0ed480ddc5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B95610-A572-4764-8365-B17EACF52232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d778424-2f30-4657-8405-79f0956a8fd2"/>
    <ds:schemaRef ds:uri="0590a5a5-9b8c-4179-8b1f-0ed480ddc53f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FC35E50-F538-4F45-BD6E-78723952C6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CBD8A-50AF-4666-8924-3CE9592EC8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778424-2f30-4657-8405-79f0956a8fd2"/>
    <ds:schemaRef ds:uri="0590a5a5-9b8c-4179-8b1f-0ed480ddc5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146</TotalTime>
  <Words>4287</Words>
  <Application>Microsoft Office PowerPoint</Application>
  <PresentationFormat>On-screen Show (4:3)</PresentationFormat>
  <Paragraphs>1024</Paragraphs>
  <Slides>54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宋体</vt:lpstr>
      <vt:lpstr>Arial</vt:lpstr>
      <vt:lpstr>Calibri</vt:lpstr>
      <vt:lpstr>Garamond</vt:lpstr>
      <vt:lpstr>Iskoola Pota</vt:lpstr>
      <vt:lpstr>Wingdings</vt:lpstr>
      <vt:lpstr>Edge</vt:lpstr>
      <vt:lpstr>CS2102 Database Systems</vt:lpstr>
      <vt:lpstr>Intro</vt:lpstr>
      <vt:lpstr>Last Lecture</vt:lpstr>
      <vt:lpstr>This Lecture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Motivating Example</vt:lpstr>
      <vt:lpstr>Example 2</vt:lpstr>
      <vt:lpstr>Example 2</vt:lpstr>
      <vt:lpstr>Example 2</vt:lpstr>
      <vt:lpstr>Example 2</vt:lpstr>
      <vt:lpstr>Trigger Timing</vt:lpstr>
      <vt:lpstr>BEFORE Trigger Example</vt:lpstr>
      <vt:lpstr>BEFORE Trigger Example</vt:lpstr>
      <vt:lpstr>BEFORE Trigger Example</vt:lpstr>
      <vt:lpstr>BEFORE Trigger Example</vt:lpstr>
      <vt:lpstr>BEFORE Trigger Example</vt:lpstr>
      <vt:lpstr>BEFORE Trigger Example</vt:lpstr>
      <vt:lpstr>BEFORE Trigger Example</vt:lpstr>
      <vt:lpstr>BEFORE Trigger Example</vt:lpstr>
      <vt:lpstr>Return Values of Trigger Functions</vt:lpstr>
      <vt:lpstr>Return Values of Trigger Functions</vt:lpstr>
      <vt:lpstr>INSTEAD OF Trigger</vt:lpstr>
      <vt:lpstr>INSTEAD OF Trigger</vt:lpstr>
      <vt:lpstr>INSTEAD OF Trigger Example</vt:lpstr>
      <vt:lpstr>Return Values of Trigger Functions</vt:lpstr>
      <vt:lpstr>Trigger Levels</vt:lpstr>
      <vt:lpstr>Statement-Level Trigger Example</vt:lpstr>
      <vt:lpstr>Statement-Level Trigger Example</vt:lpstr>
      <vt:lpstr>Return Values of Trigger Functions</vt:lpstr>
      <vt:lpstr>Statement-Level Trigger Example</vt:lpstr>
      <vt:lpstr>Trigger Timing vs. Levels</vt:lpstr>
      <vt:lpstr>Trigger Condition</vt:lpstr>
      <vt:lpstr>Trigger Condition</vt:lpstr>
      <vt:lpstr>Trigger Condition</vt:lpstr>
      <vt:lpstr>Reminder</vt:lpstr>
      <vt:lpstr>Deferred Trigger</vt:lpstr>
      <vt:lpstr>Deferred Trigger</vt:lpstr>
      <vt:lpstr>Deferred Trigger</vt:lpstr>
      <vt:lpstr>Deferred Trigger</vt:lpstr>
      <vt:lpstr>Deferred Trigger</vt:lpstr>
      <vt:lpstr>Deferred Trigger</vt:lpstr>
      <vt:lpstr>Deferred Trigger</vt:lpstr>
      <vt:lpstr>Deferred Trigger Example</vt:lpstr>
      <vt:lpstr>Deferred Trigger Example</vt:lpstr>
      <vt:lpstr>Deferred Trigger Example</vt:lpstr>
      <vt:lpstr>Multiple Triggers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Preserving Data Publishing</dc:title>
  <dc:creator>xiaokui</dc:creator>
  <cp:lastModifiedBy>Xiao Xiaokui</cp:lastModifiedBy>
  <cp:revision>10</cp:revision>
  <cp:lastPrinted>2013-02-22T01:24:50Z</cp:lastPrinted>
  <dcterms:created xsi:type="dcterms:W3CDTF">2009-03-02T02:47:37Z</dcterms:created>
  <dcterms:modified xsi:type="dcterms:W3CDTF">2022-03-07T03:15:29Z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0x010100D5B10AF827D5F649BAFC5AF4AFB2D5D4</vt:lpwstr>
  </property>
</Properties>
</file>