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1220" r:id="rId2"/>
    <p:sldId id="1219" r:id="rId3"/>
    <p:sldId id="722" r:id="rId4"/>
    <p:sldId id="1223" r:id="rId5"/>
    <p:sldId id="934" r:id="rId6"/>
    <p:sldId id="1009" r:id="rId7"/>
    <p:sldId id="1189" r:id="rId8"/>
    <p:sldId id="1217" r:id="rId9"/>
    <p:sldId id="1191" r:id="rId10"/>
    <p:sldId id="1143" r:id="rId11"/>
    <p:sldId id="1152" r:id="rId12"/>
    <p:sldId id="1184" r:id="rId13"/>
    <p:sldId id="1150" r:id="rId14"/>
    <p:sldId id="1139" r:id="rId15"/>
    <p:sldId id="1140" r:id="rId16"/>
    <p:sldId id="1141" r:id="rId17"/>
    <p:sldId id="1138" r:id="rId18"/>
    <p:sldId id="1142" r:id="rId19"/>
    <p:sldId id="1065" r:id="rId20"/>
    <p:sldId id="1153" r:id="rId21"/>
    <p:sldId id="1146" r:id="rId22"/>
    <p:sldId id="1192" r:id="rId23"/>
    <p:sldId id="1155" r:id="rId24"/>
    <p:sldId id="1165" r:id="rId25"/>
    <p:sldId id="1166" r:id="rId26"/>
    <p:sldId id="1167" r:id="rId27"/>
    <p:sldId id="1168" r:id="rId28"/>
    <p:sldId id="1169" r:id="rId29"/>
    <p:sldId id="1170" r:id="rId30"/>
    <p:sldId id="1171" r:id="rId31"/>
    <p:sldId id="1172" r:id="rId32"/>
    <p:sldId id="1173" r:id="rId33"/>
    <p:sldId id="1174" r:id="rId34"/>
    <p:sldId id="1175" r:id="rId35"/>
    <p:sldId id="1176" r:id="rId36"/>
    <p:sldId id="1177" r:id="rId37"/>
    <p:sldId id="1178" r:id="rId38"/>
    <p:sldId id="1179" r:id="rId39"/>
    <p:sldId id="1180" r:id="rId40"/>
    <p:sldId id="1164" r:id="rId41"/>
    <p:sldId id="1227" r:id="rId42"/>
    <p:sldId id="1154" r:id="rId43"/>
    <p:sldId id="1158" r:id="rId44"/>
    <p:sldId id="1159" r:id="rId45"/>
    <p:sldId id="1160" r:id="rId46"/>
    <p:sldId id="1161" r:id="rId47"/>
    <p:sldId id="1162" r:id="rId48"/>
    <p:sldId id="1163" r:id="rId49"/>
    <p:sldId id="1181" r:id="rId50"/>
    <p:sldId id="1182" r:id="rId51"/>
    <p:sldId id="1203" r:id="rId52"/>
    <p:sldId id="1183" r:id="rId53"/>
    <p:sldId id="1193" r:id="rId54"/>
    <p:sldId id="1194" r:id="rId55"/>
    <p:sldId id="1195" r:id="rId56"/>
    <p:sldId id="1204" r:id="rId57"/>
    <p:sldId id="1205" r:id="rId58"/>
    <p:sldId id="1225" r:id="rId59"/>
    <p:sldId id="1224" r:id="rId60"/>
    <p:sldId id="1226" r:id="rId61"/>
    <p:sldId id="1031" r:id="rId62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747" autoAdjust="0"/>
  </p:normalViewPr>
  <p:slideViewPr>
    <p:cSldViewPr>
      <p:cViewPr varScale="1">
        <p:scale>
          <a:sx n="69" d="100"/>
          <a:sy n="69" d="100"/>
        </p:scale>
        <p:origin x="103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8C63-4142-4855-9783-DAF18E045FE1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FE5C7-794D-4ADC-9583-EF0FB032E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E5C7-794D-4ADC-9583-EF0FB032E0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A548-9F64-4AFE-80FA-670AAD632994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CR0Z51rqRA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oWbmcERBA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qczuaFQpVQ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K1q9Ntcr5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6kaVWiuJ2U" TargetMode="External"/><Relationship Id="rId2" Type="http://schemas.openxmlformats.org/officeDocument/2006/relationships/hyperlink" Target="https://www.youtube.com/watch?v=GtrZUMrXXS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.my/url?sa=i&amp;rct=j&amp;q=&amp;esrc=s&amp;source=images&amp;cd=&amp;cad=rja&amp;uact=8&amp;ved=0ahUKEwjGlveOp8HSAhVEbbwKHeWKANoQjRwIBw&amp;url=http://redwiretimes.com/cow-beh-cow-bu/zubir-said-means-singaporean/&amp;psig=AFQjCNGYMMw40e05wiRbXgz9SRW3rlun4A&amp;ust=148886999607989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ush_LTX7c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_a622n3v2I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TkVG6lWvwY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10V0syxXw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oJuT76nb8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69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SG" dirty="0"/>
              <a:t> recap ++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32500" lnSpcReduction="20000"/>
          </a:bodyPr>
          <a:lstStyle/>
          <a:p>
            <a:endParaRPr lang="en-SG" dirty="0"/>
          </a:p>
          <a:p>
            <a:endParaRPr lang="en-SG" sz="8000" dirty="0"/>
          </a:p>
          <a:p>
            <a:r>
              <a:rPr lang="en-SG" sz="9800" dirty="0"/>
              <a:t>n</a:t>
            </a:r>
            <a:r>
              <a:rPr lang="en-SG" sz="9800" dirty="0" smtClean="0"/>
              <a:t>ations lump </a:t>
            </a:r>
            <a:r>
              <a:rPr lang="en-SG" sz="9800" dirty="0"/>
              <a:t>together different people </a:t>
            </a:r>
            <a:r>
              <a:rPr lang="en-SG" sz="9800" dirty="0" smtClean="0"/>
              <a:t>groups: different </a:t>
            </a:r>
            <a:r>
              <a:rPr lang="en-SG" sz="9800" dirty="0"/>
              <a:t>languages, religions, classes  ...</a:t>
            </a:r>
          </a:p>
          <a:p>
            <a:endParaRPr lang="en-SG" sz="9800" dirty="0"/>
          </a:p>
          <a:p>
            <a:r>
              <a:rPr lang="en-SG" sz="9800" dirty="0"/>
              <a:t>confining  them within borders ...</a:t>
            </a:r>
          </a:p>
          <a:p>
            <a:endParaRPr lang="en-SG" sz="9800" dirty="0"/>
          </a:p>
          <a:p>
            <a:r>
              <a:rPr lang="en-SG" sz="9800" dirty="0"/>
              <a:t>leaving leaders of decolonizing contexts to build </a:t>
            </a:r>
            <a:r>
              <a:rPr lang="en-SG" sz="9800" dirty="0" smtClean="0"/>
              <a:t>nations </a:t>
            </a:r>
            <a:r>
              <a:rPr lang="en-SG" sz="9800" dirty="0"/>
              <a:t>out of disparate  groups of people ...</a:t>
            </a:r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 fontScale="40000" lnSpcReduction="20000"/>
          </a:bodyPr>
          <a:lstStyle/>
          <a:p>
            <a:endParaRPr lang="en-SG" sz="3400" dirty="0">
              <a:solidFill>
                <a:srgbClr val="FF0000"/>
              </a:solidFill>
            </a:endParaRPr>
          </a:p>
          <a:p>
            <a:endParaRPr lang="en-SG" sz="4800" dirty="0"/>
          </a:p>
          <a:p>
            <a:r>
              <a:rPr lang="en-SG" sz="9600" dirty="0"/>
              <a:t>decolonization (demographic and cultural ) ...</a:t>
            </a:r>
          </a:p>
          <a:p>
            <a:endParaRPr lang="en-SG" sz="9600" dirty="0"/>
          </a:p>
          <a:p>
            <a:r>
              <a:rPr lang="en-SG" sz="9600" dirty="0"/>
              <a:t>music and society ...</a:t>
            </a:r>
          </a:p>
          <a:p>
            <a:endParaRPr lang="en-SG" sz="9600" dirty="0"/>
          </a:p>
          <a:p>
            <a:r>
              <a:rPr lang="en-SG" sz="9600" dirty="0" err="1"/>
              <a:t>soundscapes</a:t>
            </a:r>
            <a:r>
              <a:rPr lang="en-SG" sz="9600" dirty="0"/>
              <a:t> of Singapore ...</a:t>
            </a:r>
          </a:p>
          <a:p>
            <a:endParaRPr lang="en-SG" sz="9600" dirty="0"/>
          </a:p>
          <a:p>
            <a:r>
              <a:rPr lang="en-SG" sz="9600" dirty="0"/>
              <a:t>decolonisation and globalisation ...</a:t>
            </a:r>
          </a:p>
          <a:p>
            <a:endParaRPr lang="en-SG" sz="9600" dirty="0"/>
          </a:p>
          <a:p>
            <a:pPr>
              <a:buNone/>
            </a:pPr>
            <a:endParaRPr lang="en-SG" sz="9600" dirty="0"/>
          </a:p>
          <a:p>
            <a:endParaRPr lang="en-SG" sz="9600" dirty="0"/>
          </a:p>
          <a:p>
            <a:pPr>
              <a:buNone/>
            </a:pPr>
            <a:endParaRPr lang="en-SG" sz="4900" dirty="0"/>
          </a:p>
          <a:p>
            <a:endParaRPr lang="en-SG" sz="9600" dirty="0"/>
          </a:p>
          <a:p>
            <a:endParaRPr lang="en-SG" sz="96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8636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3400" dirty="0"/>
              <a:t>shifting gears …</a:t>
            </a:r>
          </a:p>
          <a:p>
            <a:endParaRPr lang="en-SG" sz="3400" dirty="0"/>
          </a:p>
          <a:p>
            <a:r>
              <a:rPr lang="en-SG" sz="3400" dirty="0"/>
              <a:t>for last two lectures …</a:t>
            </a:r>
          </a:p>
          <a:p>
            <a:endParaRPr lang="en-SG" sz="3400" dirty="0"/>
          </a:p>
          <a:p>
            <a:r>
              <a:rPr lang="en-SG" sz="3400" dirty="0"/>
              <a:t>not really history …</a:t>
            </a:r>
          </a:p>
          <a:p>
            <a:endParaRPr lang="en-SG" sz="3400" dirty="0"/>
          </a:p>
          <a:p>
            <a:r>
              <a:rPr lang="en-SG" sz="3400" dirty="0"/>
              <a:t>too ‘recent’ for robust historical inquiry …</a:t>
            </a:r>
          </a:p>
          <a:p>
            <a:endParaRPr lang="en-US" sz="3400" dirty="0"/>
          </a:p>
          <a:p>
            <a:r>
              <a:rPr lang="en-US" sz="3400" dirty="0"/>
              <a:t>but issues of wider general concern … </a:t>
            </a:r>
          </a:p>
          <a:p>
            <a:endParaRPr lang="en-US" sz="3400" dirty="0"/>
          </a:p>
          <a:p>
            <a:r>
              <a:rPr lang="en-US" sz="3400" dirty="0"/>
              <a:t>last third of this lecture will be centered on </a:t>
            </a:r>
            <a:r>
              <a:rPr lang="en-US" sz="3400" dirty="0">
                <a:solidFill>
                  <a:srgbClr val="FF0000"/>
                </a:solidFill>
              </a:rPr>
              <a:t>four songs </a:t>
            </a:r>
            <a:r>
              <a:rPr lang="en-US" sz="3400" dirty="0"/>
              <a:t>…</a:t>
            </a:r>
            <a:endParaRPr lang="en-SG" sz="3400" dirty="0"/>
          </a:p>
          <a:p>
            <a:endParaRPr lang="en-SG" sz="3400" dirty="0"/>
          </a:p>
          <a:p>
            <a:endParaRPr lang="en-SG" sz="34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3732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decolonizing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population growth in Singapore 1960 to 1990  …</a:t>
            </a:r>
          </a:p>
          <a:p>
            <a:endParaRPr lang="en-SG" dirty="0"/>
          </a:p>
          <a:p>
            <a:r>
              <a:rPr lang="en-SG" dirty="0"/>
              <a:t>1960                  (1.40m) </a:t>
            </a:r>
          </a:p>
          <a:p>
            <a:r>
              <a:rPr lang="en-SG" dirty="0"/>
              <a:t>1970                  (2.10m)</a:t>
            </a:r>
          </a:p>
          <a:p>
            <a:r>
              <a:rPr lang="en-SG" dirty="0"/>
              <a:t>1980                  (2.40m)</a:t>
            </a:r>
          </a:p>
          <a:p>
            <a:r>
              <a:rPr lang="en-SG" dirty="0"/>
              <a:t>1990                  (3.04m) 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decolonizing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en-SG" dirty="0"/>
              <a:t>1970                  (2.1m)</a:t>
            </a:r>
          </a:p>
          <a:p>
            <a:endParaRPr lang="en-SG" dirty="0"/>
          </a:p>
          <a:p>
            <a:r>
              <a:rPr lang="en-SG" dirty="0"/>
              <a:t>Chinese 77%, Malay 14.8%, Indian 7.0%, Others 1.0% ...</a:t>
            </a:r>
          </a:p>
          <a:p>
            <a:endParaRPr lang="en-SG" dirty="0"/>
          </a:p>
          <a:p>
            <a:r>
              <a:rPr lang="en-SG" dirty="0"/>
              <a:t>Citizen 97%, </a:t>
            </a:r>
            <a:r>
              <a:rPr lang="en-SG" dirty="0">
                <a:solidFill>
                  <a:srgbClr val="FF0000"/>
                </a:solidFill>
              </a:rPr>
              <a:t>Non-Citizen 3%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decolonizing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1990                  (3.0m)</a:t>
            </a:r>
          </a:p>
          <a:p>
            <a:endParaRPr lang="en-SG" dirty="0"/>
          </a:p>
          <a:p>
            <a:r>
              <a:rPr lang="en-SG" dirty="0"/>
              <a:t>Chinese 77.8, Malay 14.0, Indian 7.1, Others 1.1</a:t>
            </a:r>
          </a:p>
          <a:p>
            <a:endParaRPr lang="en-SG" dirty="0"/>
          </a:p>
          <a:p>
            <a:r>
              <a:rPr lang="en-SG" dirty="0"/>
              <a:t> Citizen 89.8 </a:t>
            </a:r>
            <a:r>
              <a:rPr lang="en-SG" dirty="0">
                <a:solidFill>
                  <a:srgbClr val="FF0000"/>
                </a:solidFill>
              </a:rPr>
              <a:t>Non-Citizen 10.2* </a:t>
            </a:r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decolonizing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sz="8000" dirty="0"/>
          </a:p>
          <a:p>
            <a:r>
              <a:rPr lang="en-SG" sz="9600" dirty="0"/>
              <a:t>in the Singaporean context ...</a:t>
            </a:r>
          </a:p>
          <a:p>
            <a:endParaRPr lang="en-SG" sz="9600" dirty="0"/>
          </a:p>
          <a:p>
            <a:r>
              <a:rPr lang="en-SG" sz="9600" dirty="0"/>
              <a:t>some of </a:t>
            </a:r>
            <a:r>
              <a:rPr lang="en-SG" sz="9600" dirty="0" smtClean="0"/>
              <a:t>the </a:t>
            </a:r>
            <a:r>
              <a:rPr lang="en-SG" sz="9600" dirty="0"/>
              <a:t>differences </a:t>
            </a:r>
            <a:r>
              <a:rPr lang="en-SG" sz="9600" dirty="0" smtClean="0"/>
              <a:t>within society (race and religion) have </a:t>
            </a:r>
            <a:r>
              <a:rPr lang="en-SG" sz="9600" dirty="0"/>
              <a:t>led to violent conflicts in the past ...</a:t>
            </a:r>
          </a:p>
          <a:p>
            <a:endParaRPr lang="en-SG" sz="9600" dirty="0"/>
          </a:p>
          <a:p>
            <a:r>
              <a:rPr lang="en-SG" sz="9600" dirty="0"/>
              <a:t>and national leaders had to bear in mind and seek to counter and overcome such sources of conflicts ...</a:t>
            </a:r>
          </a:p>
          <a:p>
            <a:endParaRPr lang="en-SG" sz="9600" dirty="0"/>
          </a:p>
          <a:p>
            <a:r>
              <a:rPr lang="en-SG" sz="9600" dirty="0">
                <a:solidFill>
                  <a:srgbClr val="0070C0"/>
                </a:solidFill>
              </a:rPr>
              <a:t>security legislation, close surveillance</a:t>
            </a:r>
            <a:r>
              <a:rPr lang="en-SG" sz="9600" dirty="0"/>
              <a:t>, </a:t>
            </a:r>
            <a:r>
              <a:rPr lang="en-SG" sz="9600" dirty="0">
                <a:solidFill>
                  <a:schemeClr val="accent2"/>
                </a:solidFill>
              </a:rPr>
              <a:t>multiculturalism</a:t>
            </a:r>
            <a:r>
              <a:rPr lang="en-SG" sz="9600" dirty="0"/>
              <a:t>,  </a:t>
            </a:r>
            <a:r>
              <a:rPr lang="en-SG" sz="9600" dirty="0">
                <a:solidFill>
                  <a:srgbClr val="00B050"/>
                </a:solidFill>
              </a:rPr>
              <a:t>religious tolerance </a:t>
            </a:r>
            <a:r>
              <a:rPr lang="en-SG" sz="9600" dirty="0" smtClean="0"/>
              <a:t>...</a:t>
            </a:r>
          </a:p>
          <a:p>
            <a:pPr marL="0" indent="0">
              <a:buNone/>
            </a:pPr>
            <a:endParaRPr lang="en-SG" sz="9600" dirty="0"/>
          </a:p>
          <a:p>
            <a:r>
              <a:rPr lang="en-SG" sz="9600" dirty="0">
                <a:solidFill>
                  <a:srgbClr val="FF0000"/>
                </a:solidFill>
              </a:rPr>
              <a:t>national songs that exhort political and communal stability, and promise economic progress ... </a:t>
            </a:r>
          </a:p>
          <a:p>
            <a:endParaRPr lang="en-SG" sz="8000" dirty="0"/>
          </a:p>
          <a:p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decolonizing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6844" y="1417638"/>
            <a:ext cx="8229600" cy="4963690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2010/1                   (5.2m)</a:t>
            </a:r>
          </a:p>
          <a:p>
            <a:endParaRPr lang="en-SG" dirty="0"/>
          </a:p>
          <a:p>
            <a:r>
              <a:rPr lang="en-SG" dirty="0"/>
              <a:t>Chinese 74.1, Malay 13.4, Indian 9.2, Others 3.3</a:t>
            </a:r>
          </a:p>
          <a:p>
            <a:endParaRPr lang="en-SG" dirty="0"/>
          </a:p>
          <a:p>
            <a:r>
              <a:rPr lang="en-SG" dirty="0"/>
              <a:t>Buddhist 33.3</a:t>
            </a:r>
          </a:p>
          <a:p>
            <a:r>
              <a:rPr lang="en-SG" dirty="0"/>
              <a:t>Taoist/(folk beliefs ’connected’ to Taoism) 10.9 </a:t>
            </a:r>
          </a:p>
          <a:p>
            <a:r>
              <a:rPr lang="en-SG" dirty="0"/>
              <a:t>Islam 14.7 </a:t>
            </a:r>
          </a:p>
          <a:p>
            <a:r>
              <a:rPr lang="en-SG" dirty="0"/>
              <a:t>Christian  18.3</a:t>
            </a:r>
          </a:p>
          <a:p>
            <a:r>
              <a:rPr lang="en-SG" dirty="0"/>
              <a:t>Hindu 5.1 </a:t>
            </a:r>
          </a:p>
          <a:p>
            <a:r>
              <a:rPr lang="en-SG" dirty="0"/>
              <a:t>Non-Affiliated 17.0</a:t>
            </a:r>
          </a:p>
          <a:p>
            <a:endParaRPr lang="en-SG" dirty="0"/>
          </a:p>
          <a:p>
            <a:r>
              <a:rPr lang="en-SG" dirty="0"/>
              <a:t> Citizen 73% </a:t>
            </a:r>
            <a:r>
              <a:rPr lang="en-SG" dirty="0">
                <a:solidFill>
                  <a:srgbClr val="FF0000"/>
                </a:solidFill>
              </a:rPr>
              <a:t>Non-Citizen 27%</a:t>
            </a:r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decolonizing Singapore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 fontScale="32500" lnSpcReduction="20000"/>
          </a:bodyPr>
          <a:lstStyle/>
          <a:p>
            <a:endParaRPr lang="en-SG" dirty="0"/>
          </a:p>
          <a:p>
            <a:endParaRPr lang="en-SG" sz="8000" dirty="0">
              <a:solidFill>
                <a:srgbClr val="FF0000"/>
              </a:solidFill>
            </a:endParaRPr>
          </a:p>
          <a:p>
            <a:r>
              <a:rPr lang="en-SG" sz="8000" dirty="0"/>
              <a:t>as far the project of nation building was concerned ...</a:t>
            </a:r>
          </a:p>
          <a:p>
            <a:endParaRPr lang="en-SG" sz="8000" dirty="0"/>
          </a:p>
          <a:p>
            <a:r>
              <a:rPr lang="en-SG" sz="8000" dirty="0"/>
              <a:t>the government had to pivot and re-pivot within relatively short periods of time ... </a:t>
            </a:r>
          </a:p>
          <a:p>
            <a:endParaRPr lang="en-SG" sz="8000" dirty="0"/>
          </a:p>
          <a:p>
            <a:r>
              <a:rPr lang="en-SG" sz="8000" dirty="0"/>
              <a:t>to grapple </a:t>
            </a:r>
            <a:r>
              <a:rPr lang="en-SG" sz="8000" dirty="0" smtClean="0"/>
              <a:t>with significant </a:t>
            </a:r>
            <a:r>
              <a:rPr lang="en-SG" sz="8000" dirty="0"/>
              <a:t>demographic shifts ...</a:t>
            </a:r>
          </a:p>
          <a:p>
            <a:endParaRPr lang="en-SG" sz="8000" dirty="0"/>
          </a:p>
          <a:p>
            <a:r>
              <a:rPr lang="en-SG" sz="8000" dirty="0"/>
              <a:t>many sites to analyse or track these adjustments ...</a:t>
            </a:r>
          </a:p>
          <a:p>
            <a:endParaRPr lang="en-SG" sz="8000" dirty="0"/>
          </a:p>
          <a:p>
            <a:r>
              <a:rPr lang="en-SG" sz="8000" dirty="0">
                <a:solidFill>
                  <a:srgbClr val="FF0000"/>
                </a:solidFill>
              </a:rPr>
              <a:t>national songs </a:t>
            </a:r>
            <a:r>
              <a:rPr lang="en-SG" sz="8000" dirty="0"/>
              <a:t>can be one of them ... </a:t>
            </a:r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0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40000" lnSpcReduction="20000"/>
          </a:bodyPr>
          <a:lstStyle/>
          <a:p>
            <a:endParaRPr lang="en-SG" dirty="0"/>
          </a:p>
          <a:p>
            <a:r>
              <a:rPr lang="en-SG" sz="11200" dirty="0" smtClean="0"/>
              <a:t>music </a:t>
            </a:r>
            <a:r>
              <a:rPr lang="en-SG" sz="11200" dirty="0"/>
              <a:t>has been a prominent means of identity construction ...</a:t>
            </a:r>
          </a:p>
          <a:p>
            <a:endParaRPr lang="en-SG" sz="11200" dirty="0">
              <a:hlinkClick r:id="rId2"/>
            </a:endParaRPr>
          </a:p>
          <a:p>
            <a:r>
              <a:rPr lang="en-SG" sz="11200" dirty="0">
                <a:hlinkClick r:id="rId2"/>
              </a:rPr>
              <a:t>first instance </a:t>
            </a:r>
            <a:r>
              <a:rPr lang="en-SG" sz="11200" dirty="0"/>
              <a:t>??? </a:t>
            </a:r>
          </a:p>
          <a:p>
            <a:endParaRPr lang="en-SG" sz="11200" dirty="0"/>
          </a:p>
          <a:p>
            <a:r>
              <a:rPr lang="en-SG" sz="11200" dirty="0" smtClean="0"/>
              <a:t>The </a:t>
            </a:r>
            <a:r>
              <a:rPr lang="en-SG" sz="11200" dirty="0"/>
              <a:t>Reformation ...</a:t>
            </a:r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music and society ...</a:t>
            </a:r>
          </a:p>
        </p:txBody>
      </p:sp>
      <p:pic>
        <p:nvPicPr>
          <p:cNvPr id="55298" name="Picture 2" descr="http://s2.thingpic.com/images/vC/nbcM9a9TyrfWdcpD9mEKqirF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998208" cy="4573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>
                <a:hlinkClick r:id="rId2"/>
              </a:rPr>
              <a:t>more prominent political tune </a:t>
            </a:r>
            <a:r>
              <a:rPr lang="en-SG" sz="11200" dirty="0"/>
              <a:t>??? </a:t>
            </a:r>
          </a:p>
          <a:p>
            <a:endParaRPr lang="en-SG" sz="11200" dirty="0"/>
          </a:p>
          <a:p>
            <a:r>
              <a:rPr lang="en-SG" sz="11200" dirty="0"/>
              <a:t>???</a:t>
            </a:r>
          </a:p>
          <a:p>
            <a:endParaRPr lang="en-SG" sz="11200" dirty="0"/>
          </a:p>
          <a:p>
            <a:r>
              <a:rPr lang="en-SG" sz="11200" dirty="0"/>
              <a:t>Le </a:t>
            </a:r>
            <a:r>
              <a:rPr lang="en-SG" sz="11200" dirty="0" err="1"/>
              <a:t>Marsellaise</a:t>
            </a:r>
            <a:r>
              <a:rPr lang="en-SG" sz="11200" dirty="0"/>
              <a:t> ...</a:t>
            </a:r>
          </a:p>
          <a:p>
            <a:endParaRPr lang="en-SG" sz="11200" dirty="0"/>
          </a:p>
          <a:p>
            <a:r>
              <a:rPr lang="en-SG" sz="11200" dirty="0"/>
              <a:t>Liberty, Equality, Fraternity ...</a:t>
            </a:r>
          </a:p>
          <a:p>
            <a:endParaRPr lang="en-SG" sz="11200" dirty="0"/>
          </a:p>
          <a:p>
            <a:r>
              <a:rPr lang="en-SG" sz="11200" dirty="0"/>
              <a:t>for the bourgeoisie … </a:t>
            </a:r>
          </a:p>
          <a:p>
            <a:endParaRPr lang="en-SG" sz="11200" dirty="0"/>
          </a:p>
          <a:p>
            <a:r>
              <a:rPr lang="en-SG" sz="11200" dirty="0"/>
              <a:t>(moneyed and propertied upper middle class) </a:t>
            </a:r>
          </a:p>
          <a:p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6 September 1958,  reopening of the Victoria Memorial Hall …</a:t>
            </a:r>
          </a:p>
          <a:p>
            <a:endParaRPr lang="en-SG" dirty="0"/>
          </a:p>
          <a:p>
            <a:r>
              <a:rPr lang="en-SG" dirty="0"/>
              <a:t>search for a song to commemorate the official reopening … </a:t>
            </a:r>
          </a:p>
          <a:p>
            <a:endParaRPr lang="en-SG" dirty="0"/>
          </a:p>
          <a:p>
            <a:r>
              <a:rPr lang="en-SG" dirty="0"/>
              <a:t>a composer is identified …</a:t>
            </a:r>
          </a:p>
          <a:p>
            <a:endParaRPr lang="en-SG" dirty="0"/>
          </a:p>
          <a:p>
            <a:r>
              <a:rPr lang="en-SG" dirty="0"/>
              <a:t>a </a:t>
            </a:r>
            <a:r>
              <a:rPr lang="en-SG" dirty="0">
                <a:hlinkClick r:id="rId2"/>
              </a:rPr>
              <a:t>song</a:t>
            </a:r>
            <a:r>
              <a:rPr lang="en-SG" dirty="0"/>
              <a:t> is composed … </a:t>
            </a:r>
          </a:p>
          <a:p>
            <a:endParaRPr lang="en-SG" dirty="0"/>
          </a:p>
          <a:p>
            <a:r>
              <a:rPr lang="en-SG" dirty="0" err="1">
                <a:hlinkClick r:id="rId3"/>
              </a:rPr>
              <a:t>Majulah</a:t>
            </a:r>
            <a:r>
              <a:rPr lang="en-SG" dirty="0">
                <a:hlinkClick r:id="rId3"/>
              </a:rPr>
              <a:t> Singapura (Onward Singapore) </a:t>
            </a:r>
            <a:endParaRPr lang="en-SG" dirty="0"/>
          </a:p>
          <a:p>
            <a:endParaRPr lang="en-SG" dirty="0"/>
          </a:p>
          <a:p>
            <a:r>
              <a:rPr lang="en-SG" dirty="0"/>
              <a:t>is born and performed for the first time …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music and society ...</a:t>
            </a:r>
          </a:p>
        </p:txBody>
      </p:sp>
      <p:pic>
        <p:nvPicPr>
          <p:cNvPr id="1026" name="Picture 2" descr="Image result for zubir sai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515100" cy="456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err="1"/>
              <a:t>Zubir</a:t>
            </a:r>
            <a:r>
              <a:rPr lang="en-SG" dirty="0"/>
              <a:t> Said (22 July 1907 -16 November 1987) …</a:t>
            </a:r>
          </a:p>
          <a:p>
            <a:endParaRPr lang="en-SG" dirty="0"/>
          </a:p>
          <a:p>
            <a:r>
              <a:rPr lang="en-SG" dirty="0"/>
              <a:t>one of </a:t>
            </a:r>
            <a:r>
              <a:rPr lang="en-SG" dirty="0" smtClean="0"/>
              <a:t>a sizeable number of pre-war </a:t>
            </a:r>
            <a:r>
              <a:rPr lang="en-SG" dirty="0"/>
              <a:t>migrants from Sumatra in the 1920s (1928) …</a:t>
            </a:r>
          </a:p>
          <a:p>
            <a:endParaRPr lang="en-SG" dirty="0"/>
          </a:p>
          <a:p>
            <a:r>
              <a:rPr lang="en-SG" dirty="0"/>
              <a:t>of </a:t>
            </a:r>
            <a:r>
              <a:rPr lang="en-SG" dirty="0" err="1"/>
              <a:t>Minangkabau</a:t>
            </a:r>
            <a:r>
              <a:rPr lang="en-SG" dirty="0"/>
              <a:t> descent …</a:t>
            </a:r>
          </a:p>
          <a:p>
            <a:endParaRPr lang="en-SG" dirty="0"/>
          </a:p>
          <a:p>
            <a:r>
              <a:rPr lang="en-SG" dirty="0"/>
              <a:t>in consultation with a few others …</a:t>
            </a:r>
          </a:p>
          <a:p>
            <a:endParaRPr lang="en-SG" dirty="0"/>
          </a:p>
          <a:p>
            <a:r>
              <a:rPr lang="en-SG" dirty="0"/>
              <a:t>composes </a:t>
            </a:r>
            <a:r>
              <a:rPr lang="en-SG" i="1" dirty="0" err="1"/>
              <a:t>Majulah</a:t>
            </a:r>
            <a:r>
              <a:rPr lang="en-SG" i="1" dirty="0"/>
              <a:t> </a:t>
            </a:r>
            <a:r>
              <a:rPr lang="en-SG" i="1" dirty="0" err="1"/>
              <a:t>Singapura</a:t>
            </a:r>
            <a:r>
              <a:rPr lang="en-SG" i="1" dirty="0"/>
              <a:t> </a:t>
            </a:r>
            <a:r>
              <a:rPr lang="en-SG" dirty="0"/>
              <a:t>…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sz="3200" dirty="0"/>
              <a:t>Mari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ra'yat</a:t>
            </a:r>
            <a:r>
              <a:rPr lang="en-SG" sz="3200" dirty="0"/>
              <a:t> </a:t>
            </a:r>
            <a:r>
              <a:rPr lang="en-SG" sz="3200" dirty="0" err="1"/>
              <a:t>Singapura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Bangun</a:t>
            </a:r>
            <a:r>
              <a:rPr lang="en-SG" sz="3200" dirty="0"/>
              <a:t> </a:t>
            </a:r>
            <a:r>
              <a:rPr lang="en-SG" sz="3200" dirty="0" err="1"/>
              <a:t>dengan</a:t>
            </a:r>
            <a:r>
              <a:rPr lang="en-SG" sz="3200" dirty="0"/>
              <a:t> </a:t>
            </a:r>
            <a:r>
              <a:rPr lang="en-SG" sz="3200" dirty="0" err="1"/>
              <a:t>bersatu</a:t>
            </a:r>
            <a:r>
              <a:rPr lang="en-SG" sz="3200" dirty="0"/>
              <a:t> </a:t>
            </a:r>
            <a:r>
              <a:rPr lang="en-SG" sz="3200" dirty="0" err="1"/>
              <a:t>sama-sama</a:t>
            </a:r>
            <a:r>
              <a:rPr lang="en-SG" sz="3200" dirty="0"/>
              <a:t>.</a:t>
            </a:r>
            <a:br>
              <a:rPr lang="en-SG" sz="3200" dirty="0"/>
            </a:br>
            <a:r>
              <a:rPr lang="en-SG" sz="3200" dirty="0" err="1"/>
              <a:t>Rukon</a:t>
            </a:r>
            <a:r>
              <a:rPr lang="en-SG" sz="3200" dirty="0"/>
              <a:t> </a:t>
            </a:r>
            <a:r>
              <a:rPr lang="en-SG" sz="3200" dirty="0" err="1"/>
              <a:t>damai</a:t>
            </a:r>
            <a:r>
              <a:rPr lang="en-SG" sz="3200" dirty="0"/>
              <a:t> </a:t>
            </a:r>
            <a:r>
              <a:rPr lang="en-SG" sz="3200" dirty="0" err="1"/>
              <a:t>dan</a:t>
            </a:r>
            <a:r>
              <a:rPr lang="en-SG" sz="3200" dirty="0"/>
              <a:t> bantu </a:t>
            </a:r>
            <a:r>
              <a:rPr lang="en-SG" sz="3200" dirty="0" err="1"/>
              <a:t>membantu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supaya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sama-sama</a:t>
            </a:r>
            <a:r>
              <a:rPr lang="en-SG" sz="3200" dirty="0"/>
              <a:t> </a:t>
            </a:r>
            <a:r>
              <a:rPr lang="en-SG" sz="3200" dirty="0" err="1"/>
              <a:t>maju</a:t>
            </a:r>
            <a:r>
              <a:rPr lang="en-SG" sz="3200" dirty="0"/>
              <a:t>.</a:t>
            </a:r>
          </a:p>
          <a:p>
            <a:pPr>
              <a:buNone/>
            </a:pP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  <a:p>
            <a:r>
              <a:rPr lang="en-SG" sz="3200" dirty="0"/>
              <a:t>Kita </a:t>
            </a:r>
            <a:r>
              <a:rPr lang="en-SG" sz="3200" dirty="0" err="1"/>
              <a:t>hidop</a:t>
            </a:r>
            <a:r>
              <a:rPr lang="en-SG" sz="3200" dirty="0"/>
              <a:t> </a:t>
            </a:r>
            <a:r>
              <a:rPr lang="en-SG" sz="3200" dirty="0" err="1"/>
              <a:t>aman</a:t>
            </a:r>
            <a:r>
              <a:rPr lang="en-SG" sz="3200" dirty="0"/>
              <a:t> </a:t>
            </a:r>
            <a:r>
              <a:rPr lang="en-SG" sz="3200" dirty="0" err="1"/>
              <a:t>dan</a:t>
            </a:r>
            <a:r>
              <a:rPr lang="en-SG" sz="3200" dirty="0"/>
              <a:t> </a:t>
            </a:r>
            <a:r>
              <a:rPr lang="en-SG" sz="3200" dirty="0" err="1"/>
              <a:t>sentosa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Kerja</a:t>
            </a:r>
            <a:r>
              <a:rPr lang="en-SG" sz="3200" dirty="0"/>
              <a:t> </a:t>
            </a:r>
            <a:r>
              <a:rPr lang="en-SG" sz="3200" dirty="0" err="1"/>
              <a:t>sama</a:t>
            </a:r>
            <a:r>
              <a:rPr lang="en-SG" sz="3200" dirty="0"/>
              <a:t> </a:t>
            </a:r>
            <a:r>
              <a:rPr lang="en-SG" sz="3200" dirty="0" err="1"/>
              <a:t>menuju</a:t>
            </a:r>
            <a:r>
              <a:rPr lang="en-SG" sz="3200" dirty="0"/>
              <a:t> </a:t>
            </a:r>
            <a:r>
              <a:rPr lang="en-SG" sz="3200" dirty="0" err="1"/>
              <a:t>bahagia</a:t>
            </a:r>
            <a:r>
              <a:rPr lang="en-SG" sz="3200" dirty="0"/>
              <a:t>!</a:t>
            </a:r>
            <a:br>
              <a:rPr lang="en-SG" sz="3200" dirty="0"/>
            </a:br>
            <a:r>
              <a:rPr lang="en-SG" sz="3200" dirty="0"/>
              <a:t>Chita-</a:t>
            </a:r>
            <a:r>
              <a:rPr lang="en-SG" sz="3200" dirty="0" err="1"/>
              <a:t>chita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yang </a:t>
            </a:r>
            <a:r>
              <a:rPr lang="en-SG" sz="3200" dirty="0" err="1"/>
              <a:t>mulia</a:t>
            </a:r>
            <a:r>
              <a:rPr lang="en-SG" sz="3200" dirty="0"/>
              <a:t>:</a:t>
            </a:r>
            <a:br>
              <a:rPr lang="en-SG" sz="3200" dirty="0"/>
            </a:br>
            <a:r>
              <a:rPr lang="en-SG" sz="3200" dirty="0"/>
              <a:t>Berjaya </a:t>
            </a:r>
            <a:r>
              <a:rPr lang="en-SG" sz="3200" dirty="0" err="1"/>
              <a:t>Singapura</a:t>
            </a:r>
            <a:r>
              <a:rPr lang="en-SG" sz="3200" dirty="0"/>
              <a:t>!</a:t>
            </a:r>
            <a:br>
              <a:rPr lang="en-SG" sz="3200" dirty="0"/>
            </a:br>
            <a:endParaRPr lang="en-SG" sz="3200" dirty="0"/>
          </a:p>
          <a:p>
            <a:endParaRPr lang="en-SG" sz="3200" dirty="0"/>
          </a:p>
          <a:p>
            <a:r>
              <a:rPr lang="en-SG" sz="3200" dirty="0"/>
              <a:t>Mari-</a:t>
            </a:r>
            <a:r>
              <a:rPr lang="en-SG" sz="3200" dirty="0" err="1"/>
              <a:t>lah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bersatu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Dengan</a:t>
            </a:r>
            <a:r>
              <a:rPr lang="en-SG" sz="3200" dirty="0"/>
              <a:t> </a:t>
            </a:r>
            <a:r>
              <a:rPr lang="en-SG" sz="3200" dirty="0" err="1"/>
              <a:t>semangat</a:t>
            </a:r>
            <a:r>
              <a:rPr lang="en-SG" sz="3200" dirty="0"/>
              <a:t> yang </a:t>
            </a:r>
            <a:r>
              <a:rPr lang="en-SG" sz="3200" dirty="0" err="1"/>
              <a:t>bahru</a:t>
            </a:r>
            <a:r>
              <a:rPr lang="en-SG" sz="3200" dirty="0"/>
              <a:t>.</a:t>
            </a:r>
            <a:br>
              <a:rPr lang="en-SG" sz="3200" dirty="0"/>
            </a:br>
            <a:r>
              <a:rPr lang="en-SG" sz="3200" dirty="0" err="1"/>
              <a:t>Samua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berseru</a:t>
            </a:r>
            <a:r>
              <a:rPr lang="en-SG" sz="3200" dirty="0"/>
              <a:t>:</a:t>
            </a:r>
            <a:br>
              <a:rPr lang="en-SG" sz="3200" dirty="0"/>
            </a:br>
            <a:r>
              <a:rPr lang="en-SG" sz="3200" dirty="0"/>
              <a:t>MAJULAH SINGAPURA!</a:t>
            </a:r>
            <a:br>
              <a:rPr lang="en-SG" sz="3200" dirty="0"/>
            </a:br>
            <a:r>
              <a:rPr lang="en-SG" sz="3200" dirty="0"/>
              <a:t>MAJULAH SINGAPURA!</a:t>
            </a:r>
          </a:p>
          <a:p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SG" sz="1800" dirty="0"/>
              <a:t>Come, fellow Singaporeans</a:t>
            </a:r>
            <a:br>
              <a:rPr lang="en-SG" sz="1800" dirty="0"/>
            </a:br>
            <a:r>
              <a:rPr lang="en-SG" sz="1800" dirty="0"/>
              <a:t>Rise and Unite Together</a:t>
            </a:r>
          </a:p>
          <a:p>
            <a:pPr>
              <a:buNone/>
            </a:pPr>
            <a:r>
              <a:rPr lang="en-SG" sz="1800" dirty="0"/>
              <a:t>	Law Abiding and Helping One Another </a:t>
            </a:r>
            <a:br>
              <a:rPr lang="en-SG" sz="1800" dirty="0"/>
            </a:br>
            <a:r>
              <a:rPr lang="en-SG" sz="1800" dirty="0"/>
              <a:t>So that We Progress Together</a:t>
            </a:r>
          </a:p>
          <a:p>
            <a:pPr>
              <a:buNone/>
            </a:pPr>
            <a:endParaRPr lang="en-SG" sz="1800" dirty="0"/>
          </a:p>
          <a:p>
            <a:r>
              <a:rPr lang="en-SG" sz="1800" dirty="0"/>
              <a:t>We live in Peace and Tranquillity</a:t>
            </a:r>
            <a:br>
              <a:rPr lang="en-SG" sz="1800" dirty="0"/>
            </a:br>
            <a:r>
              <a:rPr lang="en-SG" sz="1800" dirty="0"/>
              <a:t>Working together towards Happiness</a:t>
            </a:r>
            <a:br>
              <a:rPr lang="en-SG" sz="1800" dirty="0"/>
            </a:br>
            <a:r>
              <a:rPr lang="en-SG" sz="1800" dirty="0"/>
              <a:t>May our noble aspirations</a:t>
            </a:r>
          </a:p>
          <a:p>
            <a:pPr>
              <a:buNone/>
            </a:pPr>
            <a:r>
              <a:rPr lang="en-SG" sz="1800" dirty="0"/>
              <a:t>	Bring Singapore success</a:t>
            </a:r>
          </a:p>
          <a:p>
            <a:pPr>
              <a:buNone/>
            </a:pPr>
            <a:endParaRPr lang="en-SG" sz="1800" dirty="0"/>
          </a:p>
          <a:p>
            <a:r>
              <a:rPr lang="en-SG" sz="1800" dirty="0"/>
              <a:t>Come, let us unite</a:t>
            </a:r>
            <a:br>
              <a:rPr lang="en-SG" sz="1800" dirty="0"/>
            </a:br>
            <a:r>
              <a:rPr lang="en-SG" sz="1800" dirty="0"/>
              <a:t>In a new spirit</a:t>
            </a:r>
            <a:br>
              <a:rPr lang="en-SG" sz="1800" dirty="0"/>
            </a:br>
            <a:r>
              <a:rPr lang="en-SG" sz="1800" dirty="0"/>
              <a:t>Together we proclaim</a:t>
            </a:r>
            <a:br>
              <a:rPr lang="en-SG" sz="1800" dirty="0"/>
            </a:br>
            <a:r>
              <a:rPr lang="en-SG" sz="1800" dirty="0"/>
              <a:t>Onward Singapore</a:t>
            </a:r>
            <a:br>
              <a:rPr lang="en-SG" sz="1800" dirty="0"/>
            </a:br>
            <a:r>
              <a:rPr lang="en-SG" sz="1800" dirty="0"/>
              <a:t>Onward Singapore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lyrics in Malay …</a:t>
            </a:r>
          </a:p>
          <a:p>
            <a:endParaRPr lang="en-US" dirty="0"/>
          </a:p>
          <a:p>
            <a:r>
              <a:rPr lang="en-US" dirty="0"/>
              <a:t>Malay most widely spoken language across all migrant communities (races) …</a:t>
            </a:r>
          </a:p>
          <a:p>
            <a:endParaRPr lang="en-US" dirty="0"/>
          </a:p>
          <a:p>
            <a:r>
              <a:rPr lang="en-US" dirty="0"/>
              <a:t>1957 census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Hokkien</a:t>
            </a:r>
            <a:r>
              <a:rPr lang="en-US" dirty="0"/>
              <a:t> and Malay most spoken languages …</a:t>
            </a:r>
          </a:p>
          <a:p>
            <a:endParaRPr lang="en-US" dirty="0"/>
          </a:p>
          <a:p>
            <a:r>
              <a:rPr lang="en-US" dirty="0"/>
              <a:t>how many spoke English?</a:t>
            </a:r>
          </a:p>
          <a:p>
            <a:endParaRPr lang="en-US" dirty="0"/>
          </a:p>
          <a:p>
            <a:r>
              <a:rPr lang="en-US" dirty="0"/>
              <a:t>1.8% </a:t>
            </a:r>
          </a:p>
          <a:p>
            <a:endParaRPr lang="en-US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Mandarin as ‘mother’ tongue ?</a:t>
            </a:r>
          </a:p>
          <a:p>
            <a:endParaRPr lang="en-US" dirty="0"/>
          </a:p>
          <a:p>
            <a:r>
              <a:rPr lang="en-US" dirty="0"/>
              <a:t>0.1% </a:t>
            </a:r>
          </a:p>
          <a:p>
            <a:endParaRPr lang="en-US" dirty="0"/>
          </a:p>
          <a:p>
            <a:r>
              <a:rPr lang="en-US" dirty="0"/>
              <a:t>how many spoke Malay?</a:t>
            </a:r>
          </a:p>
          <a:p>
            <a:endParaRPr lang="en-US" dirty="0"/>
          </a:p>
          <a:p>
            <a:r>
              <a:rPr lang="en-US" dirty="0"/>
              <a:t>48%</a:t>
            </a: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3683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 smtClean="0"/>
              <a:t>GES1011/GESS1009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9168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58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The Evolution of a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Global City-State</a:t>
            </a:r>
          </a:p>
          <a:p>
            <a:pPr algn="ctr">
              <a:buNone/>
            </a:pPr>
            <a:endParaRPr lang="en-SG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SG" dirty="0"/>
          </a:p>
          <a:p>
            <a:r>
              <a:rPr lang="en-SG" dirty="0"/>
              <a:t>speaks of a people uniting and helping one another …</a:t>
            </a:r>
          </a:p>
          <a:p>
            <a:endParaRPr lang="en-US" dirty="0"/>
          </a:p>
          <a:p>
            <a:r>
              <a:rPr lang="en-US" dirty="0"/>
              <a:t>notice the use of ‘</a:t>
            </a:r>
            <a:r>
              <a:rPr lang="en-US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’ and ‘</a:t>
            </a:r>
            <a:r>
              <a:rPr lang="en-US" dirty="0" err="1">
                <a:solidFill>
                  <a:srgbClr val="FF0000"/>
                </a:solidFill>
              </a:rPr>
              <a:t>sama-sama</a:t>
            </a:r>
            <a:r>
              <a:rPr lang="en-US" dirty="0"/>
              <a:t>’ …connoting togetherness …</a:t>
            </a:r>
          </a:p>
          <a:p>
            <a:endParaRPr lang="en-US" dirty="0"/>
          </a:p>
          <a:p>
            <a:r>
              <a:rPr lang="en-US" dirty="0"/>
              <a:t>also the invocation to help each other (</a:t>
            </a:r>
            <a:r>
              <a:rPr lang="en-US" dirty="0">
                <a:solidFill>
                  <a:srgbClr val="0070C0"/>
                </a:solidFill>
              </a:rPr>
              <a:t>bantu-</a:t>
            </a:r>
            <a:r>
              <a:rPr lang="en-US" dirty="0" err="1">
                <a:solidFill>
                  <a:srgbClr val="0070C0"/>
                </a:solidFill>
              </a:rPr>
              <a:t>membantu</a:t>
            </a:r>
            <a:r>
              <a:rPr lang="en-US" dirty="0"/>
              <a:t>)</a:t>
            </a:r>
            <a:endParaRPr lang="en-SG" dirty="0"/>
          </a:p>
          <a:p>
            <a:endParaRPr lang="en-SG" dirty="0"/>
          </a:p>
          <a:p>
            <a:r>
              <a:rPr lang="en-SG" dirty="0"/>
              <a:t>to progress </a:t>
            </a:r>
            <a:r>
              <a:rPr lang="en-SG" dirty="0">
                <a:solidFill>
                  <a:srgbClr val="FF0000"/>
                </a:solidFill>
              </a:rPr>
              <a:t>together</a:t>
            </a:r>
            <a:r>
              <a:rPr lang="en-SG" dirty="0"/>
              <a:t> …</a:t>
            </a:r>
          </a:p>
          <a:p>
            <a:endParaRPr lang="en-SG" dirty="0"/>
          </a:p>
          <a:p>
            <a:r>
              <a:rPr lang="en-SG" dirty="0"/>
              <a:t>towards happiness …</a:t>
            </a:r>
          </a:p>
          <a:p>
            <a:endParaRPr lang="en-SG" dirty="0"/>
          </a:p>
          <a:p>
            <a:r>
              <a:rPr lang="en-SG" dirty="0"/>
              <a:t>thereby bring Singapore (still a colony) success …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18554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 story of a song …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sz="3200" dirty="0"/>
              <a:t>Mari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ra'yat</a:t>
            </a:r>
            <a:r>
              <a:rPr lang="en-SG" sz="3200" dirty="0"/>
              <a:t> </a:t>
            </a:r>
            <a:r>
              <a:rPr lang="en-SG" sz="3200" dirty="0" err="1"/>
              <a:t>Singapura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Bangun</a:t>
            </a:r>
            <a:r>
              <a:rPr lang="en-SG" sz="3200" dirty="0"/>
              <a:t> </a:t>
            </a:r>
            <a:r>
              <a:rPr lang="en-SG" sz="3200" dirty="0" err="1"/>
              <a:t>dengan</a:t>
            </a:r>
            <a:r>
              <a:rPr lang="en-SG" sz="3200" dirty="0"/>
              <a:t> </a:t>
            </a:r>
            <a:r>
              <a:rPr lang="en-SG" sz="3200" dirty="0" err="1"/>
              <a:t>bersatu</a:t>
            </a:r>
            <a:r>
              <a:rPr lang="en-SG" sz="3200" dirty="0"/>
              <a:t> </a:t>
            </a:r>
            <a:r>
              <a:rPr lang="en-SG" sz="3200" dirty="0" err="1">
                <a:solidFill>
                  <a:srgbClr val="FF0000"/>
                </a:solidFill>
              </a:rPr>
              <a:t>sama-sama</a:t>
            </a:r>
            <a:r>
              <a:rPr lang="en-SG" sz="3200" dirty="0"/>
              <a:t>.</a:t>
            </a:r>
            <a:br>
              <a:rPr lang="en-SG" sz="3200" dirty="0"/>
            </a:br>
            <a:r>
              <a:rPr lang="en-SG" sz="3200" dirty="0" err="1"/>
              <a:t>Rukon</a:t>
            </a:r>
            <a:r>
              <a:rPr lang="en-SG" sz="3200" dirty="0"/>
              <a:t> </a:t>
            </a:r>
            <a:r>
              <a:rPr lang="en-SG" sz="3200" dirty="0" err="1"/>
              <a:t>damai</a:t>
            </a:r>
            <a:r>
              <a:rPr lang="en-SG" sz="3200" dirty="0"/>
              <a:t> </a:t>
            </a:r>
            <a:r>
              <a:rPr lang="en-SG" sz="3200" dirty="0" err="1"/>
              <a:t>dan</a:t>
            </a:r>
            <a:r>
              <a:rPr lang="en-SG" sz="3200" dirty="0"/>
              <a:t> </a:t>
            </a:r>
            <a:r>
              <a:rPr lang="en-SG" sz="3200" b="1" dirty="0">
                <a:solidFill>
                  <a:srgbClr val="0070C0"/>
                </a:solidFill>
              </a:rPr>
              <a:t>bantu </a:t>
            </a:r>
            <a:r>
              <a:rPr lang="en-SG" sz="3200" b="1" dirty="0" err="1">
                <a:solidFill>
                  <a:srgbClr val="0070C0"/>
                </a:solidFill>
              </a:rPr>
              <a:t>membantu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supaya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>
                <a:solidFill>
                  <a:srgbClr val="FF0000"/>
                </a:solidFill>
              </a:rPr>
              <a:t>sama-sama</a:t>
            </a:r>
            <a:r>
              <a:rPr lang="en-SG" sz="3200" dirty="0"/>
              <a:t> </a:t>
            </a:r>
            <a:r>
              <a:rPr lang="en-SG" sz="3200" dirty="0" err="1"/>
              <a:t>maju</a:t>
            </a:r>
            <a:r>
              <a:rPr lang="en-SG" sz="3200" dirty="0"/>
              <a:t>.</a:t>
            </a:r>
          </a:p>
          <a:p>
            <a:pPr>
              <a:buNone/>
            </a:pP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  <a:p>
            <a:r>
              <a:rPr lang="en-SG" sz="3200" dirty="0"/>
              <a:t>Kita </a:t>
            </a:r>
            <a:r>
              <a:rPr lang="en-SG" sz="3200" dirty="0" err="1"/>
              <a:t>hidop</a:t>
            </a:r>
            <a:r>
              <a:rPr lang="en-SG" sz="3200" dirty="0"/>
              <a:t> </a:t>
            </a:r>
            <a:r>
              <a:rPr lang="en-SG" sz="3200" dirty="0" err="1"/>
              <a:t>aman</a:t>
            </a:r>
            <a:r>
              <a:rPr lang="en-SG" sz="3200" dirty="0"/>
              <a:t> </a:t>
            </a:r>
            <a:r>
              <a:rPr lang="en-SG" sz="3200" dirty="0" err="1"/>
              <a:t>dan</a:t>
            </a:r>
            <a:r>
              <a:rPr lang="en-SG" sz="3200" dirty="0"/>
              <a:t> </a:t>
            </a:r>
            <a:r>
              <a:rPr lang="en-SG" sz="3200" dirty="0" err="1"/>
              <a:t>sentosa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Kerja</a:t>
            </a:r>
            <a:r>
              <a:rPr lang="en-SG" sz="3200" dirty="0"/>
              <a:t> </a:t>
            </a:r>
            <a:r>
              <a:rPr lang="en-SG" sz="3200" dirty="0" err="1">
                <a:solidFill>
                  <a:srgbClr val="FF0000"/>
                </a:solidFill>
              </a:rPr>
              <a:t>sama</a:t>
            </a:r>
            <a:r>
              <a:rPr lang="en-SG" sz="3200" dirty="0"/>
              <a:t> </a:t>
            </a:r>
            <a:r>
              <a:rPr lang="en-SG" sz="3200" dirty="0" err="1"/>
              <a:t>menuju</a:t>
            </a:r>
            <a:r>
              <a:rPr lang="en-SG" sz="3200" dirty="0"/>
              <a:t> </a:t>
            </a:r>
            <a:r>
              <a:rPr lang="en-SG" sz="3200" dirty="0" err="1"/>
              <a:t>bahagia</a:t>
            </a:r>
            <a:r>
              <a:rPr lang="en-SG" sz="3200" dirty="0"/>
              <a:t>!</a:t>
            </a:r>
            <a:br>
              <a:rPr lang="en-SG" sz="3200" dirty="0"/>
            </a:br>
            <a:r>
              <a:rPr lang="en-SG" sz="3200" dirty="0"/>
              <a:t>Chita-</a:t>
            </a:r>
            <a:r>
              <a:rPr lang="en-SG" sz="3200" dirty="0" err="1"/>
              <a:t>chita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yang </a:t>
            </a:r>
            <a:r>
              <a:rPr lang="en-SG" sz="3200" dirty="0" err="1"/>
              <a:t>mulia</a:t>
            </a:r>
            <a:r>
              <a:rPr lang="en-SG" sz="3200" dirty="0"/>
              <a:t>:</a:t>
            </a:r>
            <a:br>
              <a:rPr lang="en-SG" sz="3200" dirty="0"/>
            </a:br>
            <a:r>
              <a:rPr lang="en-SG" sz="3200" dirty="0"/>
              <a:t>Berjaya </a:t>
            </a:r>
            <a:r>
              <a:rPr lang="en-SG" sz="3200" dirty="0" err="1"/>
              <a:t>Singapura</a:t>
            </a:r>
            <a:r>
              <a:rPr lang="en-SG" sz="3200" dirty="0"/>
              <a:t>!</a:t>
            </a:r>
            <a:br>
              <a:rPr lang="en-SG" sz="3200" dirty="0"/>
            </a:br>
            <a:endParaRPr lang="en-SG" sz="3200" dirty="0"/>
          </a:p>
          <a:p>
            <a:endParaRPr lang="en-SG" sz="3200" dirty="0"/>
          </a:p>
          <a:p>
            <a:r>
              <a:rPr lang="en-SG" sz="3200" dirty="0"/>
              <a:t>Mari-</a:t>
            </a:r>
            <a:r>
              <a:rPr lang="en-SG" sz="3200" dirty="0" err="1"/>
              <a:t>lah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bersatu</a:t>
            </a:r>
            <a:r>
              <a:rPr lang="en-SG" sz="3200" dirty="0"/>
              <a:t>,</a:t>
            </a:r>
            <a:br>
              <a:rPr lang="en-SG" sz="3200" dirty="0"/>
            </a:br>
            <a:r>
              <a:rPr lang="en-SG" sz="3200" dirty="0" err="1"/>
              <a:t>Dengan</a:t>
            </a:r>
            <a:r>
              <a:rPr lang="en-SG" sz="3200" dirty="0"/>
              <a:t> </a:t>
            </a:r>
            <a:r>
              <a:rPr lang="en-SG" sz="3200" dirty="0" err="1"/>
              <a:t>semangat</a:t>
            </a:r>
            <a:r>
              <a:rPr lang="en-SG" sz="3200" dirty="0"/>
              <a:t> yang </a:t>
            </a:r>
            <a:r>
              <a:rPr lang="en-SG" sz="3200" dirty="0" err="1"/>
              <a:t>bahru</a:t>
            </a:r>
            <a:r>
              <a:rPr lang="en-SG" sz="3200" dirty="0"/>
              <a:t>.</a:t>
            </a:r>
            <a:br>
              <a:rPr lang="en-SG" sz="3200" dirty="0"/>
            </a:br>
            <a:r>
              <a:rPr lang="en-SG" sz="3200" dirty="0" err="1"/>
              <a:t>Samua</a:t>
            </a:r>
            <a:r>
              <a:rPr lang="en-SG" sz="3200" dirty="0"/>
              <a:t> </a:t>
            </a:r>
            <a:r>
              <a:rPr lang="en-SG" sz="3200" dirty="0" err="1"/>
              <a:t>kita</a:t>
            </a:r>
            <a:r>
              <a:rPr lang="en-SG" sz="3200" dirty="0"/>
              <a:t> </a:t>
            </a:r>
            <a:r>
              <a:rPr lang="en-SG" sz="3200" dirty="0" err="1"/>
              <a:t>berseru</a:t>
            </a:r>
            <a:r>
              <a:rPr lang="en-SG" sz="3200" dirty="0"/>
              <a:t>:</a:t>
            </a:r>
            <a:br>
              <a:rPr lang="en-SG" sz="3200" dirty="0"/>
            </a:br>
            <a:r>
              <a:rPr lang="en-SG" sz="3200" dirty="0"/>
              <a:t>MAJULAH SINGAPURA!</a:t>
            </a:r>
            <a:br>
              <a:rPr lang="en-SG" sz="3200" dirty="0"/>
            </a:br>
            <a:r>
              <a:rPr lang="en-SG" sz="3200" dirty="0"/>
              <a:t>MAJULAH SINGAPURA!</a:t>
            </a:r>
          </a:p>
          <a:p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SG" sz="1800" dirty="0"/>
              <a:t>Come, fellow Singaporeans</a:t>
            </a:r>
            <a:br>
              <a:rPr lang="en-SG" sz="1800" dirty="0"/>
            </a:br>
            <a:r>
              <a:rPr lang="en-SG" sz="1800" dirty="0"/>
              <a:t>Rise and Unite Together</a:t>
            </a:r>
          </a:p>
          <a:p>
            <a:pPr>
              <a:buNone/>
            </a:pPr>
            <a:r>
              <a:rPr lang="en-SG" sz="1800" dirty="0"/>
              <a:t>	Law Abiding and Helping One Another </a:t>
            </a:r>
            <a:br>
              <a:rPr lang="en-SG" sz="1800" dirty="0"/>
            </a:br>
            <a:r>
              <a:rPr lang="en-SG" sz="1800" dirty="0"/>
              <a:t>So that We Progress Together</a:t>
            </a:r>
          </a:p>
          <a:p>
            <a:pPr>
              <a:buNone/>
            </a:pPr>
            <a:endParaRPr lang="en-SG" sz="1800" dirty="0"/>
          </a:p>
          <a:p>
            <a:r>
              <a:rPr lang="en-SG" sz="1800" dirty="0"/>
              <a:t>We live in Peace and Tranquillity</a:t>
            </a:r>
            <a:br>
              <a:rPr lang="en-SG" sz="1800" dirty="0"/>
            </a:br>
            <a:r>
              <a:rPr lang="en-SG" sz="1800" dirty="0"/>
              <a:t>Working together towards Happiness</a:t>
            </a:r>
            <a:br>
              <a:rPr lang="en-SG" sz="1800" dirty="0"/>
            </a:br>
            <a:r>
              <a:rPr lang="en-SG" sz="1800" dirty="0"/>
              <a:t>May our noble aspirations</a:t>
            </a:r>
          </a:p>
          <a:p>
            <a:pPr>
              <a:buNone/>
            </a:pPr>
            <a:r>
              <a:rPr lang="en-SG" sz="1800" dirty="0"/>
              <a:t>	Bring Singapore success</a:t>
            </a:r>
          </a:p>
          <a:p>
            <a:pPr>
              <a:buNone/>
            </a:pPr>
            <a:endParaRPr lang="en-SG" sz="1800" dirty="0"/>
          </a:p>
          <a:p>
            <a:r>
              <a:rPr lang="en-SG" sz="1800" dirty="0"/>
              <a:t>Come, let us unite</a:t>
            </a:r>
            <a:br>
              <a:rPr lang="en-SG" sz="1800" dirty="0"/>
            </a:br>
            <a:r>
              <a:rPr lang="en-SG" sz="1800" dirty="0"/>
              <a:t>In a new spirit</a:t>
            </a:r>
            <a:br>
              <a:rPr lang="en-SG" sz="1800" dirty="0"/>
            </a:br>
            <a:r>
              <a:rPr lang="en-SG" sz="1800" dirty="0"/>
              <a:t>Together we proclaim</a:t>
            </a:r>
            <a:br>
              <a:rPr lang="en-SG" sz="1800" dirty="0"/>
            </a:br>
            <a:r>
              <a:rPr lang="en-SG" sz="1800" dirty="0"/>
              <a:t>Onward Singapore</a:t>
            </a:r>
            <a:br>
              <a:rPr lang="en-SG" sz="1800" dirty="0"/>
            </a:br>
            <a:r>
              <a:rPr lang="en-SG" sz="1800" dirty="0"/>
              <a:t>Onward Singapore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0640590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Singapore, with </a:t>
            </a:r>
            <a:r>
              <a:rPr lang="en-SG" dirty="0" smtClean="0"/>
              <a:t>a fully </a:t>
            </a:r>
            <a:r>
              <a:rPr lang="en-SG" dirty="0"/>
              <a:t>elected Legislative </a:t>
            </a:r>
            <a:r>
              <a:rPr lang="en-SG" dirty="0" smtClean="0"/>
              <a:t>Assembly in </a:t>
            </a:r>
            <a:r>
              <a:rPr lang="en-SG" dirty="0"/>
              <a:t>June 1959 …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new (PAP) government is looking for nationalistically themed symbols (anthem, flag and crest)…</a:t>
            </a:r>
          </a:p>
          <a:p>
            <a:endParaRPr lang="en-SG" dirty="0"/>
          </a:p>
          <a:p>
            <a:r>
              <a:rPr lang="en-SG" dirty="0"/>
              <a:t>one of which was a song/anthem ...</a:t>
            </a:r>
          </a:p>
          <a:p>
            <a:endParaRPr lang="en-SG" dirty="0"/>
          </a:p>
          <a:p>
            <a:r>
              <a:rPr lang="en-SG" dirty="0"/>
              <a:t>decision was to use a slightly altered form of </a:t>
            </a:r>
            <a:r>
              <a:rPr lang="en-SG" i="1" dirty="0" err="1"/>
              <a:t>Majulah</a:t>
            </a:r>
            <a:r>
              <a:rPr lang="en-SG" i="1" dirty="0"/>
              <a:t> Singapura </a:t>
            </a:r>
            <a:r>
              <a:rPr lang="en-SG" dirty="0"/>
              <a:t>…</a:t>
            </a:r>
          </a:p>
          <a:p>
            <a:endParaRPr lang="en-US" dirty="0"/>
          </a:p>
          <a:p>
            <a:r>
              <a:rPr lang="en-US" dirty="0"/>
              <a:t>made official on 11 November 1959 …</a:t>
            </a: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08" y="116632"/>
            <a:ext cx="8229600" cy="778098"/>
          </a:xfrm>
        </p:spPr>
        <p:txBody>
          <a:bodyPr>
            <a:normAutofit/>
          </a:bodyPr>
          <a:lstStyle/>
          <a:p>
            <a:r>
              <a:rPr lang="en-SG" dirty="0"/>
              <a:t>music and </a:t>
            </a:r>
            <a:r>
              <a:rPr lang="en-SG" dirty="0" smtClean="0"/>
              <a:t>society (alterations) </a:t>
            </a:r>
            <a:r>
              <a:rPr lang="en-SG" dirty="0"/>
              <a:t>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4038600" cy="4525963"/>
          </a:xfrm>
        </p:spPr>
        <p:txBody>
          <a:bodyPr>
            <a:noAutofit/>
          </a:bodyPr>
          <a:lstStyle/>
          <a:p>
            <a:r>
              <a:rPr lang="en-SG" sz="1900" dirty="0"/>
              <a:t>Mari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ra'yat</a:t>
            </a:r>
            <a:r>
              <a:rPr lang="en-SG" sz="1900" dirty="0"/>
              <a:t> </a:t>
            </a:r>
            <a:r>
              <a:rPr lang="en-SG" sz="1900" dirty="0" err="1"/>
              <a:t>Singapura</a:t>
            </a:r>
            <a:r>
              <a:rPr lang="en-SG" sz="1900" dirty="0"/>
              <a:t>,</a:t>
            </a:r>
            <a:br>
              <a:rPr lang="en-SG" sz="1900" dirty="0"/>
            </a:br>
            <a:r>
              <a:rPr lang="en-SG" sz="1900" strike="sngStrike" dirty="0" err="1"/>
              <a:t>Bangun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dengan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bersatu</a:t>
            </a:r>
            <a:r>
              <a:rPr lang="en-SG" sz="1900" strike="sngStrike" dirty="0"/>
              <a:t> </a:t>
            </a:r>
            <a:r>
              <a:rPr lang="en-SG" sz="1900" strike="sngStrike" dirty="0" err="1">
                <a:solidFill>
                  <a:srgbClr val="FF0000"/>
                </a:solidFill>
              </a:rPr>
              <a:t>sama-sama</a:t>
            </a:r>
            <a:r>
              <a:rPr lang="en-SG" sz="1900" strike="sngStrike" dirty="0">
                <a:solidFill>
                  <a:srgbClr val="FF0000"/>
                </a:solidFill>
              </a:rPr>
              <a:t>.</a:t>
            </a:r>
            <a:r>
              <a:rPr lang="en-SG" sz="1900" strike="sngStrike" dirty="0"/>
              <a:t/>
            </a:r>
            <a:br>
              <a:rPr lang="en-SG" sz="1900" strike="sngStrike" dirty="0"/>
            </a:br>
            <a:r>
              <a:rPr lang="en-SG" sz="1900" strike="sngStrike" dirty="0" err="1"/>
              <a:t>Rukon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damai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dan</a:t>
            </a:r>
            <a:r>
              <a:rPr lang="en-SG" sz="1900" strike="sngStrike" dirty="0"/>
              <a:t> </a:t>
            </a:r>
            <a:r>
              <a:rPr lang="en-SG" sz="1900" b="1" strike="sngStrike" dirty="0">
                <a:solidFill>
                  <a:srgbClr val="0070C0"/>
                </a:solidFill>
              </a:rPr>
              <a:t>bantu </a:t>
            </a:r>
            <a:r>
              <a:rPr lang="en-SG" sz="1900" b="1" strike="sngStrike" dirty="0" err="1">
                <a:solidFill>
                  <a:srgbClr val="0070C0"/>
                </a:solidFill>
              </a:rPr>
              <a:t>membantu</a:t>
            </a:r>
            <a:r>
              <a:rPr lang="en-SG" sz="1900" b="1" strike="sngStrike" dirty="0">
                <a:solidFill>
                  <a:srgbClr val="0070C0"/>
                </a:solidFill>
              </a:rPr>
              <a:t>,</a:t>
            </a:r>
            <a:r>
              <a:rPr lang="en-SG" sz="1900" strike="sngStrike" dirty="0"/>
              <a:t/>
            </a:r>
            <a:br>
              <a:rPr lang="en-SG" sz="1900" strike="sngStrike" dirty="0"/>
            </a:br>
            <a:r>
              <a:rPr lang="en-SG" sz="1900" strike="sngStrike" dirty="0" err="1"/>
              <a:t>supaya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kita</a:t>
            </a:r>
            <a:r>
              <a:rPr lang="en-SG" sz="1900" strike="sngStrike" dirty="0"/>
              <a:t> </a:t>
            </a:r>
            <a:r>
              <a:rPr lang="en-SG" sz="1900" strike="sngStrike" dirty="0" err="1">
                <a:solidFill>
                  <a:srgbClr val="FF0000"/>
                </a:solidFill>
              </a:rPr>
              <a:t>sama-sama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maju</a:t>
            </a:r>
            <a:r>
              <a:rPr lang="en-SG" sz="1900" strike="sngStrike" dirty="0"/>
              <a:t>.</a:t>
            </a:r>
          </a:p>
          <a:p>
            <a:pPr>
              <a:buNone/>
            </a:pPr>
            <a:endParaRPr lang="en-SG" sz="1900" strike="sngStrike" dirty="0"/>
          </a:p>
          <a:p>
            <a:r>
              <a:rPr lang="en-SG" sz="1900" strike="sngStrike" dirty="0"/>
              <a:t>Kita </a:t>
            </a:r>
            <a:r>
              <a:rPr lang="en-SG" sz="1900" strike="sngStrike" dirty="0" err="1"/>
              <a:t>hidop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aman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dan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sentosa</a:t>
            </a:r>
            <a:r>
              <a:rPr lang="en-SG" sz="1900" strike="sngStrike" dirty="0"/>
              <a:t>,</a:t>
            </a:r>
            <a:br>
              <a:rPr lang="en-SG" sz="1900" strike="sngStrike" dirty="0"/>
            </a:br>
            <a:r>
              <a:rPr lang="en-SG" sz="1900" strike="sngStrike" dirty="0" err="1"/>
              <a:t>Kerja</a:t>
            </a:r>
            <a:r>
              <a:rPr lang="en-SG" sz="1900" strike="sngStrike" dirty="0"/>
              <a:t> </a:t>
            </a:r>
            <a:r>
              <a:rPr lang="en-SG" sz="1900" strike="sngStrike" dirty="0" err="1">
                <a:solidFill>
                  <a:srgbClr val="FF0000"/>
                </a:solidFill>
              </a:rPr>
              <a:t>sama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menuju</a:t>
            </a:r>
            <a:r>
              <a:rPr lang="en-SG" sz="1900" strike="sngStrike" dirty="0"/>
              <a:t> </a:t>
            </a:r>
            <a:r>
              <a:rPr lang="en-SG" sz="1900" strike="sngStrike" dirty="0" err="1"/>
              <a:t>bahagia</a:t>
            </a:r>
            <a:r>
              <a:rPr lang="en-SG" sz="1900" strike="sngStrike" dirty="0"/>
              <a:t>!</a:t>
            </a:r>
            <a:br>
              <a:rPr lang="en-SG" sz="1900" strike="sngStrike" dirty="0"/>
            </a:br>
            <a:r>
              <a:rPr lang="en-SG" sz="1900" dirty="0"/>
              <a:t>Chita-</a:t>
            </a:r>
            <a:r>
              <a:rPr lang="en-SG" sz="1900" dirty="0" err="1"/>
              <a:t>chita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yang </a:t>
            </a:r>
            <a:r>
              <a:rPr lang="en-SG" sz="1900" dirty="0" err="1"/>
              <a:t>mulia</a:t>
            </a:r>
            <a:r>
              <a:rPr lang="en-SG" sz="1900" dirty="0"/>
              <a:t>:</a:t>
            </a:r>
            <a:br>
              <a:rPr lang="en-SG" sz="1900" dirty="0"/>
            </a:br>
            <a:r>
              <a:rPr lang="en-SG" sz="1900" dirty="0"/>
              <a:t>Berjaya </a:t>
            </a:r>
            <a:r>
              <a:rPr lang="en-SG" sz="1900" dirty="0" err="1"/>
              <a:t>Singapura</a:t>
            </a:r>
            <a:r>
              <a:rPr lang="en-SG" sz="1900" dirty="0"/>
              <a:t>!</a:t>
            </a:r>
            <a:br>
              <a:rPr lang="en-SG" sz="1900" dirty="0"/>
            </a:br>
            <a:endParaRPr lang="en-SG" sz="1900" dirty="0"/>
          </a:p>
          <a:p>
            <a:r>
              <a:rPr lang="en-SG" sz="1900" dirty="0"/>
              <a:t>Mari-</a:t>
            </a:r>
            <a:r>
              <a:rPr lang="en-SG" sz="1900" dirty="0" err="1"/>
              <a:t>lah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bersatu</a:t>
            </a:r>
            <a:r>
              <a:rPr lang="en-SG" sz="1900" dirty="0"/>
              <a:t>,</a:t>
            </a:r>
            <a:br>
              <a:rPr lang="en-SG" sz="1900" dirty="0"/>
            </a:br>
            <a:r>
              <a:rPr lang="en-SG" sz="1900" dirty="0" err="1"/>
              <a:t>Dengan</a:t>
            </a:r>
            <a:r>
              <a:rPr lang="en-SG" sz="1900" dirty="0"/>
              <a:t> </a:t>
            </a:r>
            <a:r>
              <a:rPr lang="en-SG" sz="1900" dirty="0" err="1"/>
              <a:t>semangat</a:t>
            </a:r>
            <a:r>
              <a:rPr lang="en-SG" sz="1900" dirty="0"/>
              <a:t> yang </a:t>
            </a:r>
            <a:r>
              <a:rPr lang="en-SG" sz="1900" dirty="0" err="1"/>
              <a:t>bahru</a:t>
            </a:r>
            <a:r>
              <a:rPr lang="en-SG" sz="1900" dirty="0"/>
              <a:t>.</a:t>
            </a:r>
            <a:br>
              <a:rPr lang="en-SG" sz="1900" dirty="0"/>
            </a:br>
            <a:r>
              <a:rPr lang="en-SG" sz="1900" dirty="0" err="1"/>
              <a:t>Samua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berseru</a:t>
            </a:r>
            <a:r>
              <a:rPr lang="en-SG" sz="1900" dirty="0"/>
              <a:t>:</a:t>
            </a:r>
            <a:br>
              <a:rPr lang="en-SG" sz="1900" dirty="0"/>
            </a:br>
            <a:r>
              <a:rPr lang="en-SG" sz="1900" dirty="0"/>
              <a:t>MAJULAH SINGAPURA!</a:t>
            </a:r>
            <a:br>
              <a:rPr lang="en-SG" sz="1900" dirty="0"/>
            </a:br>
            <a:r>
              <a:rPr lang="en-SG" sz="1900" dirty="0"/>
              <a:t>MAJULAH SINGAPURA!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038600" cy="4525963"/>
          </a:xfrm>
        </p:spPr>
        <p:txBody>
          <a:bodyPr>
            <a:noAutofit/>
          </a:bodyPr>
          <a:lstStyle/>
          <a:p>
            <a:r>
              <a:rPr lang="en-SG" sz="1900" dirty="0"/>
              <a:t>Mari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rakyat</a:t>
            </a:r>
            <a:r>
              <a:rPr lang="en-SG" sz="1900" dirty="0"/>
              <a:t> </a:t>
            </a:r>
            <a:r>
              <a:rPr lang="en-SG" sz="1900" dirty="0" err="1"/>
              <a:t>Singapura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 err="1">
                <a:solidFill>
                  <a:srgbClr val="00B050"/>
                </a:solidFill>
              </a:rPr>
              <a:t>Sama-sama</a:t>
            </a:r>
            <a:r>
              <a:rPr lang="en-SG" sz="1900" dirty="0">
                <a:solidFill>
                  <a:srgbClr val="00B050"/>
                </a:solidFill>
              </a:rPr>
              <a:t> </a:t>
            </a:r>
            <a:r>
              <a:rPr lang="en-SG" sz="1900" dirty="0" err="1">
                <a:solidFill>
                  <a:srgbClr val="00B050"/>
                </a:solidFill>
              </a:rPr>
              <a:t>menuju</a:t>
            </a:r>
            <a:r>
              <a:rPr lang="en-SG" sz="1900" dirty="0">
                <a:solidFill>
                  <a:srgbClr val="00B050"/>
                </a:solidFill>
              </a:rPr>
              <a:t> </a:t>
            </a:r>
            <a:r>
              <a:rPr lang="en-SG" sz="1900" dirty="0" err="1">
                <a:solidFill>
                  <a:srgbClr val="00B050"/>
                </a:solidFill>
              </a:rPr>
              <a:t>bahagia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 err="1"/>
              <a:t>Cita-cita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yang </a:t>
            </a:r>
            <a:r>
              <a:rPr lang="en-SG" sz="1900" dirty="0" err="1"/>
              <a:t>mulia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/>
              <a:t>Berjaya </a:t>
            </a:r>
            <a:r>
              <a:rPr lang="en-SG" sz="1900" dirty="0" err="1"/>
              <a:t>Singapura</a:t>
            </a:r>
            <a:endParaRPr lang="en-SG" sz="1900" dirty="0"/>
          </a:p>
          <a:p>
            <a:endParaRPr lang="en-SG" sz="1900" dirty="0"/>
          </a:p>
          <a:p>
            <a:r>
              <a:rPr lang="en-SG" sz="1900" dirty="0" err="1"/>
              <a:t>Marilah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bersatu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 err="1"/>
              <a:t>Dengan</a:t>
            </a:r>
            <a:r>
              <a:rPr lang="en-SG" sz="1900" dirty="0"/>
              <a:t> </a:t>
            </a:r>
            <a:r>
              <a:rPr lang="en-SG" sz="1900" dirty="0" err="1"/>
              <a:t>semangat</a:t>
            </a:r>
            <a:r>
              <a:rPr lang="en-SG" sz="1900" dirty="0"/>
              <a:t> yang </a:t>
            </a:r>
            <a:r>
              <a:rPr lang="en-SG" sz="1900" dirty="0" err="1"/>
              <a:t>baru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 err="1"/>
              <a:t>Semua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berseru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 err="1"/>
              <a:t>Majulah</a:t>
            </a:r>
            <a:r>
              <a:rPr lang="en-SG" sz="1900" dirty="0"/>
              <a:t> </a:t>
            </a:r>
            <a:r>
              <a:rPr lang="en-SG" sz="1900" dirty="0" err="1"/>
              <a:t>Singapura</a:t>
            </a:r>
            <a:r>
              <a:rPr lang="en-SG" sz="1900" dirty="0"/>
              <a:t/>
            </a:r>
            <a:br>
              <a:rPr lang="en-SG" sz="1900" dirty="0"/>
            </a:br>
            <a:r>
              <a:rPr lang="en-SG" sz="1900" dirty="0" err="1"/>
              <a:t>Majulah</a:t>
            </a:r>
            <a:r>
              <a:rPr lang="en-SG" sz="1900" dirty="0"/>
              <a:t> </a:t>
            </a:r>
            <a:r>
              <a:rPr lang="en-SG" sz="1900" dirty="0" err="1"/>
              <a:t>Singapura</a:t>
            </a:r>
            <a:endParaRPr lang="en-SG" sz="1900" dirty="0"/>
          </a:p>
          <a:p>
            <a:endParaRPr lang="en-SG" sz="1900" dirty="0"/>
          </a:p>
          <a:p>
            <a:endParaRPr lang="en-SG" sz="1900" dirty="0"/>
          </a:p>
          <a:p>
            <a:r>
              <a:rPr lang="en-SG" sz="1900" dirty="0"/>
              <a:t>Mari-</a:t>
            </a:r>
            <a:r>
              <a:rPr lang="en-SG" sz="1900" dirty="0" err="1"/>
              <a:t>lah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bersatu</a:t>
            </a:r>
            <a:r>
              <a:rPr lang="en-SG" sz="1900" dirty="0"/>
              <a:t>,</a:t>
            </a:r>
            <a:br>
              <a:rPr lang="en-SG" sz="1900" dirty="0"/>
            </a:br>
            <a:r>
              <a:rPr lang="en-SG" sz="1900" dirty="0" err="1"/>
              <a:t>Dengan</a:t>
            </a:r>
            <a:r>
              <a:rPr lang="en-SG" sz="1900" dirty="0"/>
              <a:t> </a:t>
            </a:r>
            <a:r>
              <a:rPr lang="en-SG" sz="1900" dirty="0" err="1"/>
              <a:t>semangat</a:t>
            </a:r>
            <a:r>
              <a:rPr lang="en-SG" sz="1900" dirty="0"/>
              <a:t> yang </a:t>
            </a:r>
            <a:r>
              <a:rPr lang="en-SG" sz="1900" dirty="0" err="1"/>
              <a:t>bahru</a:t>
            </a:r>
            <a:r>
              <a:rPr lang="en-SG" sz="1900" dirty="0"/>
              <a:t>.</a:t>
            </a:r>
            <a:br>
              <a:rPr lang="en-SG" sz="1900" dirty="0"/>
            </a:br>
            <a:r>
              <a:rPr lang="en-SG" sz="1900" dirty="0" err="1"/>
              <a:t>Samua</a:t>
            </a:r>
            <a:r>
              <a:rPr lang="en-SG" sz="1900" dirty="0"/>
              <a:t> </a:t>
            </a:r>
            <a:r>
              <a:rPr lang="en-SG" sz="1900" dirty="0" err="1"/>
              <a:t>kita</a:t>
            </a:r>
            <a:r>
              <a:rPr lang="en-SG" sz="1900" dirty="0"/>
              <a:t> </a:t>
            </a:r>
            <a:r>
              <a:rPr lang="en-SG" sz="1900" dirty="0" err="1"/>
              <a:t>berseru</a:t>
            </a:r>
            <a:r>
              <a:rPr lang="en-SG" sz="1900" dirty="0"/>
              <a:t>:</a:t>
            </a:r>
            <a:br>
              <a:rPr lang="en-SG" sz="1900" dirty="0"/>
            </a:br>
            <a:r>
              <a:rPr lang="en-SG" sz="1900" dirty="0"/>
              <a:t>MAJULAH SINGAPURA!</a:t>
            </a:r>
            <a:br>
              <a:rPr lang="en-SG" sz="1900" dirty="0"/>
            </a:br>
            <a:r>
              <a:rPr lang="en-SG" sz="1900" dirty="0"/>
              <a:t>MAJULAH SINGAPURA!</a:t>
            </a:r>
          </a:p>
          <a:p>
            <a:pPr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SG" dirty="0"/>
              <a:t>music and </a:t>
            </a:r>
            <a:r>
              <a:rPr lang="en-SG" dirty="0" smtClean="0"/>
              <a:t>society (alterations) </a:t>
            </a:r>
            <a:r>
              <a:rPr lang="en-SG" dirty="0"/>
              <a:t>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sz="3200" dirty="0"/>
              <a:t>Come, fellow Singaporeans</a:t>
            </a:r>
            <a:br>
              <a:rPr lang="en-SG" sz="3200" dirty="0"/>
            </a:br>
            <a:r>
              <a:rPr lang="en-SG" sz="3200" strike="sngStrike" dirty="0"/>
              <a:t>Rise and Unite </a:t>
            </a:r>
            <a:r>
              <a:rPr lang="en-SG" sz="3200" strike="sngStrike" dirty="0">
                <a:solidFill>
                  <a:srgbClr val="FF0000"/>
                </a:solidFill>
              </a:rPr>
              <a:t>Together</a:t>
            </a:r>
          </a:p>
          <a:p>
            <a:pPr>
              <a:buNone/>
            </a:pPr>
            <a:r>
              <a:rPr lang="en-SG" sz="3200" strike="sngStrike" dirty="0"/>
              <a:t>	Law Abiding and </a:t>
            </a:r>
            <a:r>
              <a:rPr lang="en-SG" sz="3200" b="1" strike="sngStrike" dirty="0">
                <a:solidFill>
                  <a:srgbClr val="0070C0"/>
                </a:solidFill>
              </a:rPr>
              <a:t>Helping</a:t>
            </a:r>
            <a:r>
              <a:rPr lang="en-SG" sz="3200" strike="sngStrike" dirty="0"/>
              <a:t> One Another </a:t>
            </a:r>
            <a:br>
              <a:rPr lang="en-SG" sz="3200" strike="sngStrike" dirty="0"/>
            </a:br>
            <a:r>
              <a:rPr lang="en-SG" sz="3200" strike="sngStrike" dirty="0"/>
              <a:t>So that We Progress </a:t>
            </a:r>
            <a:r>
              <a:rPr lang="en-SG" sz="3200" strike="sngStrike" dirty="0">
                <a:solidFill>
                  <a:srgbClr val="FF0000"/>
                </a:solidFill>
              </a:rPr>
              <a:t>Together</a:t>
            </a:r>
          </a:p>
          <a:p>
            <a:pPr>
              <a:buNone/>
            </a:pPr>
            <a:endParaRPr lang="en-SG" sz="3200" strike="sngStrike" dirty="0"/>
          </a:p>
          <a:p>
            <a:r>
              <a:rPr lang="en-SG" sz="3200" strike="sngStrike" dirty="0"/>
              <a:t>We live in Peace and </a:t>
            </a:r>
            <a:r>
              <a:rPr lang="en-SG" sz="3200" strike="sngStrike" dirty="0" err="1"/>
              <a:t>Tranquility</a:t>
            </a:r>
            <a:r>
              <a:rPr lang="en-SG" sz="3200" strike="sngStrike" dirty="0"/>
              <a:t/>
            </a:r>
            <a:br>
              <a:rPr lang="en-SG" sz="3200" strike="sngStrike" dirty="0"/>
            </a:br>
            <a:r>
              <a:rPr lang="en-SG" sz="3200" strike="sngStrike" dirty="0"/>
              <a:t>Working </a:t>
            </a:r>
            <a:r>
              <a:rPr lang="en-SG" sz="3200" strike="sngStrike" dirty="0">
                <a:solidFill>
                  <a:srgbClr val="FF0000"/>
                </a:solidFill>
              </a:rPr>
              <a:t>together</a:t>
            </a:r>
            <a:r>
              <a:rPr lang="en-SG" sz="3200" strike="sngStrike" dirty="0"/>
              <a:t> towards Happiness</a:t>
            </a:r>
            <a:r>
              <a:rPr lang="en-SG" sz="3200" dirty="0"/>
              <a:t/>
            </a:r>
            <a:br>
              <a:rPr lang="en-SG" sz="3200" dirty="0"/>
            </a:br>
            <a:r>
              <a:rPr lang="en-SG" sz="3200" dirty="0"/>
              <a:t>May our noble aspirations</a:t>
            </a:r>
          </a:p>
          <a:p>
            <a:pPr>
              <a:buNone/>
            </a:pPr>
            <a:r>
              <a:rPr lang="en-SG" sz="3200" dirty="0"/>
              <a:t>	Bring Singapore success</a:t>
            </a:r>
          </a:p>
          <a:p>
            <a:pPr>
              <a:buNone/>
            </a:pPr>
            <a:endParaRPr lang="en-SG" sz="3200" dirty="0"/>
          </a:p>
          <a:p>
            <a:r>
              <a:rPr lang="en-SG" sz="3200" dirty="0"/>
              <a:t>Come, let us unite</a:t>
            </a:r>
            <a:br>
              <a:rPr lang="en-SG" sz="3200" dirty="0"/>
            </a:br>
            <a:r>
              <a:rPr lang="en-SG" sz="3200" dirty="0"/>
              <a:t>In a new spirit</a:t>
            </a:r>
            <a:br>
              <a:rPr lang="en-SG" sz="3200" dirty="0"/>
            </a:br>
            <a:r>
              <a:rPr lang="en-SG" sz="3200" dirty="0"/>
              <a:t>Together we proclaim</a:t>
            </a:r>
            <a:br>
              <a:rPr lang="en-SG" sz="3200" dirty="0"/>
            </a:br>
            <a:r>
              <a:rPr lang="en-SG" sz="3200" dirty="0"/>
              <a:t>Onward Singapore</a:t>
            </a:r>
            <a:br>
              <a:rPr lang="en-SG" sz="3200" dirty="0"/>
            </a:br>
            <a:r>
              <a:rPr lang="en-SG" sz="3200" dirty="0"/>
              <a:t>Onward Singapore</a:t>
            </a:r>
          </a:p>
          <a:p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SG" sz="1800" dirty="0"/>
              <a:t>Come, fellow Singaporeans</a:t>
            </a:r>
            <a:br>
              <a:rPr lang="en-SG" sz="1800" dirty="0"/>
            </a:br>
            <a:r>
              <a:rPr lang="en-SG" sz="1800" dirty="0">
                <a:solidFill>
                  <a:srgbClr val="00B050"/>
                </a:solidFill>
              </a:rPr>
              <a:t>Let us progress towards happiness </a:t>
            </a:r>
            <a:r>
              <a:rPr lang="en-SG" sz="1800" b="1" dirty="0">
                <a:solidFill>
                  <a:srgbClr val="00B050"/>
                </a:solidFill>
              </a:rPr>
              <a:t>together</a:t>
            </a:r>
            <a:r>
              <a:rPr lang="en-SG" sz="1800" dirty="0">
                <a:solidFill>
                  <a:srgbClr val="00B050"/>
                </a:solidFill>
              </a:rPr>
              <a:t/>
            </a:r>
            <a:br>
              <a:rPr lang="en-SG" sz="1800" dirty="0">
                <a:solidFill>
                  <a:srgbClr val="00B050"/>
                </a:solidFill>
              </a:rPr>
            </a:br>
            <a:r>
              <a:rPr lang="en-SG" sz="1800" dirty="0"/>
              <a:t>May our noble aspiration bring</a:t>
            </a:r>
            <a:br>
              <a:rPr lang="en-SG" sz="1800" dirty="0"/>
            </a:br>
            <a:r>
              <a:rPr lang="en-SG" sz="1800" dirty="0"/>
              <a:t>Singapore success</a:t>
            </a:r>
          </a:p>
          <a:p>
            <a:r>
              <a:rPr lang="en-SG" sz="1800" dirty="0"/>
              <a:t>Come, let us unite</a:t>
            </a:r>
            <a:br>
              <a:rPr lang="en-SG" sz="1800" dirty="0"/>
            </a:br>
            <a:r>
              <a:rPr lang="en-SG" sz="1800" dirty="0"/>
              <a:t>In a new spirit</a:t>
            </a:r>
            <a:br>
              <a:rPr lang="en-SG" sz="1800" dirty="0"/>
            </a:br>
            <a:r>
              <a:rPr lang="en-SG" sz="1800" dirty="0"/>
              <a:t>Together we proclaim</a:t>
            </a:r>
            <a:br>
              <a:rPr lang="en-SG" sz="1800" dirty="0"/>
            </a:br>
            <a:r>
              <a:rPr lang="en-SG" sz="1800" dirty="0"/>
              <a:t>Onward Singapore</a:t>
            </a:r>
            <a:br>
              <a:rPr lang="en-SG" sz="1800" dirty="0"/>
            </a:br>
            <a:r>
              <a:rPr lang="en-SG" sz="1800" dirty="0"/>
              <a:t>Onward Singapore</a:t>
            </a:r>
          </a:p>
          <a:p>
            <a:r>
              <a:rPr lang="en-SG" sz="1800" dirty="0"/>
              <a:t>Come, let us unite</a:t>
            </a:r>
            <a:br>
              <a:rPr lang="en-SG" sz="1800" dirty="0"/>
            </a:br>
            <a:r>
              <a:rPr lang="en-SG" sz="1800" dirty="0"/>
              <a:t>In a new spirit</a:t>
            </a:r>
            <a:br>
              <a:rPr lang="en-SG" sz="1800" dirty="0"/>
            </a:br>
            <a:r>
              <a:rPr lang="en-SG" sz="1800" dirty="0"/>
              <a:t>Together we proclaim</a:t>
            </a:r>
            <a:br>
              <a:rPr lang="en-SG" sz="1800" dirty="0"/>
            </a:br>
            <a:r>
              <a:rPr lang="en-SG" sz="1800" dirty="0"/>
              <a:t>Onward Singapore</a:t>
            </a:r>
            <a:br>
              <a:rPr lang="en-SG" sz="1800" dirty="0"/>
            </a:br>
            <a:r>
              <a:rPr lang="en-SG" sz="1800" dirty="0"/>
              <a:t>Onward Singapore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lyrics in Malay …</a:t>
            </a:r>
          </a:p>
          <a:p>
            <a:endParaRPr lang="en-SG" sz="3600" dirty="0"/>
          </a:p>
          <a:p>
            <a:r>
              <a:rPr lang="en-SG" sz="3600" dirty="0"/>
              <a:t>speaks of a polity progressing towards happiness together …</a:t>
            </a:r>
          </a:p>
          <a:p>
            <a:endParaRPr lang="en-SG" sz="3600" dirty="0"/>
          </a:p>
          <a:p>
            <a:r>
              <a:rPr lang="en-SG" sz="3600" dirty="0"/>
              <a:t>and  thereby bring Singapore success …</a:t>
            </a:r>
          </a:p>
          <a:p>
            <a:pPr>
              <a:buNone/>
            </a:pPr>
            <a:endParaRPr lang="en-SG" sz="3600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sz="3600" dirty="0">
                <a:hlinkClick r:id="rId2"/>
              </a:rPr>
              <a:t>musically</a:t>
            </a:r>
            <a:r>
              <a:rPr lang="en-SG" sz="3600" dirty="0"/>
              <a:t> 8 bars have been taken out …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00B050"/>
                </a:solidFill>
              </a:rPr>
              <a:t>any thoughts?</a:t>
            </a:r>
            <a:endParaRPr lang="en-SG" sz="3600" b="1" dirty="0">
              <a:solidFill>
                <a:srgbClr val="00B050"/>
              </a:solidFill>
            </a:endParaRPr>
          </a:p>
          <a:p>
            <a:endParaRPr lang="en-SG" sz="3600" dirty="0"/>
          </a:p>
          <a:p>
            <a:r>
              <a:rPr lang="en-SG" sz="3600" dirty="0"/>
              <a:t>lyrically, intra-citizen connections beyond the pronoun ‘we’(‘</a:t>
            </a:r>
            <a:r>
              <a:rPr lang="en-SG" sz="3600" dirty="0" err="1"/>
              <a:t>kita</a:t>
            </a:r>
            <a:r>
              <a:rPr lang="en-SG" sz="3600" dirty="0"/>
              <a:t>’) have largely been dropped …</a:t>
            </a:r>
          </a:p>
          <a:p>
            <a:endParaRPr lang="en-US" sz="3600" dirty="0"/>
          </a:p>
          <a:p>
            <a:r>
              <a:rPr lang="en-US" sz="3600" dirty="0"/>
              <a:t>one ‘</a:t>
            </a:r>
            <a:r>
              <a:rPr lang="en-US" sz="3600" dirty="0" err="1"/>
              <a:t>sama-sama</a:t>
            </a:r>
            <a:r>
              <a:rPr lang="en-US" sz="3600" dirty="0"/>
              <a:t>’ remains …</a:t>
            </a:r>
            <a:endParaRPr lang="en-SG" sz="3600" dirty="0"/>
          </a:p>
          <a:p>
            <a:pPr marL="0" indent="0">
              <a:buNone/>
            </a:pPr>
            <a:endParaRPr lang="en-SG" sz="3600" dirty="0"/>
          </a:p>
          <a:p>
            <a:r>
              <a:rPr lang="en-SG" sz="3600" dirty="0"/>
              <a:t>making song more </a:t>
            </a:r>
            <a:r>
              <a:rPr lang="en-SG" sz="3600" dirty="0">
                <a:solidFill>
                  <a:srgbClr val="FF0000"/>
                </a:solidFill>
              </a:rPr>
              <a:t>state </a:t>
            </a:r>
            <a:r>
              <a:rPr lang="en-SG" sz="3600" dirty="0"/>
              <a:t>centric </a:t>
            </a:r>
            <a:r>
              <a:rPr lang="en-SG" sz="3600" dirty="0" smtClean="0"/>
              <a:t> (allegiance to state)…</a:t>
            </a:r>
            <a:endParaRPr lang="en-SG" sz="3600" dirty="0"/>
          </a:p>
          <a:p>
            <a:endParaRPr lang="en-SG" sz="3600" dirty="0"/>
          </a:p>
          <a:p>
            <a:r>
              <a:rPr lang="en-SG" sz="3600" dirty="0"/>
              <a:t>as opposed to being  </a:t>
            </a:r>
            <a:r>
              <a:rPr lang="en-SG" sz="3600" b="1" dirty="0">
                <a:solidFill>
                  <a:srgbClr val="FF0000"/>
                </a:solidFill>
              </a:rPr>
              <a:t>people and </a:t>
            </a:r>
            <a:r>
              <a:rPr lang="en-SG" sz="3600" dirty="0">
                <a:solidFill>
                  <a:srgbClr val="FF0000"/>
                </a:solidFill>
              </a:rPr>
              <a:t>state </a:t>
            </a:r>
            <a:r>
              <a:rPr lang="en-SG" sz="3600" dirty="0"/>
              <a:t>referencing  …</a:t>
            </a:r>
          </a:p>
          <a:p>
            <a:endParaRPr lang="en-US" sz="3600" dirty="0"/>
          </a:p>
          <a:p>
            <a:r>
              <a:rPr lang="en-US" sz="3600" dirty="0"/>
              <a:t>agree</a:t>
            </a:r>
            <a:r>
              <a:rPr lang="en-US" sz="3600" dirty="0" smtClean="0"/>
              <a:t>???</a:t>
            </a:r>
            <a:endParaRPr lang="en-SG" sz="3600" dirty="0"/>
          </a:p>
          <a:p>
            <a:pPr>
              <a:buNone/>
            </a:pPr>
            <a:endParaRPr lang="en-SG" sz="3600" dirty="0"/>
          </a:p>
          <a:p>
            <a:pPr>
              <a:buNone/>
            </a:pPr>
            <a:endParaRPr lang="en-SG" sz="3600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sz="3600" dirty="0"/>
              <a:t>there are differences …</a:t>
            </a:r>
          </a:p>
          <a:p>
            <a:endParaRPr lang="en-SG" sz="3600" dirty="0"/>
          </a:p>
          <a:p>
            <a:r>
              <a:rPr lang="en-SG" sz="3600" dirty="0"/>
              <a:t>are the differences significant?</a:t>
            </a:r>
          </a:p>
          <a:p>
            <a:endParaRPr lang="en-SG" sz="3600" dirty="0"/>
          </a:p>
          <a:p>
            <a:r>
              <a:rPr lang="en-SG" sz="3600" dirty="0"/>
              <a:t>a politically unconnected first generation migrant …</a:t>
            </a:r>
          </a:p>
          <a:p>
            <a:endParaRPr lang="en-SG" sz="3600" dirty="0"/>
          </a:p>
          <a:p>
            <a:r>
              <a:rPr lang="en-SG" sz="3600" dirty="0"/>
              <a:t>lyrically and musically articulating his aspirations for members of his still colonised society … </a:t>
            </a:r>
          </a:p>
          <a:p>
            <a:pPr>
              <a:buNone/>
            </a:pPr>
            <a:endParaRPr lang="en-SG" sz="3600" dirty="0"/>
          </a:p>
          <a:p>
            <a:pPr>
              <a:buNone/>
            </a:pPr>
            <a:endParaRPr lang="en-SG" sz="3600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3600" dirty="0"/>
              <a:t>first composes it in 1958 …</a:t>
            </a:r>
          </a:p>
          <a:p>
            <a:endParaRPr lang="en-SG" sz="3600" dirty="0"/>
          </a:p>
          <a:p>
            <a:r>
              <a:rPr lang="en-SG" sz="3600" dirty="0"/>
              <a:t>alters it in </a:t>
            </a:r>
            <a:r>
              <a:rPr lang="en-SG" sz="3600" dirty="0" smtClean="0"/>
              <a:t>1959 (on </a:t>
            </a:r>
            <a:r>
              <a:rPr lang="en-SG" sz="3600" dirty="0" err="1" smtClean="0"/>
              <a:t>govt’s</a:t>
            </a:r>
            <a:r>
              <a:rPr lang="en-SG" sz="3600" dirty="0" smtClean="0"/>
              <a:t> request) </a:t>
            </a:r>
            <a:r>
              <a:rPr lang="en-SG" sz="3600" dirty="0"/>
              <a:t>… </a:t>
            </a:r>
          </a:p>
          <a:p>
            <a:endParaRPr lang="en-SG" sz="3600" dirty="0"/>
          </a:p>
          <a:p>
            <a:r>
              <a:rPr lang="en-SG" sz="3600" dirty="0"/>
              <a:t>how many people noticed?</a:t>
            </a:r>
          </a:p>
          <a:p>
            <a:endParaRPr lang="en-SG" sz="3600" dirty="0"/>
          </a:p>
          <a:p>
            <a:r>
              <a:rPr lang="en-SG" sz="3600" dirty="0"/>
              <a:t>I don’t think many …</a:t>
            </a:r>
          </a:p>
          <a:p>
            <a:endParaRPr lang="en-SG" sz="3600" dirty="0"/>
          </a:p>
          <a:p>
            <a:pPr>
              <a:buNone/>
            </a:pPr>
            <a:endParaRPr lang="en-SG" sz="3600" dirty="0"/>
          </a:p>
          <a:p>
            <a:pPr>
              <a:buNone/>
            </a:pPr>
            <a:endParaRPr lang="en-SG" sz="3600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music and society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SG" sz="3600" dirty="0"/>
          </a:p>
          <a:p>
            <a:r>
              <a:rPr lang="en-SG" sz="3600" dirty="0"/>
              <a:t>but given what you know of Singapore’s impressive development and success that followed … </a:t>
            </a:r>
          </a:p>
          <a:p>
            <a:endParaRPr lang="en-SG" sz="3600" dirty="0"/>
          </a:p>
          <a:p>
            <a:r>
              <a:rPr lang="en-SG" sz="3600" dirty="0"/>
              <a:t>the altered version seems somewhat prescient/prophetic …</a:t>
            </a:r>
          </a:p>
          <a:p>
            <a:endParaRPr lang="en-SG" sz="3600" dirty="0"/>
          </a:p>
          <a:p>
            <a:r>
              <a:rPr lang="en-SG" sz="3600" dirty="0"/>
              <a:t>statist success, with the people or citizenry in the background … 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we become what we sing ???</a:t>
            </a:r>
          </a:p>
          <a:p>
            <a:endParaRPr lang="en-US" sz="3600" dirty="0"/>
          </a:p>
          <a:p>
            <a:r>
              <a:rPr lang="en-US" sz="3600" dirty="0"/>
              <a:t>to be sure, the people do or can benefit as an effect of the flourishing of the state …</a:t>
            </a:r>
            <a:endParaRPr lang="en-SG" sz="3600" dirty="0"/>
          </a:p>
          <a:p>
            <a:pPr>
              <a:buNone/>
            </a:pPr>
            <a:endParaRPr lang="en-SG" sz="3600" dirty="0"/>
          </a:p>
          <a:p>
            <a:pPr>
              <a:buNone/>
            </a:pPr>
            <a:endParaRPr lang="en-SG" sz="3600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60648"/>
            <a:ext cx="66967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Final </a:t>
            </a:r>
            <a:r>
              <a:rPr lang="en-US" sz="2400" b="1" dirty="0" smtClean="0">
                <a:latin typeface="Times New Roman" panose="02020603050405020304" pitchFamily="18" charset="0"/>
              </a:rPr>
              <a:t>Test: </a:t>
            </a:r>
            <a:r>
              <a:rPr lang="en-US" sz="2400" dirty="0" smtClean="0">
                <a:latin typeface="Times New Roman" panose="02020603050405020304" pitchFamily="18" charset="0"/>
              </a:rPr>
              <a:t>Questions will be emailed to you and also available on </a:t>
            </a:r>
            <a:r>
              <a:rPr lang="en-US" sz="2400" dirty="0" err="1" smtClean="0">
                <a:latin typeface="Times New Roman" panose="02020603050405020304" pitchFamily="18" charset="0"/>
              </a:rPr>
              <a:t>Luminus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Take Home Open </a:t>
            </a:r>
            <a:r>
              <a:rPr lang="en-US" sz="2800" dirty="0" smtClean="0">
                <a:latin typeface="Times New Roman" panose="02020603050405020304" pitchFamily="18" charset="0"/>
              </a:rPr>
              <a:t>Book Test (20%)</a:t>
            </a:r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Date: </a:t>
            </a:r>
            <a:r>
              <a:rPr lang="en-US" sz="2400" b="1" dirty="0" smtClean="0">
                <a:latin typeface="Times New Roman" panose="02020603050405020304" pitchFamily="18" charset="0"/>
              </a:rPr>
              <a:t>11 November 2022</a:t>
            </a:r>
            <a:endParaRPr lang="en-US" sz="2400" b="1" dirty="0">
              <a:latin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</a:rPr>
              <a:t>Time of Release: 6:00 </a:t>
            </a:r>
            <a:r>
              <a:rPr lang="en-US" sz="2400" b="1" dirty="0">
                <a:latin typeface="Times New Roman" panose="02020603050405020304" pitchFamily="18" charset="0"/>
              </a:rPr>
              <a:t>p.m</a:t>
            </a:r>
            <a:r>
              <a:rPr lang="en-US" sz="2400" b="1" dirty="0" smtClean="0">
                <a:latin typeface="Times New Roman" panose="02020603050405020304" pitchFamily="18" charset="0"/>
              </a:rPr>
              <a:t>.</a:t>
            </a: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Allowed: 24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Submission: into designated </a:t>
            </a:r>
            <a:r>
              <a:rPr lang="en-US" sz="2400" dirty="0" err="1">
                <a:latin typeface="Times New Roman" panose="02020603050405020304" pitchFamily="18" charset="0"/>
              </a:rPr>
              <a:t>LumiNUS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Workbin</a:t>
            </a:r>
            <a:r>
              <a:rPr lang="en-US" sz="2400" dirty="0" smtClean="0">
                <a:latin typeface="Times New Roman" panose="02020603050405020304" pitchFamily="18" charset="0"/>
              </a:rPr>
              <a:t> . </a:t>
            </a:r>
          </a:p>
          <a:p>
            <a:endParaRPr lang="en-US" sz="2400" b="1" dirty="0" smtClean="0"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</a:rPr>
              <a:t>I will be available via Zoom for the first 30 minutes should you have any questions </a:t>
            </a:r>
          </a:p>
        </p:txBody>
      </p:sp>
    </p:spTree>
    <p:extLst>
      <p:ext uri="{BB962C8B-B14F-4D97-AF65-F5344CB8AC3E}">
        <p14:creationId xmlns:p14="http://schemas.microsoft.com/office/powerpoint/2010/main" val="1235161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d</a:t>
            </a:r>
            <a:r>
              <a:rPr lang="en-US" sz="4800" b="1" dirty="0" smtClean="0">
                <a:solidFill>
                  <a:srgbClr val="00B050"/>
                </a:solidFill>
              </a:rPr>
              <a:t>raft papers …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err="1"/>
              <a:t>soundscapes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325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/>
              <a:t>national music implies music in which a nation’s emotions and passions are expressed ...</a:t>
            </a:r>
          </a:p>
          <a:p>
            <a:endParaRPr lang="en-SG" sz="11200" dirty="0"/>
          </a:p>
          <a:p>
            <a:r>
              <a:rPr lang="en-SG" sz="11200" dirty="0"/>
              <a:t>exhibiting characteristic peculiarities ...  </a:t>
            </a:r>
          </a:p>
          <a:p>
            <a:endParaRPr lang="en-SG" sz="11200" dirty="0"/>
          </a:p>
          <a:p>
            <a:r>
              <a:rPr lang="en-SG" sz="11200" dirty="0"/>
              <a:t>that distinguishes it from every other nation ...</a:t>
            </a:r>
          </a:p>
          <a:p>
            <a:endParaRPr lang="en-SG" sz="11200" dirty="0"/>
          </a:p>
          <a:p>
            <a:pPr>
              <a:buNone/>
            </a:pPr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err="1"/>
              <a:t>soundscapes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/>
              <a:t>Singapore’s </a:t>
            </a:r>
            <a:r>
              <a:rPr lang="en-SG" sz="11200" dirty="0">
                <a:solidFill>
                  <a:srgbClr val="FF0000"/>
                </a:solidFill>
              </a:rPr>
              <a:t>national songs </a:t>
            </a:r>
            <a:r>
              <a:rPr lang="en-SG" sz="11200" dirty="0"/>
              <a:t>express the idea of how multiple communities constitute the nation ...</a:t>
            </a:r>
          </a:p>
          <a:p>
            <a:endParaRPr lang="en-SG" sz="11200" dirty="0"/>
          </a:p>
          <a:p>
            <a:r>
              <a:rPr lang="en-SG" sz="11200" dirty="0"/>
              <a:t>hoping to foster a national identity ...</a:t>
            </a:r>
          </a:p>
          <a:p>
            <a:endParaRPr lang="en-SG" sz="11200" dirty="0"/>
          </a:p>
          <a:p>
            <a:r>
              <a:rPr lang="en-SG" sz="11200" dirty="0"/>
              <a:t>populist strategy that caters not only to high-brow groups ...</a:t>
            </a:r>
          </a:p>
          <a:p>
            <a:endParaRPr lang="en-SG" sz="11200" dirty="0"/>
          </a:p>
          <a:p>
            <a:r>
              <a:rPr lang="en-SG" sz="11200" dirty="0"/>
              <a:t>pop songs, use of the guitar, etc. ... </a:t>
            </a:r>
          </a:p>
          <a:p>
            <a:endParaRPr lang="en-SG" sz="11200" dirty="0"/>
          </a:p>
          <a:p>
            <a:r>
              <a:rPr lang="en-SG" sz="11200" dirty="0"/>
              <a:t>after 1998, sung by prominent local musicians ...</a:t>
            </a:r>
          </a:p>
          <a:p>
            <a:pPr>
              <a:buNone/>
            </a:pPr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err="1"/>
              <a:t>soundscapes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/>
              <a:t>to convince Singaporeans to develop a love for the nation,  a sense of patriotism and a </a:t>
            </a:r>
            <a:r>
              <a:rPr lang="en-SG" sz="11200" dirty="0">
                <a:solidFill>
                  <a:srgbClr val="00B050"/>
                </a:solidFill>
              </a:rPr>
              <a:t>“willingness to support the ruling elite (Kong)”</a:t>
            </a:r>
            <a:r>
              <a:rPr lang="en-SG" sz="11200" dirty="0"/>
              <a:t>...</a:t>
            </a:r>
          </a:p>
          <a:p>
            <a:endParaRPr lang="en-SG" sz="11200" dirty="0"/>
          </a:p>
          <a:p>
            <a:r>
              <a:rPr lang="en-SG" sz="11200" dirty="0"/>
              <a:t> to build an imagined community: Anderson</a:t>
            </a:r>
          </a:p>
          <a:p>
            <a:pPr>
              <a:buNone/>
            </a:pPr>
            <a:endParaRPr lang="en-US" sz="8600" dirty="0"/>
          </a:p>
          <a:p>
            <a:pPr>
              <a:buNone/>
            </a:pPr>
            <a:r>
              <a:rPr lang="en-US" sz="8600" dirty="0">
                <a:solidFill>
                  <a:srgbClr val="FF0000"/>
                </a:solidFill>
              </a:rPr>
              <a:t>     </a:t>
            </a:r>
            <a:r>
              <a:rPr lang="en-US" sz="12800" dirty="0">
                <a:solidFill>
                  <a:srgbClr val="FF0000"/>
                </a:solidFill>
              </a:rPr>
              <a:t>a nation is a socially constructed community, a grouping imagined by  people who may not have face-to-face communication or contact with one another but who perceive themselves as part of that larger group …</a:t>
            </a:r>
            <a:endParaRPr lang="en-SG" sz="28800" dirty="0">
              <a:solidFill>
                <a:srgbClr val="FF0000"/>
              </a:solidFill>
            </a:endParaRPr>
          </a:p>
          <a:p>
            <a:pPr>
              <a:buNone/>
            </a:pPr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err="1"/>
              <a:t>soundscapes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325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/>
              <a:t>in SG, a policy of integration; not assimilation ...</a:t>
            </a:r>
          </a:p>
          <a:p>
            <a:endParaRPr lang="en-SG" sz="11200" dirty="0"/>
          </a:p>
          <a:p>
            <a:r>
              <a:rPr lang="en-SG" sz="11200" dirty="0"/>
              <a:t>ethnic and cultural identity to be nurtured alongside a larger/prior commitment to nation ...</a:t>
            </a:r>
          </a:p>
          <a:p>
            <a:endParaRPr lang="en-SG" sz="11200" dirty="0"/>
          </a:p>
          <a:p>
            <a:r>
              <a:rPr lang="en-SG" sz="11200" dirty="0"/>
              <a:t>multiplicity of identities ... </a:t>
            </a:r>
          </a:p>
          <a:p>
            <a:pPr>
              <a:buNone/>
            </a:pPr>
            <a:endParaRPr lang="en-SG" sz="11200" dirty="0"/>
          </a:p>
          <a:p>
            <a:endParaRPr lang="en-SG" sz="11200" dirty="0"/>
          </a:p>
          <a:p>
            <a:pPr>
              <a:buNone/>
            </a:pPr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err="1"/>
              <a:t>soundscapes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325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/>
              <a:t>a field of interaction of sound events (songs) ...</a:t>
            </a:r>
          </a:p>
          <a:p>
            <a:endParaRPr lang="en-SG" sz="11200" dirty="0"/>
          </a:p>
          <a:p>
            <a:r>
              <a:rPr lang="en-SG" sz="11200" dirty="0"/>
              <a:t>which offer opportunities for the </a:t>
            </a:r>
            <a:r>
              <a:rPr lang="en-SG" sz="11200" b="1" dirty="0"/>
              <a:t>negotiation of meaning </a:t>
            </a:r>
            <a:r>
              <a:rPr lang="en-SG" sz="11200" dirty="0"/>
              <a:t>...</a:t>
            </a:r>
          </a:p>
          <a:p>
            <a:endParaRPr lang="en-SG" sz="11200" dirty="0"/>
          </a:p>
          <a:p>
            <a:r>
              <a:rPr lang="en-SG" sz="11200" dirty="0"/>
              <a:t>through acts of listening and analyzing  its component sound events ...</a:t>
            </a:r>
          </a:p>
          <a:p>
            <a:pPr>
              <a:buNone/>
            </a:pPr>
            <a:r>
              <a:rPr lang="en-SG" sz="11200" dirty="0"/>
              <a:t> </a:t>
            </a:r>
          </a:p>
          <a:p>
            <a:pPr>
              <a:buNone/>
            </a:pPr>
            <a:endParaRPr lang="en-SG" sz="11200" dirty="0"/>
          </a:p>
          <a:p>
            <a:endParaRPr lang="en-SG" sz="11200" dirty="0"/>
          </a:p>
          <a:p>
            <a:pPr>
              <a:buNone/>
            </a:pPr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err="1"/>
              <a:t>soundscapes</a:t>
            </a:r>
            <a:r>
              <a:rPr lang="en-SG" dirty="0"/>
              <a:t> 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endParaRPr lang="en-SG" sz="11200" dirty="0"/>
          </a:p>
          <a:p>
            <a:endParaRPr lang="en-SG" sz="11200" dirty="0"/>
          </a:p>
          <a:p>
            <a:r>
              <a:rPr lang="en-SG" sz="11200" dirty="0"/>
              <a:t>understanding these practices allow one to gain an understanding of behavioural patterns of people who  </a:t>
            </a:r>
            <a:r>
              <a:rPr lang="en-SG" sz="11200" dirty="0">
                <a:solidFill>
                  <a:srgbClr val="FF0000"/>
                </a:solidFill>
              </a:rPr>
              <a:t>create</a:t>
            </a:r>
            <a:r>
              <a:rPr lang="en-SG" sz="11200" dirty="0"/>
              <a:t>,  </a:t>
            </a:r>
            <a:r>
              <a:rPr lang="en-SG" sz="11200" dirty="0">
                <a:solidFill>
                  <a:srgbClr val="0070C0"/>
                </a:solidFill>
              </a:rPr>
              <a:t>perform</a:t>
            </a:r>
            <a:r>
              <a:rPr lang="en-SG" sz="11200" dirty="0"/>
              <a:t> and </a:t>
            </a:r>
            <a:r>
              <a:rPr lang="en-SG" sz="11200" dirty="0">
                <a:solidFill>
                  <a:srgbClr val="00B050"/>
                </a:solidFill>
              </a:rPr>
              <a:t>attend</a:t>
            </a:r>
            <a:r>
              <a:rPr lang="en-SG" sz="11200" dirty="0"/>
              <a:t> to them ...</a:t>
            </a:r>
          </a:p>
          <a:p>
            <a:endParaRPr lang="en-SG" sz="11200" dirty="0"/>
          </a:p>
          <a:p>
            <a:r>
              <a:rPr lang="en-SG" sz="11200" dirty="0"/>
              <a:t>[music as a site of social (knowledge) construction]</a:t>
            </a:r>
          </a:p>
          <a:p>
            <a:endParaRPr lang="en-SG" sz="11200" dirty="0"/>
          </a:p>
          <a:p>
            <a:endParaRPr lang="en-SG" sz="11200" dirty="0"/>
          </a:p>
          <a:p>
            <a:pPr>
              <a:buNone/>
            </a:pPr>
            <a:r>
              <a:rPr lang="en-SG" sz="11200" dirty="0"/>
              <a:t> </a:t>
            </a:r>
          </a:p>
          <a:p>
            <a:pPr>
              <a:buNone/>
            </a:pPr>
            <a:endParaRPr lang="en-SG" sz="11200" dirty="0"/>
          </a:p>
          <a:p>
            <a:endParaRPr lang="en-SG" sz="11200" dirty="0"/>
          </a:p>
          <a:p>
            <a:pPr>
              <a:buNone/>
            </a:pPr>
            <a:endParaRPr lang="en-SG" sz="11200" dirty="0"/>
          </a:p>
          <a:p>
            <a:endParaRPr lang="en-SG" sz="8000" dirty="0"/>
          </a:p>
          <a:p>
            <a:endParaRPr lang="en-SG" sz="8000" dirty="0"/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recap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SG" sz="5900" dirty="0"/>
              <a:t>after the war ...</a:t>
            </a:r>
          </a:p>
          <a:p>
            <a:endParaRPr lang="en-SG" sz="5900" dirty="0">
              <a:solidFill>
                <a:srgbClr val="0070C0"/>
              </a:solidFill>
            </a:endParaRPr>
          </a:p>
          <a:p>
            <a:r>
              <a:rPr lang="en-SG" sz="5900" dirty="0">
                <a:solidFill>
                  <a:srgbClr val="0070C0"/>
                </a:solidFill>
              </a:rPr>
              <a:t>decolonization (an ongoing process) ...</a:t>
            </a:r>
          </a:p>
          <a:p>
            <a:pPr marL="0" indent="0">
              <a:buNone/>
            </a:pPr>
            <a:endParaRPr lang="en-SG" sz="5900" dirty="0"/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decolonisation and globalisation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  <a:p>
            <a:r>
              <a:rPr lang="en-SG" dirty="0"/>
              <a:t>borders ...</a:t>
            </a:r>
          </a:p>
          <a:p>
            <a:endParaRPr lang="en-SG" dirty="0"/>
          </a:p>
          <a:p>
            <a:r>
              <a:rPr lang="en-SG" dirty="0"/>
              <a:t>porous borders (economically) ...</a:t>
            </a:r>
          </a:p>
          <a:p>
            <a:endParaRPr lang="en-SG" dirty="0"/>
          </a:p>
          <a:p>
            <a:r>
              <a:rPr lang="en-SG" dirty="0"/>
              <a:t>if globalisation takes root ...</a:t>
            </a:r>
          </a:p>
          <a:p>
            <a:endParaRPr lang="en-SG" dirty="0"/>
          </a:p>
          <a:p>
            <a:r>
              <a:rPr lang="en-SG" dirty="0"/>
              <a:t>it may mark a significant compromise or even the end of the nation-state ...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decolonisation and globalisation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for SG and its counterparts ... a </a:t>
            </a:r>
            <a:r>
              <a:rPr lang="en-SG" dirty="0" smtClean="0"/>
              <a:t>roughly half </a:t>
            </a:r>
            <a:r>
              <a:rPr lang="en-SG" dirty="0"/>
              <a:t>century experiment/experience ends  ...</a:t>
            </a:r>
          </a:p>
          <a:p>
            <a:endParaRPr lang="en-SG" dirty="0"/>
          </a:p>
          <a:p>
            <a:r>
              <a:rPr lang="en-SG" dirty="0"/>
              <a:t>for some European polities ...</a:t>
            </a:r>
          </a:p>
          <a:p>
            <a:endParaRPr lang="en-SG" dirty="0"/>
          </a:p>
          <a:p>
            <a:r>
              <a:rPr lang="en-SG" dirty="0"/>
              <a:t>one and a half centuries ...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decolonisation and globalisation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en-SG" dirty="0"/>
          </a:p>
          <a:p>
            <a:endParaRPr lang="en-SG" dirty="0"/>
          </a:p>
          <a:p>
            <a:r>
              <a:rPr lang="en-SG" dirty="0"/>
              <a:t>reconnect with the last 1-200,000 years of freedom of movement ...</a:t>
            </a:r>
          </a:p>
          <a:p>
            <a:endParaRPr lang="en-SG" dirty="0"/>
          </a:p>
          <a:p>
            <a:r>
              <a:rPr lang="en-SG" dirty="0"/>
              <a:t>in the words of Simon and Garfunkel ...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decolonisation and globalisation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endParaRPr lang="en-SG" dirty="0"/>
          </a:p>
          <a:p>
            <a:pPr>
              <a:buNone/>
            </a:pPr>
            <a:r>
              <a:rPr lang="en-US" dirty="0"/>
              <a:t>	I am a citizen of the planet</a:t>
            </a:r>
            <a:br>
              <a:rPr lang="en-US" dirty="0"/>
            </a:br>
            <a:r>
              <a:rPr lang="en-US" dirty="0"/>
              <a:t>I was born here</a:t>
            </a:r>
            <a:br>
              <a:rPr lang="en-US" dirty="0"/>
            </a:br>
            <a:r>
              <a:rPr lang="en-US" dirty="0"/>
              <a:t>I'm going to die here</a:t>
            </a:r>
            <a:br>
              <a:rPr lang="en-US" dirty="0"/>
            </a:br>
            <a:r>
              <a:rPr lang="en-US" dirty="0"/>
              <a:t>Come what may</a:t>
            </a:r>
            <a:br>
              <a:rPr lang="en-US" dirty="0"/>
            </a:br>
            <a:r>
              <a:rPr lang="en-US" dirty="0"/>
              <a:t>I am entitled by my birth</a:t>
            </a:r>
            <a:br>
              <a:rPr lang="en-US" dirty="0"/>
            </a:br>
            <a:r>
              <a:rPr lang="en-US" dirty="0"/>
              <a:t>to the treasures of the earth</a:t>
            </a:r>
            <a:br>
              <a:rPr lang="en-US" dirty="0"/>
            </a:br>
            <a:r>
              <a:rPr lang="en-US" dirty="0"/>
              <a:t>no one must be denied these</a:t>
            </a:r>
            <a:br>
              <a:rPr lang="en-US" dirty="0"/>
            </a:br>
            <a:r>
              <a:rPr lang="en-US" dirty="0"/>
              <a:t>no one must be denied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decolonisation and globalisation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en-SG" dirty="0"/>
          </a:p>
          <a:p>
            <a:pPr>
              <a:buNone/>
            </a:pPr>
            <a:endParaRPr lang="en-SG" dirty="0"/>
          </a:p>
          <a:p>
            <a:r>
              <a:rPr lang="en-SG" dirty="0"/>
              <a:t>the nation-state and decolonisation overcome by  the dominant tendency of most of our pasts ...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598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60648"/>
            <a:ext cx="66967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Final </a:t>
            </a:r>
            <a:r>
              <a:rPr lang="en-US" sz="2400" b="1" dirty="0" smtClean="0">
                <a:latin typeface="Times New Roman" panose="02020603050405020304" pitchFamily="18" charset="0"/>
              </a:rPr>
              <a:t>Test: </a:t>
            </a:r>
            <a:r>
              <a:rPr lang="en-US" sz="2400" dirty="0" smtClean="0">
                <a:latin typeface="Times New Roman" panose="02020603050405020304" pitchFamily="18" charset="0"/>
              </a:rPr>
              <a:t>Questions will be emailed to you and also available on </a:t>
            </a:r>
            <a:r>
              <a:rPr lang="en-US" sz="2400" dirty="0" err="1" smtClean="0">
                <a:latin typeface="Times New Roman" panose="02020603050405020304" pitchFamily="18" charset="0"/>
              </a:rPr>
              <a:t>Luminus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Take Home Open </a:t>
            </a:r>
            <a:r>
              <a:rPr lang="en-US" sz="2800" dirty="0" smtClean="0">
                <a:latin typeface="Times New Roman" panose="02020603050405020304" pitchFamily="18" charset="0"/>
              </a:rPr>
              <a:t>Book Test (20%)</a:t>
            </a:r>
            <a:endParaRPr lang="en-US" sz="2800" dirty="0">
              <a:latin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Date: </a:t>
            </a:r>
            <a:r>
              <a:rPr lang="en-US" sz="2400" b="1" dirty="0" smtClean="0">
                <a:latin typeface="Times New Roman" panose="02020603050405020304" pitchFamily="18" charset="0"/>
              </a:rPr>
              <a:t>11 November 2022</a:t>
            </a:r>
            <a:endParaRPr lang="en-US" sz="2400" b="1" dirty="0">
              <a:latin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</a:rPr>
              <a:t>Time of Release: 6:00 </a:t>
            </a:r>
            <a:r>
              <a:rPr lang="en-US" sz="2400" b="1" dirty="0">
                <a:latin typeface="Times New Roman" panose="02020603050405020304" pitchFamily="18" charset="0"/>
              </a:rPr>
              <a:t>p.m</a:t>
            </a:r>
            <a:r>
              <a:rPr lang="en-US" sz="2400" b="1" dirty="0" smtClean="0">
                <a:latin typeface="Times New Roman" panose="02020603050405020304" pitchFamily="18" charset="0"/>
              </a:rPr>
              <a:t>.</a:t>
            </a: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Allowed: 24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Submission: into designated </a:t>
            </a:r>
            <a:r>
              <a:rPr lang="en-US" sz="2400" dirty="0" err="1">
                <a:latin typeface="Times New Roman" panose="02020603050405020304" pitchFamily="18" charset="0"/>
              </a:rPr>
              <a:t>LumiNUS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Workbin</a:t>
            </a:r>
            <a:r>
              <a:rPr lang="en-US" sz="2400" dirty="0" smtClean="0">
                <a:latin typeface="Times New Roman" panose="02020603050405020304" pitchFamily="18" charset="0"/>
              </a:rPr>
              <a:t> . </a:t>
            </a:r>
          </a:p>
          <a:p>
            <a:endParaRPr lang="en-US" sz="2400" b="1" dirty="0" smtClean="0">
              <a:latin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</a:rPr>
              <a:t>I will be available via Zoom for the first 30 minutes should you have any questions </a:t>
            </a:r>
          </a:p>
        </p:txBody>
      </p:sp>
    </p:spTree>
    <p:extLst>
      <p:ext uri="{BB962C8B-B14F-4D97-AF65-F5344CB8AC3E}">
        <p14:creationId xmlns:p14="http://schemas.microsoft.com/office/powerpoint/2010/main" val="491062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recap ++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fontScale="40000" lnSpcReduction="20000"/>
          </a:bodyPr>
          <a:lstStyle/>
          <a:p>
            <a:endParaRPr lang="en-SG" dirty="0"/>
          </a:p>
          <a:p>
            <a:endParaRPr lang="en-SG" sz="8000" dirty="0"/>
          </a:p>
          <a:p>
            <a:r>
              <a:rPr lang="en-SG" sz="11200" dirty="0"/>
              <a:t>borders of modern nation-states drawn by colonial powers ...</a:t>
            </a:r>
          </a:p>
          <a:p>
            <a:endParaRPr lang="en-SG" sz="11200" dirty="0"/>
          </a:p>
          <a:p>
            <a:r>
              <a:rPr lang="en-SG" sz="11200" dirty="0"/>
              <a:t>in the region, Anglo-Dutch Agreement 1824 ...</a:t>
            </a:r>
          </a:p>
          <a:p>
            <a:endParaRPr lang="en-SG" sz="11200" dirty="0"/>
          </a:p>
          <a:p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 </a:t>
            </a:r>
            <a:r>
              <a:rPr lang="en-SG" dirty="0" smtClean="0"/>
              <a:t>the humanities …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en-SG" dirty="0"/>
          </a:p>
          <a:p>
            <a:pPr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 smtClean="0"/>
              <a:t>“My humanity is bound up in yours, </a:t>
            </a:r>
          </a:p>
          <a:p>
            <a:pPr marL="0" indent="0" algn="ctr">
              <a:buNone/>
            </a:pPr>
            <a:r>
              <a:rPr lang="en-SG" dirty="0" smtClean="0"/>
              <a:t>for we can only be human together.”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Archbishop Desmond Tutu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44566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212308" cy="4824536"/>
          </a:xfrm>
        </p:spPr>
      </p:pic>
      <p:cxnSp>
        <p:nvCxnSpPr>
          <p:cNvPr id="3" name="Straight Connector 2"/>
          <p:cNvCxnSpPr/>
          <p:nvPr/>
        </p:nvCxnSpPr>
        <p:spPr>
          <a:xfrm>
            <a:off x="1475656" y="3501008"/>
            <a:ext cx="1109817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27784" y="4581128"/>
            <a:ext cx="486181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7584" y="404664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800" dirty="0"/>
              <a:t>recap ++ 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02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116632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800" dirty="0"/>
              <a:t>recap ++ …</a:t>
            </a:r>
            <a:endParaRPr lang="en-US" sz="4800" dirty="0"/>
          </a:p>
        </p:txBody>
      </p:sp>
      <p:pic>
        <p:nvPicPr>
          <p:cNvPr id="1026" name="Picture 2" descr="Image result for map of modern day southeast a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14" y="898520"/>
            <a:ext cx="5153924" cy="59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recap ++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fontScale="32500" lnSpcReduction="20000"/>
          </a:bodyPr>
          <a:lstStyle/>
          <a:p>
            <a:endParaRPr lang="en-SG" dirty="0"/>
          </a:p>
          <a:p>
            <a:pPr>
              <a:buNone/>
            </a:pPr>
            <a:endParaRPr lang="en-SG" sz="11200" dirty="0"/>
          </a:p>
          <a:p>
            <a:r>
              <a:rPr lang="en-SG" sz="11200" dirty="0"/>
              <a:t>as decolonization takes place, and national borders are regulated ...</a:t>
            </a:r>
          </a:p>
          <a:p>
            <a:endParaRPr lang="en-SG" sz="11200" dirty="0"/>
          </a:p>
          <a:p>
            <a:r>
              <a:rPr lang="en-SG" sz="11200" dirty="0"/>
              <a:t>freedom of movement across the globe (especially </a:t>
            </a:r>
            <a:r>
              <a:rPr lang="en-SG" sz="11200" dirty="0" smtClean="0"/>
              <a:t>across nation-states</a:t>
            </a:r>
            <a:r>
              <a:rPr lang="en-SG" sz="11200" dirty="0"/>
              <a:t>) virtually ends ... </a:t>
            </a:r>
          </a:p>
          <a:p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2140</Words>
  <Application>Microsoft Office PowerPoint</Application>
  <PresentationFormat>On-screen Show (4:3)</PresentationFormat>
  <Paragraphs>724</Paragraphs>
  <Slides>61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Times New Roman</vt:lpstr>
      <vt:lpstr>Office Theme</vt:lpstr>
      <vt:lpstr> listen … </vt:lpstr>
      <vt:lpstr> listen … </vt:lpstr>
      <vt:lpstr>GES1011/GESS1009</vt:lpstr>
      <vt:lpstr>PowerPoint Presentation</vt:lpstr>
      <vt:lpstr> recap …</vt:lpstr>
      <vt:lpstr> recap ++ …</vt:lpstr>
      <vt:lpstr>PowerPoint Presentation</vt:lpstr>
      <vt:lpstr>PowerPoint Presentation</vt:lpstr>
      <vt:lpstr> recap ++ …</vt:lpstr>
      <vt:lpstr> recap ++ …</vt:lpstr>
      <vt:lpstr>our task today …</vt:lpstr>
      <vt:lpstr>our task today …</vt:lpstr>
      <vt:lpstr>Question and Response</vt:lpstr>
      <vt:lpstr>decolonizing Singapore ...</vt:lpstr>
      <vt:lpstr>decolonizing Singapore ...</vt:lpstr>
      <vt:lpstr>decolonizing Singapore ...</vt:lpstr>
      <vt:lpstr> decolonizing Singapore ...</vt:lpstr>
      <vt:lpstr>decolonizing Singapore ...</vt:lpstr>
      <vt:lpstr> decolonizing Singapore ...</vt:lpstr>
      <vt:lpstr>Question and Response</vt:lpstr>
      <vt:lpstr> music and society ...</vt:lpstr>
      <vt:lpstr> music and society ...</vt:lpstr>
      <vt:lpstr> music and society ...</vt:lpstr>
      <vt:lpstr>music and society ...</vt:lpstr>
      <vt:lpstr>music and society ...</vt:lpstr>
      <vt:lpstr>music and society ...</vt:lpstr>
      <vt:lpstr>music and society ...</vt:lpstr>
      <vt:lpstr>music and society ...</vt:lpstr>
      <vt:lpstr>music and society ...</vt:lpstr>
      <vt:lpstr>music and society ...</vt:lpstr>
      <vt:lpstr>a story of a song … </vt:lpstr>
      <vt:lpstr>music and society ...</vt:lpstr>
      <vt:lpstr>music and society (alterations) ...</vt:lpstr>
      <vt:lpstr>music and society (alterations) ...</vt:lpstr>
      <vt:lpstr>music and society ...</vt:lpstr>
      <vt:lpstr>music and society ...</vt:lpstr>
      <vt:lpstr>music and society ...</vt:lpstr>
      <vt:lpstr>music and society ...</vt:lpstr>
      <vt:lpstr>music and society ...</vt:lpstr>
      <vt:lpstr>Question and Response</vt:lpstr>
      <vt:lpstr>draft papers …</vt:lpstr>
      <vt:lpstr> soundscapes  ...</vt:lpstr>
      <vt:lpstr> soundscapes  ...</vt:lpstr>
      <vt:lpstr> soundscapes  ...</vt:lpstr>
      <vt:lpstr> soundscapes  ...</vt:lpstr>
      <vt:lpstr> soundscapes  ...</vt:lpstr>
      <vt:lpstr> soundscapes  ...</vt:lpstr>
      <vt:lpstr> listen … </vt:lpstr>
      <vt:lpstr> listen … </vt:lpstr>
      <vt:lpstr> listen … </vt:lpstr>
      <vt:lpstr> listen … </vt:lpstr>
      <vt:lpstr>Question and Response</vt:lpstr>
      <vt:lpstr> decolonisation and globalisation …</vt:lpstr>
      <vt:lpstr> decolonisation and globalisation …</vt:lpstr>
      <vt:lpstr> decolonisation and globalisation …</vt:lpstr>
      <vt:lpstr> decolonisation and globalisation …</vt:lpstr>
      <vt:lpstr> decolonisation and globalisation …</vt:lpstr>
      <vt:lpstr>Question and Response</vt:lpstr>
      <vt:lpstr>PowerPoint Presentation</vt:lpstr>
      <vt:lpstr> the humanities …</vt:lpstr>
      <vt:lpstr>Question and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Lawrence, Kelvin</cp:lastModifiedBy>
  <cp:revision>618</cp:revision>
  <dcterms:created xsi:type="dcterms:W3CDTF">2017-08-16T06:32:12Z</dcterms:created>
  <dcterms:modified xsi:type="dcterms:W3CDTF">2022-11-08T09:14:20Z</dcterms:modified>
</cp:coreProperties>
</file>