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76" r:id="rId3"/>
    <p:sldId id="775" r:id="rId4"/>
    <p:sldId id="722" r:id="rId5"/>
    <p:sldId id="660" r:id="rId6"/>
    <p:sldId id="741" r:id="rId7"/>
    <p:sldId id="746" r:id="rId8"/>
    <p:sldId id="747" r:id="rId9"/>
    <p:sldId id="740" r:id="rId10"/>
    <p:sldId id="725" r:id="rId11"/>
    <p:sldId id="724" r:id="rId12"/>
    <p:sldId id="662" r:id="rId13"/>
    <p:sldId id="732" r:id="rId14"/>
    <p:sldId id="668" r:id="rId15"/>
    <p:sldId id="670" r:id="rId16"/>
    <p:sldId id="671" r:id="rId17"/>
    <p:sldId id="731" r:id="rId18"/>
    <p:sldId id="673" r:id="rId19"/>
    <p:sldId id="675" r:id="rId20"/>
    <p:sldId id="688" r:id="rId21"/>
    <p:sldId id="695" r:id="rId22"/>
    <p:sldId id="696" r:id="rId23"/>
    <p:sldId id="697" r:id="rId24"/>
    <p:sldId id="698" r:id="rId25"/>
    <p:sldId id="699" r:id="rId26"/>
    <p:sldId id="700" r:id="rId27"/>
    <p:sldId id="701" r:id="rId28"/>
    <p:sldId id="767" r:id="rId29"/>
    <p:sldId id="768" r:id="rId30"/>
    <p:sldId id="769" r:id="rId31"/>
    <p:sldId id="770" r:id="rId32"/>
    <p:sldId id="771" r:id="rId33"/>
    <p:sldId id="772" r:id="rId34"/>
    <p:sldId id="773" r:id="rId35"/>
    <p:sldId id="774" r:id="rId36"/>
    <p:sldId id="702" r:id="rId37"/>
    <p:sldId id="703" r:id="rId38"/>
    <p:sldId id="704" r:id="rId39"/>
    <p:sldId id="763" r:id="rId40"/>
    <p:sldId id="751" r:id="rId41"/>
    <p:sldId id="734" r:id="rId42"/>
    <p:sldId id="705" r:id="rId43"/>
    <p:sldId id="706" r:id="rId44"/>
    <p:sldId id="748" r:id="rId45"/>
    <p:sldId id="749" r:id="rId46"/>
    <p:sldId id="762" r:id="rId47"/>
    <p:sldId id="707" r:id="rId48"/>
    <p:sldId id="711" r:id="rId49"/>
    <p:sldId id="712" r:id="rId50"/>
    <p:sldId id="713" r:id="rId51"/>
  </p:sldIdLst>
  <p:sldSz cx="9144000" cy="6858000" type="screen4x3"/>
  <p:notesSz cx="6858000" cy="9144000"/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9" autoAdjust="0"/>
    <p:restoredTop sz="94747" autoAdjust="0"/>
  </p:normalViewPr>
  <p:slideViewPr>
    <p:cSldViewPr>
      <p:cViewPr varScale="1">
        <p:scale>
          <a:sx n="65" d="100"/>
          <a:sy n="65" d="100"/>
        </p:scale>
        <p:origin x="130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8A548-9F64-4AFE-80FA-670AAD632994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dMAXaxCSU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belprize.org/alternative-live-video-player/" TargetMode="External"/><Relationship Id="rId2" Type="http://schemas.openxmlformats.org/officeDocument/2006/relationships/hyperlink" Target="https://www.youtube.com/watch?v=YdMAXaxCSUI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7CsLvJS4cc" TargetMode="External"/><Relationship Id="rId2" Type="http://schemas.openxmlformats.org/officeDocument/2006/relationships/hyperlink" Target="https://www.youtube.com/watch?v=YdMAXaxCSUI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image of singapore in the world peters projec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image of singapore in the world peters projec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b="1" dirty="0" smtClean="0">
                <a:solidFill>
                  <a:srgbClr val="00B050"/>
                </a:solidFill>
              </a:rPr>
              <a:t>most important week ???</a:t>
            </a:r>
            <a:r>
              <a:rPr lang="en-US" dirty="0"/>
              <a:t/>
            </a:r>
            <a:br>
              <a:rPr lang="en-US" dirty="0"/>
            </a:b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recap: a very recent global human unfolding …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EIC’s Singapore founded in 1819/24 …</a:t>
            </a:r>
          </a:p>
          <a:p>
            <a:endParaRPr lang="en-US" sz="3600" dirty="0"/>
          </a:p>
          <a:p>
            <a:r>
              <a:rPr lang="en-SG" sz="3600" dirty="0">
                <a:solidFill>
                  <a:srgbClr val="FF0000"/>
                </a:solidFill>
              </a:rPr>
              <a:t>a second founding on this island? (its implications)</a:t>
            </a:r>
            <a:endParaRPr lang="en-US" sz="3600" dirty="0">
              <a:solidFill>
                <a:srgbClr val="FF0000"/>
              </a:solidFill>
            </a:endParaRPr>
          </a:p>
          <a:p>
            <a:pPr>
              <a:buNone/>
            </a:pPr>
            <a:endParaRPr lang="en-SG" sz="3600" dirty="0"/>
          </a:p>
          <a:p>
            <a:pPr>
              <a:buNone/>
            </a:pPr>
            <a:endParaRPr lang="en-US" sz="3600" dirty="0"/>
          </a:p>
          <a:p>
            <a:endParaRPr lang="en-US" sz="3600" dirty="0"/>
          </a:p>
          <a:p>
            <a:pPr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4572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5060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recap: a very recent global human unfolding …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fontScale="85000" lnSpcReduction="10000"/>
          </a:bodyPr>
          <a:lstStyle/>
          <a:p>
            <a:endParaRPr lang="en-US" sz="3600" dirty="0"/>
          </a:p>
          <a:p>
            <a:r>
              <a:rPr lang="en-US" sz="3600" dirty="0"/>
              <a:t>the Singapore River very quickly made over …</a:t>
            </a:r>
          </a:p>
          <a:p>
            <a:endParaRPr lang="en-US" sz="3600" dirty="0"/>
          </a:p>
          <a:p>
            <a:r>
              <a:rPr lang="en-US" sz="3600" dirty="0"/>
              <a:t>Raffles’ dream of a global emporium </a:t>
            </a:r>
            <a:r>
              <a:rPr lang="en-US" sz="3600" dirty="0" err="1"/>
              <a:t>realised</a:t>
            </a:r>
            <a:r>
              <a:rPr lang="en-US" sz="3600" dirty="0"/>
              <a:t> …</a:t>
            </a:r>
          </a:p>
          <a:p>
            <a:endParaRPr lang="en-US" sz="3600" dirty="0"/>
          </a:p>
          <a:p>
            <a:r>
              <a:rPr lang="en-US" sz="3600" dirty="0"/>
              <a:t>a port settlement with a </a:t>
            </a:r>
            <a:r>
              <a:rPr lang="en-US" sz="3600" dirty="0">
                <a:solidFill>
                  <a:srgbClr val="0070C0"/>
                </a:solidFill>
              </a:rPr>
              <a:t>resplendent imperial gloss</a:t>
            </a:r>
            <a:r>
              <a:rPr lang="en-US" sz="3600" dirty="0"/>
              <a:t> …</a:t>
            </a:r>
          </a:p>
          <a:p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even from the perspective of a non-European observer …</a:t>
            </a:r>
          </a:p>
          <a:p>
            <a:endParaRPr lang="en-US" sz="3600" dirty="0"/>
          </a:p>
          <a:p>
            <a:pPr>
              <a:buNone/>
            </a:pPr>
            <a:endParaRPr lang="en-SG" sz="3600" dirty="0"/>
          </a:p>
          <a:p>
            <a:pPr>
              <a:buNone/>
            </a:pPr>
            <a:endParaRPr lang="en-US" sz="3600" dirty="0"/>
          </a:p>
          <a:p>
            <a:endParaRPr lang="en-US" sz="3600" dirty="0"/>
          </a:p>
          <a:p>
            <a:pPr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4572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5060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SG" dirty="0"/>
              <a:t>our task </a:t>
            </a:r>
            <a:r>
              <a:rPr lang="en-SG" dirty="0">
                <a:solidFill>
                  <a:srgbClr val="FF0000"/>
                </a:solidFill>
              </a:rPr>
              <a:t>today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10000"/>
          </a:bodyPr>
          <a:lstStyle/>
          <a:p>
            <a:r>
              <a:rPr lang="en-SG" dirty="0">
                <a:solidFill>
                  <a:srgbClr val="FF0000"/>
                </a:solidFill>
              </a:rPr>
              <a:t>making sense </a:t>
            </a:r>
            <a:r>
              <a:rPr lang="en-SG" dirty="0"/>
              <a:t>of specific aspects of someone’s effort to tell his life story …</a:t>
            </a:r>
          </a:p>
          <a:p>
            <a:endParaRPr lang="en-SG" dirty="0"/>
          </a:p>
          <a:p>
            <a:r>
              <a:rPr lang="en-SG" dirty="0"/>
              <a:t>reflecting on the notion of </a:t>
            </a:r>
            <a:r>
              <a:rPr lang="en-SG" dirty="0">
                <a:solidFill>
                  <a:srgbClr val="FF0000"/>
                </a:solidFill>
              </a:rPr>
              <a:t>imperialism</a:t>
            </a:r>
            <a:r>
              <a:rPr lang="en-SG" dirty="0"/>
              <a:t> … </a:t>
            </a:r>
          </a:p>
          <a:p>
            <a:pPr>
              <a:buNone/>
            </a:pPr>
            <a:endParaRPr lang="en-SG" dirty="0"/>
          </a:p>
          <a:p>
            <a:r>
              <a:rPr lang="en-SG" dirty="0"/>
              <a:t>making some sense of life and society in Singapore in the early years of </a:t>
            </a:r>
            <a:r>
              <a:rPr lang="en-SG" dirty="0">
                <a:solidFill>
                  <a:srgbClr val="FF0000"/>
                </a:solidFill>
              </a:rPr>
              <a:t>British colonialism</a:t>
            </a:r>
            <a:r>
              <a:rPr lang="en-SG" dirty="0"/>
              <a:t> …</a:t>
            </a:r>
          </a:p>
          <a:p>
            <a:pPr>
              <a:buNone/>
            </a:pPr>
            <a:endParaRPr lang="en-SG" dirty="0"/>
          </a:p>
          <a:p>
            <a:r>
              <a:rPr lang="en-SG" dirty="0"/>
              <a:t>handling a </a:t>
            </a:r>
            <a:r>
              <a:rPr lang="en-SG" dirty="0">
                <a:solidFill>
                  <a:srgbClr val="FF0000"/>
                </a:solidFill>
              </a:rPr>
              <a:t>‘questionable source’ </a:t>
            </a:r>
            <a:r>
              <a:rPr lang="en-SG" dirty="0"/>
              <a:t>…  </a:t>
            </a:r>
          </a:p>
          <a:p>
            <a:pPr>
              <a:buNone/>
            </a:pPr>
            <a:endParaRPr lang="en-SG" dirty="0"/>
          </a:p>
          <a:p>
            <a:r>
              <a:rPr lang="en-SG" dirty="0"/>
              <a:t>attempting to interpret Singapore’s past  …</a:t>
            </a:r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SG" dirty="0"/>
              <a:t>Abdullah bin Abdul </a:t>
            </a:r>
            <a:r>
              <a:rPr lang="en-SG" dirty="0" err="1"/>
              <a:t>Kadir</a:t>
            </a:r>
            <a:r>
              <a:rPr lang="en-SG" dirty="0"/>
              <a:t> 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endParaRPr lang="en-SG" sz="4400" dirty="0"/>
          </a:p>
          <a:p>
            <a:r>
              <a:rPr lang="en-SG" sz="4400" dirty="0"/>
              <a:t>Islamic faith …</a:t>
            </a:r>
          </a:p>
          <a:p>
            <a:r>
              <a:rPr lang="en-SG" sz="4400" dirty="0"/>
              <a:t>speaker and writer of Malay and Tamil …</a:t>
            </a:r>
          </a:p>
          <a:p>
            <a:r>
              <a:rPr lang="en-SG" sz="4400" dirty="0"/>
              <a:t>vocation as scribe, translator, language teacher, cultural intermediary to incoming Europeans …</a:t>
            </a:r>
            <a:endParaRPr lang="en-SG" sz="2800" dirty="0"/>
          </a:p>
          <a:p>
            <a:pPr>
              <a:buNone/>
            </a:pPr>
            <a:endParaRPr lang="en-SG" sz="2800" dirty="0"/>
          </a:p>
          <a:p>
            <a:pPr>
              <a:buNone/>
            </a:pPr>
            <a:endParaRPr lang="en-SG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Hikayat</a:t>
            </a:r>
            <a:r>
              <a:rPr lang="en-SG" dirty="0"/>
              <a:t> Abdullah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SG" dirty="0"/>
          </a:p>
          <a:p>
            <a:r>
              <a:rPr lang="en-SG" sz="3500" dirty="0"/>
              <a:t>Abdullah describes …</a:t>
            </a:r>
          </a:p>
          <a:p>
            <a:r>
              <a:rPr lang="en-SG" sz="3500" dirty="0"/>
              <a:t>his relationship with </a:t>
            </a:r>
            <a:r>
              <a:rPr lang="en-SG" sz="3500" dirty="0">
                <a:solidFill>
                  <a:srgbClr val="FF0000"/>
                </a:solidFill>
              </a:rPr>
              <a:t>Stamford Raffles </a:t>
            </a:r>
            <a:r>
              <a:rPr lang="en-SG" sz="3500" dirty="0"/>
              <a:t>… </a:t>
            </a:r>
          </a:p>
          <a:p>
            <a:r>
              <a:rPr lang="en-SG" sz="3500" dirty="0"/>
              <a:t>seemingly detailed knowledge of Raffles …</a:t>
            </a:r>
          </a:p>
          <a:p>
            <a:pPr>
              <a:buNone/>
            </a:pPr>
            <a:endParaRPr lang="en-SG" sz="3500" dirty="0"/>
          </a:p>
          <a:p>
            <a:r>
              <a:rPr lang="en-SG" sz="3500" dirty="0">
                <a:solidFill>
                  <a:srgbClr val="0070C0"/>
                </a:solidFill>
              </a:rPr>
              <a:t>a close relationship?</a:t>
            </a:r>
          </a:p>
          <a:p>
            <a:r>
              <a:rPr lang="en-SG" sz="3500" dirty="0">
                <a:solidFill>
                  <a:srgbClr val="0070C0"/>
                </a:solidFill>
              </a:rPr>
              <a:t>positive portrayal of Raffles?</a:t>
            </a:r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Hikayat</a:t>
            </a:r>
            <a:r>
              <a:rPr lang="en-SG" dirty="0"/>
              <a:t> Abdullah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all the former information can be gained from observations and questions of the assigned primary source …</a:t>
            </a:r>
          </a:p>
          <a:p>
            <a:endParaRPr lang="en-SG" dirty="0"/>
          </a:p>
          <a:p>
            <a:r>
              <a:rPr lang="en-SG" dirty="0"/>
              <a:t>why did Abdullah write his story?</a:t>
            </a:r>
          </a:p>
          <a:p>
            <a:endParaRPr lang="en-SG" dirty="0"/>
          </a:p>
          <a:p>
            <a:r>
              <a:rPr lang="en-SG" dirty="0"/>
              <a:t>no established culture of life writing in the Malay World …</a:t>
            </a:r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Hikayat</a:t>
            </a:r>
            <a:r>
              <a:rPr lang="en-SG" dirty="0"/>
              <a:t> Abdullah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dirty="0"/>
              <a:t>his ‘patron’ asked him to do so …</a:t>
            </a:r>
          </a:p>
          <a:p>
            <a:endParaRPr lang="en-SG" dirty="0"/>
          </a:p>
          <a:p>
            <a:r>
              <a:rPr lang="en-SG" dirty="0"/>
              <a:t>‘patron’ was an American missionary, Alfred North …</a:t>
            </a:r>
          </a:p>
          <a:p>
            <a:endParaRPr lang="en-SG" dirty="0"/>
          </a:p>
          <a:p>
            <a:r>
              <a:rPr lang="en-SG" dirty="0"/>
              <a:t>Abdullah worked with many European and American missionaries …</a:t>
            </a:r>
          </a:p>
          <a:p>
            <a:endParaRPr lang="en-SG" dirty="0"/>
          </a:p>
          <a:p>
            <a:r>
              <a:rPr lang="en-SG" dirty="0"/>
              <a:t>payments received from them formed the bulk of his income …</a:t>
            </a:r>
          </a:p>
          <a:p>
            <a:endParaRPr lang="en-SG" dirty="0"/>
          </a:p>
          <a:p>
            <a:r>
              <a:rPr lang="en-SG" dirty="0"/>
              <a:t>and from the recollection of his son, Ibrahim </a:t>
            </a:r>
            <a:r>
              <a:rPr lang="en-SG" dirty="0" err="1"/>
              <a:t>Munshyi</a:t>
            </a:r>
            <a:r>
              <a:rPr lang="en-SG" dirty="0"/>
              <a:t>, Abdullah made a fair amount of money …</a:t>
            </a:r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EIC’s Singapore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AU" sz="3600" dirty="0"/>
              <a:t>in 1824, Singapore had about 10,000 residents:</a:t>
            </a:r>
          </a:p>
          <a:p>
            <a:endParaRPr lang="en-AU" sz="3600" dirty="0"/>
          </a:p>
          <a:p>
            <a:r>
              <a:rPr lang="en-AU" sz="3600" dirty="0"/>
              <a:t>Malays 4,500 </a:t>
            </a:r>
          </a:p>
          <a:p>
            <a:r>
              <a:rPr lang="en-AU" sz="3600" dirty="0"/>
              <a:t>Chinese 3,317 </a:t>
            </a:r>
          </a:p>
          <a:p>
            <a:r>
              <a:rPr lang="en-AU" sz="3600" dirty="0"/>
              <a:t>the rest: </a:t>
            </a:r>
            <a:r>
              <a:rPr lang="en-AU" sz="3600" dirty="0" err="1"/>
              <a:t>Bugis</a:t>
            </a:r>
            <a:r>
              <a:rPr lang="en-AU" sz="3600" dirty="0"/>
              <a:t>, Indians and </a:t>
            </a:r>
            <a:r>
              <a:rPr lang="en-AU" sz="3600" b="1" dirty="0"/>
              <a:t>less than a hundred Europeans </a:t>
            </a:r>
            <a:r>
              <a:rPr lang="en-AU" sz="3600" dirty="0"/>
              <a:t>…</a:t>
            </a:r>
            <a:endParaRPr lang="en-SG" sz="3600" dirty="0"/>
          </a:p>
          <a:p>
            <a:pPr>
              <a:buNone/>
            </a:pPr>
            <a:endParaRPr lang="en-SG" sz="2800" dirty="0"/>
          </a:p>
          <a:p>
            <a:pPr>
              <a:buNone/>
            </a:pPr>
            <a:endParaRPr lang="en-SG" sz="2800" dirty="0"/>
          </a:p>
          <a:p>
            <a:pPr>
              <a:buNone/>
            </a:pPr>
            <a:endParaRPr lang="en-SG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colonialism/imperialism…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SG" dirty="0"/>
          </a:p>
          <a:p>
            <a:r>
              <a:rPr lang="en-SG" dirty="0"/>
              <a:t>Abdullah‘s act of telling his life story …</a:t>
            </a:r>
          </a:p>
          <a:p>
            <a:endParaRPr lang="en-SG" dirty="0"/>
          </a:p>
          <a:p>
            <a:r>
              <a:rPr lang="en-SG" dirty="0"/>
              <a:t>and his relationship with his patrons …</a:t>
            </a:r>
          </a:p>
          <a:p>
            <a:endParaRPr lang="en-SG" dirty="0"/>
          </a:p>
          <a:p>
            <a:r>
              <a:rPr lang="en-SG" dirty="0"/>
              <a:t>may be used to imagine a manifestation of the </a:t>
            </a:r>
            <a:r>
              <a:rPr lang="en-SG" dirty="0">
                <a:solidFill>
                  <a:srgbClr val="FF0000"/>
                </a:solidFill>
              </a:rPr>
              <a:t>imperial/colonial experience </a:t>
            </a:r>
            <a:r>
              <a:rPr lang="en-SG" dirty="0"/>
              <a:t>…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SG" dirty="0"/>
              <a:t>colonialism/imperialism…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fontScale="25000" lnSpcReduction="20000"/>
          </a:bodyPr>
          <a:lstStyle/>
          <a:p>
            <a:endParaRPr lang="en-SG" dirty="0"/>
          </a:p>
          <a:p>
            <a:pPr marL="0" indent="0">
              <a:buNone/>
            </a:pPr>
            <a:endParaRPr lang="en-SG" sz="10400" dirty="0"/>
          </a:p>
          <a:p>
            <a:r>
              <a:rPr lang="en-SG" sz="10400" dirty="0"/>
              <a:t>in studying this week’s </a:t>
            </a:r>
            <a:r>
              <a:rPr lang="en-SG" sz="10400" dirty="0">
                <a:solidFill>
                  <a:srgbClr val="0070C0"/>
                </a:solidFill>
              </a:rPr>
              <a:t>primary source  </a:t>
            </a:r>
            <a:r>
              <a:rPr lang="en-SG" sz="10400" dirty="0"/>
              <a:t>…</a:t>
            </a:r>
          </a:p>
          <a:p>
            <a:endParaRPr lang="en-SG" sz="10400" dirty="0"/>
          </a:p>
          <a:p>
            <a:r>
              <a:rPr lang="en-SG" sz="10400" dirty="0"/>
              <a:t>we can gain a (second) glimpse into how one resident of Singapore observed and recorded aspects of the imperial experience …</a:t>
            </a:r>
          </a:p>
          <a:p>
            <a:endParaRPr lang="en-SG" sz="10400" dirty="0"/>
          </a:p>
          <a:p>
            <a:r>
              <a:rPr lang="en-SG" sz="10400" dirty="0"/>
              <a:t>we already heard from him (being awed by an icon of industrial imperialism, the steamship) before the break ...</a:t>
            </a:r>
          </a:p>
          <a:p>
            <a:endParaRPr lang="en-SG" sz="3700" dirty="0"/>
          </a:p>
          <a:p>
            <a:pPr>
              <a:buNone/>
            </a:pPr>
            <a:r>
              <a:rPr lang="en-SG" sz="3700" dirty="0"/>
              <a:t>  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image of singapore in the world peters projec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image of singapore in the world peters projec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dirty="0" smtClean="0">
                <a:hlinkClick r:id="rId3"/>
              </a:rPr>
              <a:t>watch …</a:t>
            </a:r>
            <a:r>
              <a:rPr lang="en-US" dirty="0"/>
              <a:t/>
            </a:r>
            <a:br>
              <a:rPr lang="en-US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6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Question and </a:t>
            </a:r>
            <a:r>
              <a:rPr lang="en-US" sz="4800" b="1" dirty="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5374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colonialism/imperialism and </a:t>
            </a:r>
            <a:br>
              <a:rPr lang="en-SG" dirty="0"/>
            </a:br>
            <a:r>
              <a:rPr lang="en-SG" dirty="0"/>
              <a:t>the </a:t>
            </a:r>
            <a:r>
              <a:rPr lang="en-SG" dirty="0" err="1"/>
              <a:t>Hikayat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people begin moving to the newly established British possession …</a:t>
            </a:r>
          </a:p>
          <a:p>
            <a:endParaRPr lang="en-US" sz="2800" dirty="0"/>
          </a:p>
          <a:p>
            <a:r>
              <a:rPr lang="en-US" sz="2800" dirty="0"/>
              <a:t>Abdullah bin Abdul </a:t>
            </a:r>
            <a:r>
              <a:rPr lang="en-US" sz="2800" dirty="0" err="1"/>
              <a:t>Kadir</a:t>
            </a:r>
            <a:r>
              <a:rPr lang="en-US" sz="2800" dirty="0"/>
              <a:t> was one of them …</a:t>
            </a:r>
          </a:p>
          <a:p>
            <a:endParaRPr lang="en-US" sz="2800" dirty="0"/>
          </a:p>
          <a:p>
            <a:r>
              <a:rPr lang="en-US" sz="2800" dirty="0"/>
              <a:t>Abdullah  well known for his autobiography, </a:t>
            </a:r>
            <a:r>
              <a:rPr lang="en-US" sz="2800" i="1" dirty="0" err="1"/>
              <a:t>Hikayat</a:t>
            </a:r>
            <a:r>
              <a:rPr lang="en-US" sz="2800" i="1" dirty="0"/>
              <a:t> Abdullah</a:t>
            </a:r>
            <a:r>
              <a:rPr lang="en-US" sz="2800" dirty="0"/>
              <a:t> and </a:t>
            </a:r>
            <a:r>
              <a:rPr lang="en-US" sz="2800" i="1" dirty="0" err="1"/>
              <a:t>Kisah</a:t>
            </a:r>
            <a:r>
              <a:rPr lang="en-US" sz="2800" i="1" dirty="0"/>
              <a:t> </a:t>
            </a:r>
            <a:r>
              <a:rPr lang="en-US" sz="2800" i="1" dirty="0" err="1"/>
              <a:t>Pelayaran</a:t>
            </a:r>
            <a:r>
              <a:rPr lang="en-US" sz="2800" i="1" dirty="0"/>
              <a:t> Abdullah …</a:t>
            </a:r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colonialism/imperialism and </a:t>
            </a:r>
            <a:br>
              <a:rPr lang="en-SG" dirty="0"/>
            </a:br>
            <a:r>
              <a:rPr lang="en-SG" dirty="0"/>
              <a:t>the </a:t>
            </a:r>
            <a:r>
              <a:rPr lang="en-SG" dirty="0" err="1"/>
              <a:t>Hikayat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but he actually had two other important self-authored works in </a:t>
            </a:r>
            <a:r>
              <a:rPr lang="en-US" sz="2800" i="1" dirty="0" err="1"/>
              <a:t>Syair</a:t>
            </a:r>
            <a:r>
              <a:rPr lang="en-US" sz="2800" i="1" dirty="0"/>
              <a:t> </a:t>
            </a:r>
            <a:r>
              <a:rPr lang="en-US" sz="2800" i="1" dirty="0" err="1"/>
              <a:t>Singapura</a:t>
            </a:r>
            <a:r>
              <a:rPr lang="en-US" sz="2800" i="1" dirty="0"/>
              <a:t> </a:t>
            </a:r>
            <a:r>
              <a:rPr lang="en-US" sz="2800" i="1" dirty="0" err="1"/>
              <a:t>Terbakar</a:t>
            </a:r>
            <a:r>
              <a:rPr lang="en-US" sz="2800" i="1" dirty="0"/>
              <a:t> </a:t>
            </a:r>
            <a:r>
              <a:rPr lang="en-US" sz="2800" dirty="0"/>
              <a:t>and </a:t>
            </a:r>
            <a:r>
              <a:rPr lang="en-US" sz="2800" i="1" dirty="0" err="1"/>
              <a:t>Syair</a:t>
            </a:r>
            <a:r>
              <a:rPr lang="en-US" sz="2800" i="1" dirty="0"/>
              <a:t> </a:t>
            </a:r>
            <a:r>
              <a:rPr lang="en-US" sz="2800" i="1" dirty="0" err="1"/>
              <a:t>Kampung</a:t>
            </a:r>
            <a:r>
              <a:rPr lang="en-US" sz="2800" i="1" dirty="0"/>
              <a:t> </a:t>
            </a:r>
            <a:r>
              <a:rPr lang="en-US" sz="2800" i="1" dirty="0" err="1"/>
              <a:t>Gelam</a:t>
            </a:r>
            <a:r>
              <a:rPr lang="en-US" sz="2800" i="1" dirty="0"/>
              <a:t> </a:t>
            </a:r>
            <a:r>
              <a:rPr lang="en-US" sz="2800" i="1" dirty="0" err="1"/>
              <a:t>Terbakar</a:t>
            </a:r>
            <a:r>
              <a:rPr lang="en-US" sz="2800" dirty="0"/>
              <a:t> …</a:t>
            </a:r>
          </a:p>
          <a:p>
            <a:endParaRPr lang="en-US" sz="2800" dirty="0"/>
          </a:p>
          <a:p>
            <a:r>
              <a:rPr lang="en-US" sz="2800" dirty="0"/>
              <a:t>both of which have been relatively neglected until very recently mainly because of </a:t>
            </a:r>
            <a:r>
              <a:rPr lang="en-US" sz="2800" dirty="0" err="1"/>
              <a:t>Amin</a:t>
            </a:r>
            <a:r>
              <a:rPr lang="en-US" sz="2800" dirty="0"/>
              <a:t> Sweeney (also Jan van </a:t>
            </a:r>
            <a:r>
              <a:rPr lang="en-US" sz="2800" dirty="0" err="1"/>
              <a:t>der</a:t>
            </a:r>
            <a:r>
              <a:rPr lang="en-US" sz="2800" dirty="0"/>
              <a:t> </a:t>
            </a:r>
            <a:r>
              <a:rPr lang="en-US" sz="2800" dirty="0" err="1"/>
              <a:t>Putten</a:t>
            </a:r>
            <a:r>
              <a:rPr lang="en-US" sz="2800" dirty="0"/>
              <a:t> and Ian </a:t>
            </a:r>
            <a:r>
              <a:rPr lang="en-US" sz="2800" dirty="0" err="1"/>
              <a:t>Proudfoot</a:t>
            </a:r>
            <a:r>
              <a:rPr lang="en-US" sz="2800" dirty="0"/>
              <a:t>) …</a:t>
            </a:r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SG" dirty="0"/>
              <a:t>colonialism/imperialism and </a:t>
            </a:r>
            <a:br>
              <a:rPr lang="en-SG" dirty="0"/>
            </a:br>
            <a:r>
              <a:rPr lang="en-SG" dirty="0"/>
              <a:t>the </a:t>
            </a:r>
            <a:r>
              <a:rPr lang="en-SG" dirty="0" err="1"/>
              <a:t>Hikayat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20000"/>
          </a:bodyPr>
          <a:lstStyle/>
          <a:p>
            <a:endParaRPr lang="en-US" sz="2800" dirty="0"/>
          </a:p>
          <a:p>
            <a:r>
              <a:rPr lang="en-US" sz="3000" dirty="0"/>
              <a:t>based on </a:t>
            </a:r>
            <a:r>
              <a:rPr lang="en-US" sz="3000" i="1" dirty="0" err="1"/>
              <a:t>Hikayat</a:t>
            </a:r>
            <a:r>
              <a:rPr lang="en-US" sz="3000" i="1" dirty="0"/>
              <a:t> Abdullah </a:t>
            </a:r>
            <a:r>
              <a:rPr lang="en-US" sz="3000" dirty="0"/>
              <a:t>and </a:t>
            </a:r>
            <a:r>
              <a:rPr lang="en-US" sz="3000" i="1" dirty="0" err="1"/>
              <a:t>Kisah</a:t>
            </a:r>
            <a:r>
              <a:rPr lang="en-US" sz="3000" i="1" dirty="0"/>
              <a:t> </a:t>
            </a:r>
            <a:r>
              <a:rPr lang="en-US" sz="3000" i="1" dirty="0" err="1"/>
              <a:t>Pelayaran</a:t>
            </a:r>
            <a:r>
              <a:rPr lang="en-US" sz="3000" i="1" dirty="0"/>
              <a:t> Abdullah</a:t>
            </a:r>
            <a:r>
              <a:rPr lang="en-US" sz="3000" dirty="0"/>
              <a:t>, scholars like </a:t>
            </a:r>
            <a:r>
              <a:rPr lang="en-US" sz="3000" b="1" dirty="0"/>
              <a:t>Anthony Milner </a:t>
            </a:r>
            <a:r>
              <a:rPr lang="en-US" sz="3000" dirty="0"/>
              <a:t>make the case that Abdullah was a social critic (an intellectual figure) who was critical of the Malays and their rulers  …</a:t>
            </a:r>
          </a:p>
          <a:p>
            <a:endParaRPr lang="en-US" sz="3000" dirty="0"/>
          </a:p>
          <a:p>
            <a:r>
              <a:rPr lang="en-US" sz="3000" dirty="0"/>
              <a:t>but </a:t>
            </a:r>
            <a:r>
              <a:rPr lang="en-US" sz="3000" b="1" dirty="0" err="1"/>
              <a:t>Amin</a:t>
            </a:r>
            <a:r>
              <a:rPr lang="en-US" sz="3000" b="1" dirty="0"/>
              <a:t> Sweeney </a:t>
            </a:r>
            <a:r>
              <a:rPr lang="en-US" sz="3000" dirty="0"/>
              <a:t>argues that such a reading of Abdullah, particularly based on the </a:t>
            </a:r>
            <a:r>
              <a:rPr lang="en-US" sz="3000" i="1" dirty="0" err="1"/>
              <a:t>Hikayat</a:t>
            </a:r>
            <a:r>
              <a:rPr lang="en-US" sz="3000" i="1" dirty="0"/>
              <a:t> Abdullah </a:t>
            </a:r>
            <a:r>
              <a:rPr lang="en-US" sz="3000" dirty="0"/>
              <a:t>is questionable if not erroneous …</a:t>
            </a:r>
          </a:p>
          <a:p>
            <a:endParaRPr lang="en-US" sz="3000" dirty="0"/>
          </a:p>
          <a:p>
            <a:r>
              <a:rPr lang="en-US" sz="3000" dirty="0"/>
              <a:t>and with that, we have a </a:t>
            </a:r>
            <a:r>
              <a:rPr lang="en-US" sz="3000" dirty="0">
                <a:solidFill>
                  <a:srgbClr val="FF0000"/>
                </a:solidFill>
              </a:rPr>
              <a:t>significant </a:t>
            </a:r>
            <a:r>
              <a:rPr lang="en-US" sz="3000" dirty="0" err="1"/>
              <a:t>historiographical</a:t>
            </a:r>
            <a:r>
              <a:rPr lang="en-US" sz="3000" dirty="0"/>
              <a:t> disagreement …</a:t>
            </a:r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colonialism/imperialism and </a:t>
            </a:r>
            <a:br>
              <a:rPr lang="en-SG" dirty="0"/>
            </a:br>
            <a:r>
              <a:rPr lang="en-SG" dirty="0"/>
              <a:t>the </a:t>
            </a:r>
            <a:r>
              <a:rPr lang="en-SG" dirty="0" err="1"/>
              <a:t>Hikayat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dirty="0"/>
              <a:t>Sweeney and Milner disagree over many things …</a:t>
            </a:r>
          </a:p>
          <a:p>
            <a:endParaRPr lang="en-US" dirty="0"/>
          </a:p>
          <a:p>
            <a:r>
              <a:rPr lang="en-US" dirty="0"/>
              <a:t>here we focus on one element in the </a:t>
            </a:r>
            <a:r>
              <a:rPr lang="en-US" b="1" dirty="0" err="1"/>
              <a:t>Hikayat</a:t>
            </a:r>
            <a:r>
              <a:rPr lang="en-US" b="1" dirty="0"/>
              <a:t> </a:t>
            </a:r>
            <a:r>
              <a:rPr lang="en-US" dirty="0"/>
              <a:t>which Sweeney </a:t>
            </a:r>
            <a:r>
              <a:rPr lang="en-US" dirty="0" err="1"/>
              <a:t>criticises</a:t>
            </a:r>
            <a:r>
              <a:rPr lang="en-US" dirty="0"/>
              <a:t> …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Abdullah and Raffles </a:t>
            </a:r>
            <a:r>
              <a:rPr lang="en-US" dirty="0"/>
              <a:t>…</a:t>
            </a:r>
          </a:p>
          <a:p>
            <a:endParaRPr lang="en-US" sz="2800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SG" dirty="0"/>
              <a:t>colonialism/imperialism and </a:t>
            </a:r>
            <a:br>
              <a:rPr lang="en-SG" dirty="0"/>
            </a:br>
            <a:r>
              <a:rPr lang="en-SG" dirty="0"/>
              <a:t>the </a:t>
            </a:r>
            <a:r>
              <a:rPr lang="en-SG" dirty="0" err="1"/>
              <a:t>Hikayat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endParaRPr lang="en-US" sz="2800" dirty="0"/>
          </a:p>
          <a:p>
            <a:r>
              <a:rPr lang="en-US" sz="3400" dirty="0"/>
              <a:t>Abdullah claims to know Raffles, and possibly quite intimately …</a:t>
            </a:r>
          </a:p>
          <a:p>
            <a:endParaRPr lang="en-US" sz="3400" dirty="0"/>
          </a:p>
          <a:p>
            <a:r>
              <a:rPr lang="en-US" sz="3400" dirty="0"/>
              <a:t>but in all of Raffles’ writings and also of those close to him, and also other Europeans of that era …</a:t>
            </a:r>
          </a:p>
          <a:p>
            <a:endParaRPr lang="en-US" sz="3400" dirty="0"/>
          </a:p>
          <a:p>
            <a:r>
              <a:rPr lang="en-US" sz="3400" dirty="0"/>
              <a:t>only a few mention Abdullah, and only one does so at length …</a:t>
            </a:r>
          </a:p>
          <a:p>
            <a:endParaRPr lang="en-US" sz="3400" dirty="0"/>
          </a:p>
          <a:p>
            <a:r>
              <a:rPr lang="en-US" sz="3400" dirty="0"/>
              <a:t>and even then … </a:t>
            </a:r>
          </a:p>
          <a:p>
            <a:endParaRPr lang="en-US" sz="3400" dirty="0"/>
          </a:p>
          <a:p>
            <a:r>
              <a:rPr lang="en-US" sz="3400" dirty="0"/>
              <a:t>there is </a:t>
            </a:r>
            <a:r>
              <a:rPr lang="en-US" sz="3400" b="1" dirty="0">
                <a:solidFill>
                  <a:srgbClr val="FF0000"/>
                </a:solidFill>
              </a:rPr>
              <a:t>NO</a:t>
            </a:r>
            <a:r>
              <a:rPr lang="en-US" sz="3400" dirty="0">
                <a:solidFill>
                  <a:srgbClr val="FF0000"/>
                </a:solidFill>
              </a:rPr>
              <a:t> reliable/corroborated </a:t>
            </a:r>
            <a:r>
              <a:rPr lang="en-US" sz="3400" dirty="0"/>
              <a:t>reference to Abdullah’s relationship to Raffles …</a:t>
            </a:r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SG" dirty="0"/>
              <a:t>colonialism/imperialism and </a:t>
            </a:r>
            <a:br>
              <a:rPr lang="en-SG" dirty="0"/>
            </a:br>
            <a:r>
              <a:rPr lang="en-SG" dirty="0"/>
              <a:t>the </a:t>
            </a:r>
            <a:r>
              <a:rPr lang="en-SG" dirty="0" err="1"/>
              <a:t>Hikayat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so think about it …Abdullah claims to know Raffles, and possibly quite intimately …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but there is no </a:t>
            </a:r>
            <a:r>
              <a:rPr lang="en-US" sz="2800" b="1" dirty="0">
                <a:solidFill>
                  <a:srgbClr val="FF0000"/>
                </a:solidFill>
              </a:rPr>
              <a:t>corroboration</a:t>
            </a:r>
            <a:r>
              <a:rPr lang="en-US" sz="2800" dirty="0"/>
              <a:t> of this relationship …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colonialism/imperialism and </a:t>
            </a:r>
            <a:br>
              <a:rPr lang="en-SG" dirty="0"/>
            </a:br>
            <a:r>
              <a:rPr lang="en-SG" dirty="0"/>
              <a:t>the </a:t>
            </a:r>
            <a:r>
              <a:rPr lang="en-SG" dirty="0" err="1"/>
              <a:t>Hikayat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and Sweeney also shows how Abdullah’s physical description of Raffles may be much more of a criticism than a complement of Raffles (pp. 231-236)…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268760"/>
            <a:ext cx="8229600" cy="53285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500" dirty="0"/>
              <a:t>Mr. Raffles …was of medium build, neither tall nor short, neither fat nor thin. 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He was broad of brow, a sign of his care and thoroughness;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round headed with a projecting forehead, showing his intelligence. 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He had light brown hair, indicative of bravery; 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large ears, the mark of a ready listener.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014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en-SG" dirty="0"/>
              <a:t>Abdullah and Raffles (Sweeney)</a:t>
            </a:r>
          </a:p>
        </p:txBody>
      </p:sp>
    </p:spTree>
    <p:extLst>
      <p:ext uri="{BB962C8B-B14F-4D97-AF65-F5344CB8AC3E}">
        <p14:creationId xmlns:p14="http://schemas.microsoft.com/office/powerpoint/2010/main" val="386617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196752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 had thick </a:t>
            </a:r>
            <a:r>
              <a:rPr lang="en-US" dirty="0" smtClean="0"/>
              <a:t>eye-brows</a:t>
            </a:r>
            <a:r>
              <a:rPr lang="en-US" dirty="0"/>
              <a:t> 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his </a:t>
            </a:r>
            <a:r>
              <a:rPr lang="en-US" dirty="0"/>
              <a:t>nose was straight and his cheeks slightly hollow. </a:t>
            </a:r>
          </a:p>
          <a:p>
            <a:pPr marL="0" indent="0">
              <a:buNone/>
            </a:pPr>
            <a:r>
              <a:rPr lang="en-US" dirty="0"/>
              <a:t>His lips were thin, denoting his skill in speech, </a:t>
            </a:r>
          </a:p>
          <a:p>
            <a:pPr marL="0" indent="0">
              <a:buNone/>
            </a:pPr>
            <a:r>
              <a:rPr lang="en-US" dirty="0"/>
              <a:t>his tongue gentle and his mouth wide; </a:t>
            </a:r>
          </a:p>
          <a:p>
            <a:pPr marL="0" indent="0">
              <a:buNone/>
            </a:pPr>
            <a:r>
              <a:rPr lang="en-US" dirty="0"/>
              <a:t>his neck tapering  complexion not very clear; </a:t>
            </a:r>
          </a:p>
          <a:p>
            <a:pPr marL="0" indent="0">
              <a:buNone/>
            </a:pPr>
            <a:r>
              <a:rPr lang="en-US" dirty="0"/>
              <a:t>his chest was full and his waist slender. </a:t>
            </a:r>
          </a:p>
          <a:p>
            <a:pPr marL="0" indent="0">
              <a:buNone/>
            </a:pPr>
            <a:r>
              <a:rPr lang="en-US" dirty="0"/>
              <a:t>He walked with a slight stoop …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014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en-SG" dirty="0"/>
              <a:t>Abdullah and Raffles (Sweeney)</a:t>
            </a:r>
          </a:p>
        </p:txBody>
      </p:sp>
    </p:spTree>
    <p:extLst>
      <p:ext uri="{BB962C8B-B14F-4D97-AF65-F5344CB8AC3E}">
        <p14:creationId xmlns:p14="http://schemas.microsoft.com/office/powerpoint/2010/main" val="142818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image of singapore in the world peters projec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image of singapore in the world peters projec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dirty="0">
                <a:hlinkClick r:id="rId3"/>
              </a:rPr>
              <a:t>listen </a:t>
            </a:r>
            <a:r>
              <a:rPr lang="en-US" u="sng" dirty="0">
                <a:hlinkClick r:id="rId3"/>
              </a:rPr>
              <a:t>…</a:t>
            </a:r>
            <a:r>
              <a:rPr lang="en-US" dirty="0"/>
              <a:t/>
            </a:r>
            <a:br>
              <a:rPr lang="en-US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414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majority of Raffles’ attributes listed in the  </a:t>
            </a:r>
            <a:r>
              <a:rPr lang="en-US" dirty="0" err="1"/>
              <a:t>Hikayat</a:t>
            </a:r>
            <a:r>
              <a:rPr lang="en-US" dirty="0"/>
              <a:t> Abdullah reveal </a:t>
            </a:r>
            <a:r>
              <a:rPr lang="en-US" dirty="0">
                <a:solidFill>
                  <a:srgbClr val="FF0000"/>
                </a:solidFill>
              </a:rPr>
              <a:t>a splendid assortment of character defects </a:t>
            </a:r>
            <a:r>
              <a:rPr lang="en-US" dirty="0"/>
              <a:t>according to the ‘key’ in the </a:t>
            </a:r>
            <a:r>
              <a:rPr lang="en-US" dirty="0">
                <a:solidFill>
                  <a:srgbClr val="0070C0"/>
                </a:solidFill>
              </a:rPr>
              <a:t>Taj-as-</a:t>
            </a:r>
            <a:r>
              <a:rPr lang="en-US" dirty="0" err="1">
                <a:solidFill>
                  <a:srgbClr val="0070C0"/>
                </a:solidFill>
              </a:rPr>
              <a:t>Salatin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( Crown of Kings)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17</a:t>
            </a:r>
            <a:r>
              <a:rPr lang="en-US" baseline="30000" dirty="0"/>
              <a:t>th</a:t>
            </a:r>
            <a:r>
              <a:rPr lang="en-US" dirty="0"/>
              <a:t> century which  offers advice on ideals of </a:t>
            </a:r>
            <a:r>
              <a:rPr lang="en-US" dirty="0" err="1"/>
              <a:t>behaviour</a:t>
            </a:r>
            <a:r>
              <a:rPr lang="en-US" dirty="0"/>
              <a:t> for kings, ministers and subjects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pPr algn="ctr"/>
            <a:r>
              <a:rPr lang="en-SG" dirty="0"/>
              <a:t>Abdullah and Raffles (Sweeney)</a:t>
            </a:r>
          </a:p>
        </p:txBody>
      </p:sp>
    </p:spTree>
    <p:extLst>
      <p:ext uri="{BB962C8B-B14F-4D97-AF65-F5344CB8AC3E}">
        <p14:creationId xmlns:p14="http://schemas.microsoft.com/office/powerpoint/2010/main" val="8882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wide mouth  sign of courage</a:t>
            </a:r>
          </a:p>
          <a:p>
            <a:pPr marL="0" indent="0">
              <a:buNone/>
            </a:pPr>
            <a:r>
              <a:rPr lang="en-US" dirty="0"/>
              <a:t>thin lips indicative of a good memory</a:t>
            </a:r>
          </a:p>
          <a:p>
            <a:pPr marL="0" indent="0">
              <a:buNone/>
            </a:pPr>
            <a:r>
              <a:rPr lang="en-US" dirty="0"/>
              <a:t>wide ears sign of prudence and good memory </a:t>
            </a:r>
            <a:r>
              <a:rPr lang="en-US" dirty="0">
                <a:solidFill>
                  <a:srgbClr val="FF0000"/>
                </a:solidFill>
              </a:rPr>
              <a:t>but also a quick temper </a:t>
            </a:r>
          </a:p>
          <a:p>
            <a:pPr marL="0" indent="0">
              <a:buNone/>
            </a:pPr>
            <a:r>
              <a:rPr lang="en-US" dirty="0"/>
              <a:t>blond hair </a:t>
            </a:r>
            <a:r>
              <a:rPr lang="en-US" dirty="0">
                <a:solidFill>
                  <a:srgbClr val="FF0000"/>
                </a:solidFill>
              </a:rPr>
              <a:t>a lack of character and a quick temper</a:t>
            </a:r>
          </a:p>
          <a:p>
            <a:pPr marL="0" indent="0">
              <a:buNone/>
            </a:pPr>
            <a:r>
              <a:rPr lang="en-US" dirty="0"/>
              <a:t>wide forehead </a:t>
            </a:r>
            <a:r>
              <a:rPr lang="en-US" dirty="0">
                <a:solidFill>
                  <a:srgbClr val="FF0000"/>
                </a:solidFill>
              </a:rPr>
              <a:t>a sign of hating and contentiousness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pPr algn="ctr"/>
            <a:r>
              <a:rPr lang="en-SG" dirty="0"/>
              <a:t>Abdullah and Raffles (Sweeney)</a:t>
            </a:r>
          </a:p>
        </p:txBody>
      </p:sp>
    </p:spTree>
    <p:extLst>
      <p:ext uri="{BB962C8B-B14F-4D97-AF65-F5344CB8AC3E}">
        <p14:creationId xmlns:p14="http://schemas.microsoft.com/office/powerpoint/2010/main" val="420995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(hollow) cheeks </a:t>
            </a:r>
            <a:r>
              <a:rPr lang="en-US" dirty="0">
                <a:solidFill>
                  <a:srgbClr val="FF0000"/>
                </a:solidFill>
              </a:rPr>
              <a:t>a lack of integrity</a:t>
            </a:r>
          </a:p>
          <a:p>
            <a:pPr marL="0" indent="0">
              <a:buNone/>
            </a:pPr>
            <a:r>
              <a:rPr lang="en-US" dirty="0"/>
              <a:t>the tapering neck  </a:t>
            </a:r>
            <a:r>
              <a:rPr lang="en-US" dirty="0">
                <a:solidFill>
                  <a:srgbClr val="FF0000"/>
                </a:solidFill>
              </a:rPr>
              <a:t>cowardice in all things</a:t>
            </a:r>
          </a:p>
          <a:p>
            <a:pPr marL="0" indent="0">
              <a:buNone/>
            </a:pPr>
            <a:r>
              <a:rPr lang="en-US" dirty="0"/>
              <a:t>the broad chest  </a:t>
            </a:r>
            <a:r>
              <a:rPr lang="en-US" dirty="0">
                <a:solidFill>
                  <a:srgbClr val="FF0000"/>
                </a:solidFill>
              </a:rPr>
              <a:t>a sign of inattention and laziness</a:t>
            </a:r>
          </a:p>
          <a:p>
            <a:pPr marL="0" indent="0">
              <a:buNone/>
            </a:pPr>
            <a:r>
              <a:rPr lang="en-US" dirty="0"/>
              <a:t>the sharp nose </a:t>
            </a:r>
            <a:r>
              <a:rPr lang="en-US" dirty="0">
                <a:solidFill>
                  <a:srgbClr val="FF0000"/>
                </a:solidFill>
              </a:rPr>
              <a:t>weak character and mental confusion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pPr algn="ctr"/>
            <a:r>
              <a:rPr lang="en-SG" dirty="0"/>
              <a:t>Abdullah and Raffles (Sweeney)</a:t>
            </a:r>
          </a:p>
        </p:txBody>
      </p:sp>
    </p:spTree>
    <p:extLst>
      <p:ext uri="{BB962C8B-B14F-4D97-AF65-F5344CB8AC3E}">
        <p14:creationId xmlns:p14="http://schemas.microsoft.com/office/powerpoint/2010/main" val="399420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27202"/>
            <a:ext cx="8229600" cy="5814165"/>
          </a:xfrm>
        </p:spPr>
        <p:txBody>
          <a:bodyPr>
            <a:normAutofit fontScale="25000" lnSpcReduction="20000"/>
          </a:bodyPr>
          <a:lstStyle/>
          <a:p>
            <a:endParaRPr lang="en-SG" dirty="0"/>
          </a:p>
          <a:p>
            <a:endParaRPr lang="en-SG" dirty="0"/>
          </a:p>
          <a:p>
            <a:endParaRPr lang="en-SG" sz="4400" dirty="0"/>
          </a:p>
          <a:p>
            <a:r>
              <a:rPr lang="en-SG" sz="8600" dirty="0"/>
              <a:t> contains </a:t>
            </a:r>
            <a:r>
              <a:rPr lang="en-SG" sz="9600" dirty="0">
                <a:solidFill>
                  <a:srgbClr val="FF0000"/>
                </a:solidFill>
              </a:rPr>
              <a:t>allusions </a:t>
            </a:r>
            <a:r>
              <a:rPr lang="en-SG" sz="9600" dirty="0"/>
              <a:t>to other well-know Malay language writings …</a:t>
            </a:r>
          </a:p>
          <a:p>
            <a:endParaRPr lang="en-SG" sz="9600" dirty="0"/>
          </a:p>
          <a:p>
            <a:r>
              <a:rPr lang="en-SG" sz="9600" dirty="0"/>
              <a:t>we should not ignore these elements of </a:t>
            </a:r>
            <a:r>
              <a:rPr lang="en-SG" sz="9600" dirty="0">
                <a:solidFill>
                  <a:srgbClr val="FF0000"/>
                </a:solidFill>
              </a:rPr>
              <a:t>intertextuality</a:t>
            </a:r>
            <a:r>
              <a:rPr lang="en-SG" sz="9600" dirty="0"/>
              <a:t> …</a:t>
            </a:r>
          </a:p>
          <a:p>
            <a:endParaRPr lang="en-SG" sz="9600" dirty="0"/>
          </a:p>
          <a:p>
            <a:r>
              <a:rPr lang="en-SG" sz="9600" dirty="0"/>
              <a:t>we should be </a:t>
            </a:r>
            <a:r>
              <a:rPr lang="en-SG" sz="9600" dirty="0">
                <a:solidFill>
                  <a:srgbClr val="FF0000"/>
                </a:solidFill>
              </a:rPr>
              <a:t>very slow to read it literally </a:t>
            </a:r>
            <a:r>
              <a:rPr lang="en-SG" sz="9600" dirty="0"/>
              <a:t>… </a:t>
            </a:r>
          </a:p>
          <a:p>
            <a:endParaRPr lang="en-SG" sz="9600" dirty="0"/>
          </a:p>
          <a:p>
            <a:r>
              <a:rPr lang="en-SG" sz="9600" dirty="0"/>
              <a:t>given Abdullah’s intellectual and cultural legacy as a writer and teacher of the Malay </a:t>
            </a:r>
            <a:r>
              <a:rPr lang="en-SG" sz="9600" dirty="0" err="1"/>
              <a:t>langauge</a:t>
            </a:r>
            <a:r>
              <a:rPr lang="en-SG" sz="9600" dirty="0"/>
              <a:t> …</a:t>
            </a:r>
          </a:p>
          <a:p>
            <a:endParaRPr lang="en-SG" sz="9600" dirty="0"/>
          </a:p>
          <a:p>
            <a:r>
              <a:rPr lang="en-SG" sz="9600" dirty="0"/>
              <a:t>such referencing should be </a:t>
            </a:r>
            <a:r>
              <a:rPr lang="en-SG" sz="9600" dirty="0">
                <a:solidFill>
                  <a:srgbClr val="FF0000"/>
                </a:solidFill>
              </a:rPr>
              <a:t>unsurprising </a:t>
            </a:r>
            <a:r>
              <a:rPr lang="en-SG" sz="9600" dirty="0" smtClean="0">
                <a:solidFill>
                  <a:srgbClr val="FF0000"/>
                </a:solidFill>
              </a:rPr>
              <a:t>…</a:t>
            </a:r>
            <a:endParaRPr lang="en-SG" sz="9600" dirty="0">
              <a:solidFill>
                <a:srgbClr val="FF0000"/>
              </a:solidFill>
            </a:endParaRPr>
          </a:p>
          <a:p>
            <a:endParaRPr lang="en-SG" sz="9600" dirty="0">
              <a:solidFill>
                <a:srgbClr val="FF0000"/>
              </a:solidFill>
            </a:endParaRPr>
          </a:p>
          <a:p>
            <a:r>
              <a:rPr lang="en-SG" sz="9600" dirty="0">
                <a:solidFill>
                  <a:srgbClr val="FF0000"/>
                </a:solidFill>
              </a:rPr>
              <a:t>and should in fact be expected that </a:t>
            </a:r>
            <a:r>
              <a:rPr lang="en-SG" sz="9600" dirty="0"/>
              <a:t>he may have alluded to other well-known Malay-language writings</a:t>
            </a:r>
            <a:r>
              <a:rPr lang="en-SG" sz="8600" dirty="0"/>
              <a:t> …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 </a:t>
            </a:r>
          </a:p>
          <a:p>
            <a:pPr marL="0" indent="0">
              <a:buNone/>
            </a:pPr>
            <a:r>
              <a:rPr lang="en-SG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955" y="116632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en-SG" dirty="0"/>
              <a:t>Abdullah’s writing …</a:t>
            </a:r>
          </a:p>
        </p:txBody>
      </p:sp>
    </p:spTree>
    <p:extLst>
      <p:ext uri="{BB962C8B-B14F-4D97-AF65-F5344CB8AC3E}">
        <p14:creationId xmlns:p14="http://schemas.microsoft.com/office/powerpoint/2010/main" val="177162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98848"/>
            <a:ext cx="8229600" cy="5184514"/>
          </a:xfrm>
        </p:spPr>
        <p:txBody>
          <a:bodyPr>
            <a:normAutofit fontScale="25000" lnSpcReduction="20000"/>
          </a:bodyPr>
          <a:lstStyle/>
          <a:p>
            <a:endParaRPr lang="en-SG" dirty="0"/>
          </a:p>
          <a:p>
            <a:pPr marL="0" indent="0">
              <a:buNone/>
            </a:pPr>
            <a:endParaRPr lang="en-SG" sz="7000" dirty="0"/>
          </a:p>
          <a:p>
            <a:pPr marL="0" indent="0">
              <a:buNone/>
            </a:pPr>
            <a:endParaRPr lang="en-SG" sz="7000" dirty="0"/>
          </a:p>
          <a:p>
            <a:pPr marL="0" indent="0">
              <a:buNone/>
            </a:pPr>
            <a:r>
              <a:rPr lang="en-SG" sz="14400" dirty="0"/>
              <a:t>“ … again and again, there is </a:t>
            </a:r>
            <a:r>
              <a:rPr lang="en-SG" sz="14400" dirty="0">
                <a:solidFill>
                  <a:srgbClr val="FF0000"/>
                </a:solidFill>
              </a:rPr>
              <a:t>a telling wink</a:t>
            </a:r>
            <a:r>
              <a:rPr lang="en-SG" sz="14400" dirty="0"/>
              <a:t>, </a:t>
            </a:r>
            <a:r>
              <a:rPr lang="en-SG" sz="14400" dirty="0">
                <a:solidFill>
                  <a:srgbClr val="FF0000"/>
                </a:solidFill>
              </a:rPr>
              <a:t>a subversive pun</a:t>
            </a:r>
            <a:r>
              <a:rPr lang="en-SG" sz="14400" dirty="0"/>
              <a:t>, </a:t>
            </a:r>
            <a:r>
              <a:rPr lang="en-SG" sz="14400" dirty="0">
                <a:solidFill>
                  <a:srgbClr val="FF0000"/>
                </a:solidFill>
              </a:rPr>
              <a:t>a superior joke </a:t>
            </a:r>
            <a:r>
              <a:rPr lang="en-SG" sz="14400" dirty="0"/>
              <a:t>that leaves us in a soothing anxiety about the world, about language, and about our assumptions and expectations.”</a:t>
            </a:r>
          </a:p>
          <a:p>
            <a:endParaRPr lang="en-SG" sz="4400" dirty="0"/>
          </a:p>
          <a:p>
            <a:pPr marL="0" indent="0">
              <a:buNone/>
            </a:pPr>
            <a:r>
              <a:rPr lang="en-SG" sz="4400" dirty="0"/>
              <a:t>                                                                         </a:t>
            </a:r>
          </a:p>
          <a:p>
            <a:pPr marL="0" indent="0">
              <a:buNone/>
            </a:pPr>
            <a:endParaRPr lang="en-SG" sz="4400" dirty="0"/>
          </a:p>
          <a:p>
            <a:pPr marL="0" indent="0">
              <a:buNone/>
            </a:pPr>
            <a:r>
              <a:rPr lang="en-SG" sz="4400" dirty="0"/>
              <a:t>                                                                                                                                                         </a:t>
            </a:r>
            <a:r>
              <a:rPr lang="en-SG" sz="8000" dirty="0"/>
              <a:t>Hendrik J. Maier</a:t>
            </a:r>
          </a:p>
          <a:p>
            <a:pPr marL="0" indent="0">
              <a:buNone/>
            </a:pPr>
            <a:r>
              <a:rPr lang="en-SG" sz="8000" dirty="0"/>
              <a:t>                                                                              We are Playing Relatives: </a:t>
            </a:r>
          </a:p>
          <a:p>
            <a:pPr marL="0" indent="0">
              <a:buNone/>
            </a:pPr>
            <a:r>
              <a:rPr lang="en-SG" sz="8000" dirty="0"/>
              <a:t>                                                                             A Survey of Malay Writing, </a:t>
            </a:r>
          </a:p>
          <a:p>
            <a:pPr marL="0" indent="0">
              <a:buNone/>
            </a:pPr>
            <a:r>
              <a:rPr lang="en-SG" sz="8000" dirty="0"/>
              <a:t>                                                                                             pp. 37-8.</a:t>
            </a:r>
          </a:p>
          <a:p>
            <a:pPr marL="0" indent="0">
              <a:buNone/>
            </a:pPr>
            <a:r>
              <a:rPr lang="en-SG" sz="4400" dirty="0"/>
              <a:t> </a:t>
            </a:r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 </a:t>
            </a:r>
          </a:p>
          <a:p>
            <a:pPr marL="0" indent="0">
              <a:buNone/>
            </a:pPr>
            <a:r>
              <a:rPr lang="en-SG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Abdullah’s (and Malay) writing …</a:t>
            </a:r>
          </a:p>
        </p:txBody>
      </p:sp>
    </p:spTree>
    <p:extLst>
      <p:ext uri="{BB962C8B-B14F-4D97-AF65-F5344CB8AC3E}">
        <p14:creationId xmlns:p14="http://schemas.microsoft.com/office/powerpoint/2010/main" val="148494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colonialism/imperialism and </a:t>
            </a:r>
            <a:br>
              <a:rPr lang="en-SG" dirty="0"/>
            </a:br>
            <a:r>
              <a:rPr lang="en-SG" dirty="0"/>
              <a:t>the </a:t>
            </a:r>
            <a:r>
              <a:rPr lang="en-SG" dirty="0" err="1"/>
              <a:t>Hikayat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so how then do we make sense of a </a:t>
            </a:r>
            <a:r>
              <a:rPr lang="en-US" sz="2800" dirty="0">
                <a:solidFill>
                  <a:srgbClr val="0070C0"/>
                </a:solidFill>
              </a:rPr>
              <a:t>seemingly ‘problematic’ </a:t>
            </a:r>
            <a:r>
              <a:rPr lang="en-US" sz="2800" dirty="0"/>
              <a:t>text such as this ?</a:t>
            </a:r>
          </a:p>
          <a:p>
            <a:pPr marL="0" indent="0"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46233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SG" dirty="0"/>
              <a:t>colonialism/imperialism and </a:t>
            </a:r>
            <a:br>
              <a:rPr lang="en-SG" dirty="0"/>
            </a:br>
            <a:r>
              <a:rPr lang="en-SG" dirty="0"/>
              <a:t>the </a:t>
            </a:r>
            <a:r>
              <a:rPr lang="en-SG" dirty="0" err="1"/>
              <a:t>Hikayat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92500" lnSpcReduction="20000"/>
          </a:bodyPr>
          <a:lstStyle/>
          <a:p>
            <a:endParaRPr lang="en-US" sz="2800" dirty="0"/>
          </a:p>
          <a:p>
            <a:r>
              <a:rPr lang="en-US" sz="2800" dirty="0"/>
              <a:t>is it possible that Abdullah was craftily using this text to further his standing in a British colony?</a:t>
            </a:r>
          </a:p>
          <a:p>
            <a:endParaRPr lang="en-US" sz="2800" dirty="0"/>
          </a:p>
          <a:p>
            <a:r>
              <a:rPr lang="en-US" sz="2800" dirty="0"/>
              <a:t>if yes, and Sweeney’s article explores this possibility …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what does this realization say about Abdullah’s relationships with colonial personalities ?</a:t>
            </a:r>
          </a:p>
          <a:p>
            <a:endParaRPr lang="en-US" sz="2800" dirty="0"/>
          </a:p>
          <a:p>
            <a:r>
              <a:rPr lang="en-US" sz="2800" dirty="0"/>
              <a:t>was it purely </a:t>
            </a:r>
            <a:r>
              <a:rPr lang="en-US" sz="2800" dirty="0">
                <a:solidFill>
                  <a:srgbClr val="FF0000"/>
                </a:solidFill>
              </a:rPr>
              <a:t>one-way domination</a:t>
            </a:r>
            <a:r>
              <a:rPr lang="en-US" sz="2800" dirty="0"/>
              <a:t>?</a:t>
            </a:r>
          </a:p>
          <a:p>
            <a:endParaRPr lang="en-US" sz="2800" dirty="0"/>
          </a:p>
          <a:p>
            <a:r>
              <a:rPr lang="en-US" sz="2800" dirty="0"/>
              <a:t>the Europeans needed Abdullah and his language skills …</a:t>
            </a:r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SG" dirty="0"/>
              <a:t>colonialism/imperialism and </a:t>
            </a:r>
            <a:br>
              <a:rPr lang="en-SG" dirty="0"/>
            </a:br>
            <a:r>
              <a:rPr lang="en-SG" dirty="0"/>
              <a:t>the </a:t>
            </a:r>
            <a:r>
              <a:rPr lang="en-SG" dirty="0" err="1"/>
              <a:t>Hikayat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Abdullah in turn, used whatever he had at his disposal to influence this relationship …</a:t>
            </a:r>
          </a:p>
          <a:p>
            <a:endParaRPr lang="en-US" dirty="0"/>
          </a:p>
          <a:p>
            <a:r>
              <a:rPr lang="en-US" dirty="0"/>
              <a:t>the opportunity to tell his life story at the encouragement of a colonial figure was used 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link himself (and his language services ) to the most famous of Singapore colonial figures  – Raffles !!!</a:t>
            </a:r>
          </a:p>
          <a:p>
            <a:endParaRPr lang="en-SG" dirty="0">
              <a:solidFill>
                <a:srgbClr val="FF0000"/>
              </a:solidFill>
            </a:endParaRPr>
          </a:p>
          <a:p>
            <a:r>
              <a:rPr lang="en-SG" dirty="0">
                <a:solidFill>
                  <a:srgbClr val="002060"/>
                </a:solidFill>
              </a:rPr>
              <a:t>advertising ??? at its best ???</a:t>
            </a:r>
          </a:p>
          <a:p>
            <a:endParaRPr lang="en-SG" sz="2800" dirty="0">
              <a:solidFill>
                <a:srgbClr val="FF0000"/>
              </a:solidFill>
            </a:endParaRPr>
          </a:p>
          <a:p>
            <a:r>
              <a:rPr lang="en-SG" dirty="0">
                <a:solidFill>
                  <a:srgbClr val="00B050"/>
                </a:solidFill>
              </a:rPr>
              <a:t>it seems that </a:t>
            </a:r>
            <a:r>
              <a:rPr lang="en-SG" b="1" dirty="0">
                <a:solidFill>
                  <a:srgbClr val="00B050"/>
                </a:solidFill>
              </a:rPr>
              <a:t>Abdullah</a:t>
            </a:r>
            <a:r>
              <a:rPr lang="en-SG" dirty="0">
                <a:solidFill>
                  <a:srgbClr val="00B050"/>
                </a:solidFill>
              </a:rPr>
              <a:t> had some </a:t>
            </a:r>
            <a:r>
              <a:rPr lang="en-SG" b="1" dirty="0">
                <a:solidFill>
                  <a:schemeClr val="tx2"/>
                </a:solidFill>
              </a:rPr>
              <a:t>agency</a:t>
            </a:r>
            <a:r>
              <a:rPr lang="en-SG" dirty="0">
                <a:solidFill>
                  <a:srgbClr val="00B050"/>
                </a:solidFill>
              </a:rPr>
              <a:t>, </a:t>
            </a:r>
            <a:r>
              <a:rPr lang="en-SG" dirty="0">
                <a:solidFill>
                  <a:srgbClr val="FF0000"/>
                </a:solidFill>
              </a:rPr>
              <a:t>but to think that </a:t>
            </a:r>
            <a:r>
              <a:rPr lang="en-SG" b="1" dirty="0">
                <a:solidFill>
                  <a:srgbClr val="FF0000"/>
                </a:solidFill>
              </a:rPr>
              <a:t>all human beings</a:t>
            </a:r>
            <a:r>
              <a:rPr lang="en-SG" dirty="0">
                <a:solidFill>
                  <a:srgbClr val="FF0000"/>
                </a:solidFill>
              </a:rPr>
              <a:t> </a:t>
            </a:r>
            <a:r>
              <a:rPr lang="en-SG" dirty="0" smtClean="0">
                <a:solidFill>
                  <a:srgbClr val="FF0000"/>
                </a:solidFill>
              </a:rPr>
              <a:t>have unqualified </a:t>
            </a:r>
            <a:r>
              <a:rPr lang="en-SG" b="1" dirty="0">
                <a:solidFill>
                  <a:schemeClr val="tx2"/>
                </a:solidFill>
              </a:rPr>
              <a:t>agency</a:t>
            </a:r>
            <a:r>
              <a:rPr lang="en-SG" dirty="0">
                <a:solidFill>
                  <a:srgbClr val="FF0000"/>
                </a:solidFill>
              </a:rPr>
              <a:t> is being </a:t>
            </a:r>
            <a:r>
              <a:rPr lang="en-SG" b="1" dirty="0">
                <a:solidFill>
                  <a:srgbClr val="FF0000"/>
                </a:solidFill>
              </a:rPr>
              <a:t>borderline delusional </a:t>
            </a:r>
            <a:r>
              <a:rPr lang="en-SG" dirty="0">
                <a:solidFill>
                  <a:srgbClr val="FF0000"/>
                </a:solidFill>
              </a:rPr>
              <a:t>…. 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SG" dirty="0"/>
              <a:t>colonialism/imperialism and </a:t>
            </a:r>
            <a:br>
              <a:rPr lang="en-SG" dirty="0"/>
            </a:br>
            <a:r>
              <a:rPr lang="en-SG" dirty="0"/>
              <a:t>the </a:t>
            </a:r>
            <a:r>
              <a:rPr lang="en-SG" dirty="0" err="1"/>
              <a:t>Hikayat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endParaRPr lang="en-US" sz="2800" dirty="0"/>
          </a:p>
          <a:p>
            <a:r>
              <a:rPr lang="en-US" sz="2800" dirty="0"/>
              <a:t>by the time the </a:t>
            </a:r>
            <a:r>
              <a:rPr lang="en-US" sz="2800" dirty="0" err="1"/>
              <a:t>Hikayat</a:t>
            </a:r>
            <a:r>
              <a:rPr lang="en-US" sz="2800" dirty="0"/>
              <a:t> was written in1843/9, Raffles has long left Singapore; in fact, he had passed away in 1826 …</a:t>
            </a:r>
          </a:p>
          <a:p>
            <a:endParaRPr lang="en-US" sz="2800" dirty="0"/>
          </a:p>
          <a:p>
            <a:r>
              <a:rPr lang="en-US" sz="2800" dirty="0"/>
              <a:t>Abdullah possibly uses his description of Raffles </a:t>
            </a:r>
            <a:r>
              <a:rPr lang="en-US" sz="2800" dirty="0">
                <a:solidFill>
                  <a:srgbClr val="00B050"/>
                </a:solidFill>
              </a:rPr>
              <a:t>to tell those colonials in the know </a:t>
            </a:r>
            <a:r>
              <a:rPr lang="en-US" sz="2800" dirty="0"/>
              <a:t>that </a:t>
            </a:r>
            <a:r>
              <a:rPr lang="en-US" sz="2800" dirty="0">
                <a:solidFill>
                  <a:srgbClr val="0070C0"/>
                </a:solidFill>
              </a:rPr>
              <a:t>Raffles had his warts</a:t>
            </a:r>
            <a:r>
              <a:rPr lang="en-US" sz="2800" dirty="0"/>
              <a:t>  …</a:t>
            </a:r>
          </a:p>
          <a:p>
            <a:endParaRPr lang="en-US" sz="2800" dirty="0"/>
          </a:p>
          <a:p>
            <a:r>
              <a:rPr lang="en-US" sz="2800" dirty="0"/>
              <a:t>and even if the colonial officials did not know, was Abdullah </a:t>
            </a:r>
            <a:r>
              <a:rPr lang="en-US" sz="2800" dirty="0">
                <a:solidFill>
                  <a:srgbClr val="00B050"/>
                </a:solidFill>
              </a:rPr>
              <a:t>gesturing to the few and future Malay readers</a:t>
            </a:r>
            <a:r>
              <a:rPr lang="en-US" sz="2800" dirty="0"/>
              <a:t> ???  </a:t>
            </a:r>
          </a:p>
          <a:p>
            <a:endParaRPr lang="en-SG" sz="2800" dirty="0"/>
          </a:p>
          <a:p>
            <a:r>
              <a:rPr lang="en-SG" sz="2800" dirty="0">
                <a:solidFill>
                  <a:srgbClr val="FF0000"/>
                </a:solidFill>
              </a:rPr>
              <a:t>so, Singaporeans: do you still want Raffles as a symbolic historical figure ??? 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Question and </a:t>
            </a:r>
            <a:r>
              <a:rPr lang="en-US" sz="4800" b="1" dirty="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67030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 smtClean="0"/>
              <a:t>GES1011/GESS1009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91682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SG" sz="5800" dirty="0"/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SG" sz="5800" dirty="0"/>
              <a:t>The Evolution of a 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SG" sz="5800" dirty="0"/>
              <a:t>Global City-State</a:t>
            </a:r>
          </a:p>
          <a:p>
            <a:pPr algn="ctr">
              <a:buNone/>
            </a:pPr>
            <a:endParaRPr lang="en-SG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SG" dirty="0"/>
              <a:t>EXTRA !!! EXTRA !!!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further, according to Abdullah and minimized in Turnbull …</a:t>
            </a:r>
          </a:p>
          <a:p>
            <a:endParaRPr lang="en-US" sz="2800" dirty="0"/>
          </a:p>
          <a:p>
            <a:r>
              <a:rPr lang="en-US" sz="2800" dirty="0"/>
              <a:t>Raffles is responsible for the single most gory act of imperial violence between 1819-1824 </a:t>
            </a:r>
            <a:r>
              <a:rPr lang="en-US" sz="2800" dirty="0" smtClean="0"/>
              <a:t>…</a:t>
            </a:r>
          </a:p>
          <a:p>
            <a:endParaRPr lang="en-US" sz="2800" dirty="0"/>
          </a:p>
          <a:p>
            <a:r>
              <a:rPr lang="en-US" sz="2800" dirty="0" smtClean="0"/>
              <a:t>(please find supplementary reading in </a:t>
            </a:r>
            <a:r>
              <a:rPr lang="en-US" sz="2800" dirty="0" err="1" smtClean="0"/>
              <a:t>workbin</a:t>
            </a:r>
            <a:r>
              <a:rPr lang="en-US" sz="2800" dirty="0" smtClean="0"/>
              <a:t>) …</a:t>
            </a:r>
            <a:endParaRPr lang="en-US" sz="2800" dirty="0"/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7978895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SG" dirty="0"/>
              <a:t>colonialism/imperialism and </a:t>
            </a:r>
            <a:br>
              <a:rPr lang="en-SG" dirty="0"/>
            </a:br>
            <a:r>
              <a:rPr lang="en-SG" dirty="0"/>
              <a:t>the </a:t>
            </a:r>
            <a:r>
              <a:rPr lang="en-SG" dirty="0" err="1"/>
              <a:t>Hikayat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elsewhere in the </a:t>
            </a:r>
            <a:r>
              <a:rPr lang="en-US" sz="2800" dirty="0" err="1"/>
              <a:t>Hikayat</a:t>
            </a:r>
            <a:r>
              <a:rPr lang="en-US" sz="2800" dirty="0"/>
              <a:t>,  Abdullah praises other colonial figures still in Singapore and those who had recently left, in a possible attempt to earn their </a:t>
            </a:r>
            <a:r>
              <a:rPr lang="en-US" sz="2800" dirty="0" err="1"/>
              <a:t>favour</a:t>
            </a:r>
            <a:r>
              <a:rPr lang="en-US" sz="2800" dirty="0"/>
              <a:t> and those of their acquaintances …</a:t>
            </a:r>
          </a:p>
          <a:p>
            <a:endParaRPr lang="en-US" sz="2800" dirty="0"/>
          </a:p>
          <a:p>
            <a:r>
              <a:rPr lang="en-US" sz="2800" dirty="0"/>
              <a:t>and if his son’s testimony is to be believed … </a:t>
            </a:r>
          </a:p>
          <a:p>
            <a:endParaRPr lang="en-US" sz="2800" dirty="0"/>
          </a:p>
          <a:p>
            <a:r>
              <a:rPr lang="en-US" sz="2800" dirty="0"/>
              <a:t>Abdullah made a tidy sum from his efforts …</a:t>
            </a:r>
          </a:p>
          <a:p>
            <a:endParaRPr lang="en-SG" sz="2800" dirty="0"/>
          </a:p>
          <a:p>
            <a:r>
              <a:rPr lang="en-SG" sz="2800" dirty="0">
                <a:solidFill>
                  <a:srgbClr val="FF0000"/>
                </a:solidFill>
              </a:rPr>
              <a:t>colonial domination ? indigenous manipulation ? bits of both ?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9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SG" dirty="0"/>
              <a:t>colonialism/imperialism and </a:t>
            </a:r>
            <a:br>
              <a:rPr lang="en-SG" dirty="0"/>
            </a:br>
            <a:r>
              <a:rPr lang="en-SG" dirty="0"/>
              <a:t>the </a:t>
            </a:r>
            <a:r>
              <a:rPr lang="en-SG" dirty="0" err="1"/>
              <a:t>Hikayat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2800" dirty="0"/>
          </a:p>
          <a:p>
            <a:r>
              <a:rPr lang="en-US" dirty="0"/>
              <a:t>the colonial </a:t>
            </a:r>
            <a:r>
              <a:rPr lang="en-US" dirty="0">
                <a:solidFill>
                  <a:srgbClr val="FF0000"/>
                </a:solidFill>
              </a:rPr>
              <a:t>relationship may not have only benefitted the </a:t>
            </a:r>
            <a:r>
              <a:rPr lang="en-US" dirty="0" err="1">
                <a:solidFill>
                  <a:srgbClr val="FF0000"/>
                </a:solidFill>
              </a:rPr>
              <a:t>colonisers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but </a:t>
            </a:r>
            <a:r>
              <a:rPr lang="en-US" dirty="0">
                <a:solidFill>
                  <a:srgbClr val="0070C0"/>
                </a:solidFill>
              </a:rPr>
              <a:t>also some of the local residents 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the elites, variously defined, may also have benefitted …</a:t>
            </a:r>
          </a:p>
          <a:p>
            <a:endParaRPr lang="en-US" dirty="0"/>
          </a:p>
          <a:p>
            <a:r>
              <a:rPr lang="en-US" dirty="0"/>
              <a:t>Abdullah may be deemed a ‘literate’ elite …</a:t>
            </a:r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SG" dirty="0"/>
              <a:t>colonialism/imperialism and </a:t>
            </a:r>
            <a:br>
              <a:rPr lang="en-SG" dirty="0"/>
            </a:br>
            <a:r>
              <a:rPr lang="en-SG" dirty="0"/>
              <a:t>the </a:t>
            </a:r>
            <a:r>
              <a:rPr lang="en-SG" dirty="0" err="1"/>
              <a:t>Hikayat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studying the </a:t>
            </a:r>
            <a:r>
              <a:rPr lang="en-US" sz="3600" dirty="0" err="1"/>
              <a:t>Hikayat</a:t>
            </a:r>
            <a:r>
              <a:rPr lang="en-US" sz="3600" dirty="0"/>
              <a:t> and emplacing it contextually …</a:t>
            </a:r>
          </a:p>
          <a:p>
            <a:endParaRPr lang="en-US" sz="3600" dirty="0"/>
          </a:p>
          <a:p>
            <a:r>
              <a:rPr lang="en-US" sz="3600" dirty="0"/>
              <a:t>allows us to view the </a:t>
            </a:r>
            <a:r>
              <a:rPr lang="en-US" sz="3600" dirty="0">
                <a:solidFill>
                  <a:srgbClr val="FF0000"/>
                </a:solidFill>
              </a:rPr>
              <a:t>configurations of peoples, experience, things and practices in a colonial context in their own right </a:t>
            </a:r>
            <a:r>
              <a:rPr lang="en-US" sz="3600" dirty="0"/>
              <a:t>…</a:t>
            </a:r>
          </a:p>
          <a:p>
            <a:endParaRPr lang="en-US" sz="3600" dirty="0"/>
          </a:p>
          <a:p>
            <a:r>
              <a:rPr lang="en-US" sz="3600" dirty="0"/>
              <a:t>thereby bringing into focus the ‘</a:t>
            </a:r>
            <a:r>
              <a:rPr lang="en-US" sz="3600" dirty="0" err="1"/>
              <a:t>situatedness</a:t>
            </a:r>
            <a:r>
              <a:rPr lang="en-US" sz="3600" dirty="0"/>
              <a:t>’ of imperial and/or colonial experience …</a:t>
            </a:r>
          </a:p>
          <a:p>
            <a:pPr>
              <a:buNone/>
            </a:pPr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colonialism/imperialism…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Lester and Lambert</a:t>
            </a:r>
            <a:r>
              <a:rPr lang="en-US" dirty="0"/>
              <a:t> … </a:t>
            </a:r>
          </a:p>
          <a:p>
            <a:endParaRPr lang="en-US" dirty="0"/>
          </a:p>
          <a:p>
            <a:r>
              <a:rPr lang="en-US" dirty="0"/>
              <a:t>neither colonial nor British </a:t>
            </a:r>
            <a:r>
              <a:rPr lang="en-US" dirty="0" smtClean="0"/>
              <a:t>spaces (</a:t>
            </a:r>
            <a:r>
              <a:rPr lang="en-US" dirty="0"/>
              <a:t>actions and activities) are of interest in themselves as much as …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configurations of peoples, experience, things and practices in their own right …</a:t>
            </a:r>
          </a:p>
          <a:p>
            <a:endParaRPr lang="en-SG" dirty="0"/>
          </a:p>
          <a:p>
            <a:r>
              <a:rPr lang="en-SG" dirty="0"/>
              <a:t>col./imp. best </a:t>
            </a:r>
            <a:r>
              <a:rPr lang="en-SG" dirty="0">
                <a:solidFill>
                  <a:srgbClr val="0070C0"/>
                </a:solidFill>
              </a:rPr>
              <a:t>historicised</a:t>
            </a:r>
            <a:r>
              <a:rPr lang="en-SG" dirty="0"/>
              <a:t> as opposed to conceptualised /theorised/abstracted(motivated by a supposed effort to render coherence) ... </a:t>
            </a:r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0905419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colonialism/imperialism…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emphasises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contingency </a:t>
            </a:r>
            <a:r>
              <a:rPr lang="en-US" dirty="0"/>
              <a:t>… </a:t>
            </a:r>
          </a:p>
          <a:p>
            <a:endParaRPr lang="en-US" dirty="0"/>
          </a:p>
          <a:p>
            <a:r>
              <a:rPr lang="en-US" dirty="0"/>
              <a:t>thereby bringing into focus the ‘</a:t>
            </a:r>
            <a:r>
              <a:rPr lang="en-US" dirty="0" err="1">
                <a:solidFill>
                  <a:srgbClr val="FF0000"/>
                </a:solidFill>
              </a:rPr>
              <a:t>situatedness</a:t>
            </a:r>
            <a:r>
              <a:rPr lang="en-US" dirty="0"/>
              <a:t>’ of imperial and/or colonial experience …</a:t>
            </a:r>
          </a:p>
          <a:p>
            <a:endParaRPr lang="en-SG" dirty="0"/>
          </a:p>
          <a:p>
            <a:r>
              <a:rPr lang="en-SG" dirty="0"/>
              <a:t>control and domination took different forms in different contexts (time and space) ...</a:t>
            </a:r>
          </a:p>
          <a:p>
            <a:endParaRPr lang="en-US" dirty="0"/>
          </a:p>
          <a:p>
            <a:pPr>
              <a:buNone/>
            </a:pPr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079270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132856"/>
            <a:ext cx="8568952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imperialism according to </a:t>
            </a:r>
            <a:r>
              <a:rPr lang="en-US" sz="4800" b="1" dirty="0">
                <a:solidFill>
                  <a:srgbClr val="0070C0"/>
                </a:solidFill>
              </a:rPr>
              <a:t>you</a:t>
            </a:r>
            <a:r>
              <a:rPr lang="en-US" sz="4800" b="1" dirty="0"/>
              <a:t> …</a:t>
            </a:r>
            <a:endParaRPr lang="en-US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21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Question and </a:t>
            </a:r>
            <a:r>
              <a:rPr lang="en-US" sz="4800" b="1" dirty="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5374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making sense of life and society linked to the </a:t>
            </a:r>
            <a:r>
              <a:rPr lang="en-SG" dirty="0" err="1"/>
              <a:t>Hikayat</a:t>
            </a:r>
            <a:r>
              <a:rPr lang="en-SG" dirty="0"/>
              <a:t> Abdullah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SG" dirty="0"/>
          </a:p>
          <a:p>
            <a:r>
              <a:rPr lang="en-SG" sz="3600" dirty="0"/>
              <a:t>given its factual/referential defects …</a:t>
            </a:r>
          </a:p>
          <a:p>
            <a:endParaRPr lang="en-SG" sz="3600" dirty="0"/>
          </a:p>
          <a:p>
            <a:r>
              <a:rPr lang="en-SG" sz="3600" dirty="0"/>
              <a:t>and the efforts at ‘power play’/’influencing others’ going on ...</a:t>
            </a:r>
          </a:p>
          <a:p>
            <a:endParaRPr lang="en-SG" sz="3600" dirty="0"/>
          </a:p>
          <a:p>
            <a:r>
              <a:rPr lang="en-SG" sz="3600" dirty="0">
                <a:solidFill>
                  <a:srgbClr val="FF0000"/>
                </a:solidFill>
              </a:rPr>
              <a:t>would you use it in efforts to interpret Singapore’s colonial past?</a:t>
            </a:r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making sense of life and society linked to the </a:t>
            </a:r>
            <a:r>
              <a:rPr lang="en-SG" dirty="0" err="1"/>
              <a:t>Hikayat</a:t>
            </a:r>
            <a:r>
              <a:rPr lang="en-SG" dirty="0"/>
              <a:t> </a:t>
            </a:r>
            <a:r>
              <a:rPr lang="en-SG" dirty="0" smtClean="0"/>
              <a:t>Abdullah*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SG" dirty="0"/>
          </a:p>
          <a:p>
            <a:r>
              <a:rPr lang="en-SG" dirty="0"/>
              <a:t>how would you use it ?</a:t>
            </a:r>
          </a:p>
          <a:p>
            <a:endParaRPr lang="en-SG" dirty="0"/>
          </a:p>
          <a:p>
            <a:r>
              <a:rPr lang="en-SG" dirty="0"/>
              <a:t>like Sweeney ?</a:t>
            </a:r>
          </a:p>
          <a:p>
            <a:endParaRPr lang="en-SG" dirty="0"/>
          </a:p>
          <a:p>
            <a:r>
              <a:rPr lang="en-SG" dirty="0">
                <a:solidFill>
                  <a:srgbClr val="FF0000"/>
                </a:solidFill>
              </a:rPr>
              <a:t>don’t read the text literally </a:t>
            </a:r>
            <a:r>
              <a:rPr lang="en-SG" dirty="0"/>
              <a:t>but </a:t>
            </a:r>
            <a:r>
              <a:rPr lang="en-SG" dirty="0">
                <a:solidFill>
                  <a:srgbClr val="0070C0"/>
                </a:solidFill>
              </a:rPr>
              <a:t>understand its social </a:t>
            </a:r>
            <a:r>
              <a:rPr lang="en-SG" dirty="0" smtClean="0">
                <a:solidFill>
                  <a:srgbClr val="0070C0"/>
                </a:solidFill>
              </a:rPr>
              <a:t>function and wider context* </a:t>
            </a:r>
            <a:r>
              <a:rPr lang="en-SG" dirty="0"/>
              <a:t>… </a:t>
            </a:r>
          </a:p>
          <a:p>
            <a:endParaRPr lang="en-SG" dirty="0"/>
          </a:p>
          <a:p>
            <a:r>
              <a:rPr lang="en-SG" dirty="0">
                <a:solidFill>
                  <a:srgbClr val="002060"/>
                </a:solidFill>
              </a:rPr>
              <a:t>time to do the same for other old and revered texts ??? </a:t>
            </a:r>
          </a:p>
          <a:p>
            <a:endParaRPr lang="en-S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imperialism …</a:t>
            </a:r>
            <a:endParaRPr lang="en-US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4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Question and </a:t>
            </a:r>
            <a:r>
              <a:rPr lang="en-US" sz="4800" b="1" dirty="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5374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Autofit/>
          </a:bodyPr>
          <a:lstStyle/>
          <a:p>
            <a:r>
              <a:rPr lang="en-SG" sz="4800" b="1" dirty="0"/>
              <a:t>how do you use the word/notion </a:t>
            </a:r>
            <a:r>
              <a:rPr lang="en-SG" sz="4800" b="1" dirty="0">
                <a:solidFill>
                  <a:schemeClr val="accent5">
                    <a:lumMod val="75000"/>
                  </a:schemeClr>
                </a:solidFill>
              </a:rPr>
              <a:t>imperial? </a:t>
            </a:r>
          </a:p>
        </p:txBody>
      </p:sp>
    </p:spTree>
    <p:extLst>
      <p:ext uri="{BB962C8B-B14F-4D97-AF65-F5344CB8AC3E}">
        <p14:creationId xmlns:p14="http://schemas.microsoft.com/office/powerpoint/2010/main" val="362596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imperialism in Singapore …</a:t>
            </a:r>
            <a:endParaRPr lang="en-US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1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132856"/>
            <a:ext cx="8568952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imperialism according to </a:t>
            </a:r>
            <a:r>
              <a:rPr lang="en-US" sz="4800" b="1" dirty="0">
                <a:solidFill>
                  <a:srgbClr val="0070C0"/>
                </a:solidFill>
              </a:rPr>
              <a:t>you</a:t>
            </a:r>
            <a:r>
              <a:rPr lang="en-US" sz="4800" b="1" dirty="0"/>
              <a:t> …</a:t>
            </a:r>
            <a:endParaRPr lang="en-US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55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Question and </a:t>
            </a:r>
            <a:r>
              <a:rPr lang="en-US" sz="4800" b="1" dirty="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63024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3.2.24"/>
  <p:tag name="PPTVERSION" val="15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1861</Words>
  <Application>Microsoft Office PowerPoint</Application>
  <PresentationFormat>On-screen Show (4:3)</PresentationFormat>
  <Paragraphs>414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Calibri</vt:lpstr>
      <vt:lpstr>Office Theme</vt:lpstr>
      <vt:lpstr> most important week ??? </vt:lpstr>
      <vt:lpstr> watch … </vt:lpstr>
      <vt:lpstr> listen … </vt:lpstr>
      <vt:lpstr>GES1011/GESS1009</vt:lpstr>
      <vt:lpstr>imperialism …</vt:lpstr>
      <vt:lpstr>how do you use the word/notion imperial? </vt:lpstr>
      <vt:lpstr>imperialism in Singapore …</vt:lpstr>
      <vt:lpstr>imperialism according to you …</vt:lpstr>
      <vt:lpstr>Question and Response</vt:lpstr>
      <vt:lpstr>recap: a very recent global human unfolding …</vt:lpstr>
      <vt:lpstr>recap: a very recent global human unfolding …</vt:lpstr>
      <vt:lpstr>our task today …</vt:lpstr>
      <vt:lpstr>Abdullah bin Abdul Kadir  ...</vt:lpstr>
      <vt:lpstr>Hikayat Abdullah …</vt:lpstr>
      <vt:lpstr>Hikayat Abdullah …</vt:lpstr>
      <vt:lpstr>Hikayat Abdullah …</vt:lpstr>
      <vt:lpstr>EIC’s Singapore ...</vt:lpstr>
      <vt:lpstr>colonialism/imperialism…</vt:lpstr>
      <vt:lpstr>colonialism/imperialism…</vt:lpstr>
      <vt:lpstr>Question and Response</vt:lpstr>
      <vt:lpstr>colonialism/imperialism and  the Hikayat …</vt:lpstr>
      <vt:lpstr>colonialism/imperialism and  the Hikayat …</vt:lpstr>
      <vt:lpstr>colonialism/imperialism and  the Hikayat …</vt:lpstr>
      <vt:lpstr>colonialism/imperialism and  the Hikayat …</vt:lpstr>
      <vt:lpstr>colonialism/imperialism and  the Hikayat …</vt:lpstr>
      <vt:lpstr>colonialism/imperialism and  the Hikayat …</vt:lpstr>
      <vt:lpstr>colonialism/imperialism and  the Hikayat …</vt:lpstr>
      <vt:lpstr>Abdullah and Raffles (Sweeney)</vt:lpstr>
      <vt:lpstr>Abdullah and Raffles (Sweeney)</vt:lpstr>
      <vt:lpstr>Abdullah and Raffles (Sweeney)</vt:lpstr>
      <vt:lpstr>Abdullah and Raffles (Sweeney)</vt:lpstr>
      <vt:lpstr>Abdullah and Raffles (Sweeney)</vt:lpstr>
      <vt:lpstr>Abdullah’s writing …</vt:lpstr>
      <vt:lpstr>Abdullah’s (and Malay) writing …</vt:lpstr>
      <vt:lpstr>colonialism/imperialism and  the Hikayat …</vt:lpstr>
      <vt:lpstr>colonialism/imperialism and  the Hikayat …</vt:lpstr>
      <vt:lpstr>colonialism/imperialism and  the Hikayat …</vt:lpstr>
      <vt:lpstr>colonialism/imperialism and  the Hikayat …</vt:lpstr>
      <vt:lpstr>Question and Response</vt:lpstr>
      <vt:lpstr>EXTRA !!! EXTRA !!!</vt:lpstr>
      <vt:lpstr>colonialism/imperialism and  the Hikayat …</vt:lpstr>
      <vt:lpstr>colonialism/imperialism and  the Hikayat …</vt:lpstr>
      <vt:lpstr>colonialism/imperialism and  the Hikayat …</vt:lpstr>
      <vt:lpstr>colonialism/imperialism…</vt:lpstr>
      <vt:lpstr>colonialism/imperialism…</vt:lpstr>
      <vt:lpstr>imperialism according to you …</vt:lpstr>
      <vt:lpstr>Question and Response</vt:lpstr>
      <vt:lpstr>making sense of life and society linked to the Hikayat Abdullah</vt:lpstr>
      <vt:lpstr>making sense of life and society linked to the Hikayat Abdullah*</vt:lpstr>
      <vt:lpstr>Question and 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Lawrence, Kelvin</cp:lastModifiedBy>
  <cp:revision>305</cp:revision>
  <dcterms:created xsi:type="dcterms:W3CDTF">2017-08-16T06:32:12Z</dcterms:created>
  <dcterms:modified xsi:type="dcterms:W3CDTF">2022-10-04T00:46:35Z</dcterms:modified>
</cp:coreProperties>
</file>