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722" r:id="rId3"/>
    <p:sldId id="1066" r:id="rId4"/>
    <p:sldId id="934" r:id="rId5"/>
    <p:sldId id="1014" r:id="rId6"/>
    <p:sldId id="1017" r:id="rId7"/>
    <p:sldId id="1009" r:id="rId8"/>
    <p:sldId id="1010" r:id="rId9"/>
    <p:sldId id="1011" r:id="rId10"/>
    <p:sldId id="1068" r:id="rId11"/>
    <p:sldId id="1008" r:id="rId12"/>
    <p:sldId id="1013" r:id="rId13"/>
    <p:sldId id="946" r:id="rId14"/>
    <p:sldId id="998" r:id="rId15"/>
    <p:sldId id="1019" r:id="rId16"/>
    <p:sldId id="1021" r:id="rId17"/>
    <p:sldId id="1022" r:id="rId18"/>
    <p:sldId id="1020" r:id="rId19"/>
    <p:sldId id="1004" r:id="rId20"/>
    <p:sldId id="1023" r:id="rId21"/>
    <p:sldId id="999" r:id="rId22"/>
    <p:sldId id="1027" r:id="rId23"/>
    <p:sldId id="1026" r:id="rId24"/>
    <p:sldId id="1030" r:id="rId25"/>
    <p:sldId id="1032" r:id="rId26"/>
    <p:sldId id="1038" r:id="rId27"/>
    <p:sldId id="1006" r:id="rId28"/>
    <p:sldId id="1028" r:id="rId29"/>
    <p:sldId id="1029" r:id="rId30"/>
    <p:sldId id="1031" r:id="rId31"/>
    <p:sldId id="1042" r:id="rId32"/>
    <p:sldId id="983" r:id="rId33"/>
    <p:sldId id="1035" r:id="rId34"/>
    <p:sldId id="1036" r:id="rId35"/>
    <p:sldId id="1039" r:id="rId36"/>
    <p:sldId id="1040" r:id="rId37"/>
    <p:sldId id="1064" r:id="rId38"/>
    <p:sldId id="1065" r:id="rId39"/>
    <p:sldId id="990" r:id="rId40"/>
    <p:sldId id="1049" r:id="rId41"/>
    <p:sldId id="992" r:id="rId42"/>
    <p:sldId id="993" r:id="rId43"/>
    <p:sldId id="991" r:id="rId44"/>
    <p:sldId id="1056" r:id="rId45"/>
    <p:sldId id="1054" r:id="rId46"/>
    <p:sldId id="1055" r:id="rId47"/>
    <p:sldId id="1053" r:id="rId48"/>
    <p:sldId id="1057" r:id="rId49"/>
    <p:sldId id="994" r:id="rId50"/>
    <p:sldId id="995" r:id="rId51"/>
    <p:sldId id="996" r:id="rId52"/>
    <p:sldId id="1058" r:id="rId53"/>
    <p:sldId id="1062" r:id="rId54"/>
    <p:sldId id="1063" r:id="rId55"/>
    <p:sldId id="1070" r:id="rId56"/>
    <p:sldId id="1069" r:id="rId57"/>
    <p:sldId id="90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4747" autoAdjust="0"/>
  </p:normalViewPr>
  <p:slideViewPr>
    <p:cSldViewPr>
      <p:cViewPr varScale="1">
        <p:scale>
          <a:sx n="86" d="100"/>
          <a:sy n="86" d="100"/>
        </p:scale>
        <p:origin x="12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48C63-4142-4855-9783-DAF18E045FE1}" type="datetimeFigureOut">
              <a:rPr lang="en-US" smtClean="0"/>
              <a:pPr/>
              <a:t>10/25/2022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FE5C7-794D-4ADC-9583-EF0FB032E0CC}" type="slidenum">
              <a:rPr lang="en-US" smtClean="0"/>
              <a:pPr/>
              <a:t>‹#›</a:t>
            </a:fld>
            <a:endParaRPr lang="en-US"/>
          </a:p>
        </p:txBody>
      </p:sp>
    </p:spTree>
    <p:extLst>
      <p:ext uri="{BB962C8B-B14F-4D97-AF65-F5344CB8AC3E}">
        <p14:creationId xmlns:p14="http://schemas.microsoft.com/office/powerpoint/2010/main" val="3561132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1F9965-FF67-42A7-B465-0F40A0CA58B8}" type="slidenum">
              <a:rPr lang="en-US" smtClean="0"/>
              <a:pPr/>
              <a:t>3</a:t>
            </a:fld>
            <a:endParaRPr lang="en-US"/>
          </a:p>
        </p:txBody>
      </p:sp>
    </p:spTree>
    <p:extLst>
      <p:ext uri="{BB962C8B-B14F-4D97-AF65-F5344CB8AC3E}">
        <p14:creationId xmlns:p14="http://schemas.microsoft.com/office/powerpoint/2010/main" val="108129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1F9965-FF67-42A7-B465-0F40A0CA58B8}" type="slidenum">
              <a:rPr lang="en-US" smtClean="0"/>
              <a:pPr/>
              <a:t>12</a:t>
            </a:fld>
            <a:endParaRPr lang="en-US"/>
          </a:p>
        </p:txBody>
      </p:sp>
    </p:spTree>
    <p:extLst>
      <p:ext uri="{BB962C8B-B14F-4D97-AF65-F5344CB8AC3E}">
        <p14:creationId xmlns:p14="http://schemas.microsoft.com/office/powerpoint/2010/main" val="6530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1F9965-FF67-42A7-B465-0F40A0CA58B8}" type="slidenum">
              <a:rPr lang="en-US" smtClean="0"/>
              <a:pPr/>
              <a:t>30</a:t>
            </a:fld>
            <a:endParaRPr lang="en-US"/>
          </a:p>
        </p:txBody>
      </p:sp>
    </p:spTree>
    <p:extLst>
      <p:ext uri="{BB962C8B-B14F-4D97-AF65-F5344CB8AC3E}">
        <p14:creationId xmlns:p14="http://schemas.microsoft.com/office/powerpoint/2010/main" val="6530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8A548-9F64-4AFE-80FA-670AAD632994}" type="datetimeFigureOut">
              <a:rPr lang="en-US" smtClean="0"/>
              <a:pPr/>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F40B2-59D1-47AD-99FA-EE3429A08A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7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8A548-9F64-4AFE-80FA-670AAD632994}" type="datetimeFigureOut">
              <a:rPr lang="en-US" smtClean="0"/>
              <a:pPr/>
              <a:t>10/25/2022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40B2-59D1-47AD-99FA-EE3429A08A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ncFNz3HkJe8" TargetMode="External"/><Relationship Id="rId2" Type="http://schemas.openxmlformats.org/officeDocument/2006/relationships/hyperlink" Target="https://www.youtube.com/watch?v=YdMAXaxCSU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vimeo.com/1964592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U2MmHqRh9Y8"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zH4gBBB_rF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wDfew1NMJcM" TargetMode="External"/><Relationship Id="rId2" Type="http://schemas.openxmlformats.org/officeDocument/2006/relationships/hyperlink" Target="https://www.youtube.com/watch?v=jfMgm-Qd_h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com.sg/url?sa=i&amp;rct=j&amp;q=&amp;esrc=s&amp;source=images&amp;cd=&amp;cad=rja&amp;uact=8&amp;ved=0ahUKEwi9npmsia7PAhUBvo8KHYeLA_cQjRwIBw&amp;url=http://www.authentichistory.com/1914-1920/1-overview/1-origins/&amp;bvm=bv.133700528,d.c2I&amp;psig=AFQjCNEXcHzhrkk_e1maPZXBY03TAEcqjQ&amp;ust=1475014859828307"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image of singapore in the world peters projection"/>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image of singapore in the world peters projection"/>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683568" y="2276872"/>
            <a:ext cx="7772400" cy="1470025"/>
          </a:xfrm>
        </p:spPr>
        <p:txBody>
          <a:bodyPr>
            <a:normAutofit fontScale="90000"/>
          </a:bodyPr>
          <a:lstStyle/>
          <a:p>
            <a:br>
              <a:rPr lang="en-US" dirty="0">
                <a:hlinkClick r:id="rId2"/>
              </a:rPr>
            </a:br>
            <a:r>
              <a:rPr lang="en-US" dirty="0">
                <a:hlinkClick r:id="rId3"/>
              </a:rPr>
              <a:t>listen </a:t>
            </a:r>
            <a:r>
              <a:rPr lang="en-US" u="sng" dirty="0">
                <a:hlinkClick r:id="rId3"/>
              </a:rPr>
              <a:t>…</a:t>
            </a:r>
            <a:br>
              <a:rPr lang="en-US" dirty="0"/>
            </a:br>
            <a:endParaRPr lang="en-S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recap ++ …</a:t>
            </a:r>
            <a:endParaRPr lang="en-SG" dirty="0"/>
          </a:p>
        </p:txBody>
      </p:sp>
      <p:sp>
        <p:nvSpPr>
          <p:cNvPr id="6" name="Content Placeholder 5"/>
          <p:cNvSpPr>
            <a:spLocks noGrp="1"/>
          </p:cNvSpPr>
          <p:nvPr>
            <p:ph sz="half" idx="2"/>
          </p:nvPr>
        </p:nvSpPr>
        <p:spPr>
          <a:xfrm>
            <a:off x="5940152" y="1600200"/>
            <a:ext cx="3024336" cy="4525963"/>
          </a:xfrm>
        </p:spPr>
        <p:txBody>
          <a:bodyPr/>
          <a:lstStyle/>
          <a:p>
            <a:endParaRPr lang="en-SG" dirty="0"/>
          </a:p>
          <a:p>
            <a:r>
              <a:rPr lang="en-SG" dirty="0"/>
              <a:t>100,000 ‘locals’/residents of Singapore greeted this event rapturously … </a:t>
            </a:r>
            <a:r>
              <a:rPr lang="en-SG" b="1" dirty="0">
                <a:solidFill>
                  <a:srgbClr val="FF0000"/>
                </a:solidFill>
              </a:rPr>
              <a:t>???</a:t>
            </a:r>
          </a:p>
        </p:txBody>
      </p:sp>
      <p:pic>
        <p:nvPicPr>
          <p:cNvPr id="7" name="Picture 2" descr="http://origins.osu.edu/sites/origins.osu.edu/files/Children_cheering_the_arrival_of_the_5th_Indian_Division_in_Singapore%2C_5_September_1945._SE4662_0.jpg"/>
          <p:cNvPicPr>
            <a:picLocks noGrp="1" noChangeAspect="1" noChangeArrowheads="1"/>
          </p:cNvPicPr>
          <p:nvPr>
            <p:ph sz="half" idx="1"/>
          </p:nvPr>
        </p:nvPicPr>
        <p:blipFill>
          <a:blip r:embed="rId2" cstate="print"/>
          <a:srcRect/>
          <a:stretch>
            <a:fillRect/>
          </a:stretch>
        </p:blipFill>
        <p:spPr bwMode="auto">
          <a:xfrm>
            <a:off x="179512" y="1484784"/>
            <a:ext cx="5162169" cy="5181600"/>
          </a:xfrm>
          <a:prstGeom prst="rect">
            <a:avLst/>
          </a:prstGeom>
          <a:noFill/>
        </p:spPr>
      </p:pic>
    </p:spTree>
    <p:extLst>
      <p:ext uri="{BB962C8B-B14F-4D97-AF65-F5344CB8AC3E}">
        <p14:creationId xmlns:p14="http://schemas.microsoft.com/office/powerpoint/2010/main" val="105113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 recap ++ …</a:t>
            </a:r>
          </a:p>
        </p:txBody>
      </p:sp>
      <p:sp>
        <p:nvSpPr>
          <p:cNvPr id="4" name="Content Placeholder 3"/>
          <p:cNvSpPr>
            <a:spLocks noGrp="1"/>
          </p:cNvSpPr>
          <p:nvPr>
            <p:ph idx="1"/>
          </p:nvPr>
        </p:nvSpPr>
        <p:spPr>
          <a:xfrm>
            <a:off x="457200" y="1196752"/>
            <a:ext cx="8229600" cy="4929411"/>
          </a:xfrm>
        </p:spPr>
        <p:txBody>
          <a:bodyPr>
            <a:normAutofit fontScale="70000" lnSpcReduction="20000"/>
          </a:bodyPr>
          <a:lstStyle/>
          <a:p>
            <a:endParaRPr lang="en-SG" dirty="0"/>
          </a:p>
          <a:p>
            <a:r>
              <a:rPr lang="en-SG" sz="5100" dirty="0"/>
              <a:t>end of overt global imperial military hostilities in 1945, however, did not mark the end of imperial relationships … </a:t>
            </a:r>
          </a:p>
          <a:p>
            <a:endParaRPr lang="en-SG" sz="5100" dirty="0"/>
          </a:p>
          <a:p>
            <a:r>
              <a:rPr lang="en-SG" sz="5100" dirty="0"/>
              <a:t>experience was varied in different contexts …</a:t>
            </a:r>
          </a:p>
          <a:p>
            <a:endParaRPr lang="en-SG" sz="5100" dirty="0"/>
          </a:p>
          <a:p>
            <a:r>
              <a:rPr lang="en-SG" sz="5100" dirty="0"/>
              <a:t>British Military Administration …</a:t>
            </a:r>
          </a:p>
          <a:p>
            <a:endParaRPr lang="en-SG" sz="5100" dirty="0"/>
          </a:p>
          <a:p>
            <a:endParaRPr lang="en-SG" sz="5100" dirty="0"/>
          </a:p>
          <a:p>
            <a:endParaRPr lang="en-SG" sz="5100" dirty="0">
              <a:solidFill>
                <a:srgbClr val="FF0000"/>
              </a:solidFill>
            </a:endParaRPr>
          </a:p>
          <a:p>
            <a:endParaRPr lang="en-SG" sz="5100" dirty="0"/>
          </a:p>
          <a:p>
            <a:endParaRPr lang="en-SG" sz="2600" dirty="0"/>
          </a:p>
          <a:p>
            <a:endParaRPr lang="en-SG" dirty="0"/>
          </a:p>
          <a:p>
            <a:endParaRPr lang="en-SG" dirty="0"/>
          </a:p>
          <a:p>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14572987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25374376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SG" dirty="0"/>
              <a:t>our task </a:t>
            </a:r>
            <a:r>
              <a:rPr lang="en-SG" dirty="0">
                <a:solidFill>
                  <a:srgbClr val="FF0000"/>
                </a:solidFill>
              </a:rPr>
              <a:t>today</a:t>
            </a:r>
            <a:r>
              <a:rPr lang="en-SG" dirty="0"/>
              <a:t> …</a:t>
            </a:r>
          </a:p>
        </p:txBody>
      </p:sp>
      <p:sp>
        <p:nvSpPr>
          <p:cNvPr id="4" name="Content Placeholder 3"/>
          <p:cNvSpPr>
            <a:spLocks noGrp="1"/>
          </p:cNvSpPr>
          <p:nvPr>
            <p:ph idx="1"/>
          </p:nvPr>
        </p:nvSpPr>
        <p:spPr>
          <a:xfrm>
            <a:off x="457200" y="1143000"/>
            <a:ext cx="8229600" cy="5310336"/>
          </a:xfrm>
        </p:spPr>
        <p:txBody>
          <a:bodyPr>
            <a:normAutofit fontScale="70000" lnSpcReduction="20000"/>
          </a:bodyPr>
          <a:lstStyle/>
          <a:p>
            <a:endParaRPr lang="en-SG" sz="3400" dirty="0">
              <a:solidFill>
                <a:srgbClr val="FF0000"/>
              </a:solidFill>
            </a:endParaRPr>
          </a:p>
          <a:p>
            <a:r>
              <a:rPr lang="en-SG" sz="4800" dirty="0"/>
              <a:t>post-war life and political realities …</a:t>
            </a:r>
          </a:p>
          <a:p>
            <a:endParaRPr lang="en-SG" sz="4800" dirty="0"/>
          </a:p>
          <a:p>
            <a:r>
              <a:rPr lang="en-SG" sz="4800" dirty="0"/>
              <a:t>post-war global political changes … </a:t>
            </a:r>
          </a:p>
          <a:p>
            <a:endParaRPr lang="en-SG" sz="4800" dirty="0"/>
          </a:p>
          <a:p>
            <a:r>
              <a:rPr lang="en-SG" sz="4800" dirty="0">
                <a:solidFill>
                  <a:srgbClr val="FF0000"/>
                </a:solidFill>
              </a:rPr>
              <a:t>modifications</a:t>
            </a:r>
            <a:r>
              <a:rPr lang="en-SG" sz="4800" dirty="0"/>
              <a:t> in the imperial relationship …</a:t>
            </a:r>
          </a:p>
          <a:p>
            <a:endParaRPr lang="en-SG" sz="4800" dirty="0"/>
          </a:p>
          <a:p>
            <a:r>
              <a:rPr lang="en-SG" sz="4800" dirty="0"/>
              <a:t>interpreting Singapore’s pasts: imperial legacies and the stirrings (and death???) of </a:t>
            </a:r>
            <a:r>
              <a:rPr lang="en-SG" sz="4800" dirty="0">
                <a:solidFill>
                  <a:srgbClr val="0070C0"/>
                </a:solidFill>
              </a:rPr>
              <a:t>freedom</a:t>
            </a:r>
            <a:r>
              <a:rPr lang="en-SG" sz="4800" dirty="0"/>
              <a:t> …</a:t>
            </a:r>
          </a:p>
          <a:p>
            <a:pPr>
              <a:buNone/>
            </a:pPr>
            <a:endParaRPr lang="en-SG" dirty="0"/>
          </a:p>
          <a:p>
            <a:endParaRPr lang="en-SG" dirty="0"/>
          </a:p>
          <a:p>
            <a:endParaRPr lang="en-SG" dirty="0"/>
          </a:p>
          <a:p>
            <a:pPr>
              <a:buNone/>
            </a:pPr>
            <a:endParaRPr lang="en-SG" dirty="0"/>
          </a:p>
        </p:txBody>
      </p:sp>
    </p:spTree>
    <p:extLst>
      <p:ext uri="{BB962C8B-B14F-4D97-AF65-F5344CB8AC3E}">
        <p14:creationId xmlns:p14="http://schemas.microsoft.com/office/powerpoint/2010/main" val="37856309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 calcmode="lin" valueType="num">
                                      <p:cBhvr additive="base">
                                        <p:cTn id="2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 calcmode="lin" valueType="num">
                                      <p:cBhvr additive="base">
                                        <p:cTn id="3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67544" y="1268760"/>
            <a:ext cx="8229600" cy="5040560"/>
          </a:xfrm>
        </p:spPr>
        <p:txBody>
          <a:bodyPr>
            <a:normAutofit fontScale="25000" lnSpcReduction="20000"/>
          </a:bodyPr>
          <a:lstStyle/>
          <a:p>
            <a:endParaRPr lang="en-US" sz="3600" dirty="0"/>
          </a:p>
          <a:p>
            <a:r>
              <a:rPr lang="en-US" sz="16000" dirty="0"/>
              <a:t>in the immediate aftermath of war …</a:t>
            </a:r>
          </a:p>
          <a:p>
            <a:endParaRPr lang="en-US" sz="16000" dirty="0"/>
          </a:p>
          <a:p>
            <a:r>
              <a:rPr lang="en-US" sz="16000" dirty="0"/>
              <a:t>MPAJA (Chinese dominated) and   Malay clashes …</a:t>
            </a:r>
          </a:p>
          <a:p>
            <a:endParaRPr lang="en-SG" sz="16000" dirty="0"/>
          </a:p>
          <a:p>
            <a:r>
              <a:rPr lang="en-SG" sz="16000" dirty="0"/>
              <a:t>ethnic clash but far from wholly because of ethnic differences (stories of human desperation and chaos) … </a:t>
            </a:r>
            <a:endParaRPr lang="en-US" sz="16000" dirty="0"/>
          </a:p>
          <a:p>
            <a:endParaRPr lang="en-US" sz="16000" dirty="0"/>
          </a:p>
          <a:p>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67544" y="1268760"/>
            <a:ext cx="8229600" cy="5040560"/>
          </a:xfrm>
        </p:spPr>
        <p:txBody>
          <a:bodyPr>
            <a:normAutofit fontScale="25000" lnSpcReduction="20000"/>
          </a:bodyPr>
          <a:lstStyle/>
          <a:p>
            <a:endParaRPr lang="en-US" sz="3600" dirty="0"/>
          </a:p>
          <a:p>
            <a:r>
              <a:rPr lang="en-US" sz="16000" dirty="0"/>
              <a:t>British introduced the Malayan Union proposal:</a:t>
            </a:r>
          </a:p>
          <a:p>
            <a:endParaRPr lang="en-US" sz="16000" dirty="0"/>
          </a:p>
          <a:p>
            <a:pPr>
              <a:buFontTx/>
              <a:buChar char="-"/>
            </a:pPr>
            <a:r>
              <a:rPr lang="en-US" sz="16000" dirty="0"/>
              <a:t>no special privileges for Malays</a:t>
            </a:r>
          </a:p>
          <a:p>
            <a:pPr>
              <a:buFontTx/>
              <a:buChar char="-"/>
            </a:pPr>
            <a:r>
              <a:rPr lang="en-SG" sz="16000" dirty="0"/>
              <a:t>power of Malay rulers severely attenuated … </a:t>
            </a:r>
            <a:endParaRPr lang="en-US" sz="16000" dirty="0"/>
          </a:p>
          <a:p>
            <a:pPr>
              <a:buFontTx/>
              <a:buChar char="-"/>
            </a:pPr>
            <a:r>
              <a:rPr lang="en-US" sz="16000" dirty="0"/>
              <a:t>relatively easy path to citizenship for non-Malays …</a:t>
            </a:r>
          </a:p>
          <a:p>
            <a:pPr>
              <a:buNone/>
            </a:pPr>
            <a:endParaRPr lang="en-US" sz="16000" dirty="0"/>
          </a:p>
          <a:p>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67544" y="1268760"/>
            <a:ext cx="8229600" cy="5040560"/>
          </a:xfrm>
        </p:spPr>
        <p:txBody>
          <a:bodyPr>
            <a:normAutofit fontScale="25000" lnSpcReduction="20000"/>
          </a:bodyPr>
          <a:lstStyle/>
          <a:p>
            <a:endParaRPr lang="en-US" sz="3600" dirty="0"/>
          </a:p>
          <a:p>
            <a:r>
              <a:rPr lang="en-US" sz="16000" dirty="0">
                <a:solidFill>
                  <a:srgbClr val="FF0000"/>
                </a:solidFill>
              </a:rPr>
              <a:t>promise of political rights, a measure of self-rule</a:t>
            </a:r>
            <a:r>
              <a:rPr lang="en-US" sz="16000" dirty="0"/>
              <a:t>, equality, citizenship …</a:t>
            </a:r>
          </a:p>
          <a:p>
            <a:endParaRPr lang="en-US" sz="16000" dirty="0"/>
          </a:p>
          <a:p>
            <a:r>
              <a:rPr lang="en-US" sz="16000" dirty="0"/>
              <a:t>Singapore to be governed separately from the peninsula …</a:t>
            </a:r>
          </a:p>
          <a:p>
            <a:endParaRPr lang="en-US" sz="16000" dirty="0"/>
          </a:p>
          <a:p>
            <a:r>
              <a:rPr lang="en-US" sz="16000" dirty="0"/>
              <a:t>as a Crown Colony from 1 April 1946 …</a:t>
            </a:r>
          </a:p>
          <a:p>
            <a:pPr>
              <a:buNone/>
            </a:pPr>
            <a:endParaRPr lang="en-US" sz="16000" dirty="0"/>
          </a:p>
          <a:p>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67544" y="1268760"/>
            <a:ext cx="8229600" cy="5040560"/>
          </a:xfrm>
        </p:spPr>
        <p:txBody>
          <a:bodyPr>
            <a:noAutofit/>
          </a:bodyPr>
          <a:lstStyle/>
          <a:p>
            <a:r>
              <a:rPr lang="en-US" dirty="0"/>
              <a:t>some members of the pre-war Malay ruling class resisted the Malayan Union proposal …</a:t>
            </a:r>
          </a:p>
          <a:p>
            <a:endParaRPr lang="en-US" dirty="0"/>
          </a:p>
          <a:p>
            <a:r>
              <a:rPr lang="en-US" dirty="0"/>
              <a:t>threatened the (9) Malay rulers …</a:t>
            </a:r>
          </a:p>
          <a:p>
            <a:endParaRPr lang="en-US" dirty="0"/>
          </a:p>
          <a:p>
            <a:r>
              <a:rPr lang="en-US" dirty="0"/>
              <a:t>to reject proposal …</a:t>
            </a:r>
          </a:p>
          <a:p>
            <a:endParaRPr lang="en-SG" dirty="0"/>
          </a:p>
          <a:p>
            <a:r>
              <a:rPr lang="en-SG" dirty="0"/>
              <a:t>confluence of agitation, threats and </a:t>
            </a:r>
            <a:r>
              <a:rPr lang="en-SG" dirty="0">
                <a:solidFill>
                  <a:srgbClr val="FF0000"/>
                </a:solidFill>
              </a:rPr>
              <a:t>transient Malay unity</a:t>
            </a:r>
            <a:r>
              <a:rPr lang="en-SG" dirty="0"/>
              <a:t> forced British to reconsider … </a:t>
            </a:r>
            <a:r>
              <a:rPr lang="en-US" sz="7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67544" y="1268760"/>
            <a:ext cx="8229600" cy="5040560"/>
          </a:xfrm>
        </p:spPr>
        <p:txBody>
          <a:bodyPr>
            <a:normAutofit fontScale="25000" lnSpcReduction="20000"/>
          </a:bodyPr>
          <a:lstStyle/>
          <a:p>
            <a:endParaRPr lang="en-US" sz="3600" dirty="0"/>
          </a:p>
          <a:p>
            <a:r>
              <a:rPr lang="en-US" sz="14400" dirty="0"/>
              <a:t>new proposal …</a:t>
            </a:r>
          </a:p>
          <a:p>
            <a:endParaRPr lang="en-US" sz="14400" dirty="0"/>
          </a:p>
          <a:p>
            <a:r>
              <a:rPr lang="en-US" sz="14400" dirty="0"/>
              <a:t>Federation of Malaya Act 1948 (1 Feb 1948) …</a:t>
            </a:r>
          </a:p>
          <a:p>
            <a:endParaRPr lang="en-US" sz="14400" dirty="0"/>
          </a:p>
          <a:p>
            <a:r>
              <a:rPr lang="en-US" sz="14400" dirty="0"/>
              <a:t>more difficult path to citizenship for non-Malays …</a:t>
            </a:r>
          </a:p>
          <a:p>
            <a:pPr>
              <a:buNone/>
            </a:pPr>
            <a:endParaRPr lang="en-US" sz="14400" dirty="0"/>
          </a:p>
          <a:p>
            <a:r>
              <a:rPr lang="en-SG" sz="14400" dirty="0"/>
              <a:t>(Singapore already a Crown Colony)</a:t>
            </a:r>
            <a:endParaRPr lang="en-US"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cap="none" dirty="0"/>
              <a:t>after the war … </a:t>
            </a:r>
          </a:p>
        </p:txBody>
      </p:sp>
      <p:sp>
        <p:nvSpPr>
          <p:cNvPr id="3" name="Content Placeholder 2"/>
          <p:cNvSpPr>
            <a:spLocks noGrp="1"/>
          </p:cNvSpPr>
          <p:nvPr>
            <p:ph idx="1"/>
          </p:nvPr>
        </p:nvSpPr>
        <p:spPr/>
        <p:txBody>
          <a:bodyPr>
            <a:normAutofit fontScale="25000" lnSpcReduction="20000"/>
          </a:bodyPr>
          <a:lstStyle/>
          <a:p>
            <a:endParaRPr lang="en-US" sz="3600" dirty="0"/>
          </a:p>
          <a:p>
            <a:r>
              <a:rPr lang="en-US" sz="16000" dirty="0"/>
              <a:t>partly because of this major change in plans … </a:t>
            </a:r>
          </a:p>
          <a:p>
            <a:r>
              <a:rPr lang="en-SG" sz="16000" dirty="0"/>
              <a:t>and British preoccupation with re-establishing order, control and alleviating economic hardship in the form of </a:t>
            </a:r>
            <a:r>
              <a:rPr lang="en-US" sz="16000" dirty="0"/>
              <a:t>material shortages …</a:t>
            </a:r>
          </a:p>
          <a:p>
            <a:pPr>
              <a:buNone/>
            </a:pPr>
            <a:endParaRPr lang="en-US" sz="16000" dirty="0"/>
          </a:p>
          <a:p>
            <a:r>
              <a:rPr lang="en-US" sz="16000" dirty="0">
                <a:solidFill>
                  <a:srgbClr val="FF0000"/>
                </a:solidFill>
              </a:rPr>
              <a:t>FREEDOM !!!</a:t>
            </a:r>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800" dirty="0"/>
              <a:t>GES1011/GESS1009</a:t>
            </a:r>
            <a:endParaRPr lang="en-US" sz="4800" dirty="0"/>
          </a:p>
        </p:txBody>
      </p:sp>
      <p:sp>
        <p:nvSpPr>
          <p:cNvPr id="3" name="Content Placeholder 2"/>
          <p:cNvSpPr>
            <a:spLocks noGrp="1"/>
          </p:cNvSpPr>
          <p:nvPr>
            <p:ph idx="1"/>
          </p:nvPr>
        </p:nvSpPr>
        <p:spPr>
          <a:xfrm>
            <a:off x="457200" y="1417638"/>
            <a:ext cx="8229600" cy="4891682"/>
          </a:xfrm>
        </p:spPr>
        <p:txBody>
          <a:bodyPr>
            <a:normAutofit/>
          </a:bodyPr>
          <a:lstStyle/>
          <a:p>
            <a:pPr algn="ctr">
              <a:buNone/>
            </a:pPr>
            <a:endParaRPr lang="en-SG" sz="5800" dirty="0"/>
          </a:p>
          <a:p>
            <a:pPr marL="0" indent="0" algn="ctr">
              <a:lnSpc>
                <a:spcPct val="110000"/>
              </a:lnSpc>
              <a:spcBef>
                <a:spcPts val="0"/>
              </a:spcBef>
              <a:buNone/>
            </a:pPr>
            <a:r>
              <a:rPr lang="en-SG" sz="5800" dirty="0"/>
              <a:t>The Evolution of a </a:t>
            </a:r>
          </a:p>
          <a:p>
            <a:pPr marL="0" indent="0" algn="ctr">
              <a:lnSpc>
                <a:spcPct val="110000"/>
              </a:lnSpc>
              <a:spcBef>
                <a:spcPts val="0"/>
              </a:spcBef>
              <a:buNone/>
            </a:pPr>
            <a:r>
              <a:rPr lang="en-SG" sz="5800" dirty="0"/>
              <a:t>Global City-State</a:t>
            </a:r>
          </a:p>
          <a:p>
            <a:pPr algn="ctr">
              <a:buNone/>
            </a:pPr>
            <a:endParaRPr lang="en-SG" sz="6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57200" y="1268760"/>
            <a:ext cx="8229600" cy="5256584"/>
          </a:xfrm>
        </p:spPr>
        <p:txBody>
          <a:bodyPr>
            <a:normAutofit fontScale="25000" lnSpcReduction="20000"/>
          </a:bodyPr>
          <a:lstStyle/>
          <a:p>
            <a:endParaRPr lang="en-US" sz="3600" dirty="0"/>
          </a:p>
          <a:p>
            <a:r>
              <a:rPr lang="en-SG" sz="14400" dirty="0"/>
              <a:t>freedom was used by some quarters like the leftists to politically mobilise (plans to protest FMA) …</a:t>
            </a:r>
          </a:p>
          <a:p>
            <a:endParaRPr lang="en-SG" sz="14400" dirty="0"/>
          </a:p>
          <a:p>
            <a:r>
              <a:rPr lang="en-SG" sz="14400" dirty="0"/>
              <a:t>signal success … </a:t>
            </a:r>
            <a:endParaRPr lang="en-US" sz="14400" dirty="0"/>
          </a:p>
          <a:p>
            <a:endParaRPr lang="en-US" sz="14400" dirty="0"/>
          </a:p>
          <a:p>
            <a:r>
              <a:rPr lang="en-US" sz="14400" dirty="0">
                <a:hlinkClick r:id="rId2"/>
              </a:rPr>
              <a:t>HARTAL</a:t>
            </a:r>
            <a:r>
              <a:rPr lang="en-US" sz="14400" dirty="0"/>
              <a:t>, 20</a:t>
            </a:r>
            <a:r>
              <a:rPr lang="en-US" sz="14400" baseline="30000" dirty="0"/>
              <a:t>th</a:t>
            </a:r>
            <a:r>
              <a:rPr lang="en-US" sz="14400" dirty="0"/>
              <a:t> October 1947 …</a:t>
            </a:r>
          </a:p>
          <a:p>
            <a:endParaRPr lang="en-SG" sz="14400" dirty="0"/>
          </a:p>
          <a:p>
            <a:r>
              <a:rPr lang="en-SG" sz="14400" dirty="0">
                <a:solidFill>
                  <a:srgbClr val="FF0000"/>
                </a:solidFill>
              </a:rPr>
              <a:t>freedom given, freedom exercised ...</a:t>
            </a:r>
            <a:endParaRPr lang="en-US" sz="16000" dirty="0">
              <a:solidFill>
                <a:srgbClr val="FF0000"/>
              </a:solidFill>
            </a:endParaRPr>
          </a:p>
          <a:p>
            <a:pPr>
              <a:buNone/>
            </a:pPr>
            <a:endParaRPr lang="en-US" sz="16000" dirty="0"/>
          </a:p>
          <a:p>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57200" y="1340768"/>
            <a:ext cx="8229600" cy="5040560"/>
          </a:xfrm>
        </p:spPr>
        <p:txBody>
          <a:bodyPr>
            <a:normAutofit fontScale="25000" lnSpcReduction="20000"/>
          </a:bodyPr>
          <a:lstStyle/>
          <a:p>
            <a:endParaRPr lang="en-US" sz="3600" dirty="0"/>
          </a:p>
          <a:p>
            <a:r>
              <a:rPr lang="en-US" sz="14400" dirty="0"/>
              <a:t>FMA 1948 said to be a reason for Chinese tacit and direct support of Communist Party of Malaya …</a:t>
            </a:r>
          </a:p>
          <a:p>
            <a:r>
              <a:rPr lang="en-US" sz="14400" dirty="0"/>
              <a:t>planters killed by communists in Perak in April 1948 …</a:t>
            </a:r>
          </a:p>
          <a:p>
            <a:r>
              <a:rPr lang="en-US" sz="14400" dirty="0"/>
              <a:t>statewide emergency declared, followed by …</a:t>
            </a:r>
          </a:p>
          <a:p>
            <a:r>
              <a:rPr lang="en-US" sz="14400" dirty="0"/>
              <a:t>Malayan Emergency on </a:t>
            </a:r>
            <a:r>
              <a:rPr lang="en-US" sz="14400" dirty="0">
                <a:solidFill>
                  <a:srgbClr val="FF0000"/>
                </a:solidFill>
              </a:rPr>
              <a:t>16 June 1948 </a:t>
            </a:r>
            <a:r>
              <a:rPr lang="en-US" sz="14400" dirty="0"/>
              <a:t>…</a:t>
            </a:r>
          </a:p>
          <a:p>
            <a:r>
              <a:rPr lang="en-SG" sz="14400" dirty="0"/>
              <a:t>(Singapore follows </a:t>
            </a:r>
            <a:r>
              <a:rPr lang="en-SG" sz="14400" dirty="0">
                <a:solidFill>
                  <a:srgbClr val="FF0000"/>
                </a:solidFill>
              </a:rPr>
              <a:t>on 24 June 1948</a:t>
            </a:r>
            <a:r>
              <a:rPr lang="en-SG" sz="14400" dirty="0"/>
              <a:t>)</a:t>
            </a:r>
            <a:endParaRPr lang="en-US" sz="14400" dirty="0"/>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457200" y="908720"/>
            <a:ext cx="8229600" cy="5544616"/>
          </a:xfrm>
        </p:spPr>
        <p:txBody>
          <a:bodyPr>
            <a:normAutofit fontScale="25000" lnSpcReduction="20000"/>
          </a:bodyPr>
          <a:lstStyle/>
          <a:p>
            <a:endParaRPr lang="en-US" sz="3600" dirty="0"/>
          </a:p>
          <a:p>
            <a:r>
              <a:rPr lang="en-US" sz="14400" dirty="0"/>
              <a:t>Emergency Regulations Ordinance 1948 </a:t>
            </a:r>
          </a:p>
          <a:p>
            <a:endParaRPr lang="en-US" sz="14400" dirty="0"/>
          </a:p>
          <a:p>
            <a:r>
              <a:rPr lang="en-US" sz="14400" dirty="0"/>
              <a:t>slew of restrictions on: </a:t>
            </a:r>
          </a:p>
          <a:p>
            <a:r>
              <a:rPr lang="en-US" sz="14400" dirty="0"/>
              <a:t>fundamental liberties like freedom of speech, expression, association ….</a:t>
            </a:r>
          </a:p>
          <a:p>
            <a:r>
              <a:rPr lang="en-US" sz="14400" dirty="0">
                <a:solidFill>
                  <a:srgbClr val="0070C0"/>
                </a:solidFill>
              </a:rPr>
              <a:t>preventative detention without trial for one year </a:t>
            </a:r>
            <a:r>
              <a:rPr lang="en-US" sz="14400" dirty="0"/>
              <a:t>…</a:t>
            </a:r>
          </a:p>
          <a:p>
            <a:endParaRPr lang="en-SG" sz="14400" dirty="0"/>
          </a:p>
          <a:p>
            <a:r>
              <a:rPr lang="en-SG" sz="14400" dirty="0">
                <a:solidFill>
                  <a:srgbClr val="FF0000"/>
                </a:solidFill>
              </a:rPr>
              <a:t>virtual death/suffocation of ‘freedom’ ?</a:t>
            </a:r>
          </a:p>
          <a:p>
            <a:r>
              <a:rPr lang="en-SG" sz="14400" dirty="0">
                <a:solidFill>
                  <a:srgbClr val="00B050"/>
                </a:solidFill>
              </a:rPr>
              <a:t>and so it has been ever since ?</a:t>
            </a:r>
            <a:endParaRPr lang="en-US" sz="14400" dirty="0">
              <a:solidFill>
                <a:srgbClr val="00B050"/>
              </a:solidFill>
            </a:endParaRPr>
          </a:p>
          <a:p>
            <a:endParaRPr lang="en-US" sz="14400" dirty="0"/>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cap="none" dirty="0"/>
              <a:t>after the war … </a:t>
            </a:r>
          </a:p>
        </p:txBody>
      </p:sp>
      <p:sp>
        <p:nvSpPr>
          <p:cNvPr id="3" name="Content Placeholder 2"/>
          <p:cNvSpPr>
            <a:spLocks noGrp="1"/>
          </p:cNvSpPr>
          <p:nvPr>
            <p:ph idx="1"/>
          </p:nvPr>
        </p:nvSpPr>
        <p:spPr>
          <a:xfrm>
            <a:off x="395536" y="1340768"/>
            <a:ext cx="8229600" cy="5112568"/>
          </a:xfrm>
        </p:spPr>
        <p:txBody>
          <a:bodyPr>
            <a:normAutofit fontScale="25000" lnSpcReduction="20000"/>
          </a:bodyPr>
          <a:lstStyle/>
          <a:p>
            <a:endParaRPr lang="en-US" sz="3600" dirty="0"/>
          </a:p>
          <a:p>
            <a:endParaRPr lang="en-US" sz="14400" dirty="0"/>
          </a:p>
          <a:p>
            <a:r>
              <a:rPr lang="en-US" sz="14400" dirty="0"/>
              <a:t>1949: Lt. Gen Harold Briggs takes over military leadership of communist resistance effort …</a:t>
            </a:r>
          </a:p>
          <a:p>
            <a:endParaRPr lang="en-US" sz="14400" dirty="0"/>
          </a:p>
          <a:p>
            <a:r>
              <a:rPr lang="en-US" sz="14400" dirty="0"/>
              <a:t>1952 Sir Gerald </a:t>
            </a:r>
            <a:r>
              <a:rPr lang="en-US" sz="14400" dirty="0" err="1"/>
              <a:t>Templer</a:t>
            </a:r>
            <a:r>
              <a:rPr lang="en-US" sz="14400" dirty="0"/>
              <a:t> </a:t>
            </a:r>
            <a:r>
              <a:rPr lang="en-US" sz="14400" dirty="0">
                <a:solidFill>
                  <a:srgbClr val="FF0000"/>
                </a:solidFill>
              </a:rPr>
              <a:t>(Tiger of Malaya) </a:t>
            </a:r>
            <a:r>
              <a:rPr lang="en-US" sz="14400" dirty="0"/>
              <a:t>appointed High Commissioner as his predecessor, Henry Gurney assassinated in 1951 …</a:t>
            </a:r>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emplerfamily.co.uk/assets/images/Gerald_Walter_Robert_Templer_2.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27277" y="548680"/>
            <a:ext cx="3441326"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73862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395536" y="1124744"/>
            <a:ext cx="8229600" cy="5472608"/>
          </a:xfrm>
        </p:spPr>
        <p:txBody>
          <a:bodyPr>
            <a:normAutofit fontScale="25000" lnSpcReduction="20000"/>
          </a:bodyPr>
          <a:lstStyle/>
          <a:p>
            <a:endParaRPr lang="en-US" sz="3600" dirty="0"/>
          </a:p>
          <a:p>
            <a:r>
              <a:rPr lang="en-US" sz="14400" dirty="0"/>
              <a:t>under broad emergency powers …</a:t>
            </a:r>
          </a:p>
          <a:p>
            <a:endParaRPr lang="en-US" sz="14400" dirty="0"/>
          </a:p>
          <a:p>
            <a:r>
              <a:rPr lang="en-US" sz="14400" dirty="0"/>
              <a:t>Briggs/</a:t>
            </a:r>
            <a:r>
              <a:rPr lang="en-US" sz="14400" dirty="0" err="1"/>
              <a:t>Templer</a:t>
            </a:r>
            <a:r>
              <a:rPr lang="en-US" sz="14400" dirty="0"/>
              <a:t> nexus introduces slew of efforts to broaden military effort and win over Chinese ‘hearts and minds’:</a:t>
            </a:r>
          </a:p>
          <a:p>
            <a:endParaRPr lang="en-US" sz="14400" dirty="0"/>
          </a:p>
          <a:p>
            <a:pPr>
              <a:buFontTx/>
              <a:buChar char="-"/>
            </a:pPr>
            <a:r>
              <a:rPr lang="en-US" sz="14400" dirty="0"/>
              <a:t>troops from Fiji, Australia, New Zealand</a:t>
            </a:r>
          </a:p>
          <a:p>
            <a:pPr>
              <a:buFontTx/>
              <a:buChar char="-"/>
            </a:pPr>
            <a:r>
              <a:rPr lang="en-US" sz="14400" dirty="0"/>
              <a:t>War Executive Committees at federal, state and district level to coordinate efforts …</a:t>
            </a:r>
          </a:p>
          <a:p>
            <a:pPr>
              <a:buNone/>
            </a:pPr>
            <a:endParaRPr lang="en-US" sz="16000" dirty="0"/>
          </a:p>
          <a:p>
            <a:pPr marL="0" indent="0">
              <a:buNone/>
            </a:pPr>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143000"/>
          </a:xfrm>
        </p:spPr>
        <p:txBody>
          <a:bodyPr>
            <a:noAutofit/>
          </a:bodyPr>
          <a:lstStyle/>
          <a:p>
            <a:pPr algn="ctr"/>
            <a:r>
              <a:rPr lang="en-US" sz="4400" cap="none" dirty="0"/>
              <a:t>after the war … </a:t>
            </a:r>
          </a:p>
        </p:txBody>
      </p:sp>
      <p:sp>
        <p:nvSpPr>
          <p:cNvPr id="3" name="Content Placeholder 2"/>
          <p:cNvSpPr>
            <a:spLocks noGrp="1"/>
          </p:cNvSpPr>
          <p:nvPr>
            <p:ph idx="1"/>
          </p:nvPr>
        </p:nvSpPr>
        <p:spPr>
          <a:xfrm>
            <a:off x="395536" y="1124744"/>
            <a:ext cx="8229600" cy="5472608"/>
          </a:xfrm>
        </p:spPr>
        <p:txBody>
          <a:bodyPr>
            <a:normAutofit fontScale="25000" lnSpcReduction="20000"/>
          </a:bodyPr>
          <a:lstStyle/>
          <a:p>
            <a:endParaRPr lang="en-US" sz="3600" dirty="0"/>
          </a:p>
          <a:p>
            <a:endParaRPr lang="en-US" sz="9600" dirty="0">
              <a:solidFill>
                <a:srgbClr val="FF0000"/>
              </a:solidFill>
            </a:endParaRPr>
          </a:p>
          <a:p>
            <a:r>
              <a:rPr lang="en-US" sz="12800" dirty="0">
                <a:solidFill>
                  <a:srgbClr val="FF0000"/>
                </a:solidFill>
              </a:rPr>
              <a:t>ruthless</a:t>
            </a:r>
            <a:r>
              <a:rPr lang="en-US" sz="12800" dirty="0"/>
              <a:t> military engagement with much </a:t>
            </a:r>
            <a:r>
              <a:rPr lang="en-US" sz="12800" dirty="0">
                <a:solidFill>
                  <a:srgbClr val="0070C0"/>
                </a:solidFill>
              </a:rPr>
              <a:t>collateral damage </a:t>
            </a:r>
            <a:r>
              <a:rPr lang="en-US" sz="12800" dirty="0"/>
              <a:t>…</a:t>
            </a:r>
          </a:p>
          <a:p>
            <a:endParaRPr lang="en-US" sz="12800" dirty="0"/>
          </a:p>
          <a:p>
            <a:r>
              <a:rPr lang="en-US" sz="12800" dirty="0"/>
              <a:t>resettled Chinese from margins of jungles into fenced new villages with </a:t>
            </a:r>
            <a:r>
              <a:rPr lang="en-US" sz="12800" dirty="0">
                <a:solidFill>
                  <a:srgbClr val="FF0000"/>
                </a:solidFill>
              </a:rPr>
              <a:t>amenities</a:t>
            </a:r>
            <a:r>
              <a:rPr lang="en-US" sz="12800" dirty="0"/>
              <a:t> …</a:t>
            </a:r>
          </a:p>
          <a:p>
            <a:endParaRPr lang="en-US" sz="12800" dirty="0"/>
          </a:p>
          <a:p>
            <a:r>
              <a:rPr lang="en-US" sz="12800" dirty="0"/>
              <a:t>creating zones free of communist influence (White Areas)</a:t>
            </a:r>
          </a:p>
          <a:p>
            <a:endParaRPr lang="en-US" sz="12800" dirty="0"/>
          </a:p>
          <a:p>
            <a:r>
              <a:rPr lang="en-SG" sz="12800" dirty="0">
                <a:solidFill>
                  <a:srgbClr val="00B050"/>
                </a:solidFill>
              </a:rPr>
              <a:t>measure of success experienced by 1953 </a:t>
            </a:r>
            <a:r>
              <a:rPr lang="en-SG" sz="12800" dirty="0"/>
              <a:t>… </a:t>
            </a:r>
            <a:endParaRPr lang="en-US" sz="9600" dirty="0"/>
          </a:p>
          <a:p>
            <a:endParaRPr lang="en-US" sz="9600" dirty="0"/>
          </a:p>
          <a:p>
            <a:pPr>
              <a:buNone/>
            </a:pPr>
            <a:endParaRPr lang="en-US" sz="14400" dirty="0"/>
          </a:p>
          <a:p>
            <a:pPr>
              <a:buNone/>
            </a:pPr>
            <a:endParaRPr lang="en-US" sz="16000" dirty="0"/>
          </a:p>
          <a:p>
            <a:endParaRPr lang="en-US" sz="16000" dirty="0"/>
          </a:p>
          <a:p>
            <a:endParaRPr lang="en-US" sz="8000" dirty="0"/>
          </a:p>
          <a:p>
            <a:pPr>
              <a:buNone/>
            </a:pPr>
            <a:endParaRPr lang="en-US" sz="3600" dirty="0"/>
          </a:p>
          <a:p>
            <a:pPr>
              <a:buNone/>
            </a:pPr>
            <a:r>
              <a:rPr lang="en-US" sz="3600" dirty="0"/>
              <a:t>   </a:t>
            </a:r>
          </a:p>
        </p:txBody>
      </p:sp>
    </p:spTree>
    <p:extLst>
      <p:ext uri="{BB962C8B-B14F-4D97-AF65-F5344CB8AC3E}">
        <p14:creationId xmlns:p14="http://schemas.microsoft.com/office/powerpoint/2010/main" val="401320040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5" end="15"/>
                                            </p:txEl>
                                          </p:spTgt>
                                        </p:tgtEl>
                                        <p:attrNameLst>
                                          <p:attrName>style.visibility</p:attrName>
                                        </p:attrNameLst>
                                      </p:cBhvr>
                                      <p:to>
                                        <p:strVal val="visible"/>
                                      </p:to>
                                    </p:set>
                                    <p:animEffect transition="in" filter="fade">
                                      <p:cBhvr>
                                        <p:cTn id="3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Autofit/>
          </a:bodyPr>
          <a:lstStyle/>
          <a:p>
            <a:r>
              <a:rPr lang="en-US" sz="5400" dirty="0"/>
              <a:t>after the war … </a:t>
            </a:r>
            <a:endParaRPr lang="en-US" sz="5400" cap="none" dirty="0"/>
          </a:p>
        </p:txBody>
      </p:sp>
      <p:sp>
        <p:nvSpPr>
          <p:cNvPr id="3" name="Content Placeholder 2"/>
          <p:cNvSpPr>
            <a:spLocks noGrp="1"/>
          </p:cNvSpPr>
          <p:nvPr>
            <p:ph idx="1"/>
          </p:nvPr>
        </p:nvSpPr>
        <p:spPr>
          <a:xfrm>
            <a:off x="467544" y="1268760"/>
            <a:ext cx="8229600" cy="5256584"/>
          </a:xfrm>
        </p:spPr>
        <p:txBody>
          <a:bodyPr>
            <a:normAutofit fontScale="25000" lnSpcReduction="20000"/>
          </a:bodyPr>
          <a:lstStyle/>
          <a:p>
            <a:endParaRPr lang="en-US" sz="3600" dirty="0"/>
          </a:p>
          <a:p>
            <a:r>
              <a:rPr lang="en-US" sz="11200" dirty="0"/>
              <a:t>communist insurgency on the peninsula …</a:t>
            </a:r>
          </a:p>
          <a:p>
            <a:endParaRPr lang="en-US" sz="11200" dirty="0"/>
          </a:p>
          <a:p>
            <a:r>
              <a:rPr lang="en-US" sz="11200" dirty="0"/>
              <a:t>taking place against backdrop of intensifying global Cold War …</a:t>
            </a:r>
          </a:p>
          <a:p>
            <a:endParaRPr lang="en-SG" sz="11200" dirty="0"/>
          </a:p>
          <a:p>
            <a:r>
              <a:rPr lang="en-SG" sz="11200" dirty="0"/>
              <a:t>Soviet-led </a:t>
            </a:r>
            <a:r>
              <a:rPr lang="en-SG" sz="11200" dirty="0" err="1"/>
              <a:t>Commmunist</a:t>
            </a:r>
            <a:r>
              <a:rPr lang="en-SG" sz="11200" dirty="0"/>
              <a:t> Bloc in Europe and Mao in China …</a:t>
            </a:r>
          </a:p>
          <a:p>
            <a:endParaRPr lang="en-SG" sz="11200" dirty="0"/>
          </a:p>
          <a:p>
            <a:r>
              <a:rPr lang="en-SG" sz="11200" dirty="0"/>
              <a:t>against American-led coalition of USA, Britain and French … </a:t>
            </a:r>
          </a:p>
          <a:p>
            <a:endParaRPr lang="en-SG" sz="11200" dirty="0"/>
          </a:p>
          <a:p>
            <a:r>
              <a:rPr lang="en-US" sz="11200" dirty="0"/>
              <a:t>military conflicts in Vietnam and Korea* …</a:t>
            </a:r>
          </a:p>
          <a:p>
            <a:endParaRPr lang="en-US" sz="11200" dirty="0"/>
          </a:p>
          <a:p>
            <a:pPr>
              <a:buNone/>
            </a:pPr>
            <a:endParaRPr lang="en-US" sz="9600" dirty="0">
              <a:solidFill>
                <a:srgbClr val="FF0000"/>
              </a:solidFill>
            </a:endParaRPr>
          </a:p>
          <a:p>
            <a:pPr>
              <a:buNone/>
            </a:pPr>
            <a:endParaRPr lang="en-US" sz="3600" dirty="0"/>
          </a:p>
          <a:p>
            <a:pPr>
              <a:buNone/>
            </a:pPr>
            <a:r>
              <a:rPr lang="en-US" sz="3600" dirty="0"/>
              <a:t>   </a:t>
            </a:r>
          </a:p>
        </p:txBody>
      </p:sp>
    </p:spTree>
    <p:extLst>
      <p:ext uri="{BB962C8B-B14F-4D97-AF65-F5344CB8AC3E}">
        <p14:creationId xmlns:p14="http://schemas.microsoft.com/office/powerpoint/2010/main" val="127817258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fade">
                                      <p:cBhvr>
                                        <p:cTn id="3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Autofit/>
          </a:bodyPr>
          <a:lstStyle/>
          <a:p>
            <a:r>
              <a:rPr lang="en-US" sz="5400" dirty="0"/>
              <a:t>after the war … </a:t>
            </a:r>
            <a:endParaRPr lang="en-US" sz="5400" cap="none" dirty="0"/>
          </a:p>
        </p:txBody>
      </p:sp>
      <p:sp>
        <p:nvSpPr>
          <p:cNvPr id="3" name="Content Placeholder 2"/>
          <p:cNvSpPr>
            <a:spLocks noGrp="1"/>
          </p:cNvSpPr>
          <p:nvPr>
            <p:ph idx="1"/>
          </p:nvPr>
        </p:nvSpPr>
        <p:spPr>
          <a:xfrm>
            <a:off x="457200" y="1484784"/>
            <a:ext cx="8229600" cy="5112568"/>
          </a:xfrm>
        </p:spPr>
        <p:txBody>
          <a:bodyPr>
            <a:normAutofit fontScale="25000" lnSpcReduction="20000"/>
          </a:bodyPr>
          <a:lstStyle/>
          <a:p>
            <a:endParaRPr lang="en-US" sz="3600" dirty="0"/>
          </a:p>
          <a:p>
            <a:endParaRPr lang="en-SG" sz="12800" dirty="0"/>
          </a:p>
          <a:p>
            <a:r>
              <a:rPr lang="en-SG" sz="12800" dirty="0"/>
              <a:t>while fundamental liberties were curtailed …</a:t>
            </a:r>
          </a:p>
          <a:p>
            <a:endParaRPr lang="en-SG" sz="12800" dirty="0"/>
          </a:p>
          <a:p>
            <a:r>
              <a:rPr lang="en-SG" sz="12800" dirty="0"/>
              <a:t>there were other efforts toward democratisation in the form of </a:t>
            </a:r>
            <a:r>
              <a:rPr lang="en-SG" sz="12800" dirty="0">
                <a:solidFill>
                  <a:srgbClr val="00B050"/>
                </a:solidFill>
              </a:rPr>
              <a:t>local and municipal elections</a:t>
            </a:r>
            <a:r>
              <a:rPr lang="en-SG" sz="12800" dirty="0"/>
              <a:t> on the peninsula and Singapore …</a:t>
            </a:r>
          </a:p>
          <a:p>
            <a:endParaRPr lang="en-US" sz="12800" dirty="0"/>
          </a:p>
          <a:p>
            <a:endParaRPr lang="en-SG" sz="11200" dirty="0">
              <a:solidFill>
                <a:srgbClr val="FF0000"/>
              </a:solidFill>
            </a:endParaRPr>
          </a:p>
          <a:p>
            <a:endParaRPr lang="en-SG" sz="9600" dirty="0">
              <a:solidFill>
                <a:srgbClr val="FF0000"/>
              </a:solidFill>
            </a:endParaRPr>
          </a:p>
          <a:p>
            <a:pPr>
              <a:buNone/>
            </a:pPr>
            <a:endParaRPr lang="en-US" sz="9600" dirty="0">
              <a:solidFill>
                <a:srgbClr val="FF0000"/>
              </a:solidFill>
            </a:endParaRPr>
          </a:p>
          <a:p>
            <a:pPr>
              <a:buNone/>
            </a:pPr>
            <a:endParaRPr lang="en-US" sz="3600" dirty="0"/>
          </a:p>
          <a:p>
            <a:pPr>
              <a:buNone/>
            </a:pPr>
            <a:r>
              <a:rPr lang="en-US" sz="3600" dirty="0"/>
              <a:t>   </a:t>
            </a:r>
          </a:p>
        </p:txBody>
      </p:sp>
    </p:spTree>
    <p:extLst>
      <p:ext uri="{BB962C8B-B14F-4D97-AF65-F5344CB8AC3E}">
        <p14:creationId xmlns:p14="http://schemas.microsoft.com/office/powerpoint/2010/main" val="127817258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r>
              <a:rPr lang="en-US" sz="5400" dirty="0"/>
              <a:t>after the war … </a:t>
            </a:r>
            <a:endParaRPr lang="en-US" sz="5400" cap="none" dirty="0"/>
          </a:p>
        </p:txBody>
      </p:sp>
      <p:sp>
        <p:nvSpPr>
          <p:cNvPr id="3" name="Content Placeholder 2"/>
          <p:cNvSpPr>
            <a:spLocks noGrp="1"/>
          </p:cNvSpPr>
          <p:nvPr>
            <p:ph idx="1"/>
          </p:nvPr>
        </p:nvSpPr>
        <p:spPr>
          <a:xfrm>
            <a:off x="395536" y="1124744"/>
            <a:ext cx="8229600" cy="5400600"/>
          </a:xfrm>
        </p:spPr>
        <p:txBody>
          <a:bodyPr>
            <a:normAutofit fontScale="25000" lnSpcReduction="20000"/>
          </a:bodyPr>
          <a:lstStyle/>
          <a:p>
            <a:endParaRPr lang="en-US" sz="3600" dirty="0"/>
          </a:p>
          <a:p>
            <a:endParaRPr lang="en-US" sz="11200" dirty="0"/>
          </a:p>
          <a:p>
            <a:r>
              <a:rPr lang="en-US" sz="14400" dirty="0"/>
              <a:t>agitation for independence among Malays and other communities and also multi-racial ideological coalitions …</a:t>
            </a:r>
          </a:p>
          <a:p>
            <a:endParaRPr lang="en-US" sz="14400" dirty="0"/>
          </a:p>
          <a:p>
            <a:r>
              <a:rPr lang="en-US" sz="14400" dirty="0"/>
              <a:t>between 1948 and the mid 1950s, inter-racial electoral alliances at the local and municipal level had been formed among the three main communities (Malaya and Singapore) …</a:t>
            </a:r>
            <a:r>
              <a:rPr lang="en-US" sz="3600" dirty="0"/>
              <a:t>  </a:t>
            </a:r>
          </a:p>
        </p:txBody>
      </p:sp>
    </p:spTree>
    <p:extLst>
      <p:ext uri="{BB962C8B-B14F-4D97-AF65-F5344CB8AC3E}">
        <p14:creationId xmlns:p14="http://schemas.microsoft.com/office/powerpoint/2010/main" val="127817258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6000" b="1" dirty="0" err="1">
                <a:solidFill>
                  <a:srgbClr val="FF0000"/>
                </a:solidFill>
              </a:rPr>
              <a:t>de</a:t>
            </a:r>
            <a:r>
              <a:rPr lang="en-US" sz="6000" b="1" dirty="0" err="1"/>
              <a:t>colonisation</a:t>
            </a:r>
            <a:r>
              <a:rPr lang="en-US" sz="6000" b="1" dirty="0"/>
              <a:t> …</a:t>
            </a:r>
            <a:endParaRPr lang="en-US" sz="6000" b="1" dirty="0">
              <a:solidFill>
                <a:srgbClr val="0070C0"/>
              </a:solidFill>
            </a:endParaRPr>
          </a:p>
        </p:txBody>
      </p:sp>
    </p:spTree>
    <p:extLst>
      <p:ext uri="{BB962C8B-B14F-4D97-AF65-F5344CB8AC3E}">
        <p14:creationId xmlns:p14="http://schemas.microsoft.com/office/powerpoint/2010/main" val="3631996964"/>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25374376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a:bodyPr>
          <a:lstStyle/>
          <a:p>
            <a:r>
              <a:rPr lang="en-SG" sz="3400" dirty="0"/>
              <a:t>March 1948 election saw the establishment of Singapore’s inaugural post-war </a:t>
            </a:r>
            <a:r>
              <a:rPr lang="en-SG" sz="3400" dirty="0">
                <a:solidFill>
                  <a:srgbClr val="FF0000"/>
                </a:solidFill>
              </a:rPr>
              <a:t>legislative council </a:t>
            </a:r>
            <a:r>
              <a:rPr lang="en-SG" sz="3400" dirty="0"/>
              <a:t>…</a:t>
            </a:r>
          </a:p>
          <a:p>
            <a:endParaRPr lang="en-SG" sz="3400" dirty="0"/>
          </a:p>
          <a:p>
            <a:r>
              <a:rPr lang="en-SG" sz="3400" dirty="0"/>
              <a:t>25 seats …6 elected … 19 appointed by British …</a:t>
            </a:r>
          </a:p>
          <a:p>
            <a:pPr marL="0" indent="0">
              <a:buNone/>
            </a:pPr>
            <a:endParaRPr lang="en-SG" sz="3400" dirty="0"/>
          </a:p>
          <a:p>
            <a:endParaRPr lang="en-SG" sz="3400"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a:bodyPr>
          <a:lstStyle/>
          <a:p>
            <a:r>
              <a:rPr lang="en-SG" sz="3400" dirty="0"/>
              <a:t>6 </a:t>
            </a:r>
            <a:r>
              <a:rPr lang="en-SG" sz="3400" strike="sngStrike" dirty="0"/>
              <a:t>liars</a:t>
            </a:r>
            <a:r>
              <a:rPr lang="en-SG" sz="3400" dirty="0"/>
              <a:t> lawyers elected ...</a:t>
            </a:r>
          </a:p>
          <a:p>
            <a:endParaRPr lang="en-SG" sz="3400" dirty="0"/>
          </a:p>
          <a:p>
            <a:r>
              <a:rPr lang="en-SG" sz="3400" dirty="0"/>
              <a:t>legislative responsibilities largely superseded by declaration of Emergency of June 1948 …</a:t>
            </a:r>
          </a:p>
          <a:p>
            <a:endParaRPr lang="en-SG" sz="3400"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arn(inVertical)">
                                      <p:cBhvr>
                                        <p:cTn id="16"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a:bodyPr>
          <a:lstStyle/>
          <a:p>
            <a:endParaRPr lang="en-SG" sz="3400" dirty="0"/>
          </a:p>
          <a:p>
            <a:r>
              <a:rPr lang="en-SG" sz="3400" dirty="0"/>
              <a:t>1951, second election …</a:t>
            </a:r>
          </a:p>
          <a:p>
            <a:endParaRPr lang="en-SG" sz="3400" dirty="0"/>
          </a:p>
          <a:p>
            <a:r>
              <a:rPr lang="en-SG" sz="3400" dirty="0"/>
              <a:t>25 seats …9 elected …16 appointed ….</a:t>
            </a:r>
          </a:p>
          <a:p>
            <a:endParaRPr lang="en-SG" sz="3400" dirty="0"/>
          </a:p>
          <a:p>
            <a:r>
              <a:rPr lang="en-SG" sz="3400" dirty="0"/>
              <a:t>Britain proposed steps towards self-governance beyond those accorded to legislative councils of 1948 and 1951 …   </a:t>
            </a:r>
            <a:endParaRPr lang="en-SG" b="1"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down)">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 calcmode="lin" valueType="num">
                                      <p:cBhvr additive="base">
                                        <p:cTn id="1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5400600"/>
          </a:xfrm>
        </p:spPr>
        <p:txBody>
          <a:bodyPr>
            <a:normAutofit lnSpcReduction="10000"/>
          </a:bodyPr>
          <a:lstStyle/>
          <a:p>
            <a:endParaRPr lang="en-SG" sz="3400" dirty="0"/>
          </a:p>
          <a:p>
            <a:r>
              <a:rPr lang="en-SG" sz="3400" dirty="0"/>
              <a:t>1955, third election …</a:t>
            </a:r>
          </a:p>
          <a:p>
            <a:endParaRPr lang="en-SG" sz="3400" dirty="0"/>
          </a:p>
          <a:p>
            <a:r>
              <a:rPr lang="en-SG" sz="3400" dirty="0"/>
              <a:t>for a 32 seat Legislative </a:t>
            </a:r>
            <a:r>
              <a:rPr lang="en-SG" sz="3400" dirty="0">
                <a:solidFill>
                  <a:srgbClr val="FF0000"/>
                </a:solidFill>
              </a:rPr>
              <a:t>Assembly</a:t>
            </a:r>
            <a:r>
              <a:rPr lang="en-SG" sz="3400" dirty="0"/>
              <a:t> (not Council) …</a:t>
            </a:r>
          </a:p>
          <a:p>
            <a:endParaRPr lang="en-SG" sz="3400" dirty="0"/>
          </a:p>
          <a:p>
            <a:r>
              <a:rPr lang="en-SG" sz="3400" dirty="0"/>
              <a:t>25 elected … 7 appointed …</a:t>
            </a:r>
          </a:p>
          <a:p>
            <a:endParaRPr lang="en-SG" sz="3400" dirty="0"/>
          </a:p>
          <a:p>
            <a:r>
              <a:rPr lang="en-SG" sz="3400" dirty="0"/>
              <a:t>multiparty contest ...</a:t>
            </a:r>
          </a:p>
          <a:p>
            <a:endParaRPr lang="en-SG" sz="3400" dirty="0"/>
          </a:p>
          <a:p>
            <a:endParaRPr lang="en-SG" sz="3400" dirty="0"/>
          </a:p>
          <a:p>
            <a:endParaRPr lang="en-SG" sz="3400"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circle(in)">
                                      <p:cBhvr>
                                        <p:cTn id="21" dur="20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1000"/>
                                        <p:tgtEl>
                                          <p:spTgt spid="4">
                                            <p:txEl>
                                              <p:pRg st="7" end="7"/>
                                            </p:txEl>
                                          </p:spTgt>
                                        </p:tgtEl>
                                      </p:cBhvr>
                                    </p:animEffect>
                                    <p:anim calcmode="lin" valueType="num">
                                      <p:cBhvr>
                                        <p:cTn id="2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fontScale="92500" lnSpcReduction="10000"/>
          </a:bodyPr>
          <a:lstStyle/>
          <a:p>
            <a:endParaRPr lang="en-SG" sz="3400" dirty="0"/>
          </a:p>
          <a:p>
            <a:r>
              <a:rPr lang="en-SG" sz="3400" dirty="0"/>
              <a:t>Labour Front led by </a:t>
            </a:r>
            <a:r>
              <a:rPr lang="en-SG" sz="3400" dirty="0">
                <a:hlinkClick r:id="rId2"/>
              </a:rPr>
              <a:t>David Saul Marshall </a:t>
            </a:r>
            <a:r>
              <a:rPr lang="en-SG" sz="3400" dirty="0"/>
              <a:t>...</a:t>
            </a:r>
          </a:p>
          <a:p>
            <a:endParaRPr lang="en-SG" sz="3400" dirty="0"/>
          </a:p>
          <a:p>
            <a:r>
              <a:rPr lang="en-SG" sz="3400" dirty="0"/>
              <a:t>well-known and successful criminal lawyer ...</a:t>
            </a:r>
          </a:p>
          <a:p>
            <a:endParaRPr lang="en-SG" sz="3400" dirty="0"/>
          </a:p>
          <a:p>
            <a:r>
              <a:rPr lang="en-SG" sz="3400" dirty="0"/>
              <a:t>won 10 of 17 seats contested ... 10 of 25 elected rep ...</a:t>
            </a:r>
          </a:p>
          <a:p>
            <a:endParaRPr lang="en-SG" sz="3400" dirty="0"/>
          </a:p>
          <a:p>
            <a:r>
              <a:rPr lang="en-SG" sz="3400" dirty="0"/>
              <a:t>first chief minister ...</a:t>
            </a:r>
          </a:p>
          <a:p>
            <a:endParaRPr lang="en-SG" sz="3400" dirty="0"/>
          </a:p>
          <a:p>
            <a:endParaRPr lang="en-SG" sz="3400" dirty="0"/>
          </a:p>
          <a:p>
            <a:endParaRPr lang="en-SG" dirty="0"/>
          </a:p>
          <a:p>
            <a:endParaRPr lang="en-SG" dirty="0"/>
          </a:p>
          <a:p>
            <a:pPr>
              <a:buNone/>
            </a:pP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1026" name="AutoShape 2"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ww.nas.gov.sg/archivesonline/watermark/picas_data/tn_pcd/19980005848-8106-3181-7837/img0099.jpg"/>
          <p:cNvPicPr>
            <a:picLocks noChangeAspect="1" noChangeArrowheads="1"/>
          </p:cNvPicPr>
          <p:nvPr/>
        </p:nvPicPr>
        <p:blipFill>
          <a:blip r:embed="rId2" cstate="print"/>
          <a:srcRect/>
          <a:stretch>
            <a:fillRect/>
          </a:stretch>
        </p:blipFill>
        <p:spPr bwMode="auto">
          <a:xfrm>
            <a:off x="2771800" y="980728"/>
            <a:ext cx="3484778" cy="5556809"/>
          </a:xfrm>
          <a:prstGeom prst="rect">
            <a:avLst/>
          </a:prstGeom>
          <a:noFill/>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1026" name="AutoShape 2"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Image result for lky">
            <a:extLst>
              <a:ext uri="{FF2B5EF4-FFF2-40B4-BE49-F238E27FC236}">
                <a16:creationId xmlns:a16="http://schemas.microsoft.com/office/drawing/2014/main" id="{8E6DE008-F608-4418-B2F4-1B4E1F1AE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84666"/>
            <a:ext cx="7243763" cy="5268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2964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1026" name="AutoShape 2"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eservice.nlb.gov.sg/cms/image/d1160ae6-1161-11e3-83d5-0050568939ad.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ww.nas.gov.sg/archivesonline/watermark/picas_data/tn_pcd/19980005848-8106-3181-7837/img0099.jpg"/>
          <p:cNvPicPr>
            <a:picLocks noChangeAspect="1" noChangeArrowheads="1"/>
          </p:cNvPicPr>
          <p:nvPr/>
        </p:nvPicPr>
        <p:blipFill>
          <a:blip r:embed="rId2" cstate="print"/>
          <a:srcRect/>
          <a:stretch>
            <a:fillRect/>
          </a:stretch>
        </p:blipFill>
        <p:spPr bwMode="auto">
          <a:xfrm>
            <a:off x="2771800" y="980728"/>
            <a:ext cx="3484778" cy="5556809"/>
          </a:xfrm>
          <a:prstGeom prst="rect">
            <a:avLst/>
          </a:prstGeom>
          <a:noFill/>
        </p:spPr>
      </p:pic>
    </p:spTree>
    <p:extLst>
      <p:ext uri="{BB962C8B-B14F-4D97-AF65-F5344CB8AC3E}">
        <p14:creationId xmlns:p14="http://schemas.microsoft.com/office/powerpoint/2010/main" val="29944491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235893"/>
            <a:ext cx="8229600" cy="4929411"/>
          </a:xfrm>
        </p:spPr>
        <p:txBody>
          <a:bodyPr>
            <a:normAutofit fontScale="77500" lnSpcReduction="20000"/>
          </a:bodyPr>
          <a:lstStyle/>
          <a:p>
            <a:r>
              <a:rPr lang="en-US" sz="3400" dirty="0"/>
              <a:t>partly to defuse hostile sentiments against colonial rule …</a:t>
            </a:r>
          </a:p>
          <a:p>
            <a:endParaRPr lang="en-US" sz="3400" dirty="0"/>
          </a:p>
          <a:p>
            <a:r>
              <a:rPr lang="en-US" sz="3400" dirty="0"/>
              <a:t>colonial authorities in Singapore had agreed to accept the reformation of the local constitution in 1954, granting Singapore greater </a:t>
            </a:r>
            <a:r>
              <a:rPr lang="en-US" sz="3400" dirty="0">
                <a:solidFill>
                  <a:srgbClr val="FF0000"/>
                </a:solidFill>
              </a:rPr>
              <a:t>internal</a:t>
            </a:r>
            <a:r>
              <a:rPr lang="en-US" sz="3400" dirty="0"/>
              <a:t> self-government … </a:t>
            </a:r>
          </a:p>
          <a:p>
            <a:endParaRPr lang="en-US" sz="3400" dirty="0"/>
          </a:p>
          <a:p>
            <a:r>
              <a:rPr lang="en-US" sz="3400" dirty="0"/>
              <a:t>the new administration, led by David Marshall of the Singapore </a:t>
            </a:r>
            <a:r>
              <a:rPr lang="en-US" sz="3400" dirty="0" err="1"/>
              <a:t>Labour</a:t>
            </a:r>
            <a:r>
              <a:rPr lang="en-US" sz="3400" dirty="0"/>
              <a:t> Front, </a:t>
            </a:r>
            <a:r>
              <a:rPr lang="en-US" sz="3400" dirty="0">
                <a:solidFill>
                  <a:srgbClr val="00B050"/>
                </a:solidFill>
              </a:rPr>
              <a:t>oversaw most domestic matters </a:t>
            </a:r>
            <a:r>
              <a:rPr lang="en-US" sz="3400" dirty="0"/>
              <a:t>…</a:t>
            </a:r>
          </a:p>
          <a:p>
            <a:endParaRPr lang="en-US" sz="3400" dirty="0"/>
          </a:p>
          <a:p>
            <a:r>
              <a:rPr lang="en-US" sz="3400" dirty="0"/>
              <a:t>while the British retained control of </a:t>
            </a:r>
            <a:r>
              <a:rPr lang="en-US" sz="3400" dirty="0">
                <a:solidFill>
                  <a:srgbClr val="0070C0"/>
                </a:solidFill>
              </a:rPr>
              <a:t>foreign affairs</a:t>
            </a:r>
            <a:r>
              <a:rPr lang="en-US" sz="3400" dirty="0"/>
              <a:t>, </a:t>
            </a:r>
            <a:r>
              <a:rPr lang="en-US" sz="3400" dirty="0">
                <a:solidFill>
                  <a:srgbClr val="FF0000"/>
                </a:solidFill>
              </a:rPr>
              <a:t>internal security</a:t>
            </a:r>
            <a:r>
              <a:rPr lang="en-US" sz="3400" dirty="0"/>
              <a:t>, and </a:t>
            </a:r>
            <a:r>
              <a:rPr lang="en-US" sz="3400" dirty="0">
                <a:solidFill>
                  <a:srgbClr val="0070C0"/>
                </a:solidFill>
              </a:rPr>
              <a:t>external </a:t>
            </a:r>
            <a:r>
              <a:rPr lang="en-US" sz="3400" dirty="0" err="1">
                <a:solidFill>
                  <a:srgbClr val="0070C0"/>
                </a:solidFill>
              </a:rPr>
              <a:t>defence</a:t>
            </a:r>
            <a:r>
              <a:rPr lang="en-US" sz="3400" dirty="0">
                <a:solidFill>
                  <a:srgbClr val="0070C0"/>
                </a:solidFill>
              </a:rPr>
              <a:t> </a:t>
            </a:r>
            <a:r>
              <a:rPr lang="en-US" sz="3400" dirty="0"/>
              <a:t>… </a:t>
            </a:r>
          </a:p>
          <a:p>
            <a:endParaRPr lang="en-US" sz="3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 recap ++ …</a:t>
            </a:r>
          </a:p>
        </p:txBody>
      </p:sp>
      <p:sp>
        <p:nvSpPr>
          <p:cNvPr id="4" name="Content Placeholder 3"/>
          <p:cNvSpPr>
            <a:spLocks noGrp="1"/>
          </p:cNvSpPr>
          <p:nvPr>
            <p:ph idx="1"/>
          </p:nvPr>
        </p:nvSpPr>
        <p:spPr>
          <a:xfrm>
            <a:off x="457200" y="1412776"/>
            <a:ext cx="8229600" cy="4713387"/>
          </a:xfrm>
        </p:spPr>
        <p:txBody>
          <a:bodyPr>
            <a:normAutofit fontScale="70000" lnSpcReduction="20000"/>
          </a:bodyPr>
          <a:lstStyle/>
          <a:p>
            <a:r>
              <a:rPr lang="en-SG" sz="5900" dirty="0">
                <a:solidFill>
                  <a:srgbClr val="FF0000"/>
                </a:solidFill>
              </a:rPr>
              <a:t>(European) imperialism </a:t>
            </a:r>
            <a:r>
              <a:rPr lang="en-SG" sz="5900" dirty="0"/>
              <a:t>...</a:t>
            </a:r>
          </a:p>
          <a:p>
            <a:endParaRPr lang="en-SG" sz="5900" dirty="0"/>
          </a:p>
          <a:p>
            <a:r>
              <a:rPr lang="en-SG" sz="5900" dirty="0"/>
              <a:t>best explains global power relations from around 1750s to 1945 …</a:t>
            </a:r>
          </a:p>
          <a:p>
            <a:endParaRPr lang="en-US" sz="5900" dirty="0"/>
          </a:p>
          <a:p>
            <a:r>
              <a:rPr lang="en-US" sz="5900" dirty="0"/>
              <a:t>WW1 and WW2 largely </a:t>
            </a:r>
            <a:r>
              <a:rPr lang="en-US" sz="5900" dirty="0">
                <a:solidFill>
                  <a:srgbClr val="FF0000"/>
                </a:solidFill>
              </a:rPr>
              <a:t>war of empires </a:t>
            </a:r>
            <a:r>
              <a:rPr lang="en-US" sz="5900" dirty="0"/>
              <a:t>…</a:t>
            </a:r>
            <a:endParaRPr lang="en-SG" sz="5900" dirty="0"/>
          </a:p>
          <a:p>
            <a:pPr marL="0" indent="0">
              <a:buNone/>
            </a:pPr>
            <a:endParaRPr lang="en-SG" sz="5900" dirty="0"/>
          </a:p>
          <a:p>
            <a:endParaRPr lang="en-SG" sz="5900" dirty="0"/>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14572987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fontScale="92500"/>
          </a:bodyPr>
          <a:lstStyle/>
          <a:p>
            <a:pPr>
              <a:buNone/>
            </a:pPr>
            <a:endParaRPr lang="en-US" sz="3400" dirty="0"/>
          </a:p>
          <a:p>
            <a:r>
              <a:rPr lang="en-US" sz="3400" dirty="0"/>
              <a:t>a deal was struck, nevertheless, for both sides to negotiate further for greater internal authority –  principally </a:t>
            </a:r>
            <a:r>
              <a:rPr lang="en-US" sz="3400" dirty="0">
                <a:solidFill>
                  <a:srgbClr val="FF0000"/>
                </a:solidFill>
              </a:rPr>
              <a:t>domestic police powers </a:t>
            </a:r>
            <a:r>
              <a:rPr lang="en-US" sz="3400" dirty="0"/>
              <a:t>– to be handed over to the local government …</a:t>
            </a:r>
          </a:p>
          <a:p>
            <a:endParaRPr lang="en-US" sz="3400" dirty="0"/>
          </a:p>
          <a:p>
            <a:r>
              <a:rPr lang="en-US" sz="3400" dirty="0"/>
              <a:t>talks were scheduled to be held in London from late April through May 1956 and the Singapore delegation led by Marshall …</a:t>
            </a: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692696"/>
          </a:xfrm>
        </p:spPr>
        <p:txBody>
          <a:bodyPr>
            <a:normAutofit fontScale="90000"/>
          </a:bodyPr>
          <a:lstStyle/>
          <a:p>
            <a:r>
              <a:rPr lang="en-SG" dirty="0"/>
              <a:t>towards self-governance ...</a:t>
            </a:r>
          </a:p>
        </p:txBody>
      </p:sp>
      <p:sp>
        <p:nvSpPr>
          <p:cNvPr id="4" name="Content Placeholder 3"/>
          <p:cNvSpPr>
            <a:spLocks noGrp="1"/>
          </p:cNvSpPr>
          <p:nvPr>
            <p:ph idx="1"/>
          </p:nvPr>
        </p:nvSpPr>
        <p:spPr>
          <a:xfrm>
            <a:off x="440658" y="699745"/>
            <a:ext cx="8229600" cy="5544616"/>
          </a:xfrm>
        </p:spPr>
        <p:txBody>
          <a:bodyPr>
            <a:normAutofit fontScale="70000" lnSpcReduction="20000"/>
          </a:bodyPr>
          <a:lstStyle/>
          <a:p>
            <a:pPr>
              <a:buNone/>
            </a:pPr>
            <a:r>
              <a:rPr lang="en-US" sz="3400" dirty="0"/>
              <a:t> </a:t>
            </a:r>
          </a:p>
          <a:p>
            <a:r>
              <a:rPr lang="en-US" sz="3400" dirty="0"/>
              <a:t>the Marshall administration’s </a:t>
            </a:r>
            <a:r>
              <a:rPr lang="en-US" sz="3400" dirty="0">
                <a:hlinkClick r:id="rId2"/>
              </a:rPr>
              <a:t>ostensible inability </a:t>
            </a:r>
            <a:r>
              <a:rPr lang="en-US" sz="3400" dirty="0"/>
              <a:t>to deal decisively with the widespread riots that erupted in 1955 distressed officers such as General Charles </a:t>
            </a:r>
            <a:r>
              <a:rPr lang="en-US" sz="3400" dirty="0" err="1"/>
              <a:t>Loewen</a:t>
            </a:r>
            <a:r>
              <a:rPr lang="en-US" sz="3400" dirty="0"/>
              <a:t> of General Headquarters, Far East Land Forces (GHQFELF) …</a:t>
            </a:r>
          </a:p>
          <a:p>
            <a:pPr marL="0" indent="0">
              <a:buNone/>
            </a:pPr>
            <a:endParaRPr lang="en-SG" sz="3400" dirty="0"/>
          </a:p>
          <a:p>
            <a:r>
              <a:rPr lang="en-SG" sz="3400" dirty="0">
                <a:solidFill>
                  <a:srgbClr val="0070C0"/>
                </a:solidFill>
              </a:rPr>
              <a:t>what’s the problem ???</a:t>
            </a:r>
            <a:endParaRPr lang="en-US" sz="3400" dirty="0">
              <a:solidFill>
                <a:srgbClr val="0070C0"/>
              </a:solidFill>
            </a:endParaRPr>
          </a:p>
          <a:p>
            <a:endParaRPr lang="en-US" sz="3400" dirty="0"/>
          </a:p>
          <a:p>
            <a:r>
              <a:rPr lang="en-US" sz="3400" dirty="0"/>
              <a:t>Hock Lee Bus riots led to the shut down public services and blocked roads across the island, demonstrated that social disorder in Singapore could isolate the British military installations and cripple British regional military operations ….</a:t>
            </a:r>
          </a:p>
          <a:p>
            <a:endParaRPr lang="en-US" sz="3400" dirty="0"/>
          </a:p>
          <a:p>
            <a:r>
              <a:rPr lang="en-US" sz="3600" dirty="0">
                <a:solidFill>
                  <a:srgbClr val="FF0000"/>
                </a:solidFill>
              </a:rPr>
              <a:t>any political concessions granted to Marshall must therefore not weaken domestic security </a:t>
            </a:r>
            <a:r>
              <a:rPr lang="en-US" sz="3600" dirty="0"/>
              <a:t>in Singapore and undercut Britain’s ability to support the alliance …</a:t>
            </a:r>
          </a:p>
          <a:p>
            <a:endParaRPr lang="en-US" sz="2400" dirty="0"/>
          </a:p>
          <a:p>
            <a:endParaRPr lang="en-US" sz="3400" dirty="0"/>
          </a:p>
          <a:p>
            <a:endParaRPr lang="en-US" sz="3400" dirty="0"/>
          </a:p>
          <a:p>
            <a:endParaRPr lang="en-US" sz="3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 calcmode="lin" valueType="num">
                                      <p:cBhvr additive="base">
                                        <p:cTn id="2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SG" dirty="0"/>
              <a:t>towards self-governance ...</a:t>
            </a:r>
          </a:p>
        </p:txBody>
      </p:sp>
      <p:sp>
        <p:nvSpPr>
          <p:cNvPr id="4" name="Content Placeholder 3"/>
          <p:cNvSpPr>
            <a:spLocks noGrp="1"/>
          </p:cNvSpPr>
          <p:nvPr>
            <p:ph idx="1"/>
          </p:nvPr>
        </p:nvSpPr>
        <p:spPr>
          <a:xfrm>
            <a:off x="457200" y="1412776"/>
            <a:ext cx="8229600" cy="4929411"/>
          </a:xfrm>
        </p:spPr>
        <p:txBody>
          <a:bodyPr>
            <a:normAutofit fontScale="85000" lnSpcReduction="10000"/>
          </a:bodyPr>
          <a:lstStyle/>
          <a:p>
            <a:r>
              <a:rPr lang="en-US" sz="3400" dirty="0"/>
              <a:t>Marshall was unaware that London’s position on internal security had stiffened when he declared in the Legislative Assembly in April 1956 …</a:t>
            </a:r>
          </a:p>
          <a:p>
            <a:endParaRPr lang="en-US" sz="3400" dirty="0"/>
          </a:p>
          <a:p>
            <a:r>
              <a:rPr lang="en-US" sz="3400" dirty="0"/>
              <a:t>that he would resign if the Colonial Office refused to surrender domestic police powers to local elected representatives …</a:t>
            </a:r>
          </a:p>
          <a:p>
            <a:endParaRPr lang="en-US" sz="3400" dirty="0"/>
          </a:p>
          <a:p>
            <a:r>
              <a:rPr lang="en-US" sz="3400" dirty="0"/>
              <a:t>with the colonial secretary conceding nothing, the chief minister returned to Singapore from London empty-handed …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fontScale="77500" lnSpcReduction="20000"/>
          </a:bodyPr>
          <a:lstStyle/>
          <a:p>
            <a:endParaRPr lang="en-US" sz="3400" dirty="0"/>
          </a:p>
          <a:p>
            <a:r>
              <a:rPr lang="en-US" sz="3400" dirty="0"/>
              <a:t>outside the assembly, demands were made for more political autonomy …</a:t>
            </a:r>
          </a:p>
          <a:p>
            <a:endParaRPr lang="en-US" sz="3400" dirty="0"/>
          </a:p>
          <a:p>
            <a:r>
              <a:rPr lang="en-US" sz="3400" dirty="0"/>
              <a:t>agitation for political autonomy was becoming increasingly vociferous …</a:t>
            </a:r>
          </a:p>
          <a:p>
            <a:endParaRPr lang="en-US" sz="3400" dirty="0"/>
          </a:p>
          <a:p>
            <a:r>
              <a:rPr lang="en-US" sz="3400" dirty="0">
                <a:solidFill>
                  <a:srgbClr val="FF0000"/>
                </a:solidFill>
              </a:rPr>
              <a:t>all the above was happening in the midst of a global conflict (Cold War) and domestic emergency </a:t>
            </a:r>
            <a:r>
              <a:rPr lang="en-US" sz="3400" dirty="0"/>
              <a:t>…</a:t>
            </a:r>
          </a:p>
          <a:p>
            <a:endParaRPr lang="en-US" sz="3400" b="1" dirty="0">
              <a:solidFill>
                <a:srgbClr val="0070C0"/>
              </a:solidFill>
            </a:endParaRPr>
          </a:p>
          <a:p>
            <a:r>
              <a:rPr lang="en-US" sz="3400" b="1" dirty="0">
                <a:solidFill>
                  <a:srgbClr val="0070C0"/>
                </a:solidFill>
              </a:rPr>
              <a:t>DON’T FALL OFF YOUR CHAIRS …</a:t>
            </a:r>
          </a:p>
          <a:p>
            <a:endParaRPr lang="en-US" sz="3400" dirty="0"/>
          </a:p>
          <a:p>
            <a:r>
              <a:rPr lang="en-US" sz="3400" b="1" dirty="0">
                <a:solidFill>
                  <a:srgbClr val="FF0000"/>
                </a:solidFill>
              </a:rPr>
              <a:t>Singapore was a politically active society …</a:t>
            </a:r>
            <a:endParaRPr lang="en-SG" b="1"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 calcmode="lin" valueType="num">
                                      <p:cBhvr additive="base">
                                        <p:cTn id="2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 calcmode="lin" valueType="num">
                                      <p:cBhvr additive="base">
                                        <p:cTn id="3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25374376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1956</a:t>
            </a:r>
          </a:p>
        </p:txBody>
      </p:sp>
    </p:spTree>
  </p:cSld>
  <p:clrMapOvr>
    <a:masterClrMapping/>
  </p:clrMapOvr>
  <p:transition>
    <p:wheel spokes="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normAutofit fontScale="25000" lnSpcReduction="20000"/>
          </a:bodyPr>
          <a:lstStyle/>
          <a:p>
            <a:pPr algn="ctr">
              <a:buNone/>
            </a:pPr>
            <a:endParaRPr lang="en-SG" dirty="0"/>
          </a:p>
          <a:p>
            <a:pPr algn="ctr">
              <a:buNone/>
            </a:pPr>
            <a:endParaRPr lang="en-SG" dirty="0"/>
          </a:p>
          <a:p>
            <a:pPr algn="ctr">
              <a:buNone/>
            </a:pPr>
            <a:endParaRPr lang="en-SG" dirty="0"/>
          </a:p>
          <a:p>
            <a:pPr algn="ctr">
              <a:buNone/>
            </a:pPr>
            <a:r>
              <a:rPr lang="en-SG" sz="102800" dirty="0"/>
              <a:t>1957</a:t>
            </a:r>
          </a:p>
        </p:txBody>
      </p:sp>
    </p:spTree>
  </p:cSld>
  <p:clrMapOvr>
    <a:masterClrMapping/>
  </p:clrMapOvr>
  <p:transition>
    <p:wheel spokes="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lnSpcReduction="10000"/>
          </a:bodyPr>
          <a:lstStyle/>
          <a:p>
            <a:endParaRPr lang="en-US" sz="3400" dirty="0"/>
          </a:p>
          <a:p>
            <a:r>
              <a:rPr lang="en-US" sz="3400" dirty="0"/>
              <a:t>there appeared to be </a:t>
            </a:r>
            <a:r>
              <a:rPr lang="en-US" sz="3400" dirty="0">
                <a:solidFill>
                  <a:srgbClr val="00B050"/>
                </a:solidFill>
              </a:rPr>
              <a:t>a sharp change </a:t>
            </a:r>
            <a:r>
              <a:rPr lang="en-US" sz="3400" dirty="0"/>
              <a:t>in British policy between 1956 and 1957 … </a:t>
            </a:r>
          </a:p>
          <a:p>
            <a:endParaRPr lang="en-US" sz="3400" dirty="0"/>
          </a:p>
          <a:p>
            <a:r>
              <a:rPr lang="en-US" sz="3400" dirty="0"/>
              <a:t>while the British were tough on Marshall during the 1956 constitutional talks, they were more conciliatory towards his successor, Lim Yew Hock in the 1957 negotiations ... </a:t>
            </a: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340768"/>
            <a:ext cx="4838700" cy="4838700"/>
          </a:xfrm>
          <a:prstGeom prst="rect">
            <a:avLst/>
          </a:prstGeom>
        </p:spPr>
      </p:pic>
    </p:spTree>
    <p:extLst>
      <p:ext uri="{BB962C8B-B14F-4D97-AF65-F5344CB8AC3E}">
        <p14:creationId xmlns:p14="http://schemas.microsoft.com/office/powerpoint/2010/main" val="5307794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a sharp change ...</a:t>
            </a:r>
          </a:p>
        </p:txBody>
      </p:sp>
      <p:sp>
        <p:nvSpPr>
          <p:cNvPr id="4" name="Content Placeholder 3"/>
          <p:cNvSpPr>
            <a:spLocks noGrp="1"/>
          </p:cNvSpPr>
          <p:nvPr>
            <p:ph idx="1"/>
          </p:nvPr>
        </p:nvSpPr>
        <p:spPr>
          <a:xfrm>
            <a:off x="457200" y="1196752"/>
            <a:ext cx="8229600" cy="4929411"/>
          </a:xfrm>
        </p:spPr>
        <p:txBody>
          <a:bodyPr>
            <a:normAutofit fontScale="77500" lnSpcReduction="20000"/>
          </a:bodyPr>
          <a:lstStyle/>
          <a:p>
            <a:r>
              <a:rPr lang="en-US" sz="3400" dirty="0"/>
              <a:t> a </a:t>
            </a:r>
            <a:r>
              <a:rPr lang="en-US" sz="3400" dirty="0">
                <a:hlinkClick r:id="rId2"/>
              </a:rPr>
              <a:t>fiasco</a:t>
            </a:r>
            <a:r>
              <a:rPr lang="en-US" sz="3400" dirty="0"/>
              <a:t> in </a:t>
            </a:r>
            <a:r>
              <a:rPr lang="en-US" sz="3400" dirty="0">
                <a:hlinkClick r:id="rId3"/>
              </a:rPr>
              <a:t>Egypt</a:t>
            </a:r>
            <a:r>
              <a:rPr lang="en-US" sz="3400" dirty="0"/>
              <a:t> …</a:t>
            </a:r>
          </a:p>
          <a:p>
            <a:endParaRPr lang="en-US" sz="3400" dirty="0"/>
          </a:p>
          <a:p>
            <a:r>
              <a:rPr lang="en-US" sz="3400" dirty="0"/>
              <a:t>in October 1956, the British joined France and Israel in attempting to seize the Suez Canal … </a:t>
            </a:r>
          </a:p>
          <a:p>
            <a:endParaRPr lang="en-US" sz="3400" dirty="0"/>
          </a:p>
          <a:p>
            <a:r>
              <a:rPr lang="en-US" sz="3400" dirty="0"/>
              <a:t>global opinion, however, was against them, forcing them into </a:t>
            </a:r>
            <a:r>
              <a:rPr lang="en-US" sz="3400" dirty="0">
                <a:solidFill>
                  <a:srgbClr val="00B050"/>
                </a:solidFill>
              </a:rPr>
              <a:t>a humiliating retreat </a:t>
            </a:r>
            <a:r>
              <a:rPr lang="en-US" sz="3400" dirty="0"/>
              <a:t>…</a:t>
            </a:r>
          </a:p>
          <a:p>
            <a:endParaRPr lang="en-US" sz="3400" dirty="0"/>
          </a:p>
          <a:p>
            <a:r>
              <a:rPr lang="en-US" sz="3400" dirty="0"/>
              <a:t>and serious damage to an already  previously damaged international standing ... </a:t>
            </a:r>
            <a:endParaRPr lang="en-SG" sz="3600" dirty="0"/>
          </a:p>
          <a:p>
            <a:endParaRPr lang="en-US" sz="3400" dirty="0"/>
          </a:p>
          <a:p>
            <a:r>
              <a:rPr lang="en-US" sz="3400" dirty="0">
                <a:solidFill>
                  <a:srgbClr val="FF0000"/>
                </a:solidFill>
              </a:rPr>
              <a:t>Lim confronted a British government that was keen to restore its moral authority  </a:t>
            </a:r>
            <a:r>
              <a:rPr lang="en-US" sz="3400" dirty="0"/>
              <a:t>… </a:t>
            </a:r>
            <a:endParaRPr lang="en-SG"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1000"/>
                                        <p:tgtEl>
                                          <p:spTgt spid="4">
                                            <p:txEl>
                                              <p:pRg st="2" end="2"/>
                                            </p:txEl>
                                          </p:spTgt>
                                        </p:tgtEl>
                                      </p:cBhvr>
                                    </p:animEffect>
                                    <p:anim calcmode="lin" valueType="num">
                                      <p:cBhvr>
                                        <p:cTn id="1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1000"/>
                                        <p:tgtEl>
                                          <p:spTgt spid="4">
                                            <p:txEl>
                                              <p:pRg st="4" end="4"/>
                                            </p:txEl>
                                          </p:spTgt>
                                        </p:tgtEl>
                                      </p:cBhvr>
                                    </p:animEffect>
                                    <p:anim calcmode="lin" valueType="num">
                                      <p:cBhvr>
                                        <p:cTn id="2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circle(in)">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recap ++ …</a:t>
            </a:r>
          </a:p>
        </p:txBody>
      </p:sp>
      <p:pic>
        <p:nvPicPr>
          <p:cNvPr id="5" name="Picture 4" descr="Image result for map of 19th century imperialism">
            <a:hlinkClick r:id="rId2"/>
          </p:cNvPr>
          <p:cNvPicPr>
            <a:picLocks noChangeAspect="1" noChangeArrowheads="1"/>
          </p:cNvPicPr>
          <p:nvPr/>
        </p:nvPicPr>
        <p:blipFill>
          <a:blip r:embed="rId3" cstate="print"/>
          <a:srcRect/>
          <a:stretch>
            <a:fillRect/>
          </a:stretch>
        </p:blipFill>
        <p:spPr bwMode="auto">
          <a:xfrm>
            <a:off x="539552" y="1556792"/>
            <a:ext cx="8258577" cy="4896544"/>
          </a:xfrm>
          <a:prstGeom prst="rect">
            <a:avLst/>
          </a:prstGeom>
          <a:noFill/>
        </p:spPr>
      </p:pic>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fontScale="70000" lnSpcReduction="20000"/>
          </a:bodyPr>
          <a:lstStyle/>
          <a:p>
            <a:r>
              <a:rPr lang="en-US" sz="3400" dirty="0"/>
              <a:t>in Singapore, local politicians angrily denounced Britain’s </a:t>
            </a:r>
            <a:r>
              <a:rPr lang="en-US" sz="3400" b="1" dirty="0"/>
              <a:t>imperialist actions </a:t>
            </a:r>
            <a:r>
              <a:rPr lang="en-US" sz="3400" dirty="0"/>
              <a:t>…</a:t>
            </a:r>
            <a:endParaRPr lang="en-US" sz="3400" dirty="0">
              <a:solidFill>
                <a:srgbClr val="0070C0"/>
              </a:solidFill>
            </a:endParaRPr>
          </a:p>
          <a:p>
            <a:endParaRPr lang="en-US" sz="3400" dirty="0"/>
          </a:p>
          <a:p>
            <a:r>
              <a:rPr lang="en-US" sz="3400" dirty="0"/>
              <a:t>Lennox-Boyd – mindful of problems with bitterness and violence accompanying devolution of political power…</a:t>
            </a:r>
          </a:p>
          <a:p>
            <a:endParaRPr lang="en-US" sz="3400" dirty="0"/>
          </a:p>
          <a:p>
            <a:r>
              <a:rPr lang="en-US" sz="3400" dirty="0"/>
              <a:t>lamented the fact that the Suez debacle had undercut much of the goodwill that was generated by Britain’s widely-</a:t>
            </a:r>
            <a:r>
              <a:rPr lang="en-US" sz="3400" dirty="0" err="1"/>
              <a:t>publicised</a:t>
            </a:r>
            <a:r>
              <a:rPr lang="en-US" sz="3400" dirty="0"/>
              <a:t> declaration to grant Malaya (and SG) self-government …</a:t>
            </a:r>
          </a:p>
          <a:p>
            <a:endParaRPr lang="en-US" sz="3400" dirty="0"/>
          </a:p>
          <a:p>
            <a:r>
              <a:rPr lang="en-US" sz="3400" dirty="0">
                <a:solidFill>
                  <a:srgbClr val="FF0000"/>
                </a:solidFill>
              </a:rPr>
              <a:t>the same official who rebuffed Marshall now advised that Lim’s requests should be accommodated at the next constitutional talks </a:t>
            </a:r>
            <a:r>
              <a:rPr lang="en-US" sz="3400" dirty="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towards self-governance ...</a:t>
            </a:r>
          </a:p>
        </p:txBody>
      </p:sp>
      <p:sp>
        <p:nvSpPr>
          <p:cNvPr id="4" name="Content Placeholder 3"/>
          <p:cNvSpPr>
            <a:spLocks noGrp="1"/>
          </p:cNvSpPr>
          <p:nvPr>
            <p:ph idx="1"/>
          </p:nvPr>
        </p:nvSpPr>
        <p:spPr>
          <a:xfrm>
            <a:off x="457200" y="1196752"/>
            <a:ext cx="8229600" cy="4929411"/>
          </a:xfrm>
        </p:spPr>
        <p:txBody>
          <a:bodyPr>
            <a:normAutofit fontScale="92500" lnSpcReduction="10000"/>
          </a:bodyPr>
          <a:lstStyle/>
          <a:p>
            <a:r>
              <a:rPr lang="en-US" sz="3400" dirty="0"/>
              <a:t> </a:t>
            </a:r>
            <a:r>
              <a:rPr lang="en-US" sz="3400" b="1" dirty="0"/>
              <a:t>Lim resurrected Marshall’s proposal </a:t>
            </a:r>
            <a:r>
              <a:rPr lang="en-US" sz="3400" dirty="0"/>
              <a:t>…</a:t>
            </a:r>
          </a:p>
          <a:p>
            <a:endParaRPr lang="en-US" sz="3400" dirty="0"/>
          </a:p>
          <a:p>
            <a:r>
              <a:rPr lang="en-US" sz="3400" dirty="0"/>
              <a:t>the British agreed to Lim’s proposal to form a committee comprising an equal number of British and Singaporean representatives plus one Malayan to manage internal security ... </a:t>
            </a:r>
          </a:p>
          <a:p>
            <a:endParaRPr lang="en-US" sz="3400" dirty="0"/>
          </a:p>
          <a:p>
            <a:r>
              <a:rPr lang="en-US" sz="3400" dirty="0"/>
              <a:t>amendments would be made to the constitution, </a:t>
            </a:r>
            <a:r>
              <a:rPr lang="en-US" sz="3400" dirty="0">
                <a:solidFill>
                  <a:srgbClr val="00B050"/>
                </a:solidFill>
              </a:rPr>
              <a:t>granting Singapore complete internal autonomy </a:t>
            </a:r>
            <a:r>
              <a:rPr lang="en-US" sz="3400" dirty="0"/>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890650250"/>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Joey …</a:t>
            </a:r>
          </a:p>
        </p:txBody>
      </p:sp>
      <p:sp>
        <p:nvSpPr>
          <p:cNvPr id="4" name="Content Placeholder 3"/>
          <p:cNvSpPr>
            <a:spLocks noGrp="1"/>
          </p:cNvSpPr>
          <p:nvPr>
            <p:ph idx="1"/>
          </p:nvPr>
        </p:nvSpPr>
        <p:spPr>
          <a:xfrm>
            <a:off x="457200" y="1196752"/>
            <a:ext cx="8229600" cy="4929411"/>
          </a:xfrm>
        </p:spPr>
        <p:txBody>
          <a:bodyPr>
            <a:normAutofit fontScale="92500" lnSpcReduction="20000"/>
          </a:bodyPr>
          <a:lstStyle/>
          <a:p>
            <a:pPr marL="0" indent="0">
              <a:buNone/>
            </a:pPr>
            <a:endParaRPr lang="en-US" sz="3400" dirty="0"/>
          </a:p>
          <a:p>
            <a:r>
              <a:rPr lang="en-US" sz="3400" dirty="0"/>
              <a:t>it analyzes how British strategic considerations …</a:t>
            </a:r>
          </a:p>
          <a:p>
            <a:endParaRPr lang="en-US" sz="3400" dirty="0"/>
          </a:p>
          <a:p>
            <a:r>
              <a:rPr lang="en-US" sz="3400" dirty="0"/>
              <a:t>influenced </a:t>
            </a:r>
            <a:r>
              <a:rPr lang="en-US" sz="3400" dirty="0">
                <a:solidFill>
                  <a:srgbClr val="00B050"/>
                </a:solidFill>
              </a:rPr>
              <a:t>decolonization</a:t>
            </a:r>
            <a:r>
              <a:rPr lang="en-US" sz="3400" dirty="0"/>
              <a:t> … and contributed to the political process in Singapore …</a:t>
            </a:r>
          </a:p>
          <a:p>
            <a:endParaRPr lang="en-US" sz="3400" dirty="0"/>
          </a:p>
          <a:p>
            <a:r>
              <a:rPr lang="en-US" sz="3400" dirty="0"/>
              <a:t>by embarking on such analyses, the traditional themes covered in </a:t>
            </a:r>
            <a:r>
              <a:rPr lang="en-US" sz="3400" dirty="0">
                <a:solidFill>
                  <a:srgbClr val="00B050"/>
                </a:solidFill>
              </a:rPr>
              <a:t>the history of</a:t>
            </a:r>
            <a:r>
              <a:rPr lang="en-US" sz="3400" dirty="0"/>
              <a:t> diplomacy, </a:t>
            </a:r>
            <a:r>
              <a:rPr lang="en-US" sz="3400" dirty="0" err="1"/>
              <a:t>labour</a:t>
            </a:r>
            <a:r>
              <a:rPr lang="en-US" sz="3400" dirty="0"/>
              <a:t>, and politics in </a:t>
            </a:r>
            <a:r>
              <a:rPr lang="en-US" sz="3400" dirty="0">
                <a:solidFill>
                  <a:srgbClr val="00B050"/>
                </a:solidFill>
              </a:rPr>
              <a:t>Singapore</a:t>
            </a:r>
            <a:r>
              <a:rPr lang="en-US" sz="3400" dirty="0"/>
              <a:t> </a:t>
            </a:r>
            <a:r>
              <a:rPr lang="en-US" sz="3400" dirty="0">
                <a:solidFill>
                  <a:srgbClr val="FF0000"/>
                </a:solidFill>
              </a:rPr>
              <a:t>are set in a wider context</a:t>
            </a:r>
            <a:r>
              <a:rPr lang="en-US" sz="3400" dirty="0"/>
              <a:t> and </a:t>
            </a:r>
            <a:r>
              <a:rPr lang="en-US" sz="3400" dirty="0">
                <a:solidFill>
                  <a:srgbClr val="0070C0"/>
                </a:solidFill>
              </a:rPr>
              <a:t>hopefully enriched </a:t>
            </a:r>
            <a:r>
              <a:rPr lang="en-US" sz="3400" dirty="0"/>
              <a:t>…</a:t>
            </a:r>
          </a:p>
          <a:p>
            <a:pPr>
              <a:buNone/>
            </a:pPr>
            <a:endParaRPr lang="en-SG" dirty="0"/>
          </a:p>
        </p:txBody>
      </p:sp>
    </p:spTree>
    <p:extLst>
      <p:ext uri="{BB962C8B-B14F-4D97-AF65-F5344CB8AC3E}">
        <p14:creationId xmlns:p14="http://schemas.microsoft.com/office/powerpoint/2010/main" val="397752579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Joey …</a:t>
            </a:r>
          </a:p>
        </p:txBody>
      </p:sp>
      <p:sp>
        <p:nvSpPr>
          <p:cNvPr id="4" name="Content Placeholder 3"/>
          <p:cNvSpPr>
            <a:spLocks noGrp="1"/>
          </p:cNvSpPr>
          <p:nvPr>
            <p:ph idx="1"/>
          </p:nvPr>
        </p:nvSpPr>
        <p:spPr>
          <a:xfrm>
            <a:off x="457200" y="1196752"/>
            <a:ext cx="8229600" cy="4929411"/>
          </a:xfrm>
        </p:spPr>
        <p:txBody>
          <a:bodyPr>
            <a:normAutofit fontScale="77500" lnSpcReduction="20000"/>
          </a:bodyPr>
          <a:lstStyle/>
          <a:p>
            <a:endParaRPr lang="en-US" sz="3400" dirty="0">
              <a:solidFill>
                <a:srgbClr val="0070C0"/>
              </a:solidFill>
            </a:endParaRPr>
          </a:p>
          <a:p>
            <a:r>
              <a:rPr lang="en-US" sz="3400" dirty="0"/>
              <a:t>if historians studying the island’s past adopt an analytical focus that is narrowly national and insular, </a:t>
            </a:r>
            <a:r>
              <a:rPr lang="en-US" sz="3400" b="1" dirty="0">
                <a:solidFill>
                  <a:srgbClr val="00B050"/>
                </a:solidFill>
              </a:rPr>
              <a:t>they will miss much that has had an impact on Singapore</a:t>
            </a:r>
            <a:r>
              <a:rPr lang="en-US" sz="3400" dirty="0">
                <a:solidFill>
                  <a:srgbClr val="00B050"/>
                </a:solidFill>
              </a:rPr>
              <a:t> …</a:t>
            </a:r>
          </a:p>
          <a:p>
            <a:endParaRPr lang="en-US" sz="3400" dirty="0"/>
          </a:p>
          <a:p>
            <a:r>
              <a:rPr lang="en-US" sz="3400" dirty="0"/>
              <a:t>conversely, to comprehend the multiple dimensions of Singaporean life, it is necessary to </a:t>
            </a:r>
            <a:r>
              <a:rPr lang="en-US" sz="3400" b="1" dirty="0">
                <a:solidFill>
                  <a:srgbClr val="0070C0"/>
                </a:solidFill>
              </a:rPr>
              <a:t>enmesh</a:t>
            </a:r>
            <a:r>
              <a:rPr lang="en-US" sz="3400" dirty="0"/>
              <a:t> </a:t>
            </a:r>
            <a:r>
              <a:rPr lang="en-US" sz="3400" b="1" dirty="0">
                <a:solidFill>
                  <a:srgbClr val="00B050"/>
                </a:solidFill>
              </a:rPr>
              <a:t>Singaporean history with other histories ..</a:t>
            </a:r>
          </a:p>
          <a:p>
            <a:endParaRPr lang="en-US" sz="3400" dirty="0"/>
          </a:p>
          <a:p>
            <a:r>
              <a:rPr lang="en-US" sz="3400" dirty="0">
                <a:solidFill>
                  <a:srgbClr val="FF0000"/>
                </a:solidFill>
              </a:rPr>
              <a:t>local history should be investigated in the context and light of other historical events taking place across the globe …</a:t>
            </a:r>
            <a:endParaRPr lang="en-SG" dirty="0">
              <a:solidFill>
                <a:srgbClr val="FF0000"/>
              </a:solidFill>
            </a:endParaRPr>
          </a:p>
          <a:p>
            <a:endParaRPr lang="en-SG" dirty="0"/>
          </a:p>
          <a:p>
            <a:pPr>
              <a:buNone/>
            </a:pPr>
            <a:endParaRPr lang="en-SG" dirty="0"/>
          </a:p>
        </p:txBody>
      </p:sp>
    </p:spTree>
    <p:extLst>
      <p:ext uri="{BB962C8B-B14F-4D97-AF65-F5344CB8AC3E}">
        <p14:creationId xmlns:p14="http://schemas.microsoft.com/office/powerpoint/2010/main" val="25256557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 calcmode="lin" valueType="num">
                                      <p:cBhvr additive="base">
                                        <p:cTn id="2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4081306809"/>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Tutorial 5  …</a:t>
            </a:r>
          </a:p>
        </p:txBody>
      </p:sp>
      <p:sp>
        <p:nvSpPr>
          <p:cNvPr id="4" name="Content Placeholder 3"/>
          <p:cNvSpPr>
            <a:spLocks noGrp="1"/>
          </p:cNvSpPr>
          <p:nvPr>
            <p:ph idx="1"/>
          </p:nvPr>
        </p:nvSpPr>
        <p:spPr>
          <a:xfrm>
            <a:off x="457200" y="1196752"/>
            <a:ext cx="8229600" cy="4929411"/>
          </a:xfrm>
        </p:spPr>
        <p:txBody>
          <a:bodyPr>
            <a:normAutofit fontScale="70000" lnSpcReduction="20000"/>
          </a:bodyPr>
          <a:lstStyle/>
          <a:p>
            <a:endParaRPr lang="en-US" sz="3400" dirty="0">
              <a:solidFill>
                <a:srgbClr val="0070C0"/>
              </a:solidFill>
            </a:endParaRPr>
          </a:p>
          <a:p>
            <a:r>
              <a:rPr lang="en-US" sz="3400" dirty="0"/>
              <a:t>this Friday and next Monday …</a:t>
            </a:r>
            <a:endParaRPr lang="en-US" sz="3400" dirty="0">
              <a:solidFill>
                <a:srgbClr val="FF0000"/>
              </a:solidFill>
            </a:endParaRPr>
          </a:p>
          <a:p>
            <a:r>
              <a:rPr lang="en-US" sz="3400" dirty="0">
                <a:solidFill>
                  <a:srgbClr val="FF0000"/>
                </a:solidFill>
              </a:rPr>
              <a:t>please complete the readings (in order of priority)</a:t>
            </a:r>
          </a:p>
          <a:p>
            <a:endParaRPr lang="en-US" sz="3400" dirty="0">
              <a:solidFill>
                <a:srgbClr val="FF0000"/>
              </a:solidFill>
            </a:endParaRPr>
          </a:p>
          <a:p>
            <a:r>
              <a:rPr lang="en-SG" dirty="0"/>
              <a:t>Mark R. Frost, “An Unsettled Majority: Immigration and the Racial ‘Balance’ in Multicultural Singapore” in </a:t>
            </a:r>
            <a:r>
              <a:rPr lang="en-SG" i="1" dirty="0"/>
              <a:t>Journal of Ethnic and Migration Studies</a:t>
            </a:r>
            <a:r>
              <a:rPr lang="en-SG" dirty="0"/>
              <a:t>, 47, 16 (2020), pp. 3729-3751. (Workbin)</a:t>
            </a:r>
          </a:p>
          <a:p>
            <a:endParaRPr lang="en-SG" dirty="0"/>
          </a:p>
          <a:p>
            <a:r>
              <a:rPr lang="en-SG" dirty="0"/>
              <a:t>Selections from </a:t>
            </a:r>
            <a:r>
              <a:rPr lang="en-SG" dirty="0" err="1"/>
              <a:t>Alfian</a:t>
            </a:r>
            <a:r>
              <a:rPr lang="en-SG" dirty="0"/>
              <a:t> </a:t>
            </a:r>
            <a:r>
              <a:rPr lang="en-SG" dirty="0" err="1"/>
              <a:t>Saat</a:t>
            </a:r>
            <a:r>
              <a:rPr lang="en-SG" dirty="0"/>
              <a:t>, </a:t>
            </a:r>
            <a:r>
              <a:rPr lang="en-SG" i="1" dirty="0"/>
              <a:t>One Fierce Hour</a:t>
            </a:r>
            <a:r>
              <a:rPr lang="en-SG" dirty="0"/>
              <a:t> (Singapore: Landmark, 1998) (Workbin)</a:t>
            </a:r>
          </a:p>
          <a:p>
            <a:endParaRPr lang="en-SG" dirty="0"/>
          </a:p>
          <a:p>
            <a:r>
              <a:rPr lang="en-SG" dirty="0"/>
              <a:t>Brenda S. A. </a:t>
            </a:r>
            <a:r>
              <a:rPr lang="en-SG" dirty="0" err="1"/>
              <a:t>Yeoh</a:t>
            </a:r>
            <a:r>
              <a:rPr lang="en-SG" dirty="0"/>
              <a:t>, “Cosmopolitanism and its Exclusions in Singapore” </a:t>
            </a:r>
            <a:r>
              <a:rPr lang="en-SG" i="1" dirty="0"/>
              <a:t>Urban Studies, Vol. 41, No. 12, 2431–2445 (2004) </a:t>
            </a:r>
            <a:r>
              <a:rPr lang="en-SG" dirty="0"/>
              <a:t>(Workbin)</a:t>
            </a:r>
          </a:p>
          <a:p>
            <a:endParaRPr lang="en-SG" dirty="0">
              <a:solidFill>
                <a:srgbClr val="FF0000"/>
              </a:solidFill>
            </a:endParaRPr>
          </a:p>
          <a:p>
            <a:endParaRPr lang="en-SG" dirty="0"/>
          </a:p>
          <a:p>
            <a:pPr>
              <a:buNone/>
            </a:pPr>
            <a:endParaRPr lang="en-SG" dirty="0"/>
          </a:p>
        </p:txBody>
      </p:sp>
    </p:spTree>
    <p:extLst>
      <p:ext uri="{BB962C8B-B14F-4D97-AF65-F5344CB8AC3E}">
        <p14:creationId xmlns:p14="http://schemas.microsoft.com/office/powerpoint/2010/main" val="150569603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5" y="2132856"/>
            <a:ext cx="7317105" cy="1325562"/>
          </a:xfrm>
        </p:spPr>
        <p:txBody>
          <a:bodyPr>
            <a:normAutofit/>
          </a:bodyPr>
          <a:lstStyle/>
          <a:p>
            <a:pPr algn="ctr"/>
            <a:r>
              <a:rPr lang="en-US" sz="4800" b="1" dirty="0"/>
              <a:t>Question and </a:t>
            </a:r>
            <a:r>
              <a:rPr lang="en-US" sz="4800" b="1" dirty="0">
                <a:solidFill>
                  <a:srgbClr val="0070C0"/>
                </a:solidFill>
              </a:rPr>
              <a:t>Response</a:t>
            </a:r>
          </a:p>
        </p:txBody>
      </p:sp>
    </p:spTree>
    <p:extLst>
      <p:ext uri="{BB962C8B-B14F-4D97-AF65-F5344CB8AC3E}">
        <p14:creationId xmlns:p14="http://schemas.microsoft.com/office/powerpoint/2010/main" val="253743761"/>
      </p:ext>
    </p:extLst>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 recap ++ …</a:t>
            </a:r>
          </a:p>
        </p:txBody>
      </p:sp>
      <p:sp>
        <p:nvSpPr>
          <p:cNvPr id="4" name="Content Placeholder 3"/>
          <p:cNvSpPr>
            <a:spLocks noGrp="1"/>
          </p:cNvSpPr>
          <p:nvPr>
            <p:ph idx="1"/>
          </p:nvPr>
        </p:nvSpPr>
        <p:spPr>
          <a:xfrm>
            <a:off x="457200" y="1412776"/>
            <a:ext cx="8229600" cy="4713387"/>
          </a:xfrm>
        </p:spPr>
        <p:txBody>
          <a:bodyPr>
            <a:normAutofit fontScale="70000" lnSpcReduction="20000"/>
          </a:bodyPr>
          <a:lstStyle/>
          <a:p>
            <a:endParaRPr lang="en-SG" dirty="0"/>
          </a:p>
          <a:p>
            <a:r>
              <a:rPr lang="en-SG" sz="5900" dirty="0"/>
              <a:t>Singapore, as part of the Straits Settlements and more widely, British interests on the Malayan peninsula … </a:t>
            </a:r>
          </a:p>
          <a:p>
            <a:endParaRPr lang="en-SG" sz="5900" dirty="0"/>
          </a:p>
          <a:p>
            <a:r>
              <a:rPr lang="en-SG" sz="5900" dirty="0"/>
              <a:t>experienced a change in imperial circumstances in 1942 …</a:t>
            </a:r>
            <a:endParaRPr lang="en-SG" sz="5900" dirty="0">
              <a:solidFill>
                <a:srgbClr val="FF0000"/>
              </a:solidFill>
            </a:endParaRPr>
          </a:p>
          <a:p>
            <a:endParaRPr lang="en-SG" sz="5900" dirty="0"/>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14572987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 recap ++ …</a:t>
            </a:r>
          </a:p>
        </p:txBody>
      </p:sp>
      <p:sp>
        <p:nvSpPr>
          <p:cNvPr id="4" name="Content Placeholder 3"/>
          <p:cNvSpPr>
            <a:spLocks noGrp="1"/>
          </p:cNvSpPr>
          <p:nvPr>
            <p:ph idx="1"/>
          </p:nvPr>
        </p:nvSpPr>
        <p:spPr>
          <a:xfrm>
            <a:off x="467544" y="1484784"/>
            <a:ext cx="8229600" cy="4896544"/>
          </a:xfrm>
        </p:spPr>
        <p:txBody>
          <a:bodyPr>
            <a:normAutofit fontScale="62500" lnSpcReduction="20000"/>
          </a:bodyPr>
          <a:lstStyle/>
          <a:p>
            <a:endParaRPr lang="en-SG" dirty="0"/>
          </a:p>
          <a:p>
            <a:endParaRPr lang="en-SG" sz="8000" dirty="0">
              <a:solidFill>
                <a:srgbClr val="FF0000"/>
              </a:solidFill>
            </a:endParaRPr>
          </a:p>
          <a:p>
            <a:r>
              <a:rPr lang="en-SG" sz="8000" dirty="0"/>
              <a:t>this experience ended on 12 September 1945 ... </a:t>
            </a:r>
          </a:p>
          <a:p>
            <a:endParaRPr lang="en-SG" sz="8000" dirty="0"/>
          </a:p>
          <a:p>
            <a:r>
              <a:rPr lang="en-SG" sz="8000" dirty="0"/>
              <a:t>official date of Japanese surrender …</a:t>
            </a:r>
          </a:p>
          <a:p>
            <a:endParaRPr lang="en-SG" sz="8000" dirty="0"/>
          </a:p>
          <a:p>
            <a:endParaRPr lang="en-SG" sz="8000" dirty="0"/>
          </a:p>
          <a:p>
            <a:endParaRPr lang="en-SG" sz="5900" dirty="0"/>
          </a:p>
          <a:p>
            <a:pPr>
              <a:buNone/>
            </a:pPr>
            <a:endParaRPr lang="en-SG" sz="5900" dirty="0">
              <a:solidFill>
                <a:srgbClr val="FF0000"/>
              </a:solidFill>
            </a:endParaRPr>
          </a:p>
          <a:p>
            <a:endParaRPr lang="en-SG" sz="5900" dirty="0"/>
          </a:p>
          <a:p>
            <a:endParaRPr lang="en-SG" dirty="0"/>
          </a:p>
          <a:p>
            <a:endParaRPr lang="en-SG" dirty="0"/>
          </a:p>
          <a:p>
            <a:endParaRPr lang="en-SG" dirty="0"/>
          </a:p>
          <a:p>
            <a:endParaRPr lang="en-SG" dirty="0"/>
          </a:p>
          <a:p>
            <a:pPr>
              <a:buNone/>
            </a:pPr>
            <a:endParaRPr lang="en-SG" dirty="0"/>
          </a:p>
          <a:p>
            <a:endParaRPr lang="en-SG" dirty="0"/>
          </a:p>
          <a:p>
            <a:pPr>
              <a:buNone/>
            </a:pPr>
            <a:endParaRPr lang="en-SG" dirty="0"/>
          </a:p>
        </p:txBody>
      </p:sp>
    </p:spTree>
    <p:extLst>
      <p:ext uri="{BB962C8B-B14F-4D97-AF65-F5344CB8AC3E}">
        <p14:creationId xmlns:p14="http://schemas.microsoft.com/office/powerpoint/2010/main" val="14572987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 recap ++ …</a:t>
            </a:r>
          </a:p>
        </p:txBody>
      </p:sp>
      <p:pic>
        <p:nvPicPr>
          <p:cNvPr id="1028" name="Picture 4" descr="A VIEW OF THE FRONT OF THE MUNICIPAL BUILDING, SHOWING CROWDS LINING THE VERANDAHS AND WINDOW LEDGES"/>
          <p:cNvPicPr>
            <a:picLocks noChangeAspect="1" noChangeArrowheads="1"/>
          </p:cNvPicPr>
          <p:nvPr/>
        </p:nvPicPr>
        <p:blipFill>
          <a:blip r:embed="rId2" cstate="print"/>
          <a:srcRect/>
          <a:stretch>
            <a:fillRect/>
          </a:stretch>
        </p:blipFill>
        <p:spPr bwMode="auto">
          <a:xfrm>
            <a:off x="1187624" y="1628800"/>
            <a:ext cx="6686550" cy="4427982"/>
          </a:xfrm>
          <a:prstGeom prst="rect">
            <a:avLst/>
          </a:prstGeom>
          <a:noFill/>
        </p:spPr>
      </p:pic>
    </p:spTree>
    <p:extLst>
      <p:ext uri="{BB962C8B-B14F-4D97-AF65-F5344CB8AC3E}">
        <p14:creationId xmlns:p14="http://schemas.microsoft.com/office/powerpoint/2010/main" val="145729878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SG" dirty="0"/>
              <a:t> recap ++ …</a:t>
            </a:r>
          </a:p>
        </p:txBody>
      </p:sp>
      <p:pic>
        <p:nvPicPr>
          <p:cNvPr id="134146" name="Picture 2" descr="SINGAPORE 1945-09-12 THE JAPANESE PARTY LEAVING THE MUNICIPAL BUILDING SINGAPORE"/>
          <p:cNvPicPr>
            <a:picLocks noChangeAspect="1" noChangeArrowheads="1"/>
          </p:cNvPicPr>
          <p:nvPr/>
        </p:nvPicPr>
        <p:blipFill>
          <a:blip r:embed="rId2" cstate="print"/>
          <a:srcRect/>
          <a:stretch>
            <a:fillRect/>
          </a:stretch>
        </p:blipFill>
        <p:spPr bwMode="auto">
          <a:xfrm>
            <a:off x="1547664" y="1556792"/>
            <a:ext cx="6045327" cy="4767453"/>
          </a:xfrm>
          <a:prstGeom prst="rect">
            <a:avLst/>
          </a:prstGeom>
          <a:noFill/>
        </p:spPr>
      </p:pic>
    </p:spTree>
    <p:extLst>
      <p:ext uri="{BB962C8B-B14F-4D97-AF65-F5344CB8AC3E}">
        <p14:creationId xmlns:p14="http://schemas.microsoft.com/office/powerpoint/2010/main" val="1457298787"/>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4406</TotalTime>
  <Words>1832</Words>
  <Application>Microsoft Office PowerPoint</Application>
  <PresentationFormat>On-screen Show (4:3)</PresentationFormat>
  <Paragraphs>400</Paragraphs>
  <Slides>57</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Calibri</vt:lpstr>
      <vt:lpstr>Office Theme</vt:lpstr>
      <vt:lpstr> listen … </vt:lpstr>
      <vt:lpstr>GES1011/GESS1009</vt:lpstr>
      <vt:lpstr>decolonisation …</vt:lpstr>
      <vt:lpstr> recap ++ …</vt:lpstr>
      <vt:lpstr>recap ++ …</vt:lpstr>
      <vt:lpstr> recap ++ …</vt:lpstr>
      <vt:lpstr> recap ++ …</vt:lpstr>
      <vt:lpstr> recap ++ …</vt:lpstr>
      <vt:lpstr> recap ++ …</vt:lpstr>
      <vt:lpstr>recap ++ …</vt:lpstr>
      <vt:lpstr> recap ++ …</vt:lpstr>
      <vt:lpstr>Question and Response</vt:lpstr>
      <vt:lpstr>our task today …</vt:lpstr>
      <vt:lpstr>after the war … </vt:lpstr>
      <vt:lpstr>after the war … </vt:lpstr>
      <vt:lpstr>after the war … </vt:lpstr>
      <vt:lpstr>after the war … </vt:lpstr>
      <vt:lpstr>after the war … </vt:lpstr>
      <vt:lpstr>after the war … </vt:lpstr>
      <vt:lpstr>after the war … </vt:lpstr>
      <vt:lpstr>after the war … </vt:lpstr>
      <vt:lpstr>after the war … </vt:lpstr>
      <vt:lpstr>after the war … </vt:lpstr>
      <vt:lpstr>PowerPoint Presentation</vt:lpstr>
      <vt:lpstr>after the war … </vt:lpstr>
      <vt:lpstr>after the war … </vt:lpstr>
      <vt:lpstr>after the war … </vt:lpstr>
      <vt:lpstr>after the war … </vt:lpstr>
      <vt:lpstr>after the war … </vt:lpstr>
      <vt:lpstr>Question and Response</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towards self-governance ...</vt:lpstr>
      <vt:lpstr>Question and Response</vt:lpstr>
      <vt:lpstr>PowerPoint Presentation</vt:lpstr>
      <vt:lpstr>PowerPoint Presentation</vt:lpstr>
      <vt:lpstr>towards self-governance ...</vt:lpstr>
      <vt:lpstr>towards self-governance ...</vt:lpstr>
      <vt:lpstr>a sharp change ...</vt:lpstr>
      <vt:lpstr>towards self-governance ...</vt:lpstr>
      <vt:lpstr>towards self-governance ...</vt:lpstr>
      <vt:lpstr>Question and Response</vt:lpstr>
      <vt:lpstr>Joey …</vt:lpstr>
      <vt:lpstr>Joey …</vt:lpstr>
      <vt:lpstr>Question and Response</vt:lpstr>
      <vt:lpstr>Tutorial 5  …</vt:lpstr>
      <vt:lpstr>Question and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Lawrence, Kelvin</cp:lastModifiedBy>
  <cp:revision>484</cp:revision>
  <dcterms:created xsi:type="dcterms:W3CDTF">2017-08-16T06:32:12Z</dcterms:created>
  <dcterms:modified xsi:type="dcterms:W3CDTF">2022-10-25T09:52:28Z</dcterms:modified>
</cp:coreProperties>
</file>