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722" r:id="rId3"/>
    <p:sldId id="934" r:id="rId4"/>
    <p:sldId id="1065" r:id="rId5"/>
    <p:sldId id="1067" r:id="rId6"/>
    <p:sldId id="1160" r:id="rId7"/>
    <p:sldId id="1091" r:id="rId8"/>
    <p:sldId id="1092" r:id="rId9"/>
    <p:sldId id="1151" r:id="rId10"/>
    <p:sldId id="1069" r:id="rId11"/>
    <p:sldId id="1070" r:id="rId12"/>
    <p:sldId id="1071" r:id="rId13"/>
    <p:sldId id="1072" r:id="rId14"/>
    <p:sldId id="1094" r:id="rId15"/>
    <p:sldId id="1093" r:id="rId16"/>
    <p:sldId id="1018" r:id="rId17"/>
    <p:sldId id="1074" r:id="rId18"/>
    <p:sldId id="1153" r:id="rId19"/>
    <p:sldId id="1152" r:id="rId20"/>
    <p:sldId id="1075" r:id="rId21"/>
    <p:sldId id="1076" r:id="rId22"/>
    <p:sldId id="1077" r:id="rId23"/>
    <p:sldId id="1078" r:id="rId24"/>
    <p:sldId id="1088" r:id="rId25"/>
    <p:sldId id="1079" r:id="rId26"/>
    <p:sldId id="1080" r:id="rId27"/>
    <p:sldId id="1081" r:id="rId28"/>
    <p:sldId id="1111" r:id="rId29"/>
    <p:sldId id="1082" r:id="rId30"/>
    <p:sldId id="1083" r:id="rId31"/>
    <p:sldId id="1095" r:id="rId32"/>
    <p:sldId id="1085" r:id="rId33"/>
    <p:sldId id="1089" r:id="rId34"/>
    <p:sldId id="1086" r:id="rId35"/>
    <p:sldId id="1090" r:id="rId36"/>
    <p:sldId id="1096" r:id="rId37"/>
    <p:sldId id="1097" r:id="rId38"/>
    <p:sldId id="1098" r:id="rId39"/>
    <p:sldId id="998" r:id="rId40"/>
    <p:sldId id="1102" r:id="rId41"/>
    <p:sldId id="1031" r:id="rId42"/>
    <p:sldId id="1183" r:id="rId43"/>
    <p:sldId id="1201" r:id="rId44"/>
    <p:sldId id="1184" r:id="rId45"/>
    <p:sldId id="1186" r:id="rId46"/>
    <p:sldId id="1187" r:id="rId47"/>
    <p:sldId id="1188" r:id="rId48"/>
    <p:sldId id="1189" r:id="rId49"/>
    <p:sldId id="1199" r:id="rId50"/>
    <p:sldId id="1174" r:id="rId51"/>
    <p:sldId id="1175" r:id="rId52"/>
    <p:sldId id="1176" r:id="rId53"/>
    <p:sldId id="1177" r:id="rId54"/>
    <p:sldId id="1178" r:id="rId55"/>
    <p:sldId id="1200" r:id="rId56"/>
    <p:sldId id="1136" r:id="rId57"/>
    <p:sldId id="1202" r:id="rId58"/>
    <p:sldId id="1182" r:id="rId59"/>
    <p:sldId id="118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4747" autoAdjust="0"/>
  </p:normalViewPr>
  <p:slideViewPr>
    <p:cSldViewPr>
      <p:cViewPr varScale="1">
        <p:scale>
          <a:sx n="86" d="100"/>
          <a:sy n="86" d="100"/>
        </p:scale>
        <p:origin x="15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8C63-4142-4855-9783-DAF18E045FE1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FE5C7-794D-4ADC-9583-EF0FB032E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9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1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4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F9965-FF67-42A7-B465-0F40A0CA58B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A548-9F64-4AFE-80FA-670AAD632994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40B2-59D1-47AD-99FA-EE3429A08A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1pyjCD4-LE" TargetMode="External"/><Relationship Id="rId2" Type="http://schemas.openxmlformats.org/officeDocument/2006/relationships/hyperlink" Target="https://www.youtube.com/watch?v=YdMAXaxCSU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-8uhMBl6vI" TargetMode="External"/><Relationship Id="rId2" Type="http://schemas.openxmlformats.org/officeDocument/2006/relationships/hyperlink" Target="https://www.youtube.com/watch?v=4mWYA3Z-YJ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Q_cSMvWezQ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Z76mXwX9X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KlQNn_Vyd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6onFdTmFCU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AC5Gboj6Wk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AC5Gboj6Wk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aaen3b44XY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image of singapore in the world peters projecti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>
                <a:hlinkClick r:id="rId2"/>
              </a:rPr>
            </a:br>
            <a:r>
              <a:rPr lang="en-US" dirty="0">
                <a:hlinkClick r:id="rId3"/>
              </a:rPr>
              <a:t>listen </a:t>
            </a:r>
            <a:r>
              <a:rPr lang="en-US" u="sng" dirty="0">
                <a:hlinkClick r:id="rId3"/>
              </a:rPr>
              <a:t>…</a:t>
            </a:r>
            <a:br>
              <a:rPr lang="en-US" dirty="0"/>
            </a:b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political </a:t>
            </a:r>
            <a:r>
              <a:rPr lang="en-SG" dirty="0"/>
              <a:t>independence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SG" dirty="0"/>
          </a:p>
          <a:p>
            <a:r>
              <a:rPr lang="en-SG" dirty="0"/>
              <a:t>1960s; move towards federating with Malaya, Sabah and Sarawak ...  </a:t>
            </a:r>
          </a:p>
          <a:p>
            <a:endParaRPr lang="en-SG" dirty="0"/>
          </a:p>
          <a:p>
            <a:r>
              <a:rPr lang="en-SG" dirty="0"/>
              <a:t>??? (‘</a:t>
            </a:r>
            <a:r>
              <a:rPr lang="en-SG" dirty="0" err="1"/>
              <a:t>Lee’land</a:t>
            </a:r>
            <a:r>
              <a:rPr lang="en-SG" dirty="0"/>
              <a:t> limbo) 31 August 1963 ...</a:t>
            </a:r>
          </a:p>
          <a:p>
            <a:endParaRPr lang="en-SG" dirty="0"/>
          </a:p>
          <a:p>
            <a:r>
              <a:rPr lang="en-SG" dirty="0"/>
              <a:t>Malaysia ( 16 September 1963) ...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SG" b="1" dirty="0">
                <a:solidFill>
                  <a:srgbClr val="FF0000"/>
                </a:solidFill>
              </a:rPr>
              <a:t>(7 August 1965)</a:t>
            </a:r>
          </a:p>
          <a:p>
            <a:endParaRPr lang="en-SG" b="1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Independence of Singapore Agreement 1965</a:t>
            </a:r>
            <a:endParaRPr lang="en-SG" dirty="0"/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>
                <a:solidFill>
                  <a:srgbClr val="0070C0"/>
                </a:solidFill>
              </a:rPr>
              <a:t>Republic of Singapore (9 August 1965) 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13379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political independence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Independence of Singapore Agreement 1965 ...</a:t>
            </a:r>
          </a:p>
          <a:p>
            <a:endParaRPr lang="en-SG" dirty="0"/>
          </a:p>
          <a:p>
            <a:r>
              <a:rPr lang="en-SG" dirty="0"/>
              <a:t>was executed on 9 August as agreed ...</a:t>
            </a:r>
          </a:p>
          <a:p>
            <a:endParaRPr lang="en-SG" dirty="0"/>
          </a:p>
          <a:p>
            <a:r>
              <a:rPr lang="en-SG" dirty="0"/>
              <a:t>political independence/sovereignty for Singapore ... </a:t>
            </a:r>
            <a:r>
              <a:rPr lang="en-SG" dirty="0">
                <a:solidFill>
                  <a:srgbClr val="FF0000"/>
                </a:solidFill>
              </a:rPr>
              <a:t> 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13379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political independence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SG" dirty="0"/>
          </a:p>
          <a:p>
            <a:r>
              <a:rPr lang="en-SG" dirty="0"/>
              <a:t>enshrines military dependence ...</a:t>
            </a:r>
          </a:p>
          <a:p>
            <a:endParaRPr lang="en-SG" dirty="0"/>
          </a:p>
          <a:p>
            <a:r>
              <a:rPr lang="en-SG" dirty="0"/>
              <a:t>water dependence ...</a:t>
            </a:r>
          </a:p>
          <a:p>
            <a:endParaRPr lang="en-SG" dirty="0"/>
          </a:p>
          <a:p>
            <a:r>
              <a:rPr lang="en-SG" dirty="0"/>
              <a:t>no mention of currency ....</a:t>
            </a:r>
          </a:p>
          <a:p>
            <a:endParaRPr lang="en-SG" dirty="0"/>
          </a:p>
          <a:p>
            <a:r>
              <a:rPr lang="en-SG" dirty="0"/>
              <a:t>but currency union still in place ...</a:t>
            </a:r>
          </a:p>
          <a:p>
            <a:pPr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13379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1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political independence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081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ends with issuance of Singapore dollar in 1967 ...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and until 1972, exchangeable at par value with Malaysia and Brunei ...</a:t>
            </a:r>
          </a:p>
          <a:p>
            <a:endParaRPr lang="en-SG" dirty="0"/>
          </a:p>
          <a:p>
            <a:r>
              <a:rPr lang="en-SG" dirty="0"/>
              <a:t>Malaysia withdrew in 1972 ... </a:t>
            </a:r>
            <a:r>
              <a:rPr lang="en-SG" dirty="0">
                <a:solidFill>
                  <a:srgbClr val="FF0000"/>
                </a:solidFill>
              </a:rPr>
              <a:t> </a:t>
            </a:r>
          </a:p>
          <a:p>
            <a:endParaRPr lang="en-SG" dirty="0"/>
          </a:p>
          <a:p>
            <a:r>
              <a:rPr lang="en-SG" dirty="0"/>
              <a:t>arrangements with Brunei stands till today ...</a:t>
            </a:r>
          </a:p>
          <a:p>
            <a:pPr>
              <a:buNone/>
            </a:pPr>
            <a:r>
              <a:rPr lang="en-SG" dirty="0"/>
              <a:t>(not currency union just agreed exchange rate)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13379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1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political independence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081" y="1340768"/>
            <a:ext cx="8229600" cy="5112568"/>
          </a:xfrm>
        </p:spPr>
        <p:txBody>
          <a:bodyPr>
            <a:normAutofit/>
          </a:bodyPr>
          <a:lstStyle/>
          <a:p>
            <a:endParaRPr lang="en-SG" dirty="0"/>
          </a:p>
          <a:p>
            <a:r>
              <a:rPr lang="en-SG" dirty="0">
                <a:solidFill>
                  <a:srgbClr val="0070C0"/>
                </a:solidFill>
              </a:rPr>
              <a:t>only </a:t>
            </a:r>
            <a:r>
              <a:rPr lang="en-SG" dirty="0">
                <a:solidFill>
                  <a:srgbClr val="00B050"/>
                </a:solidFill>
              </a:rPr>
              <a:t>political</a:t>
            </a:r>
            <a:r>
              <a:rPr lang="en-SG" dirty="0">
                <a:solidFill>
                  <a:srgbClr val="0070C0"/>
                </a:solidFill>
              </a:rPr>
              <a:t> independence …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why do we not </a:t>
            </a:r>
            <a:r>
              <a:rPr lang="en-US" dirty="0" err="1">
                <a:solidFill>
                  <a:srgbClr val="FF0000"/>
                </a:solidFill>
              </a:rPr>
              <a:t>realise</a:t>
            </a:r>
            <a:r>
              <a:rPr lang="en-US" dirty="0">
                <a:solidFill>
                  <a:srgbClr val="FF0000"/>
                </a:solidFill>
              </a:rPr>
              <a:t> this 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because </a:t>
            </a:r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>
                <a:solidFill>
                  <a:srgbClr val="0070C0"/>
                </a:solidFill>
              </a:rPr>
              <a:t> is a </a:t>
            </a:r>
            <a:r>
              <a:rPr lang="en-US" dirty="0">
                <a:solidFill>
                  <a:srgbClr val="FF0000"/>
                </a:solidFill>
              </a:rPr>
              <a:t>‘bad’ </a:t>
            </a:r>
            <a:r>
              <a:rPr lang="en-US" dirty="0">
                <a:solidFill>
                  <a:srgbClr val="0070C0"/>
                </a:solidFill>
              </a:rPr>
              <a:t>thing?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6955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81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political independence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081" y="1340768"/>
            <a:ext cx="8229600" cy="5112568"/>
          </a:xfrm>
        </p:spPr>
        <p:txBody>
          <a:bodyPr>
            <a:normAutofit/>
          </a:bodyPr>
          <a:lstStyle/>
          <a:p>
            <a:endParaRPr lang="en-SG" dirty="0"/>
          </a:p>
          <a:p>
            <a:r>
              <a:rPr lang="en-US" dirty="0">
                <a:solidFill>
                  <a:srgbClr val="0070C0"/>
                </a:solidFill>
              </a:rPr>
              <a:t>if you have been paying attention to the various </a:t>
            </a:r>
            <a:r>
              <a:rPr lang="en-US" dirty="0" err="1">
                <a:solidFill>
                  <a:srgbClr val="0070C0"/>
                </a:solidFill>
              </a:rPr>
              <a:t>unfoldings</a:t>
            </a:r>
            <a:r>
              <a:rPr lang="en-US" dirty="0">
                <a:solidFill>
                  <a:srgbClr val="0070C0"/>
                </a:solidFill>
              </a:rPr>
              <a:t> in this module …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dependency and/or contingency overwhelmingly mark human history …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</a:t>
            </a:r>
            <a:r>
              <a:rPr lang="en-US" dirty="0">
                <a:solidFill>
                  <a:srgbClr val="0070C0"/>
                </a:solidFill>
              </a:rPr>
              <a:t> are in this </a:t>
            </a:r>
            <a:r>
              <a:rPr lang="en-US" dirty="0">
                <a:solidFill>
                  <a:srgbClr val="FF0000"/>
                </a:solidFill>
              </a:rPr>
              <a:t>together </a:t>
            </a: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13768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Singapore </a:t>
            </a:r>
            <a:r>
              <a:rPr lang="en-SG" dirty="0">
                <a:solidFill>
                  <a:srgbClr val="0070C0"/>
                </a:solidFill>
              </a:rPr>
              <a:t>politically</a:t>
            </a:r>
            <a:r>
              <a:rPr lang="en-SG" dirty="0"/>
              <a:t> independent in 1965 …</a:t>
            </a:r>
          </a:p>
          <a:p>
            <a:endParaRPr lang="en-SG" dirty="0"/>
          </a:p>
          <a:p>
            <a:r>
              <a:rPr lang="en-SG" dirty="0"/>
              <a:t>problem of lack of ‘domestic’ and ‘off-shore’ natural resources …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Konfrontasi</a:t>
            </a:r>
            <a:r>
              <a:rPr lang="en-US" dirty="0">
                <a:solidFill>
                  <a:srgbClr val="FF0000"/>
                </a:solidFill>
              </a:rPr>
              <a:t> also cut off resources from Indonesian islands south of Singapore)</a:t>
            </a:r>
            <a:endParaRPr lang="en-S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pic>
        <p:nvPicPr>
          <p:cNvPr id="1028" name="Picture 4" descr="Image result for map of singapore and riau">
            <a:extLst>
              <a:ext uri="{FF2B5EF4-FFF2-40B4-BE49-F238E27FC236}">
                <a16:creationId xmlns:a16="http://schemas.microsoft.com/office/drawing/2014/main" id="{1B7D1C1C-32D1-4A8D-B0DA-9F11AABE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16833"/>
            <a:ext cx="9134328" cy="42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57763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r>
              <a:rPr lang="en-SG" dirty="0"/>
              <a:t>rising unemployment …</a:t>
            </a:r>
          </a:p>
          <a:p>
            <a:endParaRPr lang="en-SG" dirty="0"/>
          </a:p>
          <a:p>
            <a:r>
              <a:rPr lang="en-SG" dirty="0"/>
              <a:t>maritime trade and its offshoots cannot employ enough of working age portion of 1.8 million people …   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39296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GES1011/GESS1009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9168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SG" sz="58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The Evolution of a 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SG" sz="5800" dirty="0"/>
              <a:t>Global City-State</a:t>
            </a:r>
          </a:p>
          <a:p>
            <a:pPr algn="ctr">
              <a:buNone/>
            </a:pPr>
            <a:endParaRPr lang="en-SG" sz="6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population growth in Singapore 1960 to 1990  …</a:t>
            </a:r>
          </a:p>
          <a:p>
            <a:endParaRPr lang="en-SG" dirty="0"/>
          </a:p>
          <a:p>
            <a:r>
              <a:rPr lang="en-SG" dirty="0"/>
              <a:t>1960                  (1.40m) </a:t>
            </a:r>
          </a:p>
          <a:p>
            <a:r>
              <a:rPr lang="en-SG" dirty="0"/>
              <a:t>1970                  (2.10m)</a:t>
            </a:r>
          </a:p>
          <a:p>
            <a:r>
              <a:rPr lang="en-SG" dirty="0"/>
              <a:t>1980                  (2.40m)</a:t>
            </a:r>
          </a:p>
          <a:p>
            <a:r>
              <a:rPr lang="en-SG" dirty="0"/>
              <a:t>1990                  (3.04m) 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growth (GDP) in Singapore 1960 to 2000  …</a:t>
            </a:r>
          </a:p>
          <a:p>
            <a:endParaRPr lang="en-SG" dirty="0"/>
          </a:p>
          <a:p>
            <a:r>
              <a:rPr lang="en-SG" dirty="0"/>
              <a:t>1960-69                       (8.7%) </a:t>
            </a:r>
          </a:p>
          <a:p>
            <a:r>
              <a:rPr lang="en-SG" dirty="0"/>
              <a:t>1970-79                       (9.4%)</a:t>
            </a:r>
          </a:p>
          <a:p>
            <a:r>
              <a:rPr lang="en-SG" dirty="0"/>
              <a:t>1980-89                       (7.5%)</a:t>
            </a:r>
          </a:p>
          <a:p>
            <a:r>
              <a:rPr lang="en-SG" dirty="0"/>
              <a:t>1990-2000                  (8.4%) 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economic growth (GDP per capita) in Singapore 1960 to 19900  …</a:t>
            </a:r>
          </a:p>
          <a:p>
            <a:endParaRPr lang="en-SG" dirty="0"/>
          </a:p>
          <a:p>
            <a:r>
              <a:rPr lang="en-SG" dirty="0"/>
              <a:t>1960                   ($1500.00) </a:t>
            </a:r>
          </a:p>
          <a:p>
            <a:r>
              <a:rPr lang="en-SG" dirty="0"/>
              <a:t>1970                   ($2832.00)</a:t>
            </a:r>
          </a:p>
          <a:p>
            <a:r>
              <a:rPr lang="en-SG" dirty="0"/>
              <a:t>1980                   ($10,714.00)</a:t>
            </a:r>
          </a:p>
          <a:p>
            <a:r>
              <a:rPr lang="en-SG" dirty="0"/>
              <a:t>1990                   ($23,139.00) </a:t>
            </a:r>
          </a:p>
          <a:p>
            <a:r>
              <a:rPr lang="en-US" dirty="0">
                <a:solidFill>
                  <a:srgbClr val="0070C0"/>
                </a:solidFill>
              </a:rPr>
              <a:t>2015                    ($75,000.00)</a:t>
            </a:r>
            <a:endParaRPr lang="en-SG" dirty="0">
              <a:solidFill>
                <a:srgbClr val="0070C0"/>
              </a:solidFill>
            </a:endParaRP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SG" dirty="0"/>
          </a:p>
          <a:p>
            <a:r>
              <a:rPr lang="en-SG" b="1" dirty="0"/>
              <a:t>economic strategies </a:t>
            </a:r>
            <a:r>
              <a:rPr lang="en-SG" dirty="0"/>
              <a:t>changed across first five decades (roughly) …</a:t>
            </a:r>
          </a:p>
          <a:p>
            <a:endParaRPr lang="en-SG" dirty="0"/>
          </a:p>
          <a:p>
            <a:r>
              <a:rPr lang="en-SG" dirty="0"/>
              <a:t>Labour-intensive  (import substitution) Industrialisation (1960s)</a:t>
            </a:r>
          </a:p>
          <a:p>
            <a:r>
              <a:rPr lang="en-SG" dirty="0"/>
              <a:t>Export-oriented Industrialisation (1960s-70s)</a:t>
            </a:r>
          </a:p>
          <a:p>
            <a:r>
              <a:rPr lang="en-SG" dirty="0"/>
              <a:t>Cost-Competitive Industrialisation (1980s)</a:t>
            </a:r>
          </a:p>
          <a:p>
            <a:r>
              <a:rPr lang="en-SG" dirty="0"/>
              <a:t>Enterprise Development Industrialisation (1990s)</a:t>
            </a:r>
          </a:p>
          <a:p>
            <a:r>
              <a:rPr lang="en-SG" dirty="0"/>
              <a:t>Economic Globalisation/k-economy (2000-present)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Labour</a:t>
            </a:r>
            <a:r>
              <a:rPr lang="en-SG" dirty="0">
                <a:solidFill>
                  <a:srgbClr val="FF0000"/>
                </a:solidFill>
              </a:rPr>
              <a:t>-intensive Industrialisation (1960)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Singapore encouraged domestic industry towards </a:t>
            </a:r>
            <a:r>
              <a:rPr lang="en-SG" dirty="0">
                <a:solidFill>
                  <a:srgbClr val="FF0000"/>
                </a:solidFill>
              </a:rPr>
              <a:t>import substitution </a:t>
            </a:r>
            <a:r>
              <a:rPr lang="en-SG" dirty="0"/>
              <a:t>...</a:t>
            </a:r>
          </a:p>
          <a:p>
            <a:endParaRPr lang="en-US" dirty="0"/>
          </a:p>
          <a:p>
            <a:r>
              <a:rPr lang="en-US" dirty="0"/>
              <a:t>items such as mosquito coils, matches, religious combustibles, fishing paraphernalia, slippers, gloves … 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>
                <a:solidFill>
                  <a:srgbClr val="FF0000"/>
                </a:solidFill>
              </a:rPr>
              <a:t>Export-Oriented Industrialisation (1970s)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Singapore </a:t>
            </a:r>
            <a:r>
              <a:rPr lang="en-SG" dirty="0">
                <a:solidFill>
                  <a:srgbClr val="0070C0"/>
                </a:solidFill>
              </a:rPr>
              <a:t>imported productive capacity </a:t>
            </a:r>
            <a:r>
              <a:rPr lang="en-SG" dirty="0"/>
              <a:t>and capital …</a:t>
            </a:r>
          </a:p>
          <a:p>
            <a:endParaRPr lang="en-SG" dirty="0"/>
          </a:p>
          <a:p>
            <a:r>
              <a:rPr lang="en-SG" dirty="0"/>
              <a:t>attract MNCs to the country …</a:t>
            </a:r>
          </a:p>
          <a:p>
            <a:endParaRPr lang="en-SG" dirty="0"/>
          </a:p>
          <a:p>
            <a:r>
              <a:rPr lang="en-SG" dirty="0"/>
              <a:t>dominant industrial policy focus was to </a:t>
            </a:r>
            <a:r>
              <a:rPr lang="en-SG" dirty="0">
                <a:solidFill>
                  <a:srgbClr val="FF0000"/>
                </a:solidFill>
              </a:rPr>
              <a:t>make Singapore a choice location</a:t>
            </a:r>
            <a:r>
              <a:rPr lang="en-SG" dirty="0"/>
              <a:t> compared to neighbouring countries …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SG" dirty="0"/>
          </a:p>
          <a:p>
            <a:r>
              <a:rPr lang="en-SG" sz="4300" dirty="0"/>
              <a:t>strategic trading location, </a:t>
            </a:r>
            <a:r>
              <a:rPr lang="en-SG" sz="4300" dirty="0">
                <a:solidFill>
                  <a:srgbClr val="FF0000"/>
                </a:solidFill>
              </a:rPr>
              <a:t>harmonious industrial relations </a:t>
            </a:r>
            <a:r>
              <a:rPr lang="en-SG" sz="4300" dirty="0"/>
              <a:t>climate, </a:t>
            </a:r>
            <a:r>
              <a:rPr lang="en-SG" sz="4300" dirty="0">
                <a:solidFill>
                  <a:srgbClr val="FF0000"/>
                </a:solidFill>
              </a:rPr>
              <a:t>well-equipped physical infrastructure </a:t>
            </a:r>
            <a:r>
              <a:rPr lang="en-SG" sz="4300" dirty="0"/>
              <a:t>and a relatively </a:t>
            </a:r>
            <a:r>
              <a:rPr lang="en-SG" sz="4300" dirty="0">
                <a:solidFill>
                  <a:srgbClr val="FF0000"/>
                </a:solidFill>
              </a:rPr>
              <a:t>skilled workforce</a:t>
            </a:r>
            <a:r>
              <a:rPr lang="en-SG" sz="4300" dirty="0"/>
              <a:t>, coupled with </a:t>
            </a:r>
            <a:r>
              <a:rPr lang="en-SG" sz="4300" dirty="0">
                <a:solidFill>
                  <a:srgbClr val="FF0000"/>
                </a:solidFill>
              </a:rPr>
              <a:t>political stability  </a:t>
            </a:r>
            <a:r>
              <a:rPr lang="en-SG" sz="4300" dirty="0"/>
              <a:t>…</a:t>
            </a:r>
          </a:p>
          <a:p>
            <a:endParaRPr lang="en-SG" sz="4300" dirty="0"/>
          </a:p>
          <a:p>
            <a:r>
              <a:rPr lang="en-SG" sz="4300" dirty="0"/>
              <a:t>the government’s primary economic objective was </a:t>
            </a:r>
            <a:r>
              <a:rPr lang="en-SG" sz="4300" dirty="0">
                <a:solidFill>
                  <a:srgbClr val="FF0000"/>
                </a:solidFill>
              </a:rPr>
              <a:t>to root MNCs in the country to advance the industrialisation process </a:t>
            </a:r>
            <a:r>
              <a:rPr lang="en-SG" sz="4300" dirty="0"/>
              <a:t>in tandem with its long-term economic progress …</a:t>
            </a:r>
          </a:p>
          <a:p>
            <a:endParaRPr lang="en-SG" sz="4300" dirty="0"/>
          </a:p>
          <a:p>
            <a:r>
              <a:rPr lang="en-SG" sz="4300" dirty="0"/>
              <a:t>a selectively interventionist approach of industrial policy-making, with MNCs playing a key role</a:t>
            </a:r>
            <a:r>
              <a:rPr lang="en-SG" sz="4300" dirty="0">
                <a:solidFill>
                  <a:srgbClr val="FF0000"/>
                </a:solidFill>
              </a:rPr>
              <a:t>, to develop a competitive export-oriented climate</a:t>
            </a:r>
            <a:r>
              <a:rPr lang="en-SG" sz="4300" dirty="0"/>
              <a:t> …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SG" dirty="0"/>
          </a:p>
          <a:p>
            <a:r>
              <a:rPr lang="en-SG" sz="3600" dirty="0"/>
              <a:t>import factors of growth …</a:t>
            </a:r>
          </a:p>
          <a:p>
            <a:endParaRPr lang="en-SG" sz="3600" dirty="0"/>
          </a:p>
          <a:p>
            <a:r>
              <a:rPr lang="en-SG" sz="3600" dirty="0">
                <a:solidFill>
                  <a:srgbClr val="FF0000"/>
                </a:solidFill>
              </a:rPr>
              <a:t>no mention of indigenous innovation …</a:t>
            </a:r>
          </a:p>
          <a:p>
            <a:endParaRPr lang="en-SG" sz="3600" dirty="0"/>
          </a:p>
          <a:p>
            <a:r>
              <a:rPr lang="en-SG" sz="3600" dirty="0"/>
              <a:t>leverage success of </a:t>
            </a:r>
            <a:r>
              <a:rPr lang="en-SG" sz="3600" dirty="0">
                <a:solidFill>
                  <a:srgbClr val="FF0000"/>
                </a:solidFill>
              </a:rPr>
              <a:t>MNC</a:t>
            </a:r>
            <a:r>
              <a:rPr lang="en-SG" sz="3600" dirty="0"/>
              <a:t>s …</a:t>
            </a:r>
          </a:p>
          <a:p>
            <a:endParaRPr lang="en-US" sz="3600" dirty="0"/>
          </a:p>
          <a:p>
            <a:r>
              <a:rPr lang="en-US" sz="3600" dirty="0"/>
              <a:t>(note the continuing presence of the </a:t>
            </a:r>
            <a:r>
              <a:rPr lang="en-US" sz="3600" b="1" dirty="0"/>
              <a:t>international</a:t>
            </a:r>
            <a:r>
              <a:rPr lang="en-US" sz="3600" dirty="0"/>
              <a:t>/</a:t>
            </a:r>
            <a:r>
              <a:rPr lang="en-US" sz="3600" b="1" dirty="0"/>
              <a:t>global</a:t>
            </a:r>
            <a:r>
              <a:rPr lang="en-US" sz="3600" dirty="0"/>
              <a:t>)</a:t>
            </a:r>
            <a:endParaRPr lang="en-SG" sz="3600" dirty="0"/>
          </a:p>
          <a:p>
            <a:pPr marL="0" indent="0">
              <a:buNone/>
            </a:pPr>
            <a:endParaRPr lang="en-SG" sz="36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MNCs are </a:t>
            </a:r>
            <a:r>
              <a:rPr lang="en-US" sz="3600" dirty="0">
                <a:solidFill>
                  <a:srgbClr val="FF0000"/>
                </a:solidFill>
              </a:rPr>
              <a:t>foreign</a:t>
            </a:r>
            <a:r>
              <a:rPr lang="en-US" sz="3600" dirty="0"/>
              <a:t> …</a:t>
            </a:r>
          </a:p>
          <a:p>
            <a:r>
              <a:rPr lang="en-US" sz="3600" dirty="0"/>
              <a:t>so no apparent government reservations with coming under external corporate influence …</a:t>
            </a:r>
          </a:p>
          <a:p>
            <a:r>
              <a:rPr lang="en-US" sz="3600" dirty="0">
                <a:solidFill>
                  <a:srgbClr val="0070C0"/>
                </a:solidFill>
              </a:rPr>
              <a:t>economic dependency </a:t>
            </a:r>
            <a:r>
              <a:rPr lang="en-US" sz="3600" dirty="0"/>
              <a:t>underscored …</a:t>
            </a:r>
          </a:p>
          <a:p>
            <a:r>
              <a:rPr lang="en-US" sz="3600" dirty="0"/>
              <a:t>major MNCs behave like, and have turnovers equivalent to GDPs of small countries …</a:t>
            </a:r>
          </a:p>
          <a:p>
            <a:pPr marL="0" indent="0">
              <a:buNone/>
            </a:pPr>
            <a:endParaRPr lang="en-SG" sz="36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52494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>
                <a:solidFill>
                  <a:srgbClr val="FF0000"/>
                </a:solidFill>
              </a:rPr>
              <a:t>Cost-Competitive Industrialisation (1980s)</a:t>
            </a:r>
          </a:p>
          <a:p>
            <a:endParaRPr lang="en-SG" dirty="0"/>
          </a:p>
          <a:p>
            <a:r>
              <a:rPr lang="en-SG" dirty="0"/>
              <a:t>industrialisation was firmly established in several sectors of industry such as </a:t>
            </a:r>
          </a:p>
          <a:p>
            <a:r>
              <a:rPr lang="en-SG" dirty="0"/>
              <a:t>electronic parts manufacturing</a:t>
            </a:r>
          </a:p>
          <a:p>
            <a:r>
              <a:rPr lang="en-SG" dirty="0"/>
              <a:t>construction and building engineering</a:t>
            </a:r>
          </a:p>
          <a:p>
            <a:r>
              <a:rPr lang="en-SG" dirty="0"/>
              <a:t>logistics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unemployment was no longer a pressing social concern …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 recap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SG" sz="5900" dirty="0"/>
              <a:t>after the war ...</a:t>
            </a:r>
          </a:p>
          <a:p>
            <a:endParaRPr lang="en-SG" sz="5900" dirty="0">
              <a:solidFill>
                <a:srgbClr val="0070C0"/>
              </a:solidFill>
            </a:endParaRPr>
          </a:p>
          <a:p>
            <a:r>
              <a:rPr lang="en-SG" sz="5900" dirty="0">
                <a:solidFill>
                  <a:srgbClr val="0070C0"/>
                </a:solidFill>
              </a:rPr>
              <a:t>decolonization ...</a:t>
            </a:r>
          </a:p>
          <a:p>
            <a:pPr marL="0" indent="0">
              <a:buNone/>
            </a:pPr>
            <a:endParaRPr lang="en-SG" sz="5900" dirty="0"/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economic recession in 1985</a:t>
            </a:r>
            <a:r>
              <a:rPr lang="en-SG" dirty="0"/>
              <a:t> with a negative gross domestic product (GDP) growth of 1.6% came as </a:t>
            </a:r>
            <a:r>
              <a:rPr lang="en-SG" dirty="0">
                <a:solidFill>
                  <a:srgbClr val="00B050"/>
                </a:solidFill>
              </a:rPr>
              <a:t>a rude shock </a:t>
            </a:r>
            <a:r>
              <a:rPr lang="en-SG" dirty="0"/>
              <a:t>to the political leaders and industrial policy-makers alike …</a:t>
            </a:r>
          </a:p>
          <a:p>
            <a:endParaRPr lang="en-SG" dirty="0"/>
          </a:p>
          <a:p>
            <a:r>
              <a:rPr lang="en-SG" dirty="0"/>
              <a:t>attributed to the </a:t>
            </a:r>
            <a:r>
              <a:rPr lang="en-SG" dirty="0">
                <a:solidFill>
                  <a:srgbClr val="FF0000"/>
                </a:solidFill>
              </a:rPr>
              <a:t>erosion of the country’s cost competitiveness</a:t>
            </a:r>
            <a:r>
              <a:rPr lang="en-SG" dirty="0"/>
              <a:t> that forced many foreign firms to move their business operations to other surrounding low-cost locations …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0000" lnSpcReduction="20000"/>
          </a:bodyPr>
          <a:lstStyle/>
          <a:p>
            <a:endParaRPr lang="en-SG" dirty="0"/>
          </a:p>
          <a:p>
            <a:r>
              <a:rPr lang="en-SG" sz="3400" dirty="0"/>
              <a:t>the government learnt an important lesson from the economic recession: </a:t>
            </a:r>
          </a:p>
          <a:p>
            <a:endParaRPr lang="en-SG" sz="3400" dirty="0"/>
          </a:p>
          <a:p>
            <a:r>
              <a:rPr lang="en-SG" sz="3400" dirty="0"/>
              <a:t>that it is crucial to be </a:t>
            </a:r>
            <a:r>
              <a:rPr lang="en-SG" sz="3400" dirty="0">
                <a:solidFill>
                  <a:srgbClr val="0070C0"/>
                </a:solidFill>
              </a:rPr>
              <a:t>cost competitive</a:t>
            </a:r>
            <a:r>
              <a:rPr lang="en-SG" sz="3400" dirty="0"/>
              <a:t>, coupled with other economic factors of production (such as strong productivity growth) and most importantly, </a:t>
            </a:r>
            <a:r>
              <a:rPr lang="en-SG" sz="3400" dirty="0">
                <a:solidFill>
                  <a:srgbClr val="0070C0"/>
                </a:solidFill>
              </a:rPr>
              <a:t>enable firms to implement new cost structures to maintain business competitiveness </a:t>
            </a:r>
            <a:r>
              <a:rPr lang="en-SG" sz="3400" dirty="0"/>
              <a:t>…</a:t>
            </a:r>
          </a:p>
          <a:p>
            <a:endParaRPr lang="en-US" sz="3400" dirty="0"/>
          </a:p>
          <a:p>
            <a:r>
              <a:rPr lang="en-US" sz="3400" dirty="0"/>
              <a:t>heightened </a:t>
            </a:r>
            <a:r>
              <a:rPr lang="en-US" sz="3400" dirty="0">
                <a:solidFill>
                  <a:srgbClr val="0070C0"/>
                </a:solidFill>
              </a:rPr>
              <a:t>business and financial rationalization </a:t>
            </a:r>
            <a:r>
              <a:rPr lang="en-US" sz="3400" dirty="0"/>
              <a:t>needed …</a:t>
            </a:r>
          </a:p>
          <a:p>
            <a:endParaRPr lang="en-SG" sz="3400" dirty="0"/>
          </a:p>
          <a:p>
            <a:r>
              <a:rPr lang="en-US" sz="3400" dirty="0">
                <a:solidFill>
                  <a:srgbClr val="00B050"/>
                </a:solidFill>
              </a:rPr>
              <a:t>government thinking like a business </a:t>
            </a:r>
            <a:r>
              <a:rPr lang="en-US" sz="3400" dirty="0"/>
              <a:t>….</a:t>
            </a:r>
          </a:p>
          <a:p>
            <a:endParaRPr lang="en-US" sz="3400" dirty="0"/>
          </a:p>
          <a:p>
            <a:r>
              <a:rPr lang="en-US" sz="3400" dirty="0">
                <a:solidFill>
                  <a:srgbClr val="FF0000"/>
                </a:solidFill>
              </a:rPr>
              <a:t>Singapore Incorporated ???</a:t>
            </a:r>
            <a:endParaRPr lang="en-SG" sz="3400" dirty="0">
              <a:solidFill>
                <a:srgbClr val="FF0000"/>
              </a:solidFill>
            </a:endParaRP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52198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financial</a:t>
            </a:r>
            <a:r>
              <a:rPr lang="en-SG" dirty="0"/>
              <a:t> tinkering with threatened formula of growth …</a:t>
            </a:r>
          </a:p>
          <a:p>
            <a:r>
              <a:rPr lang="en-US" dirty="0"/>
              <a:t>dominance of the </a:t>
            </a:r>
            <a:r>
              <a:rPr lang="en-US" dirty="0">
                <a:solidFill>
                  <a:srgbClr val="00B050"/>
                </a:solidFill>
              </a:rPr>
              <a:t>‘bottom line’ </a:t>
            </a:r>
            <a:r>
              <a:rPr lang="en-US" dirty="0"/>
              <a:t>…</a:t>
            </a:r>
            <a:endParaRPr lang="en-SG" dirty="0"/>
          </a:p>
          <a:p>
            <a:r>
              <a:rPr lang="en-SG" dirty="0"/>
              <a:t>focus is outside (as previously) and also backward and sideward (towards competitors) …</a:t>
            </a:r>
          </a:p>
          <a:p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again, no emphasis on indigenous innovation …</a:t>
            </a: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economic phases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>
                <a:solidFill>
                  <a:srgbClr val="FF0000"/>
                </a:solidFill>
              </a:rPr>
              <a:t>Enterprise Development Industrialisation (1990s)</a:t>
            </a:r>
          </a:p>
          <a:p>
            <a:pPr marL="0" indent="0">
              <a:buNone/>
            </a:pPr>
            <a:r>
              <a:rPr lang="en-SG" dirty="0"/>
              <a:t>  </a:t>
            </a:r>
          </a:p>
          <a:p>
            <a:r>
              <a:rPr lang="en-SG" dirty="0">
                <a:solidFill>
                  <a:srgbClr val="FF0000"/>
                </a:solidFill>
              </a:rPr>
              <a:t>tap more decisively into regional markets </a:t>
            </a:r>
            <a:r>
              <a:rPr lang="en-SG" dirty="0"/>
              <a:t>for trade and outward investment; </a:t>
            </a:r>
          </a:p>
          <a:p>
            <a:endParaRPr lang="en-SG" dirty="0"/>
          </a:p>
          <a:p>
            <a:r>
              <a:rPr lang="en-SG" dirty="0"/>
              <a:t>step up the pace of </a:t>
            </a:r>
            <a:r>
              <a:rPr lang="en-SG" dirty="0">
                <a:solidFill>
                  <a:srgbClr val="FF0000"/>
                </a:solidFill>
              </a:rPr>
              <a:t>industrial upgrading</a:t>
            </a:r>
            <a:r>
              <a:rPr lang="en-SG" dirty="0"/>
              <a:t>; </a:t>
            </a:r>
          </a:p>
          <a:p>
            <a:endParaRPr lang="en-SG" dirty="0"/>
          </a:p>
          <a:p>
            <a:r>
              <a:rPr lang="en-SG" dirty="0"/>
              <a:t>promote </a:t>
            </a:r>
            <a:r>
              <a:rPr lang="en-SG" b="1" dirty="0">
                <a:solidFill>
                  <a:srgbClr val="0070C0"/>
                </a:solidFill>
              </a:rPr>
              <a:t>innovation, enterprise, and entrepreneurship </a:t>
            </a:r>
            <a:r>
              <a:rPr lang="en-SG" dirty="0"/>
              <a:t>in the economy …</a:t>
            </a:r>
          </a:p>
          <a:p>
            <a:endParaRPr lang="en-SG" dirty="0"/>
          </a:p>
          <a:p>
            <a:r>
              <a:rPr lang="en-SG" dirty="0"/>
              <a:t>liberalise various services sectors such as finance, telecommunications, and utilities …</a:t>
            </a:r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knowledge economy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51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Knowledge Economy (2000- today)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hlinkClick r:id="rId2"/>
              </a:rPr>
              <a:t>watch ...</a:t>
            </a:r>
            <a:endParaRPr lang="en-SG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watch …</a:t>
            </a:r>
            <a:endParaRPr lang="en-SG" dirty="0"/>
          </a:p>
          <a:p>
            <a:pPr>
              <a:buNone/>
            </a:pPr>
            <a:endParaRPr lang="en-SG" dirty="0"/>
          </a:p>
          <a:p>
            <a:r>
              <a:rPr lang="en-US" dirty="0">
                <a:hlinkClick r:id="rId4"/>
              </a:rPr>
              <a:t>watch …</a:t>
            </a:r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627846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knowledge economy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>
              <a:solidFill>
                <a:srgbClr val="FF0000"/>
              </a:solidFill>
            </a:endParaRP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9605"/>
            <a:ext cx="73152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0388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knowledge economy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>
              <a:solidFill>
                <a:srgbClr val="FF0000"/>
              </a:solidFill>
            </a:endParaRP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3" y="1393475"/>
            <a:ext cx="7493889" cy="49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5526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43000"/>
          </a:xfrm>
        </p:spPr>
        <p:txBody>
          <a:bodyPr>
            <a:normAutofit/>
          </a:bodyPr>
          <a:lstStyle/>
          <a:p>
            <a:r>
              <a:rPr lang="en-SG" dirty="0"/>
              <a:t>knowledge economy 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4" y="1484784"/>
            <a:ext cx="8330756" cy="38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3678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SG" dirty="0"/>
              <a:t>knowledge economy ...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 fontScale="25000" lnSpcReduction="20000"/>
          </a:bodyPr>
          <a:lstStyle/>
          <a:p>
            <a:endParaRPr lang="en-US" sz="3600" dirty="0"/>
          </a:p>
          <a:p>
            <a:r>
              <a:rPr lang="en-US" sz="16000" dirty="0"/>
              <a:t>older factors of production:</a:t>
            </a:r>
          </a:p>
          <a:p>
            <a:pPr marL="0" indent="0">
              <a:buNone/>
            </a:pPr>
            <a:endParaRPr lang="en-US" sz="16000" dirty="0"/>
          </a:p>
          <a:p>
            <a:r>
              <a:rPr lang="en-US" sz="16000" dirty="0"/>
              <a:t>land </a:t>
            </a:r>
          </a:p>
          <a:p>
            <a:r>
              <a:rPr lang="en-US" sz="16000" dirty="0"/>
              <a:t>(and sea)</a:t>
            </a:r>
          </a:p>
          <a:p>
            <a:r>
              <a:rPr lang="en-US" sz="16000" dirty="0"/>
              <a:t>(and what lies beneath both)</a:t>
            </a:r>
          </a:p>
          <a:p>
            <a:r>
              <a:rPr lang="en-US" sz="16000" dirty="0" err="1"/>
              <a:t>labour</a:t>
            </a:r>
            <a:endParaRPr lang="en-US" sz="16000" dirty="0"/>
          </a:p>
          <a:p>
            <a:r>
              <a:rPr lang="en-US" sz="16000" dirty="0"/>
              <a:t>capital</a:t>
            </a:r>
          </a:p>
          <a:p>
            <a:r>
              <a:rPr lang="en-US" sz="16000" dirty="0">
                <a:solidFill>
                  <a:srgbClr val="00B0F0"/>
                </a:solidFill>
              </a:rPr>
              <a:t>ideas ???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32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SG" dirty="0"/>
              <a:t> recap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40000" lnSpcReduction="20000"/>
          </a:bodyPr>
          <a:lstStyle/>
          <a:p>
            <a:endParaRPr lang="en-SG" dirty="0"/>
          </a:p>
          <a:p>
            <a:endParaRPr lang="en-SG" sz="8000" dirty="0">
              <a:solidFill>
                <a:srgbClr val="FF0000"/>
              </a:solidFill>
            </a:endParaRPr>
          </a:p>
          <a:p>
            <a:r>
              <a:rPr lang="en-SG" sz="8000" dirty="0"/>
              <a:t>promises of ‘local’ control and increasing autonomy ...</a:t>
            </a:r>
          </a:p>
          <a:p>
            <a:endParaRPr lang="en-SG" sz="8000" dirty="0"/>
          </a:p>
          <a:p>
            <a:r>
              <a:rPr lang="en-SG" sz="8000" dirty="0"/>
              <a:t>even if compromised by declaration of Emergency in 1948 ...</a:t>
            </a:r>
          </a:p>
          <a:p>
            <a:endParaRPr lang="en-SG" sz="8000" dirty="0"/>
          </a:p>
          <a:p>
            <a:r>
              <a:rPr lang="en-SG" sz="8000" dirty="0"/>
              <a:t>led to local elections in Singapore ...</a:t>
            </a:r>
          </a:p>
          <a:p>
            <a:endParaRPr lang="en-SG" sz="8000" dirty="0"/>
          </a:p>
          <a:p>
            <a:pPr>
              <a:buNone/>
            </a:pPr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SG" sz="4000" dirty="0"/>
              <a:t>knowledge economy ...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rmAutofit fontScale="25000" lnSpcReduction="20000"/>
          </a:bodyPr>
          <a:lstStyle/>
          <a:p>
            <a:endParaRPr lang="en-US" sz="3600" dirty="0"/>
          </a:p>
          <a:p>
            <a:r>
              <a:rPr lang="en-US" sz="12800" dirty="0"/>
              <a:t>ideas/new knowledge …</a:t>
            </a:r>
          </a:p>
          <a:p>
            <a:r>
              <a:rPr lang="en-US" sz="12800" dirty="0"/>
              <a:t>entrepreneurialism/risk-taking/embracing failure …</a:t>
            </a:r>
          </a:p>
          <a:p>
            <a:r>
              <a:rPr lang="en-US" sz="12800" dirty="0"/>
              <a:t>interpretation and/or synthesis of information … </a:t>
            </a:r>
          </a:p>
          <a:p>
            <a:r>
              <a:rPr lang="en-US" sz="12800" dirty="0"/>
              <a:t>deregulation/lower barriers to information …  </a:t>
            </a:r>
          </a:p>
          <a:p>
            <a:r>
              <a:rPr lang="en-US" sz="12800" dirty="0"/>
              <a:t>leveraging IT: connectivity, speed, colossal volumes of data, </a:t>
            </a:r>
            <a:r>
              <a:rPr lang="en-US" sz="12800" dirty="0" err="1"/>
              <a:t>etc</a:t>
            </a:r>
            <a:r>
              <a:rPr lang="en-US" sz="12800" dirty="0"/>
              <a:t> … </a:t>
            </a:r>
          </a:p>
          <a:p>
            <a:r>
              <a:rPr lang="en-US" sz="12800" dirty="0"/>
              <a:t>sustainability …</a:t>
            </a:r>
          </a:p>
          <a:p>
            <a:pPr marL="0" indent="0">
              <a:buNone/>
            </a:pPr>
            <a:endParaRPr lang="en-US" sz="1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3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37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Singapore and the knowledge economy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SG" sz="5500" dirty="0"/>
          </a:p>
          <a:p>
            <a:r>
              <a:rPr lang="en-SG" sz="5500" dirty="0"/>
              <a:t>as a polity largely dependent on human resources, </a:t>
            </a:r>
            <a:r>
              <a:rPr lang="en-SG" sz="5500" dirty="0">
                <a:solidFill>
                  <a:srgbClr val="FF0000"/>
                </a:solidFill>
              </a:rPr>
              <a:t>educating </a:t>
            </a:r>
            <a:r>
              <a:rPr lang="en-SG" sz="5500" dirty="0"/>
              <a:t>the populace is crucial …</a:t>
            </a:r>
          </a:p>
          <a:p>
            <a:endParaRPr lang="en-SG" sz="5500" dirty="0"/>
          </a:p>
          <a:p>
            <a:r>
              <a:rPr lang="en-SG" sz="5500" dirty="0"/>
              <a:t>but a pressure cooker, </a:t>
            </a:r>
            <a:r>
              <a:rPr lang="en-SG" sz="5500" dirty="0">
                <a:solidFill>
                  <a:srgbClr val="FF0000"/>
                </a:solidFill>
              </a:rPr>
              <a:t>ruthlessly meritocratic (academic) </a:t>
            </a:r>
            <a:r>
              <a:rPr lang="en-SG" sz="5500" dirty="0"/>
              <a:t>system may leave some (many?) behind and unable to contribute to the k-economy…</a:t>
            </a:r>
          </a:p>
          <a:p>
            <a:endParaRPr lang="en-SG" sz="5500" dirty="0"/>
          </a:p>
          <a:p>
            <a:r>
              <a:rPr lang="en-SG" sz="5500" dirty="0"/>
              <a:t>reforming education needs to embrace creativity and innovation wholeheartedly …</a:t>
            </a:r>
          </a:p>
          <a:p>
            <a:pPr>
              <a:buNone/>
            </a:pPr>
            <a:endParaRPr lang="en-SG" sz="5500" dirty="0"/>
          </a:p>
        </p:txBody>
      </p:sp>
    </p:spTree>
    <p:extLst>
      <p:ext uri="{BB962C8B-B14F-4D97-AF65-F5344CB8AC3E}">
        <p14:creationId xmlns:p14="http://schemas.microsoft.com/office/powerpoint/2010/main" val="32611694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Singapore and the knowledge economy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SG" sz="5500" dirty="0"/>
          </a:p>
          <a:p>
            <a:r>
              <a:rPr lang="en-SG" sz="5500" dirty="0"/>
              <a:t>reforming education:</a:t>
            </a:r>
          </a:p>
          <a:p>
            <a:endParaRPr lang="en-SG" sz="5500" b="1" dirty="0">
              <a:solidFill>
                <a:srgbClr val="00B050"/>
              </a:solidFill>
            </a:endParaRPr>
          </a:p>
          <a:p>
            <a:r>
              <a:rPr lang="en-US" sz="5500" b="1" dirty="0">
                <a:solidFill>
                  <a:srgbClr val="00B050"/>
                </a:solidFill>
              </a:rPr>
              <a:t>MOE kindergartens? </a:t>
            </a:r>
          </a:p>
          <a:p>
            <a:r>
              <a:rPr lang="en-US" sz="5500" b="1" dirty="0">
                <a:solidFill>
                  <a:srgbClr val="00B050"/>
                </a:solidFill>
              </a:rPr>
              <a:t>subject-banding? </a:t>
            </a:r>
          </a:p>
          <a:p>
            <a:r>
              <a:rPr lang="en-US" sz="5500" b="1" dirty="0">
                <a:solidFill>
                  <a:srgbClr val="00B050"/>
                </a:solidFill>
              </a:rPr>
              <a:t>mixed-ability classes?</a:t>
            </a:r>
          </a:p>
          <a:p>
            <a:r>
              <a:rPr lang="en-US" sz="5500" b="1" dirty="0">
                <a:solidFill>
                  <a:srgbClr val="00B050"/>
                </a:solidFill>
              </a:rPr>
              <a:t>less exams?</a:t>
            </a:r>
          </a:p>
          <a:p>
            <a:endParaRPr lang="en-US" sz="5500" b="1" dirty="0">
              <a:solidFill>
                <a:srgbClr val="00B050"/>
              </a:solidFill>
            </a:endParaRPr>
          </a:p>
          <a:p>
            <a:r>
              <a:rPr lang="en-US" sz="5500" b="1" dirty="0">
                <a:solidFill>
                  <a:srgbClr val="0070C0"/>
                </a:solidFill>
              </a:rPr>
              <a:t>inter-</a:t>
            </a:r>
            <a:r>
              <a:rPr lang="en-US" sz="5500" b="1" dirty="0" err="1">
                <a:solidFill>
                  <a:srgbClr val="0070C0"/>
                </a:solidFill>
              </a:rPr>
              <a:t>disciplinarity</a:t>
            </a:r>
            <a:r>
              <a:rPr lang="en-US" sz="5500" b="1" dirty="0">
                <a:solidFill>
                  <a:srgbClr val="0070C0"/>
                </a:solidFill>
              </a:rPr>
              <a:t> ?</a:t>
            </a:r>
          </a:p>
          <a:p>
            <a:endParaRPr lang="en-US" sz="5500" b="1" dirty="0">
              <a:solidFill>
                <a:srgbClr val="00B050"/>
              </a:solidFill>
            </a:endParaRPr>
          </a:p>
          <a:p>
            <a:r>
              <a:rPr lang="en-US" sz="5500" dirty="0"/>
              <a:t>anything else ?</a:t>
            </a:r>
            <a:endParaRPr lang="en-SG" sz="5500" dirty="0"/>
          </a:p>
          <a:p>
            <a:pPr>
              <a:buNone/>
            </a:pPr>
            <a:endParaRPr lang="en-SG" sz="5500" dirty="0"/>
          </a:p>
        </p:txBody>
      </p:sp>
    </p:spTree>
    <p:extLst>
      <p:ext uri="{BB962C8B-B14F-4D97-AF65-F5344CB8AC3E}">
        <p14:creationId xmlns:p14="http://schemas.microsoft.com/office/powerpoint/2010/main" val="3712344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Singapore and the knowledge economy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sz="5500" dirty="0"/>
              <a:t>solution ???</a:t>
            </a:r>
          </a:p>
          <a:p>
            <a:r>
              <a:rPr lang="en-SG" sz="5500" dirty="0"/>
              <a:t>response ???</a:t>
            </a:r>
          </a:p>
          <a:p>
            <a:r>
              <a:rPr lang="en-SG" sz="5500" dirty="0"/>
              <a:t>heard anything from the academy or business or </a:t>
            </a:r>
            <a:r>
              <a:rPr lang="en-SG" sz="5500" dirty="0">
                <a:hlinkClick r:id="rId3"/>
              </a:rPr>
              <a:t>government</a:t>
            </a:r>
            <a:r>
              <a:rPr lang="en-SG" sz="5500" dirty="0"/>
              <a:t> or politicians or NGOs recently …</a:t>
            </a:r>
          </a:p>
          <a:p>
            <a:pPr>
              <a:buNone/>
            </a:pPr>
            <a:endParaRPr lang="en-SG" sz="5500" dirty="0"/>
          </a:p>
        </p:txBody>
      </p:sp>
    </p:spTree>
    <p:extLst>
      <p:ext uri="{BB962C8B-B14F-4D97-AF65-F5344CB8AC3E}">
        <p14:creationId xmlns:p14="http://schemas.microsoft.com/office/powerpoint/2010/main" val="13410229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Singapore and the knowledge economy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sz="5500" dirty="0" err="1"/>
              <a:t>i</a:t>
            </a:r>
            <a:r>
              <a:rPr lang="en-SG" sz="5500" dirty="0"/>
              <a:t> am not in the business of solving problems …</a:t>
            </a:r>
          </a:p>
          <a:p>
            <a:r>
              <a:rPr lang="en-SG" sz="5500" dirty="0" err="1"/>
              <a:t>i</a:t>
            </a:r>
            <a:r>
              <a:rPr lang="en-SG" sz="5500" dirty="0"/>
              <a:t> historicize them …</a:t>
            </a:r>
          </a:p>
          <a:p>
            <a:r>
              <a:rPr lang="en-SG" sz="5500" dirty="0"/>
              <a:t>partially in the hope that someone (in/with power) realises the character and  depth of the problem …</a:t>
            </a:r>
          </a:p>
          <a:p>
            <a:r>
              <a:rPr lang="en-SG" sz="5500" dirty="0"/>
              <a:t>and hopefully, shows us a way forward …</a:t>
            </a:r>
          </a:p>
          <a:p>
            <a:endParaRPr lang="en-SG" sz="5500" dirty="0"/>
          </a:p>
          <a:p>
            <a:pPr>
              <a:buNone/>
            </a:pPr>
            <a:endParaRPr lang="en-SG" sz="5500" dirty="0"/>
          </a:p>
        </p:txBody>
      </p:sp>
    </p:spTree>
    <p:extLst>
      <p:ext uri="{BB962C8B-B14F-4D97-AF65-F5344CB8AC3E}">
        <p14:creationId xmlns:p14="http://schemas.microsoft.com/office/powerpoint/2010/main" val="32456398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Singapore and the knowledge economy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sz="5500" dirty="0"/>
              <a:t>while </a:t>
            </a:r>
            <a:r>
              <a:rPr lang="en-SG" sz="5500" dirty="0" err="1"/>
              <a:t>i</a:t>
            </a:r>
            <a:r>
              <a:rPr lang="en-SG" sz="5500" dirty="0"/>
              <a:t> observe and wait …</a:t>
            </a:r>
          </a:p>
          <a:p>
            <a:endParaRPr lang="en-SG" sz="5500" dirty="0"/>
          </a:p>
          <a:p>
            <a:r>
              <a:rPr lang="en-SG" sz="5500" dirty="0" err="1"/>
              <a:t>i</a:t>
            </a:r>
            <a:r>
              <a:rPr lang="en-SG" sz="5500" dirty="0"/>
              <a:t> keep  listening and thinking …</a:t>
            </a:r>
          </a:p>
          <a:p>
            <a:endParaRPr lang="en-SG" sz="5500" dirty="0"/>
          </a:p>
          <a:p>
            <a:r>
              <a:rPr lang="en-SG" sz="5500" dirty="0"/>
              <a:t>by chance, </a:t>
            </a:r>
            <a:r>
              <a:rPr lang="en-SG" sz="5500" dirty="0" err="1"/>
              <a:t>i</a:t>
            </a:r>
            <a:r>
              <a:rPr lang="en-SG" sz="5500" dirty="0"/>
              <a:t> may hear something that resonates with a response …</a:t>
            </a:r>
          </a:p>
          <a:p>
            <a:endParaRPr lang="en-SG" sz="5500" dirty="0"/>
          </a:p>
          <a:p>
            <a:r>
              <a:rPr lang="en-SG" sz="5500" dirty="0"/>
              <a:t>and </a:t>
            </a:r>
            <a:r>
              <a:rPr lang="en-SG" sz="5500" dirty="0">
                <a:hlinkClick r:id="rId3"/>
              </a:rPr>
              <a:t>five years ago</a:t>
            </a:r>
            <a:r>
              <a:rPr lang="en-SG" sz="5500" dirty="0"/>
              <a:t>, I think I did …</a:t>
            </a:r>
          </a:p>
          <a:p>
            <a:endParaRPr lang="en-SG" sz="5500" dirty="0"/>
          </a:p>
          <a:p>
            <a:r>
              <a:rPr lang="en-SG" sz="5500" dirty="0"/>
              <a:t>and </a:t>
            </a:r>
            <a:r>
              <a:rPr lang="en-SG" sz="5500" dirty="0">
                <a:hlinkClick r:id="rId4"/>
              </a:rPr>
              <a:t> six years ago</a:t>
            </a:r>
            <a:r>
              <a:rPr lang="en-SG" sz="5500" dirty="0"/>
              <a:t>, I heard it again …</a:t>
            </a:r>
          </a:p>
          <a:p>
            <a:endParaRPr lang="en-SG" sz="5500" dirty="0"/>
          </a:p>
          <a:p>
            <a:pPr>
              <a:buNone/>
            </a:pPr>
            <a:endParaRPr lang="en-SG" sz="5500" dirty="0"/>
          </a:p>
        </p:txBody>
      </p:sp>
    </p:spTree>
    <p:extLst>
      <p:ext uri="{BB962C8B-B14F-4D97-AF65-F5344CB8AC3E}">
        <p14:creationId xmlns:p14="http://schemas.microsoft.com/office/powerpoint/2010/main" val="16990494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Autofit/>
          </a:bodyPr>
          <a:lstStyle/>
          <a:p>
            <a:r>
              <a:rPr lang="en-SG" sz="3600" dirty="0"/>
              <a:t>Singapore and the knowledge economy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endParaRPr lang="en-SG" sz="5500" dirty="0"/>
          </a:p>
          <a:p>
            <a:r>
              <a:rPr lang="en-SG" sz="5500" dirty="0"/>
              <a:t>what do you think ???</a:t>
            </a:r>
          </a:p>
          <a:p>
            <a:endParaRPr lang="en-SG" sz="5500" dirty="0"/>
          </a:p>
          <a:p>
            <a:pPr marL="0" indent="0">
              <a:buNone/>
            </a:pPr>
            <a:endParaRPr lang="en-SG" sz="5500" dirty="0"/>
          </a:p>
          <a:p>
            <a:endParaRPr lang="en-SG" sz="5500" dirty="0"/>
          </a:p>
          <a:p>
            <a:endParaRPr lang="en-SG" sz="5500" dirty="0"/>
          </a:p>
          <a:p>
            <a:pPr>
              <a:buNone/>
            </a:pPr>
            <a:endParaRPr lang="en-SG" sz="5500" dirty="0"/>
          </a:p>
        </p:txBody>
      </p:sp>
    </p:spTree>
    <p:extLst>
      <p:ext uri="{BB962C8B-B14F-4D97-AF65-F5344CB8AC3E}">
        <p14:creationId xmlns:p14="http://schemas.microsoft.com/office/powerpoint/2010/main" val="39922063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8138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9940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SG" dirty="0"/>
              <a:t> recap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72608"/>
          </a:xfrm>
        </p:spPr>
        <p:txBody>
          <a:bodyPr>
            <a:normAutofit fontScale="25000" lnSpcReduction="20000"/>
          </a:bodyPr>
          <a:lstStyle/>
          <a:p>
            <a:endParaRPr lang="en-SG" dirty="0"/>
          </a:p>
          <a:p>
            <a:endParaRPr lang="en-SG" sz="11200" dirty="0"/>
          </a:p>
          <a:p>
            <a:r>
              <a:rPr lang="en-SG" sz="11200" dirty="0"/>
              <a:t>1955: Legislative Assembly  with a majority of elected members ...</a:t>
            </a:r>
          </a:p>
          <a:p>
            <a:endParaRPr lang="en-SG" sz="11200" dirty="0"/>
          </a:p>
          <a:p>
            <a:r>
              <a:rPr lang="en-SG" sz="11200" dirty="0"/>
              <a:t>with control over </a:t>
            </a:r>
            <a:r>
              <a:rPr lang="en-SG" sz="11200" dirty="0">
                <a:solidFill>
                  <a:srgbClr val="0070C0"/>
                </a:solidFill>
              </a:rPr>
              <a:t>domestic matters </a:t>
            </a:r>
            <a:r>
              <a:rPr lang="en-SG" sz="11200" dirty="0"/>
              <a:t>... </a:t>
            </a:r>
          </a:p>
          <a:p>
            <a:endParaRPr lang="en-SG" sz="11200" dirty="0"/>
          </a:p>
          <a:p>
            <a:r>
              <a:rPr lang="en-SG" sz="11200" dirty="0"/>
              <a:t>by 1957 ...</a:t>
            </a:r>
          </a:p>
          <a:p>
            <a:endParaRPr lang="en-SG" sz="11200" dirty="0"/>
          </a:p>
          <a:p>
            <a:r>
              <a:rPr lang="en-SG" sz="11200" dirty="0"/>
              <a:t>British further cede </a:t>
            </a:r>
            <a:r>
              <a:rPr lang="en-SG" sz="11200" dirty="0">
                <a:solidFill>
                  <a:srgbClr val="FF0000"/>
                </a:solidFill>
              </a:rPr>
              <a:t>internal security </a:t>
            </a:r>
            <a:r>
              <a:rPr lang="en-SG" sz="11200" dirty="0"/>
              <a:t>to Lim Yew Hock’s government ... </a:t>
            </a:r>
          </a:p>
          <a:p>
            <a:endParaRPr lang="en-US" sz="11200" dirty="0"/>
          </a:p>
          <a:p>
            <a:r>
              <a:rPr lang="en-US" sz="11200" dirty="0"/>
              <a:t>in 1959, a fully elected Legislative Assembly …</a:t>
            </a:r>
            <a:endParaRPr lang="en-SG" sz="11200" dirty="0"/>
          </a:p>
          <a:p>
            <a:pPr marL="0" indent="0">
              <a:buNone/>
            </a:pPr>
            <a:endParaRPr lang="en-SG" sz="11200" dirty="0">
              <a:solidFill>
                <a:srgbClr val="FF0000"/>
              </a:solidFill>
            </a:endParaRPr>
          </a:p>
          <a:p>
            <a:endParaRPr lang="en-SG" sz="8000" dirty="0"/>
          </a:p>
          <a:p>
            <a:endParaRPr lang="en-SG" sz="5900" dirty="0"/>
          </a:p>
          <a:p>
            <a:pPr>
              <a:buNone/>
            </a:pPr>
            <a:endParaRPr lang="en-SG" sz="5900" dirty="0">
              <a:solidFill>
                <a:srgbClr val="FF0000"/>
              </a:solidFill>
            </a:endParaRPr>
          </a:p>
          <a:p>
            <a:endParaRPr lang="en-SG" sz="5900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729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Autofit/>
          </a:bodyPr>
          <a:lstStyle/>
          <a:p>
            <a:r>
              <a:rPr lang="en-SG" sz="3600" dirty="0"/>
              <a:t>underbelly of economic growth (Menon) …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22722"/>
            <a:ext cx="8229600" cy="5303441"/>
          </a:xfrm>
        </p:spPr>
        <p:txBody>
          <a:bodyPr>
            <a:normAutofit fontScale="92500"/>
          </a:bodyPr>
          <a:lstStyle/>
          <a:p>
            <a:endParaRPr lang="en-SG" dirty="0">
              <a:hlinkClick r:id="rId2"/>
            </a:endParaRPr>
          </a:p>
          <a:p>
            <a:r>
              <a:rPr lang="en-SG" dirty="0"/>
              <a:t>the </a:t>
            </a:r>
            <a:r>
              <a:rPr lang="en-SG" dirty="0">
                <a:solidFill>
                  <a:srgbClr val="FF0000"/>
                </a:solidFill>
              </a:rPr>
              <a:t>unequal</a:t>
            </a:r>
            <a:r>
              <a:rPr lang="en-SG" dirty="0"/>
              <a:t> distribution of income …</a:t>
            </a:r>
          </a:p>
          <a:p>
            <a:r>
              <a:rPr lang="en-US" dirty="0"/>
              <a:t>income distribution has become more equal, thanks to heavy investments in building human capital and skills as well as a tax and transfers system that has become more progressive …</a:t>
            </a:r>
          </a:p>
          <a:p>
            <a:endParaRPr lang="en-US" dirty="0"/>
          </a:p>
          <a:p>
            <a:r>
              <a:rPr lang="en-US" dirty="0"/>
              <a:t>in 2015, the Gini coefficient </a:t>
            </a:r>
            <a:r>
              <a:rPr lang="en-US" dirty="0">
                <a:solidFill>
                  <a:srgbClr val="FF0000"/>
                </a:solidFill>
              </a:rPr>
              <a:t>after taking account of taxes and transfers </a:t>
            </a:r>
            <a:r>
              <a:rPr lang="en-US" dirty="0"/>
              <a:t>was 0.41 …</a:t>
            </a:r>
            <a:endParaRPr lang="en-SG" dirty="0"/>
          </a:p>
          <a:p>
            <a:r>
              <a:rPr lang="en-US" dirty="0"/>
              <a:t>in 2065, it is projected to be </a:t>
            </a:r>
            <a:r>
              <a:rPr lang="en-US"/>
              <a:t>0.36 …</a:t>
            </a:r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8242797"/>
      </p:ext>
    </p:extLst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underbelly of economic growth (Menon) …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>
              <a:hlinkClick r:id="rId2"/>
            </a:endParaRPr>
          </a:p>
          <a:p>
            <a:r>
              <a:rPr lang="en-US" dirty="0"/>
              <a:t>wealth inequality has remained more stubborn though…</a:t>
            </a:r>
          </a:p>
          <a:p>
            <a:r>
              <a:rPr lang="en-US" dirty="0"/>
              <a:t>in 2065, it is projected that the top 1% and 10% of wealth holders in Singapore own around 20% and 60% of total wealth respectively …</a:t>
            </a:r>
          </a:p>
          <a:p>
            <a:r>
              <a:rPr lang="en-US" dirty="0"/>
              <a:t>little will have changed from 2015 …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1954174"/>
      </p:ext>
    </p:extLst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800" dirty="0"/>
              <a:t>underbelly of economic growth (</a:t>
            </a:r>
            <a:r>
              <a:rPr lang="en-SG" sz="3800" dirty="0" err="1"/>
              <a:t>Teo</a:t>
            </a:r>
            <a:r>
              <a:rPr lang="en-SG" sz="3800" dirty="0"/>
              <a:t>) …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story of Singapore as a </a:t>
            </a:r>
            <a:r>
              <a:rPr lang="en-US" dirty="0">
                <a:solidFill>
                  <a:srgbClr val="00B050"/>
                </a:solidFill>
              </a:rPr>
              <a:t>shining global city: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</a:t>
            </a:r>
            <a:r>
              <a:rPr lang="en-US" dirty="0"/>
              <a:t> were poor but </a:t>
            </a:r>
            <a:r>
              <a:rPr lang="en-US" dirty="0">
                <a:solidFill>
                  <a:srgbClr val="FF0000"/>
                </a:solidFill>
              </a:rPr>
              <a:t>we</a:t>
            </a:r>
            <a:r>
              <a:rPr lang="en-US" dirty="0"/>
              <a:t> are now rich !!!</a:t>
            </a:r>
          </a:p>
          <a:p>
            <a:endParaRPr lang="en-US" dirty="0"/>
          </a:p>
          <a:p>
            <a:r>
              <a:rPr lang="en-US" dirty="0"/>
              <a:t>stories of </a:t>
            </a:r>
            <a:r>
              <a:rPr lang="en-US" dirty="0">
                <a:solidFill>
                  <a:srgbClr val="FF0000"/>
                </a:solidFill>
              </a:rPr>
              <a:t>successful social mobility </a:t>
            </a:r>
            <a:r>
              <a:rPr lang="en-US" dirty="0"/>
              <a:t>…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opportunities</a:t>
            </a:r>
            <a:r>
              <a:rPr lang="en-US" dirty="0"/>
              <a:t> for mobility are promised, not </a:t>
            </a:r>
            <a:r>
              <a:rPr lang="en-US" dirty="0">
                <a:solidFill>
                  <a:srgbClr val="0070C0"/>
                </a:solidFill>
              </a:rPr>
              <a:t>outcomes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inequality a logical outcome of meritocracy (fair competition) …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‘we’ ???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5954598"/>
      </p:ext>
    </p:extLst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800" dirty="0"/>
              <a:t>underbelly of economic growth (</a:t>
            </a:r>
            <a:r>
              <a:rPr lang="en-SG" sz="3800" dirty="0" err="1"/>
              <a:t>Teo</a:t>
            </a:r>
            <a:r>
              <a:rPr lang="en-SG" sz="3800" dirty="0"/>
              <a:t>) …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of those who have </a:t>
            </a:r>
            <a:r>
              <a:rPr lang="en-US" dirty="0">
                <a:solidFill>
                  <a:srgbClr val="0070C0"/>
                </a:solidFill>
              </a:rPr>
              <a:t>stood still </a:t>
            </a:r>
            <a:r>
              <a:rPr lang="en-US" dirty="0"/>
              <a:t>?</a:t>
            </a:r>
          </a:p>
          <a:p>
            <a:r>
              <a:rPr lang="en-US" dirty="0"/>
              <a:t>those </a:t>
            </a:r>
            <a:r>
              <a:rPr lang="en-US" dirty="0">
                <a:solidFill>
                  <a:srgbClr val="0070C0"/>
                </a:solidFill>
              </a:rPr>
              <a:t>left behind </a:t>
            </a:r>
            <a:r>
              <a:rPr lang="en-US" dirty="0"/>
              <a:t>?</a:t>
            </a:r>
          </a:p>
          <a:p>
            <a:r>
              <a:rPr lang="en-US" dirty="0"/>
              <a:t>hard to measure … </a:t>
            </a:r>
          </a:p>
          <a:p>
            <a:r>
              <a:rPr lang="en-US" dirty="0">
                <a:solidFill>
                  <a:srgbClr val="FF0000"/>
                </a:solidFill>
              </a:rPr>
              <a:t>Singapore has no official poverty line </a:t>
            </a:r>
            <a:r>
              <a:rPr lang="en-US" dirty="0"/>
              <a:t>…</a:t>
            </a:r>
          </a:p>
          <a:p>
            <a:r>
              <a:rPr lang="en-US" dirty="0"/>
              <a:t>Teo spoke to those in rental housing (less than SGD 1500 per month per household ) …</a:t>
            </a:r>
          </a:p>
          <a:p>
            <a:r>
              <a:rPr lang="en-US" dirty="0">
                <a:solidFill>
                  <a:srgbClr val="FF0000"/>
                </a:solidFill>
              </a:rPr>
              <a:t>we</a:t>
            </a:r>
            <a:r>
              <a:rPr lang="en-US" dirty="0">
                <a:solidFill>
                  <a:srgbClr val="00B050"/>
                </a:solidFill>
              </a:rPr>
              <a:t> have not one city but multiple cities </a:t>
            </a:r>
            <a:r>
              <a:rPr lang="en-US" dirty="0"/>
              <a:t>…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6825304"/>
      </p:ext>
    </p:extLst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800" dirty="0"/>
              <a:t>underbelly of economic growth (</a:t>
            </a:r>
            <a:r>
              <a:rPr lang="en-SG" sz="3800" dirty="0" err="1"/>
              <a:t>Teo</a:t>
            </a:r>
            <a:r>
              <a:rPr lang="en-SG" sz="3800" dirty="0"/>
              <a:t>) …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city of</a:t>
            </a:r>
            <a:r>
              <a:rPr lang="en-US" b="1" dirty="0"/>
              <a:t> promise </a:t>
            </a:r>
            <a:r>
              <a:rPr lang="en-US" dirty="0"/>
              <a:t>for some …</a:t>
            </a:r>
            <a:endParaRPr lang="en-SG" dirty="0"/>
          </a:p>
          <a:p>
            <a:r>
              <a:rPr lang="en-US" dirty="0"/>
              <a:t>city of </a:t>
            </a:r>
            <a:r>
              <a:rPr lang="en-US" b="1" dirty="0">
                <a:solidFill>
                  <a:srgbClr val="FF0000"/>
                </a:solidFill>
              </a:rPr>
              <a:t>limited movement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others …</a:t>
            </a:r>
          </a:p>
          <a:p>
            <a:r>
              <a:rPr lang="en-US" dirty="0"/>
              <a:t>inequality is about numbers …</a:t>
            </a:r>
          </a:p>
          <a:p>
            <a:r>
              <a:rPr lang="en-US" dirty="0"/>
              <a:t>but it is also experiential (</a:t>
            </a:r>
            <a:r>
              <a:rPr lang="en-US" dirty="0">
                <a:solidFill>
                  <a:srgbClr val="FF0000"/>
                </a:solidFill>
              </a:rPr>
              <a:t>a lived reality</a:t>
            </a:r>
            <a:r>
              <a:rPr lang="en-US" dirty="0"/>
              <a:t>) …</a:t>
            </a:r>
          </a:p>
          <a:p>
            <a:r>
              <a:rPr lang="en-US" dirty="0">
                <a:solidFill>
                  <a:srgbClr val="0070C0"/>
                </a:solidFill>
              </a:rPr>
              <a:t>a big barrier to accepting the realness of poverty and inequality is our story of a shining global city …</a:t>
            </a:r>
          </a:p>
          <a:p>
            <a:r>
              <a:rPr lang="en-US" b="1" dirty="0">
                <a:solidFill>
                  <a:srgbClr val="00B050"/>
                </a:solidFill>
              </a:rPr>
              <a:t>we need to change our narratives** …  </a:t>
            </a:r>
            <a:endParaRPr lang="en-SG" b="1" dirty="0">
              <a:solidFill>
                <a:srgbClr val="00B050"/>
              </a:solidFill>
            </a:endParaRP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7288742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800" dirty="0"/>
              <a:t>underbelly of economic growth (global) …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inequality in Singapore is an instance of a wider </a:t>
            </a:r>
            <a:r>
              <a:rPr lang="en-US" dirty="0">
                <a:hlinkClick r:id="rId2"/>
              </a:rPr>
              <a:t>global</a:t>
            </a:r>
            <a:r>
              <a:rPr lang="en-US" dirty="0"/>
              <a:t> problem …</a:t>
            </a:r>
            <a:endParaRPr lang="en-SG" b="1" dirty="0">
              <a:solidFill>
                <a:srgbClr val="00B050"/>
              </a:solidFill>
            </a:endParaRPr>
          </a:p>
          <a:p>
            <a:endParaRPr lang="en-SG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3296807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an all important matter of human dignity …</a:t>
            </a:r>
          </a:p>
        </p:txBody>
      </p:sp>
    </p:spTree>
    <p:extLst>
      <p:ext uri="{BB962C8B-B14F-4D97-AF65-F5344CB8AC3E}">
        <p14:creationId xmlns:p14="http://schemas.microsoft.com/office/powerpoint/2010/main" val="164825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56906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616" y="260648"/>
            <a:ext cx="66967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Final Test: </a:t>
            </a:r>
            <a:r>
              <a:rPr lang="en-US" sz="2400" dirty="0">
                <a:latin typeface="Times New Roman" panose="02020603050405020304" pitchFamily="18" charset="0"/>
              </a:rPr>
              <a:t>Questions will be emailed to you and also available on </a:t>
            </a:r>
            <a:r>
              <a:rPr lang="en-US" sz="2400" dirty="0" err="1">
                <a:latin typeface="Times New Roman" panose="02020603050405020304" pitchFamily="18" charset="0"/>
              </a:rPr>
              <a:t>Luminus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</a:rPr>
              <a:t>Take Home Open Book Test (20%)</a:t>
            </a:r>
          </a:p>
          <a:p>
            <a:endParaRPr lang="en-US" sz="2800" dirty="0"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Date: 11 November 2022</a:t>
            </a:r>
          </a:p>
          <a:p>
            <a:endParaRPr lang="en-US" sz="2400" b="1" dirty="0"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Time of Release: 6:00 p.m.</a:t>
            </a:r>
          </a:p>
          <a:p>
            <a:endParaRPr lang="en-US" sz="2400" b="1" dirty="0"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Allowed: 24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Submission: into designated </a:t>
            </a:r>
            <a:r>
              <a:rPr lang="en-US" sz="2400" dirty="0" err="1">
                <a:latin typeface="Times New Roman" panose="02020603050405020304" pitchFamily="18" charset="0"/>
              </a:rPr>
              <a:t>LumiNUS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Workbin</a:t>
            </a:r>
            <a:r>
              <a:rPr lang="en-US" sz="2400" dirty="0">
                <a:latin typeface="Times New Roman" panose="02020603050405020304" pitchFamily="18" charset="0"/>
              </a:rPr>
              <a:t> . </a:t>
            </a:r>
          </a:p>
          <a:p>
            <a:endParaRPr lang="en-US" sz="2400" b="1" dirty="0"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I will be available via Zoom for the first 30 minutes should you have any questions </a:t>
            </a:r>
          </a:p>
        </p:txBody>
      </p:sp>
    </p:spTree>
    <p:extLst>
      <p:ext uri="{BB962C8B-B14F-4D97-AF65-F5344CB8AC3E}">
        <p14:creationId xmlns:p14="http://schemas.microsoft.com/office/powerpoint/2010/main" val="40098196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7564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4226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0336"/>
          </a:xfrm>
        </p:spPr>
        <p:txBody>
          <a:bodyPr>
            <a:normAutofit fontScale="40000" lnSpcReduction="20000"/>
          </a:bodyPr>
          <a:lstStyle/>
          <a:p>
            <a:endParaRPr lang="en-SG" sz="3400" dirty="0">
              <a:solidFill>
                <a:srgbClr val="FF0000"/>
              </a:solidFill>
            </a:endParaRPr>
          </a:p>
          <a:p>
            <a:endParaRPr lang="en-SG" sz="4800" dirty="0"/>
          </a:p>
          <a:p>
            <a:r>
              <a:rPr lang="en-SG" sz="8800" dirty="0"/>
              <a:t>briefly look at post-political independence </a:t>
            </a:r>
            <a:r>
              <a:rPr lang="en-SG" sz="8800" dirty="0" err="1"/>
              <a:t>unfoldings</a:t>
            </a:r>
            <a:r>
              <a:rPr lang="en-SG" sz="8800" dirty="0"/>
              <a:t> ...</a:t>
            </a:r>
          </a:p>
          <a:p>
            <a:endParaRPr lang="en-SG" sz="8800" dirty="0"/>
          </a:p>
          <a:p>
            <a:r>
              <a:rPr lang="en-SG" sz="8800" dirty="0"/>
              <a:t>economic phases and eventual takeoff ...</a:t>
            </a:r>
          </a:p>
          <a:p>
            <a:pPr marL="0" indent="0">
              <a:buNone/>
            </a:pPr>
            <a:endParaRPr lang="en-US" sz="8800" dirty="0"/>
          </a:p>
          <a:p>
            <a:r>
              <a:rPr lang="en-US" sz="8800" dirty="0"/>
              <a:t>we briefly look at the underbelly of economic development ( Menon and Teo You </a:t>
            </a:r>
            <a:r>
              <a:rPr lang="en-US" sz="8800" dirty="0" err="1"/>
              <a:t>Yenn</a:t>
            </a:r>
            <a:r>
              <a:rPr lang="en-US" sz="8800" dirty="0"/>
              <a:t>) … </a:t>
            </a:r>
            <a:endParaRPr lang="en-SG" sz="8800" dirty="0"/>
          </a:p>
          <a:p>
            <a:pPr>
              <a:buNone/>
            </a:pPr>
            <a:endParaRPr lang="en-SG" sz="49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86368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task </a:t>
            </a:r>
            <a:r>
              <a:rPr lang="en-SG" dirty="0">
                <a:solidFill>
                  <a:srgbClr val="FF0000"/>
                </a:solidFill>
              </a:rPr>
              <a:t>today</a:t>
            </a:r>
            <a:r>
              <a:rPr lang="en-SG" dirty="0"/>
              <a:t>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sz="3400" dirty="0"/>
              <a:t>shifting gears …</a:t>
            </a:r>
          </a:p>
          <a:p>
            <a:endParaRPr lang="en-SG" sz="3400" dirty="0"/>
          </a:p>
          <a:p>
            <a:r>
              <a:rPr lang="en-SG" sz="3400" dirty="0"/>
              <a:t>for this and the next lecture …</a:t>
            </a:r>
          </a:p>
          <a:p>
            <a:endParaRPr lang="en-SG" sz="3400" dirty="0"/>
          </a:p>
          <a:p>
            <a:r>
              <a:rPr lang="en-SG" sz="3400" dirty="0"/>
              <a:t>not really history …</a:t>
            </a:r>
          </a:p>
          <a:p>
            <a:endParaRPr lang="en-SG" sz="3400" dirty="0"/>
          </a:p>
          <a:p>
            <a:r>
              <a:rPr lang="en-SG" sz="3400" dirty="0"/>
              <a:t>too ‘recent’ for robust historical inquiry …</a:t>
            </a:r>
          </a:p>
          <a:p>
            <a:endParaRPr lang="en-US" sz="3400" dirty="0"/>
          </a:p>
          <a:p>
            <a:r>
              <a:rPr lang="en-US" sz="3400" dirty="0"/>
              <a:t>but issues of wider general concern … </a:t>
            </a:r>
          </a:p>
          <a:p>
            <a:pPr marL="0" indent="0">
              <a:buNone/>
            </a:pPr>
            <a:endParaRPr lang="en-SG" sz="3400" dirty="0"/>
          </a:p>
          <a:p>
            <a:endParaRPr lang="en-SG" sz="3400" dirty="0"/>
          </a:p>
          <a:p>
            <a:pPr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3732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132856"/>
            <a:ext cx="7317105" cy="13255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Question and </a:t>
            </a:r>
            <a:r>
              <a:rPr lang="en-US" sz="4800" b="1" dirty="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4726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</TotalTime>
  <Words>1785</Words>
  <Application>Microsoft Office PowerPoint</Application>
  <PresentationFormat>On-screen Show (4:3)</PresentationFormat>
  <Paragraphs>568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Times New Roman</vt:lpstr>
      <vt:lpstr>Office Theme</vt:lpstr>
      <vt:lpstr> listen … </vt:lpstr>
      <vt:lpstr>GES1011/GESS1009</vt:lpstr>
      <vt:lpstr> recap …</vt:lpstr>
      <vt:lpstr> recap …</vt:lpstr>
      <vt:lpstr> recap …</vt:lpstr>
      <vt:lpstr>Question and Response</vt:lpstr>
      <vt:lpstr>our task today …</vt:lpstr>
      <vt:lpstr>our task today …</vt:lpstr>
      <vt:lpstr>Question and Response</vt:lpstr>
      <vt:lpstr>political independence …</vt:lpstr>
      <vt:lpstr>political independence …</vt:lpstr>
      <vt:lpstr>political independence …</vt:lpstr>
      <vt:lpstr>political independence …</vt:lpstr>
      <vt:lpstr>political independence …</vt:lpstr>
      <vt:lpstr>political independence …</vt:lpstr>
      <vt:lpstr>Question and Response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economic phases ...</vt:lpstr>
      <vt:lpstr>Question and Response</vt:lpstr>
      <vt:lpstr>knowledge economy ...</vt:lpstr>
      <vt:lpstr>knowledge economy ...</vt:lpstr>
      <vt:lpstr>knowledge economy ...</vt:lpstr>
      <vt:lpstr>knowledge economy ...</vt:lpstr>
      <vt:lpstr>knowledge economy ...</vt:lpstr>
      <vt:lpstr>knowledge economy ...</vt:lpstr>
      <vt:lpstr>Question and Response</vt:lpstr>
      <vt:lpstr>Singapore and the knowledge economy …</vt:lpstr>
      <vt:lpstr>Singapore and the knowledge economy …</vt:lpstr>
      <vt:lpstr>Singapore and the knowledge economy …</vt:lpstr>
      <vt:lpstr>Singapore and the knowledge economy …</vt:lpstr>
      <vt:lpstr>Singapore and the knowledge economy …</vt:lpstr>
      <vt:lpstr>Singapore and the knowledge economy …</vt:lpstr>
      <vt:lpstr>Question and Response</vt:lpstr>
      <vt:lpstr>Question and Response</vt:lpstr>
      <vt:lpstr>underbelly of economic growth (Menon) … </vt:lpstr>
      <vt:lpstr>underbelly of economic growth (Menon) … </vt:lpstr>
      <vt:lpstr>underbelly of economic growth (Teo) … </vt:lpstr>
      <vt:lpstr>underbelly of economic growth (Teo) … </vt:lpstr>
      <vt:lpstr>underbelly of economic growth (Teo) … </vt:lpstr>
      <vt:lpstr>underbelly of economic growth (global) … </vt:lpstr>
      <vt:lpstr>an all important matter of human dignity …</vt:lpstr>
      <vt:lpstr>Question and Response</vt:lpstr>
      <vt:lpstr>PowerPoint Presentation</vt:lpstr>
      <vt:lpstr>Question and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Lawrence, Kelvin</cp:lastModifiedBy>
  <cp:revision>583</cp:revision>
  <dcterms:created xsi:type="dcterms:W3CDTF">2017-08-16T06:32:12Z</dcterms:created>
  <dcterms:modified xsi:type="dcterms:W3CDTF">2022-11-01T09:46:05Z</dcterms:modified>
</cp:coreProperties>
</file>