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82" r:id="rId3"/>
    <p:sldId id="583" r:id="rId4"/>
    <p:sldId id="409" r:id="rId5"/>
    <p:sldId id="585" r:id="rId6"/>
    <p:sldId id="591" r:id="rId7"/>
    <p:sldId id="584" r:id="rId8"/>
    <p:sldId id="588" r:id="rId9"/>
    <p:sldId id="501" r:id="rId10"/>
    <p:sldId id="503" r:id="rId11"/>
    <p:sldId id="502" r:id="rId12"/>
    <p:sldId id="504" r:id="rId13"/>
    <p:sldId id="373" r:id="rId14"/>
    <p:sldId id="505" r:id="rId15"/>
    <p:sldId id="421" r:id="rId16"/>
    <p:sldId id="506" r:id="rId17"/>
    <p:sldId id="430" r:id="rId18"/>
    <p:sldId id="456" r:id="rId19"/>
    <p:sldId id="508" r:id="rId20"/>
    <p:sldId id="507" r:id="rId21"/>
    <p:sldId id="457" r:id="rId22"/>
    <p:sldId id="569" r:id="rId23"/>
    <p:sldId id="568" r:id="rId24"/>
    <p:sldId id="570" r:id="rId25"/>
    <p:sldId id="571" r:id="rId26"/>
    <p:sldId id="509" r:id="rId27"/>
    <p:sldId id="510" r:id="rId28"/>
    <p:sldId id="516" r:id="rId29"/>
    <p:sldId id="512" r:id="rId30"/>
    <p:sldId id="542" r:id="rId31"/>
    <p:sldId id="511" r:id="rId32"/>
    <p:sldId id="541" r:id="rId33"/>
    <p:sldId id="513" r:id="rId34"/>
    <p:sldId id="514" r:id="rId35"/>
    <p:sldId id="553" r:id="rId36"/>
    <p:sldId id="517" r:id="rId37"/>
    <p:sldId id="518" r:id="rId38"/>
    <p:sldId id="519" r:id="rId39"/>
    <p:sldId id="515" r:id="rId40"/>
    <p:sldId id="543" r:id="rId41"/>
    <p:sldId id="520" r:id="rId42"/>
    <p:sldId id="521" r:id="rId43"/>
    <p:sldId id="564" r:id="rId44"/>
    <p:sldId id="555" r:id="rId45"/>
    <p:sldId id="556" r:id="rId46"/>
    <p:sldId id="522" r:id="rId47"/>
    <p:sldId id="523" r:id="rId48"/>
    <p:sldId id="524" r:id="rId49"/>
    <p:sldId id="526" r:id="rId50"/>
    <p:sldId id="528" r:id="rId51"/>
    <p:sldId id="560" r:id="rId52"/>
    <p:sldId id="546" r:id="rId53"/>
    <p:sldId id="566" r:id="rId54"/>
    <p:sldId id="547" r:id="rId55"/>
    <p:sldId id="572" r:id="rId56"/>
    <p:sldId id="586" r:id="rId57"/>
    <p:sldId id="548" r:id="rId58"/>
    <p:sldId id="549" r:id="rId59"/>
    <p:sldId id="550" r:id="rId60"/>
    <p:sldId id="561" r:id="rId61"/>
    <p:sldId id="562" r:id="rId62"/>
    <p:sldId id="551" r:id="rId63"/>
    <p:sldId id="552" r:id="rId64"/>
    <p:sldId id="595" r:id="rId65"/>
    <p:sldId id="592" r:id="rId66"/>
    <p:sldId id="593" r:id="rId67"/>
    <p:sldId id="594" r:id="rId68"/>
    <p:sldId id="590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90" d="100"/>
          <a:sy n="90" d="100"/>
        </p:scale>
        <p:origin x="13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8A548-9F64-4AFE-80FA-670AAD632994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app=desktop&amp;v=UudoW_7ufoU" TargetMode="External"/><Relationship Id="rId2" Type="http://schemas.openxmlformats.org/officeDocument/2006/relationships/hyperlink" Target="https://www.youtube.com/watch?v=YdMAXaxCSU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google.com.sg/url?sa=i&amp;rct=j&amp;q=&amp;esrc=s&amp;source=images&amp;cd=&amp;cad=rja&amp;uact=8&amp;ved=0ahUKEwi_rYab7ezVAhUGMo8KHW5WABMQjRwIBw&amp;url=http://worldhistoryforusall.ss.ucla.edu/eras/era2.php&amp;psig=AFQjCNESR8qhw_4VQgu48tU648H2T5GziQ&amp;ust=1503560411058386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google.com.sg/url?sa=i&amp;rct=j&amp;q=&amp;esrc=s&amp;source=images&amp;cd=&amp;cad=rja&amp;uact=8&amp;ved=0ahUKEwiR9tyy9-zVAhXBRY8KHRtvCVAQjRwIBw&amp;url=https://www.pinterest.se/pin/382735668303776170/&amp;psig=AFQjCNE0qj-cx5tomlxMZ1mAlInSnPeHeA&amp;ust=1503563152208459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hyperlink" Target="https://www.google.com.sg/url?sa=i&amp;rct=j&amp;q=&amp;esrc=s&amp;source=images&amp;cd=&amp;cad=rja&amp;uact=8&amp;ved=0ahUKEwiW25yF3IrWAhUMqo8KHVY7BlAQjRwIBw&amp;url=http://abriegrowsinbrooklyn.com/post/128244822797/theres-so-much-i-cant-understand-or-speak-about&amp;psig=AFQjCNETXjF_jNXSaE3VLwIiqPPbJhQBTw&amp;ust=1504586552706700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hyperlink" Target="https://www.google.com.sg/url?sa=i&amp;rct=j&amp;q=&amp;esrc=s&amp;source=images&amp;cd=&amp;cad=rja&amp;uact=8&amp;ved=0ahUKEwiW25yF3IrWAhUMqo8KHVY7BlAQjRwIBw&amp;url=http://abriegrowsinbrooklyn.com/post/128244822797/theres-so-much-i-cant-understand-or-speak-about&amp;psig=AFQjCNETXjF_jNXSaE3VLwIiqPPbJhQBTw&amp;ust=1504586552706700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image of singapore in the world peters projec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image of singapore in the world peters projec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hlinkClick r:id="rId2"/>
              </a:rPr>
            </a:br>
            <a:r>
              <a:rPr lang="en-US" dirty="0">
                <a:hlinkClick r:id="rId3"/>
              </a:rPr>
              <a:t>listen </a:t>
            </a:r>
            <a:r>
              <a:rPr lang="en-US" u="sng" dirty="0">
                <a:hlinkClick r:id="rId3"/>
              </a:rPr>
              <a:t>…</a:t>
            </a:r>
            <a:br>
              <a:rPr lang="en-US" dirty="0"/>
            </a:br>
            <a:endParaRPr lang="en-S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/>
              <a:t>recap: trading polities</a:t>
            </a:r>
            <a:endParaRPr lang="en-US" sz="5400" cap="none" dirty="0"/>
          </a:p>
        </p:txBody>
      </p:sp>
      <p:sp>
        <p:nvSpPr>
          <p:cNvPr id="1026" name="AutoShape 2" descr="Image result for map of southeast asia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map of southeast asia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://www.washburn.edu/cas/history/stucker/seasiaoutlin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8019593" cy="4794047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5148064" y="3429000"/>
            <a:ext cx="137875" cy="1371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32040" y="4725144"/>
            <a:ext cx="21602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932048" y="4293104"/>
            <a:ext cx="154498" cy="1544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0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recap+: trading polities</a:t>
            </a:r>
            <a:endParaRPr lang="en-US" sz="5400" cap="none" dirty="0"/>
          </a:p>
        </p:txBody>
      </p:sp>
      <p:sp>
        <p:nvSpPr>
          <p:cNvPr id="1026" name="AutoShape 2" descr="Image result for map of southeast asia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map of southeast asia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4347" y="1628800"/>
            <a:ext cx="8415306" cy="44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0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recap+: trading polities</a:t>
            </a:r>
            <a:endParaRPr lang="en-US" sz="5400" cap="none" dirty="0"/>
          </a:p>
        </p:txBody>
      </p:sp>
      <p:sp>
        <p:nvSpPr>
          <p:cNvPr id="1026" name="AutoShape 2" descr="Image result for map of southeast asia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map of southeast asia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700808"/>
            <a:ext cx="8495675" cy="448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0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recap +: trade and religion …</a:t>
            </a:r>
            <a:endParaRPr lang="en-US" sz="5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511256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Buddhism dominant in the region …</a:t>
            </a:r>
          </a:p>
          <a:p>
            <a:r>
              <a:rPr lang="en-SG" dirty="0"/>
              <a:t>towards the end of the 13</a:t>
            </a:r>
            <a:r>
              <a:rPr lang="en-SG" baseline="30000" dirty="0"/>
              <a:t>th</a:t>
            </a:r>
            <a:r>
              <a:rPr lang="en-SG" dirty="0"/>
              <a:t> century …</a:t>
            </a:r>
          </a:p>
          <a:p>
            <a:r>
              <a:rPr lang="en-SG" dirty="0">
                <a:solidFill>
                  <a:srgbClr val="00B050"/>
                </a:solidFill>
              </a:rPr>
              <a:t>‘Islam’</a:t>
            </a:r>
            <a:r>
              <a:rPr lang="en-SG" dirty="0"/>
              <a:t> begins to displace </a:t>
            </a: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Buddhism</a:t>
            </a:r>
            <a:r>
              <a:rPr lang="en-SG" dirty="0"/>
              <a:t> in most of island SEA …</a:t>
            </a:r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marL="4572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5060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trade and religion …</a:t>
            </a:r>
            <a:endParaRPr lang="en-US" sz="5400" cap="none" dirty="0"/>
          </a:p>
        </p:txBody>
      </p:sp>
      <p:sp>
        <p:nvSpPr>
          <p:cNvPr id="1026" name="AutoShape 2" descr="Image result for map of southeast asia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map of southeast asia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84784"/>
            <a:ext cx="6889750" cy="5177155"/>
          </a:xfrm>
        </p:spPr>
      </p:pic>
    </p:spTree>
    <p:extLst>
      <p:ext uri="{BB962C8B-B14F-4D97-AF65-F5344CB8AC3E}">
        <p14:creationId xmlns:p14="http://schemas.microsoft.com/office/powerpoint/2010/main" val="295060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 trade and religion …</a:t>
            </a:r>
            <a:endParaRPr lang="en-US" sz="5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/>
              <a:t>the </a:t>
            </a:r>
            <a:r>
              <a:rPr lang="en-US" sz="3600" dirty="0">
                <a:solidFill>
                  <a:srgbClr val="FF0000"/>
                </a:solidFill>
              </a:rPr>
              <a:t>transition</a:t>
            </a:r>
            <a:r>
              <a:rPr lang="en-US" sz="3600" dirty="0"/>
              <a:t> from Buddhism to Islam is detectable in the </a:t>
            </a:r>
            <a:r>
              <a:rPr lang="en-US" sz="3600" dirty="0" err="1"/>
              <a:t>Sulalat</a:t>
            </a:r>
            <a:r>
              <a:rPr lang="en-US" sz="3600" dirty="0"/>
              <a:t> …</a:t>
            </a:r>
          </a:p>
          <a:p>
            <a:pPr>
              <a:buNone/>
            </a:pPr>
            <a:endParaRPr lang="en-US" sz="3600" dirty="0"/>
          </a:p>
          <a:p>
            <a:r>
              <a:rPr lang="en-US" sz="3600" dirty="0"/>
              <a:t>emphasis on ‘white’ …</a:t>
            </a:r>
          </a:p>
          <a:p>
            <a:r>
              <a:rPr lang="en-US" sz="3600" dirty="0"/>
              <a:t>white sand, white elephants, white blood …</a:t>
            </a:r>
          </a:p>
          <a:p>
            <a:r>
              <a:rPr lang="en-US" sz="3600" dirty="0" err="1"/>
              <a:t>Singa-pura</a:t>
            </a:r>
            <a:r>
              <a:rPr lang="en-US" sz="3600" dirty="0"/>
              <a:t> … (Lion City) …</a:t>
            </a:r>
          </a:p>
          <a:p>
            <a:r>
              <a:rPr lang="en-SG" sz="3600" dirty="0"/>
              <a:t>many such named polities in the region …</a:t>
            </a:r>
          </a:p>
          <a:p>
            <a:r>
              <a:rPr lang="en-SG" sz="3600" dirty="0"/>
              <a:t>Sri Tri </a:t>
            </a:r>
            <a:r>
              <a:rPr lang="en-SG" sz="3600" dirty="0" err="1"/>
              <a:t>Buana</a:t>
            </a:r>
            <a:r>
              <a:rPr lang="en-SG" sz="3600" dirty="0"/>
              <a:t>,</a:t>
            </a:r>
            <a:r>
              <a:rPr lang="en-US" sz="3600" dirty="0"/>
              <a:t> </a:t>
            </a:r>
            <a:r>
              <a:rPr lang="en-US" sz="3600" dirty="0" err="1"/>
              <a:t>Paduka</a:t>
            </a:r>
            <a:r>
              <a:rPr lang="en-US" sz="3600" dirty="0"/>
              <a:t> Sri Maharaja …</a:t>
            </a:r>
          </a:p>
          <a:p>
            <a:endParaRPr lang="en-SG" sz="3600" dirty="0"/>
          </a:p>
          <a:p>
            <a:r>
              <a:rPr lang="en-SG" sz="3600" dirty="0"/>
              <a:t>all the above regarded as expressions of Buddhist cosmology …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pPr marL="4572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1894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/>
              <a:t> trade and religion …</a:t>
            </a:r>
            <a:endParaRPr lang="en-US" sz="5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12568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towards the end of the </a:t>
            </a:r>
            <a:r>
              <a:rPr lang="en-US" sz="3500" dirty="0" err="1"/>
              <a:t>geneology</a:t>
            </a:r>
            <a:r>
              <a:rPr lang="en-US" sz="3500" dirty="0"/>
              <a:t> of </a:t>
            </a:r>
            <a:r>
              <a:rPr lang="en-US" sz="3500" dirty="0" err="1"/>
              <a:t>Singapura’s</a:t>
            </a:r>
            <a:r>
              <a:rPr lang="en-US" sz="3500" dirty="0"/>
              <a:t> 5 kings …</a:t>
            </a:r>
          </a:p>
          <a:p>
            <a:r>
              <a:rPr lang="en-US" sz="3500" dirty="0"/>
              <a:t>Sultan </a:t>
            </a:r>
            <a:r>
              <a:rPr lang="en-US" sz="3500" dirty="0" err="1"/>
              <a:t>Iskandar</a:t>
            </a:r>
            <a:r>
              <a:rPr lang="en-US" sz="3500" dirty="0"/>
              <a:t> Shah (descendant of </a:t>
            </a:r>
            <a:r>
              <a:rPr lang="en-US" sz="3500" dirty="0" err="1"/>
              <a:t>Iskandar</a:t>
            </a:r>
            <a:r>
              <a:rPr lang="en-US" sz="3500" dirty="0"/>
              <a:t> </a:t>
            </a:r>
            <a:r>
              <a:rPr lang="en-US" sz="3500" dirty="0" err="1"/>
              <a:t>Zulkarnain</a:t>
            </a:r>
            <a:r>
              <a:rPr lang="en-US" sz="3500" dirty="0"/>
              <a:t>/ </a:t>
            </a:r>
            <a:r>
              <a:rPr lang="en-US" sz="3500" dirty="0" err="1"/>
              <a:t>Persianised</a:t>
            </a:r>
            <a:r>
              <a:rPr lang="en-US" sz="3500" dirty="0"/>
              <a:t> Alexander the Great) …</a:t>
            </a:r>
          </a:p>
          <a:p>
            <a:r>
              <a:rPr lang="en-US" sz="3500" dirty="0"/>
              <a:t>a </a:t>
            </a:r>
            <a:r>
              <a:rPr lang="en-US" sz="3500" dirty="0">
                <a:solidFill>
                  <a:srgbClr val="FF0000"/>
                </a:solidFill>
              </a:rPr>
              <a:t>Persian influenced Islamic </a:t>
            </a:r>
            <a:r>
              <a:rPr lang="en-US" sz="3500" dirty="0"/>
              <a:t>name …</a:t>
            </a:r>
          </a:p>
          <a:p>
            <a:r>
              <a:rPr lang="en-US" sz="3500" dirty="0"/>
              <a:t>Kwa’s Persian cosmopolis from 7</a:t>
            </a:r>
            <a:r>
              <a:rPr lang="en-US" sz="3500" baseline="30000" dirty="0"/>
              <a:t>th</a:t>
            </a:r>
            <a:r>
              <a:rPr lang="en-US" sz="3500" dirty="0"/>
              <a:t> to 17th centuries …</a:t>
            </a:r>
          </a:p>
          <a:p>
            <a:r>
              <a:rPr lang="en-SG" sz="3500" dirty="0"/>
              <a:t>‘Farsi’ the lingua franca (bridge la</a:t>
            </a:r>
            <a:r>
              <a:rPr lang="en-SG" sz="3600" dirty="0"/>
              <a:t>nguage) of silk roads of the land and sea …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pPr marL="4572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1894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 and </a:t>
            </a:r>
            <a:r>
              <a:rPr lang="en-US" sz="48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60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our task </a:t>
            </a:r>
            <a:r>
              <a:rPr lang="en-SG" dirty="0">
                <a:solidFill>
                  <a:srgbClr val="FF0000"/>
                </a:solidFill>
              </a:rPr>
              <a:t>today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SG" dirty="0"/>
          </a:p>
          <a:p>
            <a:r>
              <a:rPr lang="en-SG" dirty="0"/>
              <a:t>the fate of </a:t>
            </a:r>
            <a:r>
              <a:rPr lang="en-US" dirty="0"/>
              <a:t>what is now </a:t>
            </a:r>
            <a:r>
              <a:rPr lang="en-SG" dirty="0">
                <a:solidFill>
                  <a:srgbClr val="0070C0"/>
                </a:solidFill>
              </a:rPr>
              <a:t>1°09’N and 1°29’N, and, 103° 38’E and 104° 06’E ...</a:t>
            </a:r>
          </a:p>
          <a:p>
            <a:endParaRPr lang="en-SG" dirty="0">
              <a:solidFill>
                <a:srgbClr val="0070C0"/>
              </a:solidFill>
            </a:endParaRPr>
          </a:p>
          <a:p>
            <a:r>
              <a:rPr lang="en-SG" dirty="0"/>
              <a:t>between the end of the 14</a:t>
            </a:r>
            <a:r>
              <a:rPr lang="en-SG" baseline="30000" dirty="0"/>
              <a:t>th</a:t>
            </a:r>
            <a:r>
              <a:rPr lang="en-SG" dirty="0"/>
              <a:t> century/early 15</a:t>
            </a:r>
            <a:r>
              <a:rPr lang="en-SG" baseline="30000" dirty="0"/>
              <a:t>th</a:t>
            </a:r>
            <a:r>
              <a:rPr lang="en-SG" dirty="0"/>
              <a:t> century …</a:t>
            </a:r>
          </a:p>
          <a:p>
            <a:endParaRPr lang="en-SG" dirty="0"/>
          </a:p>
          <a:p>
            <a:r>
              <a:rPr lang="en-SG" dirty="0"/>
              <a:t>until the eve of the arrival of Raffles in the early 19</a:t>
            </a:r>
            <a:r>
              <a:rPr lang="en-SG" baseline="30000" dirty="0"/>
              <a:t>th</a:t>
            </a:r>
            <a:r>
              <a:rPr lang="en-SG" dirty="0"/>
              <a:t> century …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18174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our task </a:t>
            </a:r>
            <a:r>
              <a:rPr lang="en-SG" dirty="0">
                <a:solidFill>
                  <a:srgbClr val="FF0000"/>
                </a:solidFill>
              </a:rPr>
              <a:t>today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SG" dirty="0"/>
          </a:p>
          <a:p>
            <a:r>
              <a:rPr lang="en-SG" dirty="0"/>
              <a:t>decline of concentrated human activity around the Singapore river from beginning of the 15</a:t>
            </a:r>
            <a:r>
              <a:rPr lang="en-SG" baseline="30000" dirty="0"/>
              <a:t>th</a:t>
            </a:r>
            <a:r>
              <a:rPr lang="en-SG" dirty="0"/>
              <a:t> century …</a:t>
            </a:r>
          </a:p>
          <a:p>
            <a:endParaRPr lang="en-SG" dirty="0"/>
          </a:p>
          <a:p>
            <a:r>
              <a:rPr lang="en-SG" dirty="0" err="1"/>
              <a:t>Singapura’s</a:t>
            </a:r>
            <a:r>
              <a:rPr lang="en-SG" dirty="0"/>
              <a:t> first (lineal ?)* successor (</a:t>
            </a:r>
            <a:r>
              <a:rPr lang="en-SG" dirty="0">
                <a:solidFill>
                  <a:srgbClr val="0070C0"/>
                </a:solidFill>
              </a:rPr>
              <a:t>cf. imitators</a:t>
            </a:r>
            <a:r>
              <a:rPr lang="en-SG" dirty="0"/>
              <a:t>): </a:t>
            </a:r>
            <a:r>
              <a:rPr lang="en-SG" dirty="0">
                <a:solidFill>
                  <a:srgbClr val="FF0000"/>
                </a:solidFill>
              </a:rPr>
              <a:t>Melaka</a:t>
            </a:r>
            <a:r>
              <a:rPr lang="en-SG" dirty="0"/>
              <a:t> …</a:t>
            </a:r>
          </a:p>
          <a:p>
            <a:endParaRPr lang="en-SG" dirty="0"/>
          </a:p>
          <a:p>
            <a:r>
              <a:rPr lang="en-SG" dirty="0"/>
              <a:t>the arrival of aggressive European trading concerns (Portuguese and Dutch) in the region …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18174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GES1011/GESS1009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91682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SG" sz="5800" dirty="0"/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SG" sz="5800" dirty="0"/>
              <a:t>The Evolution of a 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SG" sz="5800" dirty="0"/>
              <a:t>Global City-State</a:t>
            </a:r>
          </a:p>
          <a:p>
            <a:pPr algn="ctr">
              <a:buNone/>
            </a:pPr>
            <a:endParaRPr lang="en-SG" sz="6600" dirty="0"/>
          </a:p>
        </p:txBody>
      </p:sp>
    </p:spTree>
    <p:extLst>
      <p:ext uri="{BB962C8B-B14F-4D97-AF65-F5344CB8AC3E}">
        <p14:creationId xmlns:p14="http://schemas.microsoft.com/office/powerpoint/2010/main" val="1375629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our task </a:t>
            </a:r>
            <a:r>
              <a:rPr lang="en-SG" dirty="0">
                <a:solidFill>
                  <a:srgbClr val="FF0000"/>
                </a:solidFill>
              </a:rPr>
              <a:t>today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dirty="0"/>
          </a:p>
          <a:p>
            <a:r>
              <a:rPr lang="en-SG" dirty="0" err="1"/>
              <a:t>Singapura’s</a:t>
            </a:r>
            <a:r>
              <a:rPr lang="en-SG" dirty="0"/>
              <a:t> ‘second’ successor/Melaka’s successor: Johor …</a:t>
            </a:r>
          </a:p>
          <a:p>
            <a:endParaRPr lang="en-SG" dirty="0"/>
          </a:p>
          <a:p>
            <a:r>
              <a:rPr lang="en-SG" dirty="0"/>
              <a:t>the rise of other regional powers : Aceh … </a:t>
            </a:r>
          </a:p>
          <a:p>
            <a:endParaRPr lang="en-SG" dirty="0"/>
          </a:p>
          <a:p>
            <a:r>
              <a:rPr lang="en-SG" dirty="0"/>
              <a:t>the island on the eve of the arrival of Raffles in 1819 …</a:t>
            </a:r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18174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err="1"/>
              <a:t>Singapura</a:t>
            </a:r>
            <a:r>
              <a:rPr lang="en-SG" dirty="0"/>
              <a:t>: a trading node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62500" lnSpcReduction="20000"/>
          </a:bodyPr>
          <a:lstStyle/>
          <a:p>
            <a:endParaRPr lang="en-SG" dirty="0"/>
          </a:p>
          <a:p>
            <a:r>
              <a:rPr lang="en-SG" sz="4000" dirty="0" err="1"/>
              <a:t>Miksic’s</a:t>
            </a:r>
            <a:r>
              <a:rPr lang="en-SG" sz="4000" dirty="0"/>
              <a:t> </a:t>
            </a:r>
            <a:r>
              <a:rPr lang="en-SG" sz="4000" b="1" dirty="0"/>
              <a:t>archaeological discoveries </a:t>
            </a:r>
            <a:r>
              <a:rPr lang="en-SG" sz="4000" dirty="0"/>
              <a:t>suggest </a:t>
            </a:r>
            <a:r>
              <a:rPr lang="en-SG" sz="4000" dirty="0">
                <a:solidFill>
                  <a:srgbClr val="FF0000"/>
                </a:solidFill>
              </a:rPr>
              <a:t>no significant human activity </a:t>
            </a:r>
            <a:r>
              <a:rPr lang="en-SG" sz="4000" dirty="0"/>
              <a:t>on the island until the late 13</a:t>
            </a:r>
            <a:r>
              <a:rPr lang="en-SG" sz="4000" baseline="30000" dirty="0"/>
              <a:t>th</a:t>
            </a:r>
            <a:r>
              <a:rPr lang="en-SG" sz="4000" dirty="0"/>
              <a:t>/early 14</a:t>
            </a:r>
            <a:r>
              <a:rPr lang="en-SG" sz="4000" baseline="30000" dirty="0"/>
              <a:t>th</a:t>
            </a:r>
            <a:r>
              <a:rPr lang="en-SG" sz="4000" dirty="0"/>
              <a:t> century …</a:t>
            </a:r>
          </a:p>
          <a:p>
            <a:endParaRPr lang="en-SG" sz="4000" dirty="0"/>
          </a:p>
          <a:p>
            <a:r>
              <a:rPr lang="en-SG" sz="4000" dirty="0"/>
              <a:t>and </a:t>
            </a:r>
            <a:r>
              <a:rPr lang="en-SG" sz="4000" dirty="0">
                <a:solidFill>
                  <a:srgbClr val="FF0000"/>
                </a:solidFill>
              </a:rPr>
              <a:t>a sudden sharp decline </a:t>
            </a:r>
            <a:r>
              <a:rPr lang="en-SG" sz="4000" dirty="0"/>
              <a:t>at the end of the 14</a:t>
            </a:r>
            <a:r>
              <a:rPr lang="en-SG" sz="4000" baseline="30000" dirty="0"/>
              <a:t>th</a:t>
            </a:r>
            <a:r>
              <a:rPr lang="en-SG" sz="4000" dirty="0"/>
              <a:t> century …</a:t>
            </a:r>
          </a:p>
          <a:p>
            <a:endParaRPr lang="en-SG" sz="4000" dirty="0"/>
          </a:p>
          <a:p>
            <a:r>
              <a:rPr lang="en-SG" sz="4000" dirty="0"/>
              <a:t>the </a:t>
            </a:r>
            <a:r>
              <a:rPr lang="en-SG" sz="4000" b="1" dirty="0" err="1"/>
              <a:t>Sulalat</a:t>
            </a:r>
            <a:r>
              <a:rPr lang="en-SG" sz="4000" dirty="0"/>
              <a:t> narrates that the last ruler of </a:t>
            </a:r>
            <a:r>
              <a:rPr lang="en-SG" sz="4000" dirty="0" err="1"/>
              <a:t>Singapura</a:t>
            </a:r>
            <a:r>
              <a:rPr lang="en-SG" sz="4000" dirty="0"/>
              <a:t> fled the island at the end of 14</a:t>
            </a:r>
            <a:r>
              <a:rPr lang="en-SG" sz="4000" baseline="30000" dirty="0"/>
              <a:t>th</a:t>
            </a:r>
            <a:r>
              <a:rPr lang="en-SG" sz="4000" dirty="0"/>
              <a:t> century because of Siamese attacks … </a:t>
            </a:r>
          </a:p>
          <a:p>
            <a:endParaRPr lang="en-SG" sz="4000" dirty="0"/>
          </a:p>
          <a:p>
            <a:r>
              <a:rPr lang="en-SG" sz="4000" dirty="0"/>
              <a:t>and re-established further north in Melaka …</a:t>
            </a:r>
          </a:p>
        </p:txBody>
      </p:sp>
    </p:spTree>
    <p:extLst>
      <p:ext uri="{BB962C8B-B14F-4D97-AF65-F5344CB8AC3E}">
        <p14:creationId xmlns:p14="http://schemas.microsoft.com/office/powerpoint/2010/main" val="39968348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err="1"/>
              <a:t>Singapura</a:t>
            </a:r>
            <a:r>
              <a:rPr lang="en-SG" dirty="0"/>
              <a:t>: a trading node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endParaRPr lang="en-SG" dirty="0"/>
          </a:p>
          <a:p>
            <a:r>
              <a:rPr lang="en-SG" sz="4000" dirty="0"/>
              <a:t>for a long time, we have assumed that the attack of </a:t>
            </a:r>
            <a:r>
              <a:rPr lang="en-SG" sz="4000" dirty="0">
                <a:solidFill>
                  <a:srgbClr val="FF0000"/>
                </a:solidFill>
              </a:rPr>
              <a:t>a trade rival</a:t>
            </a:r>
            <a:r>
              <a:rPr lang="en-SG" sz="4000" dirty="0"/>
              <a:t>, perhaps a jealous rival was the reason for Singapura’s demise ...</a:t>
            </a:r>
          </a:p>
          <a:p>
            <a:endParaRPr lang="en-SG" sz="4000" dirty="0"/>
          </a:p>
          <a:p>
            <a:r>
              <a:rPr lang="en-SG" sz="4000" dirty="0"/>
              <a:t>but Kwa Chong Guan, in his 2017 book, argues that the decline of Singapura may in fact be a consequence of a </a:t>
            </a:r>
            <a:r>
              <a:rPr lang="en-SG" sz="4000" dirty="0">
                <a:solidFill>
                  <a:srgbClr val="FF0000"/>
                </a:solidFill>
              </a:rPr>
              <a:t>mini ice age </a:t>
            </a:r>
            <a:r>
              <a:rPr lang="en-SG" sz="4000" dirty="0"/>
              <a:t>that lasted from </a:t>
            </a:r>
            <a:r>
              <a:rPr lang="en-US" sz="3600" dirty="0"/>
              <a:t>the early 14</a:t>
            </a:r>
            <a:r>
              <a:rPr lang="en-US" sz="3600" baseline="30000" dirty="0"/>
              <a:t>th</a:t>
            </a:r>
            <a:r>
              <a:rPr lang="en-US" sz="3600" dirty="0"/>
              <a:t> century, peaking in the 17th century (Kwa) …</a:t>
            </a:r>
          </a:p>
          <a:p>
            <a:endParaRPr lang="en-SG" sz="3600" dirty="0"/>
          </a:p>
          <a:p>
            <a:r>
              <a:rPr lang="en-SG" sz="3600" dirty="0"/>
              <a:t>some scientists date it from 1150CE to 1850CE ...</a:t>
            </a:r>
            <a:endParaRPr lang="en-US" sz="3600" dirty="0"/>
          </a:p>
          <a:p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39968348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err="1"/>
              <a:t>Singapura</a:t>
            </a:r>
            <a:r>
              <a:rPr lang="en-SG" dirty="0"/>
              <a:t>: a trading node …</a:t>
            </a:r>
          </a:p>
        </p:txBody>
      </p:sp>
      <p:pic>
        <p:nvPicPr>
          <p:cNvPr id="2050" name="Picture 2" descr="https://www.atmos.washington.edu/1998Q4/211/project2/lia-pic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7" y="1988840"/>
            <a:ext cx="8620125" cy="37066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6834874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 err="1"/>
              <a:t>Singapura</a:t>
            </a:r>
            <a:r>
              <a:rPr lang="en-SG" dirty="0"/>
              <a:t>: a trading node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00600"/>
          </a:xfrm>
        </p:spPr>
        <p:txBody>
          <a:bodyPr>
            <a:normAutofit fontScale="70000" lnSpcReduction="20000"/>
          </a:bodyPr>
          <a:lstStyle/>
          <a:p>
            <a:endParaRPr lang="en-SG" dirty="0"/>
          </a:p>
          <a:p>
            <a:r>
              <a:rPr lang="en-SG" sz="4000" dirty="0"/>
              <a:t>this little ice age resulted in colder winters in the Northern Hemisphere ...</a:t>
            </a:r>
          </a:p>
          <a:p>
            <a:endParaRPr lang="en-SG" sz="4000" dirty="0"/>
          </a:p>
          <a:p>
            <a:r>
              <a:rPr lang="en-SG" sz="4000" dirty="0"/>
              <a:t>it did not, climatologically, directly affect Singapura ...</a:t>
            </a:r>
          </a:p>
          <a:p>
            <a:endParaRPr lang="en-SG" sz="4000" dirty="0"/>
          </a:p>
          <a:p>
            <a:r>
              <a:rPr lang="en-SG" sz="4000" dirty="0"/>
              <a:t>but had a destabilising effect on China ...</a:t>
            </a:r>
          </a:p>
          <a:p>
            <a:endParaRPr lang="en-SG" sz="4000" dirty="0"/>
          </a:p>
          <a:p>
            <a:r>
              <a:rPr lang="en-SG" sz="4000" dirty="0"/>
              <a:t>disruption of agricultural cycles, famines and demographic contraction...</a:t>
            </a:r>
          </a:p>
          <a:p>
            <a:endParaRPr lang="en-SG" sz="4000" dirty="0"/>
          </a:p>
          <a:p>
            <a:r>
              <a:rPr lang="en-SG" sz="4000" dirty="0"/>
              <a:t>decline in trade activities ... </a:t>
            </a:r>
          </a:p>
          <a:p>
            <a:endParaRPr lang="en-SG" sz="4000" dirty="0"/>
          </a:p>
          <a:p>
            <a:endParaRPr lang="en-US" sz="3600" dirty="0"/>
          </a:p>
          <a:p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39968348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 err="1"/>
              <a:t>Singapura</a:t>
            </a:r>
            <a:r>
              <a:rPr lang="en-SG" dirty="0"/>
              <a:t>: a trading node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  <a:ln>
            <a:noFill/>
          </a:ln>
        </p:spPr>
        <p:txBody>
          <a:bodyPr>
            <a:normAutofit fontScale="62500" lnSpcReduction="20000"/>
          </a:bodyPr>
          <a:lstStyle/>
          <a:p>
            <a:endParaRPr lang="en-SG" dirty="0"/>
          </a:p>
          <a:p>
            <a:r>
              <a:rPr lang="en-SG" sz="4000" dirty="0"/>
              <a:t>being a </a:t>
            </a:r>
            <a:r>
              <a:rPr lang="en-SG" sz="4000" b="1" dirty="0"/>
              <a:t>nodal</a:t>
            </a:r>
            <a:r>
              <a:rPr lang="en-SG" sz="4000" dirty="0"/>
              <a:t> point ...</a:t>
            </a:r>
          </a:p>
          <a:p>
            <a:endParaRPr lang="en-SG" sz="4000" dirty="0"/>
          </a:p>
          <a:p>
            <a:r>
              <a:rPr lang="en-SG" sz="4000" dirty="0" err="1"/>
              <a:t>Singapura</a:t>
            </a:r>
            <a:r>
              <a:rPr lang="en-SG" sz="4000" dirty="0"/>
              <a:t> affected ...</a:t>
            </a:r>
          </a:p>
          <a:p>
            <a:endParaRPr lang="en-SG" sz="4000" dirty="0"/>
          </a:p>
          <a:p>
            <a:r>
              <a:rPr lang="en-SG" sz="4000" dirty="0"/>
              <a:t>move to look for a better spot for trade ???</a:t>
            </a:r>
          </a:p>
          <a:p>
            <a:endParaRPr lang="en-SG" sz="4000" dirty="0"/>
          </a:p>
          <a:p>
            <a:r>
              <a:rPr lang="en-SG" sz="4000" dirty="0"/>
              <a:t>Siamese attacked because they too were responding to this destabilising affect ???</a:t>
            </a:r>
          </a:p>
          <a:p>
            <a:endParaRPr lang="en-SG" sz="4000" dirty="0"/>
          </a:p>
          <a:p>
            <a:r>
              <a:rPr lang="en-US" sz="4400" b="1" dirty="0">
                <a:solidFill>
                  <a:srgbClr val="FF0000"/>
                </a:solidFill>
              </a:rPr>
              <a:t>we don’t know </a:t>
            </a:r>
            <a:r>
              <a:rPr lang="en-US" sz="4000" dirty="0"/>
              <a:t>…</a:t>
            </a:r>
            <a:endParaRPr lang="en-SG" sz="4000" dirty="0"/>
          </a:p>
          <a:p>
            <a:endParaRPr lang="en-SG" sz="4000" dirty="0"/>
          </a:p>
          <a:p>
            <a:r>
              <a:rPr lang="en-SG" sz="4000" dirty="0">
                <a:solidFill>
                  <a:srgbClr val="00B0F0"/>
                </a:solidFill>
              </a:rPr>
              <a:t>(for future administrators of Singapore, file this for reference)</a:t>
            </a:r>
          </a:p>
          <a:p>
            <a:endParaRPr lang="en-SG" sz="4000" dirty="0"/>
          </a:p>
          <a:p>
            <a:endParaRPr lang="en-US" sz="3600" dirty="0"/>
          </a:p>
          <a:p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39968348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err="1"/>
              <a:t>Singapura</a:t>
            </a:r>
            <a:r>
              <a:rPr lang="en-SG" dirty="0"/>
              <a:t>: a trading node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SG" sz="3300" dirty="0"/>
          </a:p>
          <a:p>
            <a:r>
              <a:rPr lang="en-SG" sz="3300" dirty="0"/>
              <a:t>while </a:t>
            </a:r>
            <a:r>
              <a:rPr lang="en-SG" sz="3300" dirty="0">
                <a:solidFill>
                  <a:srgbClr val="FF0000"/>
                </a:solidFill>
              </a:rPr>
              <a:t>we do not know </a:t>
            </a:r>
            <a:r>
              <a:rPr lang="en-SG" sz="3300" dirty="0"/>
              <a:t>the exact reasons for the significant drop in human activity …</a:t>
            </a:r>
          </a:p>
          <a:p>
            <a:endParaRPr lang="en-US" sz="3300" dirty="0"/>
          </a:p>
          <a:p>
            <a:r>
              <a:rPr lang="en-US" sz="3300" dirty="0">
                <a:solidFill>
                  <a:srgbClr val="FF0000"/>
                </a:solidFill>
              </a:rPr>
              <a:t>we know </a:t>
            </a:r>
            <a:r>
              <a:rPr lang="en-US" sz="3300" dirty="0"/>
              <a:t>it happened …</a:t>
            </a:r>
            <a:endParaRPr lang="en-SG" sz="3300" dirty="0"/>
          </a:p>
          <a:p>
            <a:endParaRPr lang="en-SG" sz="3300" dirty="0"/>
          </a:p>
          <a:p>
            <a:r>
              <a:rPr lang="en-SG" sz="3300" dirty="0"/>
              <a:t>additionally, the </a:t>
            </a:r>
            <a:r>
              <a:rPr lang="en-SG" sz="3300" dirty="0" err="1"/>
              <a:t>Sulalat</a:t>
            </a:r>
            <a:r>
              <a:rPr lang="en-SG" sz="3300" dirty="0"/>
              <a:t> also portrays Singapura as the first manifestation of a trading polity …</a:t>
            </a:r>
          </a:p>
          <a:p>
            <a:endParaRPr lang="en-SG" sz="3300" dirty="0"/>
          </a:p>
          <a:p>
            <a:r>
              <a:rPr lang="en-SG" sz="3300" dirty="0"/>
              <a:t>and thereafter a prototype for a Malay (eventually Malay becomes somewhat synonymous with Muslim) trading polity …</a:t>
            </a:r>
          </a:p>
          <a:p>
            <a:endParaRPr lang="en-SG" sz="3300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68348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err="1"/>
              <a:t>Singapura</a:t>
            </a:r>
            <a:r>
              <a:rPr lang="en-SG" dirty="0"/>
              <a:t>: a trading node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endParaRPr lang="en-SG" dirty="0"/>
          </a:p>
          <a:p>
            <a:r>
              <a:rPr lang="en-US" sz="4200" dirty="0"/>
              <a:t>like </a:t>
            </a:r>
            <a:r>
              <a:rPr lang="en-US" sz="4200" dirty="0" err="1"/>
              <a:t>Sriwijaya</a:t>
            </a:r>
            <a:r>
              <a:rPr lang="en-US" sz="4200" dirty="0"/>
              <a:t>, a polity (</a:t>
            </a:r>
            <a:r>
              <a:rPr lang="en-US" sz="4200" dirty="0" err="1"/>
              <a:t>thallassocracy</a:t>
            </a:r>
            <a:r>
              <a:rPr lang="en-US" sz="4200" dirty="0"/>
              <a:t>?) plugged into sea-based trade; its economic viability tied to maritime trade …</a:t>
            </a:r>
          </a:p>
          <a:p>
            <a:endParaRPr lang="en-US" sz="4200" dirty="0"/>
          </a:p>
          <a:p>
            <a:r>
              <a:rPr lang="en-US" sz="4200" dirty="0" err="1"/>
              <a:t>llke</a:t>
            </a:r>
            <a:r>
              <a:rPr lang="en-US" sz="4200" dirty="0"/>
              <a:t> </a:t>
            </a:r>
            <a:r>
              <a:rPr lang="en-US" sz="4200" dirty="0" err="1"/>
              <a:t>Sriwijaya</a:t>
            </a:r>
            <a:r>
              <a:rPr lang="en-US" sz="4200" dirty="0"/>
              <a:t>, a mythical center located in the vicinity of a hill (sacred?) …</a:t>
            </a:r>
          </a:p>
          <a:p>
            <a:endParaRPr lang="en-US" sz="4200" dirty="0"/>
          </a:p>
          <a:p>
            <a:r>
              <a:rPr lang="en-US" sz="4200" dirty="0"/>
              <a:t>like </a:t>
            </a:r>
            <a:r>
              <a:rPr lang="en-US" sz="4200" dirty="0" err="1"/>
              <a:t>Sriwijaya</a:t>
            </a:r>
            <a:r>
              <a:rPr lang="en-US" sz="4200" dirty="0"/>
              <a:t>, had rivals in the surrounding area, had to withstand attacks …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68348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err="1"/>
              <a:t>Singapura</a:t>
            </a:r>
            <a:r>
              <a:rPr lang="en-SG" dirty="0"/>
              <a:t>: a trading node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dirty="0"/>
          </a:p>
          <a:p>
            <a:r>
              <a:rPr lang="en-SG" dirty="0"/>
              <a:t>while </a:t>
            </a:r>
            <a:r>
              <a:rPr lang="en-SG" dirty="0" err="1"/>
              <a:t>Singapura</a:t>
            </a:r>
            <a:r>
              <a:rPr lang="en-SG" dirty="0"/>
              <a:t> was the </a:t>
            </a:r>
            <a:r>
              <a:rPr lang="en-SG" b="1" dirty="0"/>
              <a:t>first</a:t>
            </a:r>
            <a:r>
              <a:rPr lang="en-SG" dirty="0"/>
              <a:t> manifestation of a successful trading polity </a:t>
            </a:r>
            <a:r>
              <a:rPr lang="en-SG" b="1" dirty="0"/>
              <a:t>in the </a:t>
            </a:r>
            <a:r>
              <a:rPr lang="en-SG" b="1" dirty="0" err="1"/>
              <a:t>Sulalat</a:t>
            </a:r>
            <a:r>
              <a:rPr lang="en-SG" b="1" dirty="0"/>
              <a:t> </a:t>
            </a:r>
            <a:r>
              <a:rPr lang="en-SG" dirty="0"/>
              <a:t>… </a:t>
            </a:r>
          </a:p>
          <a:p>
            <a:endParaRPr lang="en-SG" dirty="0"/>
          </a:p>
          <a:p>
            <a:r>
              <a:rPr lang="en-SG" dirty="0"/>
              <a:t>its demise led to the emergence of Melaka ...</a:t>
            </a:r>
          </a:p>
          <a:p>
            <a:endParaRPr lang="en-SG" dirty="0"/>
          </a:p>
          <a:p>
            <a:r>
              <a:rPr lang="en-SG" dirty="0"/>
              <a:t>and Melaka was simply, the </a:t>
            </a:r>
            <a:r>
              <a:rPr lang="en-SG" b="1" dirty="0"/>
              <a:t>GREATEST</a:t>
            </a:r>
            <a:r>
              <a:rPr lang="en-SG" dirty="0"/>
              <a:t> !!!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68348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under the control of a </a:t>
            </a:r>
            <a:r>
              <a:rPr lang="en-SG" dirty="0" err="1"/>
              <a:t>Laksamana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dirty="0"/>
          </a:p>
          <a:p>
            <a:pPr>
              <a:buNone/>
            </a:pPr>
            <a:endParaRPr lang="en-SG" dirty="0"/>
          </a:p>
          <a:p>
            <a:pPr marL="45720" indent="0">
              <a:buNone/>
            </a:pPr>
            <a:r>
              <a:rPr lang="en-US" dirty="0"/>
              <a:t>“of such importance and profit that it seems to me it had </a:t>
            </a:r>
            <a:r>
              <a:rPr lang="en-US" b="1" dirty="0"/>
              <a:t>no equal </a:t>
            </a:r>
            <a:r>
              <a:rPr lang="en-US" dirty="0"/>
              <a:t>in the </a:t>
            </a:r>
            <a:r>
              <a:rPr lang="en-US" b="1" dirty="0"/>
              <a:t>world</a:t>
            </a:r>
            <a:r>
              <a:rPr lang="en-US" dirty="0"/>
              <a:t>”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           Tome </a:t>
            </a:r>
            <a:r>
              <a:rPr lang="en-US" dirty="0" err="1"/>
              <a:t>Pires</a:t>
            </a:r>
            <a:r>
              <a:rPr lang="en-US" dirty="0"/>
              <a:t> (writer of </a:t>
            </a:r>
            <a:r>
              <a:rPr lang="en-US" i="1" dirty="0"/>
              <a:t>Suma Oriental</a:t>
            </a:r>
            <a:r>
              <a:rPr lang="en-US" dirty="0"/>
              <a:t>)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68348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historiographical difference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701" dirty="0">
                <a:solidFill>
                  <a:srgbClr val="0070C0"/>
                </a:solidFill>
              </a:rPr>
              <a:t>Turnbull (Lee)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2313984"/>
            <a:ext cx="4040188" cy="413444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human activity since 1819 …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sources: colonial documents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dominant since 1960s …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links Singapore to the outside (Britain)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701" dirty="0" err="1">
                <a:solidFill>
                  <a:srgbClr val="00B050"/>
                </a:solidFill>
              </a:rPr>
              <a:t>Miksic</a:t>
            </a:r>
            <a:endParaRPr lang="en-US" sz="2701" dirty="0">
              <a:solidFill>
                <a:srgbClr val="00B05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88024" y="2313984"/>
            <a:ext cx="3532790" cy="401697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>
                <a:solidFill>
                  <a:srgbClr val="00B050"/>
                </a:solidFill>
              </a:rPr>
              <a:t>human activity since 14</a:t>
            </a:r>
            <a:r>
              <a:rPr lang="en-US" sz="9600" baseline="30000" dirty="0">
                <a:solidFill>
                  <a:srgbClr val="00B050"/>
                </a:solidFill>
              </a:rPr>
              <a:t>th</a:t>
            </a:r>
            <a:r>
              <a:rPr lang="en-US" sz="9600" dirty="0">
                <a:solidFill>
                  <a:srgbClr val="00B050"/>
                </a:solidFill>
              </a:rPr>
              <a:t> century …</a:t>
            </a:r>
          </a:p>
          <a:p>
            <a:endParaRPr lang="en-US" sz="9600" dirty="0">
              <a:solidFill>
                <a:srgbClr val="00B050"/>
              </a:solidFill>
            </a:endParaRPr>
          </a:p>
          <a:p>
            <a:r>
              <a:rPr lang="en-US" sz="9600" dirty="0">
                <a:solidFill>
                  <a:srgbClr val="00B050"/>
                </a:solidFill>
              </a:rPr>
              <a:t>sources: archaeological, literary (</a:t>
            </a:r>
            <a:r>
              <a:rPr lang="en-US" sz="9600" dirty="0" err="1">
                <a:solidFill>
                  <a:srgbClr val="00B050"/>
                </a:solidFill>
              </a:rPr>
              <a:t>Sulalat</a:t>
            </a:r>
            <a:r>
              <a:rPr lang="en-US" sz="9600" dirty="0">
                <a:solidFill>
                  <a:srgbClr val="00B050"/>
                </a:solidFill>
              </a:rPr>
              <a:t>) and some others (Chinese)…</a:t>
            </a:r>
          </a:p>
          <a:p>
            <a:endParaRPr lang="en-US" sz="9600" dirty="0">
              <a:solidFill>
                <a:srgbClr val="00B050"/>
              </a:solidFill>
            </a:endParaRPr>
          </a:p>
          <a:p>
            <a:r>
              <a:rPr lang="en-US" sz="9600" dirty="0">
                <a:solidFill>
                  <a:srgbClr val="00B050"/>
                </a:solidFill>
              </a:rPr>
              <a:t>emerged between mid-1980s and 1997 …</a:t>
            </a:r>
          </a:p>
          <a:p>
            <a:endParaRPr lang="en-US" sz="9600" dirty="0">
              <a:solidFill>
                <a:srgbClr val="00B050"/>
              </a:solidFill>
            </a:endParaRPr>
          </a:p>
          <a:p>
            <a:r>
              <a:rPr lang="en-US" sz="9600" dirty="0">
                <a:solidFill>
                  <a:srgbClr val="00B050"/>
                </a:solidFill>
              </a:rPr>
              <a:t>links Singapore to the outside (regional and transoceanic*)</a:t>
            </a:r>
          </a:p>
        </p:txBody>
      </p:sp>
    </p:spTree>
    <p:extLst>
      <p:ext uri="{BB962C8B-B14F-4D97-AF65-F5344CB8AC3E}">
        <p14:creationId xmlns:p14="http://schemas.microsoft.com/office/powerpoint/2010/main" val="253756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 and </a:t>
            </a:r>
            <a:r>
              <a:rPr lang="en-US" sz="48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60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under the control of a </a:t>
            </a:r>
            <a:r>
              <a:rPr lang="en-SG" dirty="0" err="1"/>
              <a:t>Laksamana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fontScale="85000" lnSpcReduction="20000"/>
          </a:bodyPr>
          <a:lstStyle/>
          <a:p>
            <a:endParaRPr lang="en-SG" dirty="0"/>
          </a:p>
          <a:p>
            <a:r>
              <a:rPr lang="en-US" dirty="0"/>
              <a:t>Melaka founded at the turn of 15</a:t>
            </a:r>
            <a:r>
              <a:rPr lang="en-US" baseline="30000" dirty="0"/>
              <a:t>th</a:t>
            </a:r>
            <a:r>
              <a:rPr lang="en-US" dirty="0"/>
              <a:t> century …</a:t>
            </a:r>
          </a:p>
          <a:p>
            <a:endParaRPr lang="en-US" dirty="0"/>
          </a:p>
          <a:p>
            <a:r>
              <a:rPr lang="en-US" dirty="0"/>
              <a:t>and like </a:t>
            </a:r>
            <a:r>
              <a:rPr lang="en-US" dirty="0" err="1"/>
              <a:t>Singapura</a:t>
            </a:r>
            <a:r>
              <a:rPr lang="en-US" dirty="0"/>
              <a:t>, lasted about a hundred years …</a:t>
            </a:r>
          </a:p>
          <a:p>
            <a:endParaRPr lang="en-US" dirty="0"/>
          </a:p>
          <a:p>
            <a:r>
              <a:rPr lang="en-SG" dirty="0">
                <a:solidFill>
                  <a:srgbClr val="FF0000"/>
                </a:solidFill>
              </a:rPr>
              <a:t>(Singapura lasted a century, Melaka lasted a century, Republic of Singapore is 56+ years old; hmmm …)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name of first ruler: </a:t>
            </a:r>
            <a:r>
              <a:rPr lang="en-US" dirty="0" err="1"/>
              <a:t>Parameswara</a:t>
            </a:r>
            <a:r>
              <a:rPr lang="en-US" dirty="0"/>
              <a:t>/</a:t>
            </a:r>
            <a:r>
              <a:rPr lang="en-US" dirty="0" err="1"/>
              <a:t>Iskandar</a:t>
            </a:r>
            <a:r>
              <a:rPr lang="en-US" dirty="0"/>
              <a:t> Shah?</a:t>
            </a:r>
          </a:p>
          <a:p>
            <a:endParaRPr lang="en-US" dirty="0"/>
          </a:p>
          <a:p>
            <a:r>
              <a:rPr lang="en-US" dirty="0"/>
              <a:t>hyper-successful, agile, mobile, sea-oriented mercantile polity …</a:t>
            </a:r>
          </a:p>
          <a:p>
            <a:pPr marL="4572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68348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under the control of a </a:t>
            </a:r>
            <a:r>
              <a:rPr lang="en-SG" dirty="0" err="1"/>
              <a:t>Laksamana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/>
          </a:bodyPr>
          <a:lstStyle/>
          <a:p>
            <a:endParaRPr lang="en-SG" dirty="0"/>
          </a:p>
          <a:p>
            <a:r>
              <a:rPr lang="en-US" dirty="0"/>
              <a:t>100-200,000 residents; </a:t>
            </a:r>
            <a:r>
              <a:rPr lang="en-US" b="1" dirty="0"/>
              <a:t>cosmopolitan*</a:t>
            </a:r>
            <a:r>
              <a:rPr lang="en-US" dirty="0"/>
              <a:t> make-up (84 languages heard in a day) …</a:t>
            </a:r>
          </a:p>
          <a:p>
            <a:endParaRPr lang="en-US" dirty="0"/>
          </a:p>
          <a:p>
            <a:r>
              <a:rPr lang="en-US" dirty="0"/>
              <a:t>unlike ancient empires in being </a:t>
            </a:r>
            <a:r>
              <a:rPr lang="en-US" b="1" dirty="0"/>
              <a:t>suspicious toward foreigners </a:t>
            </a:r>
            <a:r>
              <a:rPr lang="en-US" dirty="0"/>
              <a:t>and dread of </a:t>
            </a:r>
            <a:r>
              <a:rPr lang="en-US" b="1" dirty="0"/>
              <a:t>polluting foreign contact </a:t>
            </a:r>
            <a:r>
              <a:rPr lang="en-US" dirty="0"/>
              <a:t>…</a:t>
            </a:r>
          </a:p>
          <a:p>
            <a:endParaRPr lang="en-SG" dirty="0"/>
          </a:p>
          <a:p>
            <a:r>
              <a:rPr lang="en-SG" dirty="0">
                <a:solidFill>
                  <a:srgbClr val="FF0000"/>
                </a:solidFill>
              </a:rPr>
              <a:t>(is 2022 Singapore cosmopolitan?)</a:t>
            </a:r>
            <a:endParaRPr lang="en-US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68348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SG" dirty="0"/>
              <a:t>under the control of a </a:t>
            </a:r>
            <a:r>
              <a:rPr lang="en-SG" dirty="0" err="1"/>
              <a:t>Laksamana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reasons for success: </a:t>
            </a:r>
          </a:p>
          <a:p>
            <a:pPr>
              <a:buFontTx/>
              <a:buChar char="-"/>
            </a:pPr>
            <a:r>
              <a:rPr lang="en-US" dirty="0"/>
              <a:t>role of </a:t>
            </a:r>
            <a:r>
              <a:rPr lang="en-US" b="1" dirty="0"/>
              <a:t>Chinese protection</a:t>
            </a:r>
            <a:r>
              <a:rPr lang="en-US" dirty="0"/>
              <a:t>?</a:t>
            </a:r>
          </a:p>
          <a:p>
            <a:pPr>
              <a:buFontTx/>
              <a:buChar char="-"/>
            </a:pPr>
            <a:r>
              <a:rPr lang="en-US" dirty="0"/>
              <a:t>maritime protection (alliances with </a:t>
            </a:r>
            <a:r>
              <a:rPr lang="en-US" b="1" dirty="0" err="1"/>
              <a:t>orang</a:t>
            </a:r>
            <a:r>
              <a:rPr lang="en-US" b="1" dirty="0"/>
              <a:t> </a:t>
            </a:r>
            <a:r>
              <a:rPr lang="en-US" b="1" dirty="0" err="1"/>
              <a:t>laut</a:t>
            </a:r>
            <a:r>
              <a:rPr lang="en-US" dirty="0"/>
              <a:t>)?</a:t>
            </a:r>
          </a:p>
          <a:p>
            <a:pPr>
              <a:buFontTx/>
              <a:buChar char="-"/>
            </a:pPr>
            <a:r>
              <a:rPr lang="en-US" dirty="0"/>
              <a:t>a </a:t>
            </a:r>
            <a:r>
              <a:rPr lang="en-US" b="1" dirty="0"/>
              <a:t>judicious regime </a:t>
            </a:r>
            <a:r>
              <a:rPr lang="en-US" dirty="0"/>
              <a:t>that facilitated fair play in trade by enforcement of a common code of moral values, perhaps even a system of law?</a:t>
            </a:r>
          </a:p>
          <a:p>
            <a:r>
              <a:rPr lang="en-US" dirty="0"/>
              <a:t>qualities of fairness and justice (linked to Islam?) ….</a:t>
            </a:r>
          </a:p>
          <a:p>
            <a:r>
              <a:rPr lang="en-US" dirty="0">
                <a:solidFill>
                  <a:srgbClr val="00B0F0"/>
                </a:solidFill>
              </a:rPr>
              <a:t>but note how Buddhism had previously adaptively provided a similar trade impetus …</a:t>
            </a:r>
          </a:p>
          <a:p>
            <a:pPr marL="4572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68348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under the control of a </a:t>
            </a:r>
            <a:r>
              <a:rPr lang="en-SG" dirty="0" err="1"/>
              <a:t>Laksamana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rgbClr val="FF0000"/>
                </a:solidFill>
              </a:rPr>
              <a:t>innovative</a:t>
            </a:r>
            <a:r>
              <a:rPr lang="en-US" dirty="0"/>
              <a:t> </a:t>
            </a:r>
            <a:r>
              <a:rPr lang="en-US" b="1" dirty="0"/>
              <a:t>trading policy</a:t>
            </a:r>
            <a:r>
              <a:rPr lang="en-US" dirty="0"/>
              <a:t>?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low custom duties during reign of </a:t>
            </a:r>
            <a:r>
              <a:rPr lang="en-US" b="1" dirty="0">
                <a:solidFill>
                  <a:srgbClr val="0070C0"/>
                </a:solidFill>
              </a:rPr>
              <a:t>Mansur Shah</a:t>
            </a:r>
            <a:r>
              <a:rPr lang="en-US" dirty="0"/>
              <a:t> (1458-77) …</a:t>
            </a:r>
          </a:p>
          <a:p>
            <a:pPr marL="45720" indent="0">
              <a:buNone/>
            </a:pPr>
            <a:r>
              <a:rPr lang="en-US" dirty="0"/>
              <a:t>none on food …</a:t>
            </a:r>
          </a:p>
          <a:p>
            <a:pPr marL="45720" indent="0">
              <a:buNone/>
            </a:pPr>
            <a:r>
              <a:rPr lang="en-US" dirty="0"/>
              <a:t>3-6% depending of provenance of sea vessel …</a:t>
            </a:r>
          </a:p>
          <a:p>
            <a:pPr marL="45720" indent="0">
              <a:buNone/>
            </a:pPr>
            <a:endParaRPr lang="en-SG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very low compared to rivals like </a:t>
            </a:r>
            <a:r>
              <a:rPr lang="en-US" dirty="0" err="1"/>
              <a:t>Ayuthia</a:t>
            </a:r>
            <a:r>
              <a:rPr lang="en-US" dirty="0"/>
              <a:t> (22.2%), Bengal (37%),</a:t>
            </a:r>
            <a:r>
              <a:rPr lang="en-US" dirty="0" err="1"/>
              <a:t>Pegu</a:t>
            </a:r>
            <a:r>
              <a:rPr lang="en-US" dirty="0"/>
              <a:t> (12%)</a:t>
            </a:r>
          </a:p>
          <a:p>
            <a:pPr marL="45720" indent="0">
              <a:buFontTx/>
              <a:buChar char="-"/>
            </a:pP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68348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under the control of a </a:t>
            </a:r>
            <a:r>
              <a:rPr lang="en-SG" dirty="0" err="1"/>
              <a:t>Laksamana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ruler sacrificing income …</a:t>
            </a:r>
          </a:p>
          <a:p>
            <a:pPr>
              <a:buFontTx/>
              <a:buChar char="-"/>
            </a:pPr>
            <a:endParaRPr lang="en-US" b="1" dirty="0"/>
          </a:p>
          <a:p>
            <a:pPr marL="45720" indent="0">
              <a:buNone/>
            </a:pPr>
            <a:r>
              <a:rPr lang="en-US" b="1" dirty="0"/>
              <a:t>“quite modern” </a:t>
            </a:r>
            <a:r>
              <a:rPr lang="en-US" dirty="0"/>
              <a:t>economic practice (</a:t>
            </a:r>
            <a:r>
              <a:rPr lang="en-US" dirty="0" err="1"/>
              <a:t>Thomasz</a:t>
            </a:r>
            <a:r>
              <a:rPr lang="en-US" dirty="0"/>
              <a:t>) …</a:t>
            </a:r>
          </a:p>
          <a:p>
            <a:pPr marL="45720" indent="0">
              <a:buFontTx/>
              <a:buChar char="-"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preceding Enlightenment/modern economic theory in Europe …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INNOVATION!!!</a:t>
            </a:r>
            <a:endParaRPr lang="en-SG" b="1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68348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under the control of a </a:t>
            </a:r>
            <a:r>
              <a:rPr lang="en-SG" dirty="0" err="1"/>
              <a:t>Laksamana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/>
              <a:t>Melaka led by a man of prowess (and often one who claimed to be a descendant of Sri Tri </a:t>
            </a:r>
            <a:r>
              <a:rPr lang="en-US" dirty="0" err="1"/>
              <a:t>Buana</a:t>
            </a:r>
            <a:r>
              <a:rPr lang="en-US" dirty="0"/>
              <a:t>) …</a:t>
            </a:r>
          </a:p>
          <a:p>
            <a:pPr marL="45720" indent="0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had an administration with the </a:t>
            </a:r>
            <a:r>
              <a:rPr lang="en-US" b="1" dirty="0"/>
              <a:t>wherewithal</a:t>
            </a:r>
            <a:r>
              <a:rPr lang="en-US" dirty="0"/>
              <a:t> to  establish and manage a maritime trading center/</a:t>
            </a:r>
            <a:r>
              <a:rPr lang="en-US" dirty="0" err="1"/>
              <a:t>entrepot</a:t>
            </a:r>
            <a:r>
              <a:rPr lang="en-US" dirty="0"/>
              <a:t> …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apex administration of four(4): </a:t>
            </a:r>
            <a:r>
              <a:rPr lang="en-US" b="1" i="1" dirty="0" err="1"/>
              <a:t>Bendahara</a:t>
            </a:r>
            <a:r>
              <a:rPr lang="en-US" b="1" i="1" dirty="0"/>
              <a:t>, </a:t>
            </a:r>
            <a:r>
              <a:rPr lang="en-US" b="1" i="1" dirty="0" err="1"/>
              <a:t>Penghulu</a:t>
            </a:r>
            <a:r>
              <a:rPr lang="en-US" b="1" i="1" dirty="0"/>
              <a:t> </a:t>
            </a:r>
            <a:r>
              <a:rPr lang="en-US" b="1" i="1" dirty="0" err="1"/>
              <a:t>Bendahari</a:t>
            </a:r>
            <a:r>
              <a:rPr lang="en-US" b="1" i="1" dirty="0"/>
              <a:t>, </a:t>
            </a:r>
            <a:r>
              <a:rPr lang="en-US" b="1" i="1" dirty="0" err="1"/>
              <a:t>Temmengung</a:t>
            </a:r>
            <a:r>
              <a:rPr lang="en-US" b="1" i="1" dirty="0"/>
              <a:t>, </a:t>
            </a:r>
            <a:r>
              <a:rPr lang="en-US" b="1" i="1" dirty="0" err="1"/>
              <a:t>Laksamana</a:t>
            </a:r>
            <a:r>
              <a:rPr lang="en-US" b="1" i="1" dirty="0"/>
              <a:t> …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68348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under the control of a </a:t>
            </a:r>
            <a:r>
              <a:rPr lang="en-SG" dirty="0" err="1"/>
              <a:t>Laksamana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600" b="1" i="1" dirty="0" err="1"/>
              <a:t>Bendahara</a:t>
            </a:r>
            <a:r>
              <a:rPr lang="en-US" sz="3600" b="1" i="1" dirty="0"/>
              <a:t> … </a:t>
            </a:r>
            <a:r>
              <a:rPr lang="en-US" sz="3600" dirty="0"/>
              <a:t>chief minister?</a:t>
            </a:r>
          </a:p>
          <a:p>
            <a:pPr>
              <a:buFontTx/>
              <a:buChar char="-"/>
            </a:pPr>
            <a:r>
              <a:rPr lang="en-US" sz="3600" b="1" i="1" dirty="0" err="1"/>
              <a:t>Penghulu</a:t>
            </a:r>
            <a:r>
              <a:rPr lang="en-US" sz="3600" b="1" i="1" dirty="0"/>
              <a:t> </a:t>
            </a:r>
            <a:r>
              <a:rPr lang="en-US" sz="3600" b="1" i="1" dirty="0" err="1"/>
              <a:t>Bendahari</a:t>
            </a:r>
            <a:r>
              <a:rPr lang="en-US" sz="3600" b="1" i="1" dirty="0"/>
              <a:t> … </a:t>
            </a:r>
            <a:r>
              <a:rPr lang="en-US" sz="3600" dirty="0"/>
              <a:t>controller of state revenue (treasurer?)</a:t>
            </a:r>
          </a:p>
          <a:p>
            <a:pPr>
              <a:buFontTx/>
              <a:buChar char="-"/>
            </a:pPr>
            <a:r>
              <a:rPr lang="en-US" sz="3600" b="1" i="1" dirty="0" err="1"/>
              <a:t>Temmengung</a:t>
            </a:r>
            <a:r>
              <a:rPr lang="en-US" sz="3600" b="1" i="1" dirty="0"/>
              <a:t> … </a:t>
            </a:r>
            <a:r>
              <a:rPr lang="en-US" sz="3600" dirty="0"/>
              <a:t>internal security; </a:t>
            </a:r>
            <a:r>
              <a:rPr lang="en-US" sz="3600" i="1" dirty="0" err="1"/>
              <a:t>bendahara</a:t>
            </a:r>
            <a:r>
              <a:rPr lang="en-US" sz="3600" i="1" dirty="0"/>
              <a:t> </a:t>
            </a:r>
            <a:r>
              <a:rPr lang="en-US" sz="3600" dirty="0"/>
              <a:t>designate (police chief?)</a:t>
            </a:r>
          </a:p>
          <a:p>
            <a:pPr>
              <a:buFontTx/>
              <a:buChar char="-"/>
            </a:pPr>
            <a:r>
              <a:rPr lang="en-US" sz="3600" b="1" i="1" dirty="0" err="1">
                <a:solidFill>
                  <a:srgbClr val="00B050"/>
                </a:solidFill>
              </a:rPr>
              <a:t>Laksamana</a:t>
            </a:r>
            <a:r>
              <a:rPr lang="en-US" sz="3600" b="1" i="1" dirty="0">
                <a:solidFill>
                  <a:srgbClr val="00B050"/>
                </a:solidFill>
              </a:rPr>
              <a:t> … </a:t>
            </a:r>
            <a:r>
              <a:rPr lang="en-US" sz="3600" dirty="0">
                <a:solidFill>
                  <a:srgbClr val="00B050"/>
                </a:solidFill>
              </a:rPr>
              <a:t>military administrator (naval head?)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68348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SG" dirty="0"/>
              <a:t>under the control of a </a:t>
            </a:r>
            <a:r>
              <a:rPr lang="en-SG" dirty="0" err="1"/>
              <a:t>Laksamana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en-US" sz="3600" b="1" i="1" dirty="0"/>
          </a:p>
          <a:p>
            <a:pPr>
              <a:buNone/>
            </a:pPr>
            <a:r>
              <a:rPr lang="en-US" sz="3600" b="1" i="1" dirty="0" err="1"/>
              <a:t>Laksamana</a:t>
            </a:r>
            <a:r>
              <a:rPr lang="en-US" sz="3600" b="1" i="1" dirty="0"/>
              <a:t>  </a:t>
            </a:r>
            <a:r>
              <a:rPr lang="en-US" sz="3600" i="1" dirty="0"/>
              <a:t>(as naval head)…</a:t>
            </a:r>
            <a:endParaRPr lang="en-US" sz="3600" dirty="0"/>
          </a:p>
          <a:p>
            <a:pPr>
              <a:buNone/>
            </a:pPr>
            <a:r>
              <a:rPr lang="en-SG" sz="3600" dirty="0"/>
              <a:t>apparently had control over islands south of the peninsula, </a:t>
            </a:r>
            <a:r>
              <a:rPr lang="en-SG" sz="3600" b="1" dirty="0">
                <a:solidFill>
                  <a:srgbClr val="FF0000"/>
                </a:solidFill>
              </a:rPr>
              <a:t>including ‘Singapore’ </a:t>
            </a:r>
            <a:r>
              <a:rPr lang="en-SG" sz="3600" dirty="0"/>
              <a:t>…</a:t>
            </a:r>
            <a:endParaRPr lang="en-US" sz="3600" dirty="0"/>
          </a:p>
          <a:p>
            <a:pPr>
              <a:buNone/>
            </a:pPr>
            <a:r>
              <a:rPr lang="en-SG" sz="3600" dirty="0"/>
              <a:t>home to Melaka’s de facto naval force …</a:t>
            </a:r>
          </a:p>
          <a:p>
            <a:pPr>
              <a:buNone/>
            </a:pPr>
            <a:r>
              <a:rPr lang="en-SG" sz="3600" dirty="0" err="1"/>
              <a:t>Orang</a:t>
            </a:r>
            <a:r>
              <a:rPr lang="en-SG" sz="3600" dirty="0"/>
              <a:t> </a:t>
            </a:r>
            <a:r>
              <a:rPr lang="en-SG" sz="3600" dirty="0" err="1"/>
              <a:t>Laut</a:t>
            </a:r>
            <a:r>
              <a:rPr lang="en-SG" sz="3600" dirty="0"/>
              <a:t> ...</a:t>
            </a:r>
          </a:p>
          <a:p>
            <a:pPr>
              <a:buNone/>
            </a:pPr>
            <a:r>
              <a:rPr lang="en-SG" sz="3600" dirty="0"/>
              <a:t>loyal Sea nomads …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68348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under the control of a </a:t>
            </a:r>
            <a:r>
              <a:rPr lang="en-SG" dirty="0" err="1"/>
              <a:t>Laksamana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like Singapura, Melaka also unravels due to the appearance of tyranny …</a:t>
            </a:r>
          </a:p>
          <a:p>
            <a:endParaRPr lang="en-US" dirty="0"/>
          </a:p>
          <a:p>
            <a:r>
              <a:rPr lang="en-US" dirty="0"/>
              <a:t>falls to the </a:t>
            </a:r>
            <a:r>
              <a:rPr lang="en-US" dirty="0">
                <a:solidFill>
                  <a:srgbClr val="FF0000"/>
                </a:solidFill>
              </a:rPr>
              <a:t>Portuguese</a:t>
            </a:r>
            <a:r>
              <a:rPr lang="en-US" dirty="0"/>
              <a:t>; 24 August 1511 …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68348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852936"/>
            <a:ext cx="7317105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a rather obvious issue/question:</a:t>
            </a:r>
            <a:br>
              <a:rPr lang="en-US" sz="5400" b="1" dirty="0"/>
            </a:br>
            <a:br>
              <a:rPr lang="en-US" sz="5400" b="1" dirty="0"/>
            </a:br>
            <a:r>
              <a:rPr lang="en-US" sz="5400" b="1" dirty="0"/>
              <a:t> 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11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 and </a:t>
            </a:r>
            <a:r>
              <a:rPr lang="en-US" sz="48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60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/>
              <a:t>early Europeans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while island SEA was a nodal point of East-West trade …</a:t>
            </a:r>
          </a:p>
          <a:p>
            <a:endParaRPr lang="en-US" sz="2800" dirty="0"/>
          </a:p>
          <a:p>
            <a:r>
              <a:rPr lang="en-US" sz="2800" dirty="0"/>
              <a:t>Western trade was mainly in the hands of Persians, Indians and the occasional European (Venetian) … </a:t>
            </a:r>
          </a:p>
          <a:p>
            <a:endParaRPr lang="en-US" sz="2800" dirty="0"/>
          </a:p>
          <a:p>
            <a:r>
              <a:rPr lang="en-SG" sz="2800" dirty="0"/>
              <a:t>the late 15th century saw a marked increase in  the presence of the Portuguese in this trading area … </a:t>
            </a:r>
          </a:p>
          <a:p>
            <a:endParaRPr lang="en-SG" sz="2800" dirty="0"/>
          </a:p>
          <a:p>
            <a:r>
              <a:rPr lang="en-SG" sz="2800" dirty="0"/>
              <a:t>marking the beginnings of what is oft-called an </a:t>
            </a:r>
          </a:p>
          <a:p>
            <a:endParaRPr lang="en-SG" sz="2800" b="1" dirty="0"/>
          </a:p>
          <a:p>
            <a:r>
              <a:rPr lang="en-SG" sz="2800" b="1" dirty="0"/>
              <a:t>Age of Exploration* </a:t>
            </a:r>
            <a:r>
              <a:rPr lang="en-SG" sz="2800" dirty="0"/>
              <a:t>...   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European</a:t>
            </a:r>
            <a:r>
              <a:rPr lang="en-US" sz="2800" dirty="0"/>
              <a:t> Age of Exploration …</a:t>
            </a:r>
            <a:endParaRPr lang="en-SG" sz="2800" dirty="0"/>
          </a:p>
          <a:p>
            <a:endParaRPr lang="en-SG" sz="2800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68348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/>
          </a:bodyPr>
          <a:lstStyle/>
          <a:p>
            <a:r>
              <a:rPr lang="en-SG" dirty="0"/>
              <a:t>early Europeans …</a:t>
            </a:r>
          </a:p>
        </p:txBody>
      </p:sp>
      <p:pic>
        <p:nvPicPr>
          <p:cNvPr id="74754" name="Picture 2" descr="https://i.pinimg.com/236x/18/36/d8/1836d8ce962aecdcb87dda7ccc4798be--india-map-story-hou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340768"/>
            <a:ext cx="5161178" cy="5183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6834874"/>
      </p:ext>
    </p:extLst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232" y="4462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SG" dirty="0"/>
              <a:t>early Europeans …</a:t>
            </a:r>
          </a:p>
        </p:txBody>
      </p:sp>
      <p:pic>
        <p:nvPicPr>
          <p:cNvPr id="84994" name="Picture 2" descr="https://www.iro.umontreal.ca/~vaucher/Genealogy/Documents/Asia/images/SeaExplorati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764704"/>
            <a:ext cx="5916454" cy="5791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6834874"/>
      </p:ext>
    </p:extLst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SG" dirty="0"/>
              <a:t>exploration/discovery ???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pic>
        <p:nvPicPr>
          <p:cNvPr id="96258" name="Picture 2" descr="Image result for image of spread of human life across the glob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560" y="1205955"/>
            <a:ext cx="8863584" cy="487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5695972"/>
      </p:ext>
    </p:extLst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84" y="116632"/>
            <a:ext cx="8229600" cy="850106"/>
          </a:xfrm>
        </p:spPr>
        <p:txBody>
          <a:bodyPr>
            <a:noAutofit/>
          </a:bodyPr>
          <a:lstStyle/>
          <a:p>
            <a:r>
              <a:rPr lang="en-SG" dirty="0"/>
              <a:t>exploration/discovery ???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pic>
        <p:nvPicPr>
          <p:cNvPr id="103426" name="Picture 2" descr="Image result for austronesian migrati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616" y="1340768"/>
            <a:ext cx="8286750" cy="43505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8634173"/>
      </p:ext>
    </p:extLst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/>
              <a:t>early Europeans …</a:t>
            </a:r>
          </a:p>
        </p:txBody>
      </p:sp>
      <p:pic>
        <p:nvPicPr>
          <p:cNvPr id="94210" name="Picture 2" descr="Pi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12314"/>
            <a:ext cx="7574280" cy="54596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6834874"/>
      </p:ext>
    </p:extLst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early Europeans …</a:t>
            </a:r>
          </a:p>
        </p:txBody>
      </p:sp>
      <p:pic>
        <p:nvPicPr>
          <p:cNvPr id="95234" name="Picture 2" descr="https://upload.wikimedia.org/wikipedia/commons/7/73/The_Portuguese_Empi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7638"/>
            <a:ext cx="8393056" cy="49636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6834874"/>
      </p:ext>
    </p:extLst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early Europeans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r>
              <a:rPr lang="en-SG" sz="4000" dirty="0" err="1"/>
              <a:t>Portugese</a:t>
            </a:r>
            <a:r>
              <a:rPr lang="en-SG" sz="4000" dirty="0"/>
              <a:t> wanted a monopoly of the spice trade …</a:t>
            </a:r>
          </a:p>
          <a:p>
            <a:r>
              <a:rPr lang="en-SG" sz="4000" dirty="0"/>
              <a:t>and were willing aggressively assert control …</a:t>
            </a:r>
          </a:p>
          <a:p>
            <a:r>
              <a:rPr lang="en-US" sz="4000" dirty="0"/>
              <a:t>using a mid-15</a:t>
            </a:r>
            <a:r>
              <a:rPr lang="en-US" sz="4000" baseline="30000" dirty="0"/>
              <a:t>th</a:t>
            </a:r>
            <a:r>
              <a:rPr lang="en-US" sz="4000" dirty="0"/>
              <a:t> century invention, </a:t>
            </a:r>
            <a:r>
              <a:rPr lang="en-US" sz="4000" i="1" dirty="0"/>
              <a:t>Caravel </a:t>
            </a:r>
            <a:r>
              <a:rPr lang="en-US" sz="4000" dirty="0"/>
              <a:t>… </a:t>
            </a:r>
          </a:p>
          <a:p>
            <a:r>
              <a:rPr lang="en-US" sz="4000" dirty="0"/>
              <a:t>an agile, easier to maneuver sailing vessel</a:t>
            </a:r>
            <a:endParaRPr lang="en-SG" sz="4000" dirty="0"/>
          </a:p>
          <a:p>
            <a:r>
              <a:rPr lang="en-SG" sz="4000" dirty="0"/>
              <a:t>extending to colonising trading ports ..</a:t>
            </a:r>
          </a:p>
          <a:p>
            <a:r>
              <a:rPr lang="en-SG" sz="4000" dirty="0"/>
              <a:t>like Melaka …    </a:t>
            </a:r>
            <a:endParaRPr lang="en-US" sz="4000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68348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early Europeans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sz="4400" dirty="0"/>
          </a:p>
          <a:p>
            <a:r>
              <a:rPr lang="en-SG" sz="4400" dirty="0" err="1"/>
              <a:t>Portugese</a:t>
            </a:r>
            <a:r>
              <a:rPr lang="en-SG" sz="4400" dirty="0"/>
              <a:t> sacking of Melaka …</a:t>
            </a:r>
          </a:p>
          <a:p>
            <a:endParaRPr lang="en-SG" sz="4400" dirty="0"/>
          </a:p>
          <a:p>
            <a:r>
              <a:rPr lang="en-SG" sz="4400" dirty="0"/>
              <a:t>made Melaka’s rulers run and reconstitute themselves in Johor …  </a:t>
            </a:r>
            <a:endParaRPr lang="en-US" sz="4400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68348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historiographical difference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701" dirty="0">
                <a:solidFill>
                  <a:srgbClr val="0070C0"/>
                </a:solidFill>
              </a:rPr>
              <a:t>Turnbull (Lee)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2313984"/>
            <a:ext cx="4040188" cy="413444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human activity since 1819 …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sources: colonial documents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dominant since 1960s …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links Singapore to the outside (Britain)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701" dirty="0" err="1">
                <a:solidFill>
                  <a:srgbClr val="00B050"/>
                </a:solidFill>
              </a:rPr>
              <a:t>Miksic</a:t>
            </a:r>
            <a:endParaRPr lang="en-US" sz="2701" dirty="0">
              <a:solidFill>
                <a:srgbClr val="00B05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88024" y="2313984"/>
            <a:ext cx="3532790" cy="401697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>
                <a:solidFill>
                  <a:srgbClr val="00B050"/>
                </a:solidFill>
              </a:rPr>
              <a:t>human activity since 14</a:t>
            </a:r>
            <a:r>
              <a:rPr lang="en-US" sz="9600" baseline="30000" dirty="0">
                <a:solidFill>
                  <a:srgbClr val="00B050"/>
                </a:solidFill>
              </a:rPr>
              <a:t>th</a:t>
            </a:r>
            <a:r>
              <a:rPr lang="en-US" sz="9600" dirty="0">
                <a:solidFill>
                  <a:srgbClr val="00B050"/>
                </a:solidFill>
              </a:rPr>
              <a:t> century …</a:t>
            </a:r>
          </a:p>
          <a:p>
            <a:endParaRPr lang="en-US" sz="9600" dirty="0">
              <a:solidFill>
                <a:srgbClr val="00B050"/>
              </a:solidFill>
            </a:endParaRPr>
          </a:p>
          <a:p>
            <a:r>
              <a:rPr lang="en-US" sz="9600" dirty="0">
                <a:solidFill>
                  <a:srgbClr val="00B050"/>
                </a:solidFill>
              </a:rPr>
              <a:t>sources: archaeological, literary (</a:t>
            </a:r>
            <a:r>
              <a:rPr lang="en-US" sz="9600" dirty="0" err="1">
                <a:solidFill>
                  <a:srgbClr val="00B050"/>
                </a:solidFill>
              </a:rPr>
              <a:t>Sulalat</a:t>
            </a:r>
            <a:r>
              <a:rPr lang="en-US" sz="9600" dirty="0">
                <a:solidFill>
                  <a:srgbClr val="00B050"/>
                </a:solidFill>
              </a:rPr>
              <a:t>) and some others (Chinese)…</a:t>
            </a:r>
          </a:p>
          <a:p>
            <a:endParaRPr lang="en-US" sz="9600" dirty="0">
              <a:solidFill>
                <a:srgbClr val="00B050"/>
              </a:solidFill>
            </a:endParaRPr>
          </a:p>
          <a:p>
            <a:r>
              <a:rPr lang="en-US" sz="9600" dirty="0">
                <a:solidFill>
                  <a:srgbClr val="00B050"/>
                </a:solidFill>
              </a:rPr>
              <a:t>emerged between mid-1980s and 1997 …</a:t>
            </a:r>
          </a:p>
          <a:p>
            <a:endParaRPr lang="en-US" sz="9600" dirty="0">
              <a:solidFill>
                <a:srgbClr val="00B050"/>
              </a:solidFill>
            </a:endParaRPr>
          </a:p>
          <a:p>
            <a:r>
              <a:rPr lang="en-US" sz="9600" dirty="0">
                <a:solidFill>
                  <a:srgbClr val="00B050"/>
                </a:solidFill>
              </a:rPr>
              <a:t>links Singapore to the outside (regional and transoceanic*)</a:t>
            </a:r>
          </a:p>
        </p:txBody>
      </p:sp>
    </p:spTree>
    <p:extLst>
      <p:ext uri="{BB962C8B-B14F-4D97-AF65-F5344CB8AC3E}">
        <p14:creationId xmlns:p14="http://schemas.microsoft.com/office/powerpoint/2010/main" val="376680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2656"/>
            <a:ext cx="6336704" cy="6192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700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/>
              <a:t>VOC/Dutch exploration and colonisation …</a:t>
            </a:r>
            <a:endParaRPr lang="en-US" sz="3600" dirty="0"/>
          </a:p>
        </p:txBody>
      </p:sp>
      <p:pic>
        <p:nvPicPr>
          <p:cNvPr id="80898" name="Picture 2" descr="Related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628800"/>
            <a:ext cx="7941564" cy="48972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dirty="0"/>
              <a:t>Johor …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endParaRPr lang="en-US" dirty="0"/>
          </a:p>
          <a:p>
            <a:pPr>
              <a:buNone/>
            </a:pPr>
            <a:r>
              <a:rPr lang="en-US" dirty="0"/>
              <a:t>Dutch facilitated Johor’s reemergence as patron (of Malay culture) in the area …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None/>
            </a:pPr>
            <a:r>
              <a:rPr lang="en-US" dirty="0"/>
              <a:t>Dutch mediated Johor-Aceh treaty in 1641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None/>
            </a:pPr>
            <a:r>
              <a:rPr lang="en-US" dirty="0"/>
              <a:t>Johor quite established as pre-eminent power in the straits by last quarter of 17</a:t>
            </a:r>
            <a:r>
              <a:rPr lang="en-US" baseline="30000" dirty="0"/>
              <a:t>th</a:t>
            </a:r>
            <a:r>
              <a:rPr lang="en-US" dirty="0"/>
              <a:t> CE …</a:t>
            </a:r>
          </a:p>
          <a:p>
            <a:pPr>
              <a:buFontTx/>
              <a:buChar char="-"/>
            </a:pPr>
            <a:endParaRPr lang="en-SG" dirty="0"/>
          </a:p>
          <a:p>
            <a:pPr>
              <a:buNone/>
            </a:pPr>
            <a:r>
              <a:rPr lang="en-SG" dirty="0"/>
              <a:t>eventually overtaken by Dutch ...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None/>
            </a:pPr>
            <a:r>
              <a:rPr lang="en-US" b="1" dirty="0"/>
              <a:t>EIC/English (1819 – 1942; 1945 -1963)</a:t>
            </a:r>
          </a:p>
          <a:p>
            <a:pPr marL="45720" indent="0">
              <a:buNone/>
            </a:pPr>
            <a:endParaRPr lang="en-US" sz="2800" b="1" dirty="0"/>
          </a:p>
          <a:p>
            <a:pPr marL="45720" indent="0">
              <a:buNone/>
            </a:pPr>
            <a:endParaRPr lang="en-US" sz="2800" b="1" dirty="0"/>
          </a:p>
          <a:p>
            <a:pPr marL="4572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322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 and </a:t>
            </a:r>
            <a:r>
              <a:rPr lang="en-US" sz="48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60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3600" strike="sngStrike" dirty="0" err="1"/>
              <a:t>Singapura</a:t>
            </a:r>
            <a:r>
              <a:rPr lang="en-SG" sz="3600" dirty="0"/>
              <a:t> an island in a contested realm …</a:t>
            </a:r>
            <a:endParaRPr lang="en-US" sz="3600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after its fall at the end of the 14</a:t>
            </a:r>
            <a:r>
              <a:rPr lang="en-SG" baseline="30000" dirty="0"/>
              <a:t>th</a:t>
            </a:r>
            <a:r>
              <a:rPr lang="en-SG" dirty="0"/>
              <a:t> century ...</a:t>
            </a:r>
          </a:p>
          <a:p>
            <a:r>
              <a:rPr lang="en-SG" dirty="0"/>
              <a:t>Singapore’s fortunes came under the auspices of the </a:t>
            </a:r>
            <a:r>
              <a:rPr lang="en-SG" dirty="0" err="1"/>
              <a:t>Laksamana</a:t>
            </a:r>
            <a:r>
              <a:rPr lang="en-SG" dirty="0"/>
              <a:t>(s) of Melaka, then Johor ...</a:t>
            </a:r>
          </a:p>
          <a:p>
            <a:r>
              <a:rPr lang="en-SG" dirty="0"/>
              <a:t>there is now evidence that Johor trade operated partly out of an outpost led by a </a:t>
            </a:r>
            <a:r>
              <a:rPr lang="en-SG" dirty="0" err="1"/>
              <a:t>Shahbandar</a:t>
            </a:r>
            <a:r>
              <a:rPr lang="en-SG" dirty="0"/>
              <a:t> at the </a:t>
            </a:r>
            <a:r>
              <a:rPr lang="en-SG" dirty="0">
                <a:solidFill>
                  <a:srgbClr val="FF0000"/>
                </a:solidFill>
              </a:rPr>
              <a:t>Kallang </a:t>
            </a:r>
            <a:r>
              <a:rPr lang="en-SG" dirty="0"/>
              <a:t>river mouth ...</a:t>
            </a:r>
          </a:p>
          <a:p>
            <a:r>
              <a:rPr lang="en-SG" dirty="0"/>
              <a:t>while there is limited archaeological evidence, there is cartographical evidence ...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2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en-SG" sz="3600" strike="sngStrike" dirty="0" err="1"/>
              <a:t>Singapura</a:t>
            </a:r>
            <a:r>
              <a:rPr lang="en-SG" sz="3600" dirty="0"/>
              <a:t> an island in a contested realm …</a:t>
            </a:r>
            <a:endParaRPr lang="en-US" sz="3600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339752" y="1006932"/>
            <a:ext cx="4065775" cy="585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322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2656"/>
            <a:ext cx="6336704" cy="6192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081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3600" strike="sngStrike" dirty="0" err="1"/>
              <a:t>Singapura</a:t>
            </a:r>
            <a:r>
              <a:rPr lang="en-SG" sz="3600" dirty="0"/>
              <a:t> an island in a contested realm …</a:t>
            </a:r>
            <a:endParaRPr lang="en-US" sz="3600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Autofit/>
          </a:bodyPr>
          <a:lstStyle/>
          <a:p>
            <a:r>
              <a:rPr lang="en-SG" sz="3600" dirty="0"/>
              <a:t>given trade rivalry between regional powers and European entrants ...</a:t>
            </a:r>
          </a:p>
          <a:p>
            <a:r>
              <a:rPr lang="en-SG" sz="3600" dirty="0"/>
              <a:t>there is European archival evidence that both the Portuguese and Dutch had discussed plans to build fortifications on ‘Singapura’ to help assert their dominance ...</a:t>
            </a:r>
          </a:p>
          <a:p>
            <a:r>
              <a:rPr lang="en-SG" sz="3600" b="1" dirty="0">
                <a:solidFill>
                  <a:srgbClr val="FF0000"/>
                </a:solidFill>
              </a:rPr>
              <a:t>NONE</a:t>
            </a:r>
            <a:r>
              <a:rPr lang="en-SG" sz="3600" dirty="0"/>
              <a:t> of these plans ever came to fruition ...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3322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3600" strike="sngStrike" dirty="0" err="1"/>
              <a:t>Singapura</a:t>
            </a:r>
            <a:r>
              <a:rPr lang="en-SG" sz="3600" dirty="0"/>
              <a:t> an island in a contested realm …</a:t>
            </a:r>
            <a:endParaRPr lang="en-US" sz="3600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Autofit/>
          </a:bodyPr>
          <a:lstStyle/>
          <a:p>
            <a:r>
              <a:rPr lang="en-SG" sz="3600" dirty="0"/>
              <a:t>leaving  </a:t>
            </a:r>
            <a:r>
              <a:rPr lang="en-SG" sz="3600" dirty="0" err="1"/>
              <a:t>Singapura</a:t>
            </a:r>
            <a:r>
              <a:rPr lang="en-SG" sz="3600" dirty="0"/>
              <a:t> under the control of Melaka and then Johor ...</a:t>
            </a:r>
          </a:p>
          <a:p>
            <a:r>
              <a:rPr lang="en-SG" sz="3600" dirty="0"/>
              <a:t>and </a:t>
            </a:r>
            <a:r>
              <a:rPr lang="en-SG" sz="3600" dirty="0">
                <a:solidFill>
                  <a:srgbClr val="FF0000"/>
                </a:solidFill>
              </a:rPr>
              <a:t>never wholly bereft of human activity</a:t>
            </a:r>
            <a:r>
              <a:rPr lang="en-SG" sz="3600" dirty="0"/>
              <a:t> since its 14</a:t>
            </a:r>
            <a:r>
              <a:rPr lang="en-SG" sz="3600" baseline="30000" dirty="0"/>
              <a:t>th</a:t>
            </a:r>
            <a:r>
              <a:rPr lang="en-SG" sz="3600" dirty="0"/>
              <a:t> century heyday ...</a:t>
            </a:r>
          </a:p>
          <a:p>
            <a:r>
              <a:rPr lang="en-SG" sz="3600" dirty="0"/>
              <a:t>one succeeding ruler of Johor actually offered the island to an early British country (private) trader  in the early 1700s ...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3322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3600" strike="sngStrike" dirty="0" err="1"/>
              <a:t>Singapura</a:t>
            </a:r>
            <a:r>
              <a:rPr lang="en-SG" sz="3600" dirty="0"/>
              <a:t> an island in a contested realm …</a:t>
            </a:r>
            <a:endParaRPr lang="en-US" sz="3600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Autofit/>
          </a:bodyPr>
          <a:lstStyle/>
          <a:p>
            <a:endParaRPr lang="en-SG" sz="3600" dirty="0"/>
          </a:p>
          <a:p>
            <a:r>
              <a:rPr lang="en-SG" sz="3600" dirty="0"/>
              <a:t>but the degree of limited activity declined further ...</a:t>
            </a:r>
          </a:p>
          <a:p>
            <a:r>
              <a:rPr lang="en-SG" sz="3600" dirty="0"/>
              <a:t>with Dutch ascendency in the late 18</a:t>
            </a:r>
            <a:r>
              <a:rPr lang="en-SG" sz="3600" baseline="30000" dirty="0"/>
              <a:t>th</a:t>
            </a:r>
            <a:r>
              <a:rPr lang="en-SG" sz="3600" dirty="0"/>
              <a:t> century ...</a:t>
            </a:r>
          </a:p>
          <a:p>
            <a:r>
              <a:rPr lang="en-SG" sz="3600" dirty="0"/>
              <a:t>pushing trade activity southward, centred on Batavia and the </a:t>
            </a:r>
            <a:r>
              <a:rPr lang="en-SG" sz="3600" dirty="0" err="1"/>
              <a:t>Sunda</a:t>
            </a:r>
            <a:r>
              <a:rPr lang="en-SG" sz="3600" dirty="0"/>
              <a:t> Straits ...</a:t>
            </a:r>
          </a:p>
        </p:txBody>
      </p:sp>
    </p:spTree>
    <p:extLst>
      <p:ext uri="{BB962C8B-B14F-4D97-AF65-F5344CB8AC3E}">
        <p14:creationId xmlns:p14="http://schemas.microsoft.com/office/powerpoint/2010/main" val="143322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a rather obvious issue/question:</a:t>
            </a:r>
            <a:br>
              <a:rPr lang="en-US" sz="5400" b="1" dirty="0"/>
            </a:br>
            <a:br>
              <a:rPr lang="en-US" sz="5400" b="1" dirty="0"/>
            </a:br>
            <a:r>
              <a:rPr lang="en-US" sz="5400" b="1" dirty="0"/>
              <a:t> </a:t>
            </a:r>
            <a:r>
              <a:rPr lang="en-US" sz="5400" b="1" dirty="0">
                <a:solidFill>
                  <a:srgbClr val="FF0000"/>
                </a:solidFill>
              </a:rPr>
              <a:t>what ‘falls’ between their </a:t>
            </a:r>
            <a:r>
              <a:rPr lang="en-US" sz="5400" b="1" dirty="0" err="1">
                <a:solidFill>
                  <a:srgbClr val="FF0000"/>
                </a:solidFill>
              </a:rPr>
              <a:t>periodizations</a:t>
            </a:r>
            <a:r>
              <a:rPr lang="en-US" sz="54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370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>
            <a:normAutofit/>
          </a:bodyPr>
          <a:lstStyle/>
          <a:p>
            <a:r>
              <a:rPr lang="en-SG" sz="4000" dirty="0"/>
              <a:t>VOC/Dutch …</a:t>
            </a:r>
            <a:endParaRPr lang="en-US" sz="4000" dirty="0"/>
          </a:p>
        </p:txBody>
      </p:sp>
      <p:pic>
        <p:nvPicPr>
          <p:cNvPr id="80898" name="Picture 2" descr="Related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628800"/>
            <a:ext cx="7941564" cy="48972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899" y="188640"/>
            <a:ext cx="8075240" cy="706090"/>
          </a:xfrm>
        </p:spPr>
        <p:txBody>
          <a:bodyPr>
            <a:normAutofit fontScale="90000"/>
          </a:bodyPr>
          <a:lstStyle/>
          <a:p>
            <a:r>
              <a:rPr lang="en-SG" sz="4000" dirty="0"/>
              <a:t>VOC/Dutch addition to older silk roads …</a:t>
            </a:r>
            <a:endParaRPr lang="en-US" sz="4000" dirty="0"/>
          </a:p>
        </p:txBody>
      </p:sp>
      <p:pic>
        <p:nvPicPr>
          <p:cNvPr id="81922" name="Picture 2" descr="Image result for voc trade routes through sun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902" y="1340767"/>
            <a:ext cx="7600678" cy="49486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Autofit/>
          </a:bodyPr>
          <a:lstStyle/>
          <a:p>
            <a:r>
              <a:rPr lang="en-SG" sz="3600" strike="sngStrike" dirty="0" err="1"/>
              <a:t>Singapura</a:t>
            </a:r>
            <a:r>
              <a:rPr lang="en-SG" sz="3600" dirty="0"/>
              <a:t> an island in a contested realm …</a:t>
            </a:r>
            <a:endParaRPr lang="en-US" sz="3600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Autofit/>
          </a:bodyPr>
          <a:lstStyle/>
          <a:p>
            <a:r>
              <a:rPr lang="en-SG" sz="3600" dirty="0"/>
              <a:t>so while Singapura </a:t>
            </a:r>
            <a:r>
              <a:rPr lang="en-SG" sz="3600" b="1" dirty="0"/>
              <a:t>did not </a:t>
            </a:r>
            <a:r>
              <a:rPr lang="en-SG" sz="3600" dirty="0"/>
              <a:t>become a ‘sleepy fishing village’ immediately after its sharp decline at the end of the 14</a:t>
            </a:r>
            <a:r>
              <a:rPr lang="en-SG" sz="3600" baseline="30000" dirty="0"/>
              <a:t>th</a:t>
            </a:r>
            <a:r>
              <a:rPr lang="en-SG" sz="3600" dirty="0"/>
              <a:t> century ...</a:t>
            </a:r>
          </a:p>
          <a:p>
            <a:r>
              <a:rPr lang="en-SG" sz="3600" dirty="0"/>
              <a:t>by the second half of the 18</a:t>
            </a:r>
            <a:r>
              <a:rPr lang="en-SG" sz="3600" baseline="30000" dirty="0"/>
              <a:t>th</a:t>
            </a:r>
            <a:r>
              <a:rPr lang="en-SG" sz="3600" dirty="0"/>
              <a:t> century ...</a:t>
            </a:r>
          </a:p>
          <a:p>
            <a:r>
              <a:rPr lang="en-SG" sz="3600" dirty="0"/>
              <a:t>things were quieter …</a:t>
            </a:r>
          </a:p>
          <a:p>
            <a:r>
              <a:rPr lang="en-US" sz="3600" dirty="0" err="1"/>
              <a:t>Temenggong’s</a:t>
            </a:r>
            <a:r>
              <a:rPr lang="en-US" sz="3600" dirty="0"/>
              <a:t> residence since around 1800 …</a:t>
            </a:r>
          </a:p>
          <a:p>
            <a:r>
              <a:rPr lang="en-US" sz="3600" dirty="0"/>
              <a:t>Chinese </a:t>
            </a:r>
            <a:r>
              <a:rPr lang="en-US" sz="3600" dirty="0" err="1"/>
              <a:t>gambier</a:t>
            </a:r>
            <a:r>
              <a:rPr lang="en-US" sz="3600" dirty="0"/>
              <a:t> planters ….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143322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3400" strike="sngStrike" dirty="0"/>
              <a:t>Singapura</a:t>
            </a:r>
            <a:r>
              <a:rPr lang="en-SG" sz="3400" dirty="0"/>
              <a:t> an island in a contested realm* …</a:t>
            </a:r>
            <a:endParaRPr lang="en-US" sz="3400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Autofit/>
          </a:bodyPr>
          <a:lstStyle/>
          <a:p>
            <a:endParaRPr lang="en-SG" sz="3600" dirty="0"/>
          </a:p>
          <a:p>
            <a:r>
              <a:rPr lang="en-SG" sz="3600" dirty="0"/>
              <a:t>so, </a:t>
            </a:r>
            <a:r>
              <a:rPr lang="en-SG" sz="3600" dirty="0">
                <a:solidFill>
                  <a:srgbClr val="FF0000"/>
                </a:solidFill>
              </a:rPr>
              <a:t>a</a:t>
            </a:r>
            <a:r>
              <a:rPr lang="en-SG" sz="3600" dirty="0"/>
              <a:t> </a:t>
            </a:r>
            <a:r>
              <a:rPr lang="en-SG" sz="3600" dirty="0">
                <a:solidFill>
                  <a:srgbClr val="FF0000"/>
                </a:solidFill>
              </a:rPr>
              <a:t>relative emptiness </a:t>
            </a:r>
            <a:r>
              <a:rPr lang="en-SG" sz="3600" dirty="0"/>
              <a:t>did descend on the island ...</a:t>
            </a:r>
          </a:p>
          <a:p>
            <a:endParaRPr lang="en-SG" sz="3600" dirty="0"/>
          </a:p>
          <a:p>
            <a:r>
              <a:rPr lang="en-SG" sz="3600" dirty="0"/>
              <a:t>in the wake of European </a:t>
            </a:r>
            <a:r>
              <a:rPr lang="en-SG" sz="3600" dirty="0">
                <a:solidFill>
                  <a:srgbClr val="FF0000"/>
                </a:solidFill>
              </a:rPr>
              <a:t>exploration</a:t>
            </a:r>
            <a:r>
              <a:rPr lang="en-SG" sz="3600" dirty="0"/>
              <a:t> (and eventual domination*) ...</a:t>
            </a:r>
          </a:p>
          <a:p>
            <a:pPr>
              <a:buNone/>
            </a:pP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143322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 and </a:t>
            </a:r>
            <a:r>
              <a:rPr lang="en-US" sz="48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8185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Tutorial 2</a:t>
            </a:r>
            <a:endParaRPr lang="en-SG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447" y="1340768"/>
            <a:ext cx="7317105" cy="5112568"/>
          </a:xfrm>
        </p:spPr>
        <p:txBody>
          <a:bodyPr>
            <a:noAutofit/>
          </a:bodyPr>
          <a:lstStyle/>
          <a:p>
            <a:endParaRPr lang="en-US" sz="3600" dirty="0"/>
          </a:p>
          <a:p>
            <a:r>
              <a:rPr lang="en-US" sz="3600" dirty="0"/>
              <a:t>in Weeks 5 and 6 …</a:t>
            </a:r>
          </a:p>
          <a:p>
            <a:r>
              <a:rPr lang="en-US" sz="3600" dirty="0"/>
              <a:t>fieldtrip …</a:t>
            </a:r>
          </a:p>
          <a:p>
            <a:r>
              <a:rPr lang="en-US" sz="3600" dirty="0"/>
              <a:t>requires being away from campus … </a:t>
            </a:r>
          </a:p>
        </p:txBody>
      </p:sp>
    </p:spTree>
    <p:extLst>
      <p:ext uri="{BB962C8B-B14F-4D97-AF65-F5344CB8AC3E}">
        <p14:creationId xmlns:p14="http://schemas.microsoft.com/office/powerpoint/2010/main" val="40537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cap="none" dirty="0"/>
              <a:t>Tutorial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3600" dirty="0"/>
              <a:t> meet</a:t>
            </a:r>
            <a:r>
              <a:rPr lang="en-US" sz="3600" b="1" dirty="0"/>
              <a:t> </a:t>
            </a:r>
            <a:r>
              <a:rPr lang="en-US" sz="3600" dirty="0"/>
              <a:t>at </a:t>
            </a:r>
            <a:r>
              <a:rPr lang="en-US" sz="3600" dirty="0" err="1"/>
              <a:t>Keramat</a:t>
            </a:r>
            <a:r>
              <a:rPr lang="en-US" sz="3600" dirty="0"/>
              <a:t>/</a:t>
            </a:r>
            <a:r>
              <a:rPr lang="en-US" sz="3600" dirty="0" err="1"/>
              <a:t>Makam</a:t>
            </a:r>
            <a:r>
              <a:rPr lang="en-US" sz="3600" dirty="0"/>
              <a:t> Iskandar on Fort Canning …</a:t>
            </a:r>
          </a:p>
          <a:p>
            <a:pPr>
              <a:buNone/>
            </a:pPr>
            <a:endParaRPr lang="en-US" sz="3600" dirty="0"/>
          </a:p>
          <a:p>
            <a:r>
              <a:rPr lang="en-SG" sz="3600" dirty="0"/>
              <a:t>look out for map and fieldtrip guide (</a:t>
            </a:r>
            <a:r>
              <a:rPr lang="en-SG" sz="3600" dirty="0" err="1"/>
              <a:t>workbin</a:t>
            </a:r>
            <a:r>
              <a:rPr lang="en-SG" sz="3600" dirty="0"/>
              <a:t> named Tutorial 2) ...</a:t>
            </a:r>
            <a:endParaRPr lang="en-US" sz="36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4572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45720" indent="0">
              <a:buNone/>
            </a:pPr>
            <a:endParaRPr lang="en-US" sz="2800" b="1" dirty="0"/>
          </a:p>
          <a:p>
            <a:pPr marL="4572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071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cap="none" dirty="0"/>
              <a:t>Tutorial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b="1" dirty="0"/>
              <a:t>if it rains …</a:t>
            </a:r>
          </a:p>
          <a:p>
            <a:r>
              <a:rPr lang="en-US" dirty="0"/>
              <a:t>bring an umbrella/raincoat …</a:t>
            </a:r>
          </a:p>
          <a:p>
            <a:endParaRPr lang="en-SG" dirty="0"/>
          </a:p>
          <a:p>
            <a:pPr>
              <a:buNone/>
            </a:pPr>
            <a:endParaRPr lang="en-US" dirty="0"/>
          </a:p>
          <a:p>
            <a:r>
              <a:rPr lang="en-US" b="1" dirty="0"/>
              <a:t>if it rains </a:t>
            </a:r>
            <a:r>
              <a:rPr lang="en-US" b="1" dirty="0">
                <a:solidFill>
                  <a:srgbClr val="FF0000"/>
                </a:solidFill>
              </a:rPr>
              <a:t>very heavily …</a:t>
            </a:r>
          </a:p>
          <a:p>
            <a:r>
              <a:rPr lang="en-US" dirty="0"/>
              <a:t>meet at museum entrance …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4572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45720" indent="0">
              <a:buNone/>
            </a:pPr>
            <a:endParaRPr lang="en-US" sz="2800" b="1" dirty="0"/>
          </a:p>
          <a:p>
            <a:pPr marL="4572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968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 and </a:t>
            </a:r>
            <a:r>
              <a:rPr lang="en-US" sz="48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67334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Question and </a:t>
            </a:r>
            <a:r>
              <a:rPr lang="en-US" sz="54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82668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064895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exploration and emptiness …</a:t>
            </a:r>
            <a:endParaRPr lang="en-US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1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recap: a more recent regional human unfolding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fontScale="85000" lnSpcReduction="20000"/>
          </a:bodyPr>
          <a:lstStyle/>
          <a:p>
            <a:endParaRPr lang="en-US" sz="3600" dirty="0"/>
          </a:p>
          <a:p>
            <a:r>
              <a:rPr lang="en-US" sz="3600" dirty="0" err="1">
                <a:solidFill>
                  <a:schemeClr val="accent1"/>
                </a:solidFill>
              </a:rPr>
              <a:t>Singapura</a:t>
            </a:r>
            <a:r>
              <a:rPr lang="en-US" sz="3600" dirty="0">
                <a:solidFill>
                  <a:schemeClr val="accent1"/>
                </a:solidFill>
              </a:rPr>
              <a:t>/</a:t>
            </a:r>
            <a:r>
              <a:rPr lang="en-US" sz="3600" dirty="0" err="1">
                <a:solidFill>
                  <a:schemeClr val="accent1"/>
                </a:solidFill>
              </a:rPr>
              <a:t>Temasek</a:t>
            </a:r>
            <a:r>
              <a:rPr lang="en-US" sz="3600" dirty="0"/>
              <a:t> a nodal trading polity in the 14</a:t>
            </a:r>
            <a:r>
              <a:rPr lang="en-US" sz="3600" baseline="30000" dirty="0"/>
              <a:t>th</a:t>
            </a:r>
            <a:r>
              <a:rPr lang="en-US" sz="3600" dirty="0"/>
              <a:t> century …</a:t>
            </a:r>
          </a:p>
          <a:p>
            <a:endParaRPr lang="en-US" sz="3600" dirty="0"/>
          </a:p>
          <a:p>
            <a:r>
              <a:rPr lang="en-US" sz="3600" dirty="0"/>
              <a:t>following in the regional legacy of </a:t>
            </a:r>
            <a:r>
              <a:rPr lang="en-US" sz="3600" dirty="0" err="1">
                <a:solidFill>
                  <a:srgbClr val="00B050"/>
                </a:solidFill>
              </a:rPr>
              <a:t>Funan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/>
              <a:t>and </a:t>
            </a:r>
            <a:r>
              <a:rPr lang="en-US" sz="3600" dirty="0" err="1">
                <a:solidFill>
                  <a:srgbClr val="00B050"/>
                </a:solidFill>
              </a:rPr>
              <a:t>Srivijaya</a:t>
            </a:r>
            <a:r>
              <a:rPr lang="en-US" sz="3600" dirty="0"/>
              <a:t> (among many others)  …</a:t>
            </a:r>
          </a:p>
          <a:p>
            <a:endParaRPr lang="en-US" sz="3600" dirty="0"/>
          </a:p>
          <a:p>
            <a:r>
              <a:rPr lang="en-US" sz="3600" dirty="0"/>
              <a:t>most probably </a:t>
            </a:r>
            <a:r>
              <a:rPr lang="en-US" sz="3600" dirty="0">
                <a:solidFill>
                  <a:srgbClr val="FF0000"/>
                </a:solidFill>
              </a:rPr>
              <a:t>not as dominant </a:t>
            </a:r>
            <a:r>
              <a:rPr lang="en-US" sz="3600" dirty="0"/>
              <a:t>as these two forerunners …</a:t>
            </a:r>
          </a:p>
          <a:p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only lasted a century </a:t>
            </a:r>
            <a:r>
              <a:rPr lang="en-US" sz="3600" dirty="0"/>
              <a:t>…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4572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5060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</TotalTime>
  <Words>2075</Words>
  <Application>Microsoft Office PowerPoint</Application>
  <PresentationFormat>On-screen Show (4:3)</PresentationFormat>
  <Paragraphs>379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1" baseType="lpstr">
      <vt:lpstr>Arial</vt:lpstr>
      <vt:lpstr>Calibri</vt:lpstr>
      <vt:lpstr>Office Theme</vt:lpstr>
      <vt:lpstr> listen … </vt:lpstr>
      <vt:lpstr>GES1011/GESS1009</vt:lpstr>
      <vt:lpstr>historiographical difference </vt:lpstr>
      <vt:lpstr>a rather obvious issue/question:   </vt:lpstr>
      <vt:lpstr>historiographical difference </vt:lpstr>
      <vt:lpstr>a rather obvious issue/question:   what ‘falls’ between their periodizations?</vt:lpstr>
      <vt:lpstr>Question and Response</vt:lpstr>
      <vt:lpstr>exploration and emptiness …</vt:lpstr>
      <vt:lpstr>recap: a more recent regional human unfolding</vt:lpstr>
      <vt:lpstr>recap: trading polities</vt:lpstr>
      <vt:lpstr>recap+: trading polities</vt:lpstr>
      <vt:lpstr>recap+: trading polities</vt:lpstr>
      <vt:lpstr>recap +: trade and religion …</vt:lpstr>
      <vt:lpstr>trade and religion …</vt:lpstr>
      <vt:lpstr> trade and religion …</vt:lpstr>
      <vt:lpstr> trade and religion …</vt:lpstr>
      <vt:lpstr>Question and Response</vt:lpstr>
      <vt:lpstr>our task today …</vt:lpstr>
      <vt:lpstr>our task today …</vt:lpstr>
      <vt:lpstr>our task today …</vt:lpstr>
      <vt:lpstr>Singapura: a trading node …</vt:lpstr>
      <vt:lpstr>Singapura: a trading node …</vt:lpstr>
      <vt:lpstr>Singapura: a trading node …</vt:lpstr>
      <vt:lpstr>Singapura: a trading node …</vt:lpstr>
      <vt:lpstr>Singapura: a trading node …</vt:lpstr>
      <vt:lpstr>Singapura: a trading node …</vt:lpstr>
      <vt:lpstr>Singapura: a trading node …</vt:lpstr>
      <vt:lpstr>Singapura: a trading node …</vt:lpstr>
      <vt:lpstr>under the control of a Laksamana …</vt:lpstr>
      <vt:lpstr>Question and Response</vt:lpstr>
      <vt:lpstr>under the control of a Laksamana …</vt:lpstr>
      <vt:lpstr>under the control of a Laksamana …</vt:lpstr>
      <vt:lpstr>under the control of a Laksamana …</vt:lpstr>
      <vt:lpstr>under the control of a Laksamana …</vt:lpstr>
      <vt:lpstr>under the control of a Laksamana …</vt:lpstr>
      <vt:lpstr>under the control of a Laksamana …</vt:lpstr>
      <vt:lpstr>under the control of a Laksamana …</vt:lpstr>
      <vt:lpstr>under the control of a Laksamana …</vt:lpstr>
      <vt:lpstr>under the control of a Laksamana …</vt:lpstr>
      <vt:lpstr>Question and Response</vt:lpstr>
      <vt:lpstr>early Europeans …</vt:lpstr>
      <vt:lpstr>early Europeans …</vt:lpstr>
      <vt:lpstr>early Europeans …</vt:lpstr>
      <vt:lpstr>exploration/discovery ???</vt:lpstr>
      <vt:lpstr>exploration/discovery ???</vt:lpstr>
      <vt:lpstr>early Europeans …</vt:lpstr>
      <vt:lpstr>early Europeans …</vt:lpstr>
      <vt:lpstr>early Europeans …</vt:lpstr>
      <vt:lpstr>early Europeans …</vt:lpstr>
      <vt:lpstr>PowerPoint Presentation</vt:lpstr>
      <vt:lpstr>VOC/Dutch exploration and colonisation …</vt:lpstr>
      <vt:lpstr>Johor …</vt:lpstr>
      <vt:lpstr>Question and Response</vt:lpstr>
      <vt:lpstr>Singapura an island in a contested realm …</vt:lpstr>
      <vt:lpstr>Singapura an island in a contested realm …</vt:lpstr>
      <vt:lpstr>PowerPoint Presentation</vt:lpstr>
      <vt:lpstr>Singapura an island in a contested realm …</vt:lpstr>
      <vt:lpstr>Singapura an island in a contested realm …</vt:lpstr>
      <vt:lpstr>Singapura an island in a contested realm …</vt:lpstr>
      <vt:lpstr>VOC/Dutch …</vt:lpstr>
      <vt:lpstr>VOC/Dutch addition to older silk roads …</vt:lpstr>
      <vt:lpstr>Singapura an island in a contested realm …</vt:lpstr>
      <vt:lpstr>Singapura an island in a contested realm* …</vt:lpstr>
      <vt:lpstr>Question and Response</vt:lpstr>
      <vt:lpstr>Tutorial 2</vt:lpstr>
      <vt:lpstr>Tutorial 2</vt:lpstr>
      <vt:lpstr>Tutorial 2</vt:lpstr>
      <vt:lpstr>Question and 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Lawrence, Kelvin</cp:lastModifiedBy>
  <cp:revision>234</cp:revision>
  <dcterms:created xsi:type="dcterms:W3CDTF">2017-08-16T06:32:12Z</dcterms:created>
  <dcterms:modified xsi:type="dcterms:W3CDTF">2022-09-06T11:27:17Z</dcterms:modified>
</cp:coreProperties>
</file>