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929" r:id="rId2"/>
    <p:sldId id="340" r:id="rId3"/>
    <p:sldId id="315" r:id="rId4"/>
    <p:sldId id="501" r:id="rId5"/>
    <p:sldId id="508" r:id="rId6"/>
    <p:sldId id="507" r:id="rId7"/>
    <p:sldId id="575" r:id="rId8"/>
    <p:sldId id="572" r:id="rId9"/>
    <p:sldId id="659" r:id="rId10"/>
    <p:sldId id="430" r:id="rId11"/>
    <p:sldId id="577" r:id="rId12"/>
    <p:sldId id="580" r:id="rId13"/>
    <p:sldId id="598" r:id="rId14"/>
    <p:sldId id="604" r:id="rId15"/>
    <p:sldId id="605" r:id="rId16"/>
    <p:sldId id="599" r:id="rId17"/>
    <p:sldId id="578" r:id="rId18"/>
    <p:sldId id="600" r:id="rId19"/>
    <p:sldId id="606" r:id="rId20"/>
    <p:sldId id="601" r:id="rId21"/>
    <p:sldId id="607" r:id="rId22"/>
    <p:sldId id="602" r:id="rId23"/>
    <p:sldId id="608" r:id="rId24"/>
    <p:sldId id="603" r:id="rId25"/>
    <p:sldId id="627" r:id="rId26"/>
    <p:sldId id="596" r:id="rId27"/>
    <p:sldId id="613" r:id="rId28"/>
    <p:sldId id="614" r:id="rId29"/>
    <p:sldId id="615" r:id="rId30"/>
    <p:sldId id="616" r:id="rId31"/>
    <p:sldId id="921" r:id="rId32"/>
    <p:sldId id="256" r:id="rId33"/>
    <p:sldId id="621" r:id="rId34"/>
    <p:sldId id="622" r:id="rId35"/>
    <p:sldId id="924" r:id="rId36"/>
    <p:sldId id="462" r:id="rId37"/>
    <p:sldId id="617" r:id="rId38"/>
    <p:sldId id="618" r:id="rId39"/>
    <p:sldId id="619" r:id="rId40"/>
    <p:sldId id="653" r:id="rId41"/>
    <p:sldId id="620" r:id="rId42"/>
    <p:sldId id="623" r:id="rId43"/>
    <p:sldId id="624" r:id="rId44"/>
    <p:sldId id="625" r:id="rId45"/>
    <p:sldId id="630" r:id="rId46"/>
    <p:sldId id="626" r:id="rId47"/>
    <p:sldId id="628" r:id="rId48"/>
    <p:sldId id="629" r:id="rId49"/>
    <p:sldId id="656" r:id="rId50"/>
    <p:sldId id="655" r:id="rId51"/>
    <p:sldId id="654" r:id="rId52"/>
    <p:sldId id="635" r:id="rId53"/>
    <p:sldId id="637" r:id="rId54"/>
    <p:sldId id="638" r:id="rId55"/>
    <p:sldId id="636" r:id="rId56"/>
    <p:sldId id="657" r:id="rId57"/>
    <p:sldId id="658" r:id="rId58"/>
    <p:sldId id="639" r:id="rId59"/>
    <p:sldId id="640" r:id="rId60"/>
    <p:sldId id="612" r:id="rId61"/>
    <p:sldId id="609" r:id="rId62"/>
    <p:sldId id="641" r:id="rId63"/>
    <p:sldId id="581" r:id="rId64"/>
    <p:sldId id="611" r:id="rId65"/>
    <p:sldId id="933" r:id="rId66"/>
    <p:sldId id="931" r:id="rId67"/>
    <p:sldId id="932" r:id="rId68"/>
    <p:sldId id="934" r:id="rId69"/>
    <p:sldId id="935" r:id="rId70"/>
    <p:sldId id="642"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9" autoAdjust="0"/>
    <p:restoredTop sz="94747" autoAdjust="0"/>
  </p:normalViewPr>
  <p:slideViewPr>
    <p:cSldViewPr>
      <p:cViewPr varScale="1">
        <p:scale>
          <a:sx n="86" d="100"/>
          <a:sy n="86" d="100"/>
        </p:scale>
        <p:origin x="150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28A548-9F64-4AFE-80FA-670AAD632994}"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F40B2-59D1-47AD-99FA-EE3429A08A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8A548-9F64-4AFE-80FA-670AAD632994}"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F40B2-59D1-47AD-99FA-EE3429A08A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8A548-9F64-4AFE-80FA-670AAD632994}"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F40B2-59D1-47AD-99FA-EE3429A08A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8A548-9F64-4AFE-80FA-670AAD632994}"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F40B2-59D1-47AD-99FA-EE3429A08A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8A548-9F64-4AFE-80FA-670AAD632994}"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F40B2-59D1-47AD-99FA-EE3429A08A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28A548-9F64-4AFE-80FA-670AAD632994}"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F40B2-59D1-47AD-99FA-EE3429A08A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28A548-9F64-4AFE-80FA-670AAD632994}" type="datetimeFigureOut">
              <a:rPr lang="en-US" smtClean="0"/>
              <a:pPr/>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4F40B2-59D1-47AD-99FA-EE3429A08A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28A548-9F64-4AFE-80FA-670AAD632994}" type="datetimeFigureOut">
              <a:rPr lang="en-US" smtClean="0"/>
              <a:pPr/>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4F40B2-59D1-47AD-99FA-EE3429A08A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8A548-9F64-4AFE-80FA-670AAD632994}" type="datetimeFigureOut">
              <a:rPr lang="en-US" smtClean="0"/>
              <a:pPr/>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4F40B2-59D1-47AD-99FA-EE3429A08A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28A548-9F64-4AFE-80FA-670AAD632994}"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F40B2-59D1-47AD-99FA-EE3429A08A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28A548-9F64-4AFE-80FA-670AAD632994}"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F40B2-59D1-47AD-99FA-EE3429A08A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17000"/>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8A548-9F64-4AFE-80FA-670AAD632994}" type="datetimeFigureOut">
              <a:rPr lang="en-US" smtClean="0"/>
              <a:pPr/>
              <a:t>9/13/2022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F40B2-59D1-47AD-99FA-EE3429A08A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dV8cXNdcHYo" TargetMode="External"/><Relationship Id="rId2" Type="http://schemas.openxmlformats.org/officeDocument/2006/relationships/hyperlink" Target="https://www.youtube.com/watch?v=YdMAXaxCSUI" TargetMode="External"/><Relationship Id="rId1" Type="http://schemas.openxmlformats.org/officeDocument/2006/relationships/slideLayout" Target="../slideLayouts/slideLayout1.xml"/><Relationship Id="rId4" Type="http://schemas.openxmlformats.org/officeDocument/2006/relationships/hyperlink" Target="https://www.youtube.com/watch?app=desktop&amp;v=UudoW_7ufo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s://www.google.com.sg/url?sa=i&amp;rct=j&amp;q=&amp;esrc=s&amp;source=images&amp;cd=&amp;cad=rja&amp;uact=8&amp;ved=0ahUKEwiW25yF3IrWAhUMqo8KHVY7BlAQjRwIBw&amp;url=http://abriegrowsinbrooklyn.com/post/128244822797/theres-so-much-i-cant-understand-or-speak-about&amp;psig=AFQjCNETXjF_jNXSaE3VLwIiqPPbJhQBTw&amp;ust=150458655270670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QrNqDfK0uw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en.wikipedia.org/wiki/File:George_Francis_Joseph_-_Sir_Thomas_Stamford_Bingley_Raffles.jp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youtube.com/watch?v=adNu9X4jOdY"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Image result for image of singapore in the world peters projection"/>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image of singapore in the world peters projection"/>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p:txBody>
          <a:bodyPr>
            <a:normAutofit fontScale="90000"/>
          </a:bodyPr>
          <a:lstStyle/>
          <a:p>
            <a:br>
              <a:rPr lang="en-US" dirty="0">
                <a:hlinkClick r:id="rId2"/>
              </a:rPr>
            </a:br>
            <a:r>
              <a:rPr lang="en-US" dirty="0">
                <a:hlinkClick r:id="rId3"/>
              </a:rPr>
              <a:t>listen </a:t>
            </a:r>
            <a:r>
              <a:rPr lang="en-US" u="sng" dirty="0">
                <a:hlinkClick r:id="rId3"/>
              </a:rPr>
              <a:t>…</a:t>
            </a:r>
            <a:br>
              <a:rPr lang="en-US" dirty="0">
                <a:hlinkClick r:id="rId4"/>
              </a:rPr>
            </a:br>
            <a:endParaRPr lang="en-SG" dirty="0"/>
          </a:p>
        </p:txBody>
      </p:sp>
    </p:spTree>
    <p:extLst>
      <p:ext uri="{BB962C8B-B14F-4D97-AF65-F5344CB8AC3E}">
        <p14:creationId xmlns:p14="http://schemas.microsoft.com/office/powerpoint/2010/main" val="3489846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635" y="2132856"/>
            <a:ext cx="7317105" cy="1325562"/>
          </a:xfrm>
        </p:spPr>
        <p:txBody>
          <a:bodyPr>
            <a:normAutofit/>
          </a:bodyPr>
          <a:lstStyle/>
          <a:p>
            <a:pPr algn="ctr"/>
            <a:r>
              <a:rPr lang="en-US" sz="4800" b="1" dirty="0"/>
              <a:t>Question and </a:t>
            </a:r>
            <a:r>
              <a:rPr lang="en-US" sz="4800" b="1" dirty="0">
                <a:solidFill>
                  <a:srgbClr val="0070C0"/>
                </a:solidFill>
              </a:rPr>
              <a:t>Response</a:t>
            </a:r>
          </a:p>
        </p:txBody>
      </p:sp>
    </p:spTree>
    <p:extLst>
      <p:ext uri="{BB962C8B-B14F-4D97-AF65-F5344CB8AC3E}">
        <p14:creationId xmlns:p14="http://schemas.microsoft.com/office/powerpoint/2010/main" val="1601618201"/>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our task </a:t>
            </a:r>
            <a:r>
              <a:rPr lang="en-SG" dirty="0">
                <a:solidFill>
                  <a:srgbClr val="FF0000"/>
                </a:solidFill>
              </a:rPr>
              <a:t>today</a:t>
            </a:r>
            <a:r>
              <a:rPr lang="en-SG" dirty="0"/>
              <a:t> …</a:t>
            </a:r>
          </a:p>
        </p:txBody>
      </p:sp>
      <p:sp>
        <p:nvSpPr>
          <p:cNvPr id="4" name="Content Placeholder 3"/>
          <p:cNvSpPr>
            <a:spLocks noGrp="1"/>
          </p:cNvSpPr>
          <p:nvPr>
            <p:ph idx="1"/>
          </p:nvPr>
        </p:nvSpPr>
        <p:spPr>
          <a:xfrm>
            <a:off x="467544" y="1196752"/>
            <a:ext cx="8229600" cy="5256584"/>
          </a:xfrm>
        </p:spPr>
        <p:txBody>
          <a:bodyPr>
            <a:normAutofit/>
          </a:bodyPr>
          <a:lstStyle/>
          <a:p>
            <a:endParaRPr lang="en-SG" dirty="0">
              <a:solidFill>
                <a:srgbClr val="FF0000"/>
              </a:solidFill>
            </a:endParaRPr>
          </a:p>
          <a:p>
            <a:r>
              <a:rPr lang="en-SG" dirty="0">
                <a:solidFill>
                  <a:srgbClr val="FF0000"/>
                </a:solidFill>
              </a:rPr>
              <a:t>observing</a:t>
            </a:r>
            <a:r>
              <a:rPr lang="en-SG" dirty="0"/>
              <a:t> the colonial remaking of a nodal trading point in Singapore in the early years of </a:t>
            </a:r>
            <a:r>
              <a:rPr lang="en-SG" dirty="0">
                <a:solidFill>
                  <a:srgbClr val="FF0000"/>
                </a:solidFill>
              </a:rPr>
              <a:t>British presence (control and confinement) </a:t>
            </a:r>
            <a:r>
              <a:rPr lang="en-SG" dirty="0"/>
              <a:t>…</a:t>
            </a:r>
          </a:p>
          <a:p>
            <a:endParaRPr lang="en-SG" dirty="0"/>
          </a:p>
          <a:p>
            <a:r>
              <a:rPr lang="en-SG" dirty="0"/>
              <a:t>with some </a:t>
            </a:r>
            <a:r>
              <a:rPr lang="en-SG" dirty="0">
                <a:solidFill>
                  <a:srgbClr val="FF0000"/>
                </a:solidFill>
              </a:rPr>
              <a:t>insights</a:t>
            </a:r>
            <a:r>
              <a:rPr lang="en-SG" dirty="0"/>
              <a:t> from an indigenous observer ... </a:t>
            </a:r>
          </a:p>
          <a:p>
            <a:pPr marL="0" indent="0">
              <a:buNone/>
            </a:pPr>
            <a:endParaRPr lang="en-SG" dirty="0"/>
          </a:p>
          <a:p>
            <a:endParaRPr lang="en-SG" dirty="0"/>
          </a:p>
          <a:p>
            <a:pPr>
              <a:buNone/>
            </a:pPr>
            <a:endParaRPr lang="en-SG" dirty="0"/>
          </a:p>
          <a:p>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 calcmode="lin" valueType="num">
                                      <p:cBhvr additive="base">
                                        <p:cTn id="1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colonialism/imperialism…</a:t>
            </a:r>
          </a:p>
        </p:txBody>
      </p:sp>
      <p:sp>
        <p:nvSpPr>
          <p:cNvPr id="4" name="Content Placeholder 3"/>
          <p:cNvSpPr>
            <a:spLocks noGrp="1"/>
          </p:cNvSpPr>
          <p:nvPr>
            <p:ph idx="1"/>
          </p:nvPr>
        </p:nvSpPr>
        <p:spPr>
          <a:xfrm>
            <a:off x="467544" y="1484784"/>
            <a:ext cx="8229600" cy="4896544"/>
          </a:xfrm>
        </p:spPr>
        <p:txBody>
          <a:bodyPr>
            <a:normAutofit fontScale="92500" lnSpcReduction="20000"/>
          </a:bodyPr>
          <a:lstStyle/>
          <a:p>
            <a:r>
              <a:rPr lang="en-SG" dirty="0"/>
              <a:t>rival European polities had been using maritime silk roads with ambitions to control/dominate the spice trade since the late 14</a:t>
            </a:r>
            <a:r>
              <a:rPr lang="en-SG" baseline="30000" dirty="0"/>
              <a:t>th</a:t>
            </a:r>
            <a:r>
              <a:rPr lang="en-SG" dirty="0"/>
              <a:t>/early 15th century ...</a:t>
            </a:r>
          </a:p>
          <a:p>
            <a:endParaRPr lang="en-SG" dirty="0"/>
          </a:p>
          <a:p>
            <a:r>
              <a:rPr lang="en-SG" dirty="0"/>
              <a:t>willing to wage war and gain control of key nodal trading centres …</a:t>
            </a:r>
          </a:p>
          <a:p>
            <a:endParaRPr lang="en-SG" dirty="0"/>
          </a:p>
          <a:p>
            <a:r>
              <a:rPr lang="en-SG" dirty="0"/>
              <a:t>by the end of the 18</a:t>
            </a:r>
            <a:r>
              <a:rPr lang="en-SG" baseline="30000" dirty="0"/>
              <a:t>th</a:t>
            </a:r>
            <a:r>
              <a:rPr lang="en-SG" dirty="0"/>
              <a:t> century, the Dutch were in control of Batavia and Melaka, pushing most trade activity south towards  the </a:t>
            </a:r>
            <a:r>
              <a:rPr lang="en-SG" dirty="0" err="1"/>
              <a:t>Sunda</a:t>
            </a:r>
            <a:r>
              <a:rPr lang="en-SG" dirty="0"/>
              <a:t> Straits and  Batavia ...</a:t>
            </a:r>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600" dirty="0"/>
              <a:t>VOC/Dutch exploration and colonisation …</a:t>
            </a:r>
            <a:endParaRPr lang="en-US" sz="3600" dirty="0"/>
          </a:p>
        </p:txBody>
      </p:sp>
      <p:pic>
        <p:nvPicPr>
          <p:cNvPr id="80898" name="Picture 2" descr="Related image">
            <a:hlinkClick r:id="rId2"/>
          </p:cNvPr>
          <p:cNvPicPr>
            <a:picLocks noChangeAspect="1" noChangeArrowheads="1"/>
          </p:cNvPicPr>
          <p:nvPr/>
        </p:nvPicPr>
        <p:blipFill>
          <a:blip r:embed="rId3" cstate="print"/>
          <a:srcRect/>
          <a:stretch>
            <a:fillRect/>
          </a:stretch>
        </p:blipFill>
        <p:spPr bwMode="auto">
          <a:xfrm>
            <a:off x="611560" y="1628800"/>
            <a:ext cx="7941564" cy="4897298"/>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colonialism/imperialism…</a:t>
            </a:r>
          </a:p>
        </p:txBody>
      </p:sp>
      <p:sp>
        <p:nvSpPr>
          <p:cNvPr id="4" name="Content Placeholder 3"/>
          <p:cNvSpPr>
            <a:spLocks noGrp="1"/>
          </p:cNvSpPr>
          <p:nvPr>
            <p:ph idx="1"/>
          </p:nvPr>
        </p:nvSpPr>
        <p:spPr>
          <a:xfrm>
            <a:off x="457200" y="1340768"/>
            <a:ext cx="8229600" cy="5256584"/>
          </a:xfrm>
        </p:spPr>
        <p:txBody>
          <a:bodyPr>
            <a:normAutofit fontScale="85000" lnSpcReduction="20000"/>
          </a:bodyPr>
          <a:lstStyle/>
          <a:p>
            <a:r>
              <a:rPr lang="en-SG" dirty="0"/>
              <a:t>but these instances of imperial/colonial activity we have seen thus far ...</a:t>
            </a:r>
          </a:p>
          <a:p>
            <a:endParaRPr lang="en-SG" dirty="0"/>
          </a:p>
          <a:p>
            <a:r>
              <a:rPr lang="en-SG" dirty="0"/>
              <a:t>are part of a wider story of colonial/imperial ambitions that have been taking place worldwide ...</a:t>
            </a:r>
          </a:p>
          <a:p>
            <a:endParaRPr lang="en-SG" dirty="0"/>
          </a:p>
          <a:p>
            <a:r>
              <a:rPr lang="en-SG" dirty="0"/>
              <a:t>and while largely European, it was not wholly so ( Ottoman*</a:t>
            </a:r>
            <a:r>
              <a:rPr lang="en-SG" dirty="0">
                <a:solidFill>
                  <a:schemeClr val="accent1"/>
                </a:solidFill>
              </a:rPr>
              <a:t>not transoceanic maritime explorers/discoverers; late Tongan ‘imperialism’ in the Pacific</a:t>
            </a:r>
            <a:r>
              <a:rPr lang="en-SG" dirty="0"/>
              <a:t>)</a:t>
            </a:r>
            <a:r>
              <a:rPr lang="en-SG" dirty="0">
                <a:solidFill>
                  <a:schemeClr val="accent1"/>
                </a:solidFill>
              </a:rPr>
              <a:t> </a:t>
            </a:r>
            <a:r>
              <a:rPr lang="en-SG" dirty="0"/>
              <a:t>...</a:t>
            </a:r>
          </a:p>
          <a:p>
            <a:endParaRPr lang="en-SG" dirty="0"/>
          </a:p>
          <a:p>
            <a:r>
              <a:rPr lang="en-SG" dirty="0"/>
              <a:t>for perspective, let’s take a brief look at these wider </a:t>
            </a:r>
            <a:r>
              <a:rPr lang="en-SG" dirty="0">
                <a:hlinkClick r:id="rId2"/>
              </a:rPr>
              <a:t>colonial/imperial </a:t>
            </a:r>
            <a:r>
              <a:rPr lang="en-SG" dirty="0" err="1">
                <a:hlinkClick r:id="rId2"/>
              </a:rPr>
              <a:t>unfoldings</a:t>
            </a:r>
            <a:r>
              <a:rPr lang="en-SG" dirty="0">
                <a:hlinkClick r:id="rId2"/>
              </a:rPr>
              <a:t> </a:t>
            </a:r>
            <a:r>
              <a:rPr lang="en-SG" dirty="0"/>
              <a:t>...</a:t>
            </a:r>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4525963"/>
          </a:xfrm>
        </p:spPr>
        <p:txBody>
          <a:bodyPr>
            <a:normAutofit fontScale="25000" lnSpcReduction="20000"/>
          </a:bodyPr>
          <a:lstStyle/>
          <a:p>
            <a:pPr algn="ctr">
              <a:buNone/>
            </a:pPr>
            <a:endParaRPr lang="en-SG" dirty="0"/>
          </a:p>
          <a:p>
            <a:pPr algn="ctr">
              <a:buNone/>
            </a:pPr>
            <a:endParaRPr lang="en-SG" dirty="0"/>
          </a:p>
          <a:p>
            <a:pPr algn="ctr">
              <a:buNone/>
            </a:pPr>
            <a:endParaRPr lang="en-SG" dirty="0"/>
          </a:p>
          <a:p>
            <a:pPr algn="ctr">
              <a:buNone/>
            </a:pPr>
            <a:r>
              <a:rPr lang="en-SG" sz="102800" dirty="0"/>
              <a:t>1490s</a:t>
            </a:r>
          </a:p>
        </p:txBody>
      </p:sp>
    </p:spTree>
  </p:cSld>
  <p:clrMapOvr>
    <a:masterClrMapping/>
  </p:clrMapOvr>
  <p:transition>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600" dirty="0"/>
              <a:t>colonialism/imperialism…</a:t>
            </a:r>
            <a:endParaRPr lang="en-US" sz="3600" dirty="0"/>
          </a:p>
        </p:txBody>
      </p:sp>
      <p:pic>
        <p:nvPicPr>
          <p:cNvPr id="1026" name="Picture 2" descr="Colonial Empires ca. 1492"/>
          <p:cNvPicPr>
            <a:picLocks noChangeAspect="1" noChangeArrowheads="1"/>
          </p:cNvPicPr>
          <p:nvPr/>
        </p:nvPicPr>
        <p:blipFill>
          <a:blip r:embed="rId2" cstate="print"/>
          <a:srcRect/>
          <a:stretch>
            <a:fillRect/>
          </a:stretch>
        </p:blipFill>
        <p:spPr bwMode="auto">
          <a:xfrm>
            <a:off x="179512" y="1628800"/>
            <a:ext cx="8734984" cy="468052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4525963"/>
          </a:xfrm>
        </p:spPr>
        <p:txBody>
          <a:bodyPr>
            <a:normAutofit fontScale="25000" lnSpcReduction="20000"/>
          </a:bodyPr>
          <a:lstStyle/>
          <a:p>
            <a:pPr algn="ctr">
              <a:buNone/>
            </a:pPr>
            <a:endParaRPr lang="en-SG" dirty="0"/>
          </a:p>
          <a:p>
            <a:pPr algn="ctr">
              <a:buNone/>
            </a:pPr>
            <a:endParaRPr lang="en-SG" dirty="0"/>
          </a:p>
          <a:p>
            <a:pPr algn="ctr">
              <a:buNone/>
            </a:pPr>
            <a:endParaRPr lang="en-SG" dirty="0"/>
          </a:p>
          <a:p>
            <a:pPr algn="ctr">
              <a:buNone/>
            </a:pPr>
            <a:r>
              <a:rPr lang="en-SG" sz="102800" dirty="0"/>
              <a:t>1500s</a:t>
            </a:r>
          </a:p>
        </p:txBody>
      </p:sp>
    </p:spTree>
  </p:cSld>
  <p:clrMapOvr>
    <a:masterClrMapping/>
  </p:clrMapOvr>
  <p:transition>
    <p:wheel spokes="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600" dirty="0"/>
              <a:t>colonialism/imperialism…</a:t>
            </a:r>
            <a:endParaRPr lang="en-US" sz="3600" dirty="0"/>
          </a:p>
        </p:txBody>
      </p:sp>
      <p:pic>
        <p:nvPicPr>
          <p:cNvPr id="107522" name="Picture 2" descr="Colonial Empires ca. 1550"/>
          <p:cNvPicPr>
            <a:picLocks noChangeAspect="1" noChangeArrowheads="1"/>
          </p:cNvPicPr>
          <p:nvPr/>
        </p:nvPicPr>
        <p:blipFill>
          <a:blip r:embed="rId2" cstate="print"/>
          <a:srcRect/>
          <a:stretch>
            <a:fillRect/>
          </a:stretch>
        </p:blipFill>
        <p:spPr bwMode="auto">
          <a:xfrm>
            <a:off x="539552" y="1556792"/>
            <a:ext cx="8358476" cy="475252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4525963"/>
          </a:xfrm>
        </p:spPr>
        <p:txBody>
          <a:bodyPr>
            <a:normAutofit fontScale="25000" lnSpcReduction="20000"/>
          </a:bodyPr>
          <a:lstStyle/>
          <a:p>
            <a:pPr algn="ctr">
              <a:buNone/>
            </a:pPr>
            <a:endParaRPr lang="en-SG" dirty="0"/>
          </a:p>
          <a:p>
            <a:pPr algn="ctr">
              <a:buNone/>
            </a:pPr>
            <a:endParaRPr lang="en-SG" dirty="0"/>
          </a:p>
          <a:p>
            <a:pPr algn="ctr">
              <a:buNone/>
            </a:pPr>
            <a:endParaRPr lang="en-SG" dirty="0"/>
          </a:p>
          <a:p>
            <a:pPr algn="ctr">
              <a:buNone/>
            </a:pPr>
            <a:r>
              <a:rPr lang="en-SG" sz="102800" dirty="0"/>
              <a:t>1600s</a:t>
            </a:r>
          </a:p>
        </p:txBody>
      </p:sp>
    </p:spTree>
  </p:cSld>
  <p:clrMapOvr>
    <a:masterClrMapping/>
  </p:clrMapOvr>
  <p:transition>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4800" dirty="0"/>
              <a:t>GES1011/GESS1009</a:t>
            </a:r>
            <a:endParaRPr lang="en-US" sz="4800" dirty="0"/>
          </a:p>
        </p:txBody>
      </p:sp>
      <p:sp>
        <p:nvSpPr>
          <p:cNvPr id="3" name="Content Placeholder 2"/>
          <p:cNvSpPr>
            <a:spLocks noGrp="1"/>
          </p:cNvSpPr>
          <p:nvPr>
            <p:ph idx="1"/>
          </p:nvPr>
        </p:nvSpPr>
        <p:spPr>
          <a:xfrm>
            <a:off x="457200" y="1417638"/>
            <a:ext cx="8229600" cy="4891682"/>
          </a:xfrm>
        </p:spPr>
        <p:txBody>
          <a:bodyPr>
            <a:normAutofit/>
          </a:bodyPr>
          <a:lstStyle/>
          <a:p>
            <a:pPr algn="ctr">
              <a:buNone/>
            </a:pPr>
            <a:endParaRPr lang="en-SG" sz="5800" dirty="0"/>
          </a:p>
          <a:p>
            <a:pPr marL="0" indent="0" algn="ctr">
              <a:lnSpc>
                <a:spcPct val="110000"/>
              </a:lnSpc>
              <a:spcBef>
                <a:spcPts val="0"/>
              </a:spcBef>
              <a:buNone/>
            </a:pPr>
            <a:r>
              <a:rPr lang="en-SG" sz="5800" dirty="0"/>
              <a:t>The Evolution of a </a:t>
            </a:r>
          </a:p>
          <a:p>
            <a:pPr marL="0" indent="0" algn="ctr">
              <a:lnSpc>
                <a:spcPct val="110000"/>
              </a:lnSpc>
              <a:spcBef>
                <a:spcPts val="0"/>
              </a:spcBef>
              <a:buNone/>
            </a:pPr>
            <a:r>
              <a:rPr lang="en-SG" sz="5800" dirty="0"/>
              <a:t>Global City-State</a:t>
            </a:r>
          </a:p>
          <a:p>
            <a:pPr algn="ctr">
              <a:buNone/>
            </a:pPr>
            <a:endParaRPr lang="en-SG" sz="6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600" dirty="0"/>
              <a:t>colonialism/imperialism…</a:t>
            </a:r>
            <a:endParaRPr lang="en-US" sz="3600" dirty="0"/>
          </a:p>
        </p:txBody>
      </p:sp>
      <p:pic>
        <p:nvPicPr>
          <p:cNvPr id="108546" name="Picture 2" descr="Colonial Empires ca. 1660"/>
          <p:cNvPicPr>
            <a:picLocks noChangeAspect="1" noChangeArrowheads="1"/>
          </p:cNvPicPr>
          <p:nvPr/>
        </p:nvPicPr>
        <p:blipFill>
          <a:blip r:embed="rId2" cstate="print"/>
          <a:srcRect/>
          <a:stretch>
            <a:fillRect/>
          </a:stretch>
        </p:blipFill>
        <p:spPr bwMode="auto">
          <a:xfrm>
            <a:off x="611560" y="1484784"/>
            <a:ext cx="8132572" cy="4752528"/>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4525963"/>
          </a:xfrm>
        </p:spPr>
        <p:txBody>
          <a:bodyPr>
            <a:normAutofit fontScale="25000" lnSpcReduction="20000"/>
          </a:bodyPr>
          <a:lstStyle/>
          <a:p>
            <a:pPr algn="ctr">
              <a:buNone/>
            </a:pPr>
            <a:endParaRPr lang="en-SG" dirty="0"/>
          </a:p>
          <a:p>
            <a:pPr algn="ctr">
              <a:buNone/>
            </a:pPr>
            <a:endParaRPr lang="en-SG" dirty="0"/>
          </a:p>
          <a:p>
            <a:pPr algn="ctr">
              <a:buNone/>
            </a:pPr>
            <a:endParaRPr lang="en-SG" dirty="0"/>
          </a:p>
          <a:p>
            <a:pPr algn="ctr">
              <a:buNone/>
            </a:pPr>
            <a:r>
              <a:rPr lang="en-SG" sz="102800" dirty="0"/>
              <a:t>1700s</a:t>
            </a:r>
          </a:p>
        </p:txBody>
      </p:sp>
    </p:spTree>
  </p:cSld>
  <p:clrMapOvr>
    <a:masterClrMapping/>
  </p:clrMapOvr>
  <p:transition>
    <p:wheel spokes="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600" dirty="0"/>
              <a:t>colonialism/imperialism…</a:t>
            </a:r>
            <a:endParaRPr lang="en-US" sz="3600" dirty="0"/>
          </a:p>
        </p:txBody>
      </p:sp>
      <p:pic>
        <p:nvPicPr>
          <p:cNvPr id="109570" name="Picture 2" descr="Colonial Empires ca. 1754"/>
          <p:cNvPicPr>
            <a:picLocks noChangeAspect="1" noChangeArrowheads="1"/>
          </p:cNvPicPr>
          <p:nvPr/>
        </p:nvPicPr>
        <p:blipFill>
          <a:blip r:embed="rId2" cstate="print"/>
          <a:srcRect/>
          <a:stretch>
            <a:fillRect/>
          </a:stretch>
        </p:blipFill>
        <p:spPr bwMode="auto">
          <a:xfrm>
            <a:off x="467544" y="1412776"/>
            <a:ext cx="8433778" cy="504056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4525963"/>
          </a:xfrm>
        </p:spPr>
        <p:txBody>
          <a:bodyPr>
            <a:normAutofit fontScale="25000" lnSpcReduction="20000"/>
          </a:bodyPr>
          <a:lstStyle/>
          <a:p>
            <a:pPr algn="ctr">
              <a:buNone/>
            </a:pPr>
            <a:endParaRPr lang="en-SG" dirty="0"/>
          </a:p>
          <a:p>
            <a:pPr algn="ctr">
              <a:buNone/>
            </a:pPr>
            <a:endParaRPr lang="en-SG" dirty="0"/>
          </a:p>
          <a:p>
            <a:pPr algn="ctr">
              <a:buNone/>
            </a:pPr>
            <a:endParaRPr lang="en-SG" dirty="0"/>
          </a:p>
          <a:p>
            <a:pPr algn="ctr">
              <a:buNone/>
            </a:pPr>
            <a:r>
              <a:rPr lang="en-SG" sz="102800" dirty="0"/>
              <a:t>1800</a:t>
            </a:r>
          </a:p>
        </p:txBody>
      </p:sp>
    </p:spTree>
  </p:cSld>
  <p:clrMapOvr>
    <a:masterClrMapping/>
  </p:clrMapOvr>
  <p:transition>
    <p:wheel spokes="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600" dirty="0"/>
              <a:t>colonialism/imperialism…</a:t>
            </a:r>
            <a:endParaRPr lang="en-US" sz="3600" dirty="0"/>
          </a:p>
        </p:txBody>
      </p:sp>
      <p:pic>
        <p:nvPicPr>
          <p:cNvPr id="110594" name="Picture 2" descr="Colonial Empires ca. 1800"/>
          <p:cNvPicPr>
            <a:picLocks noChangeAspect="1" noChangeArrowheads="1"/>
          </p:cNvPicPr>
          <p:nvPr/>
        </p:nvPicPr>
        <p:blipFill>
          <a:blip r:embed="rId2" cstate="print"/>
          <a:srcRect/>
          <a:stretch>
            <a:fillRect/>
          </a:stretch>
        </p:blipFill>
        <p:spPr bwMode="auto">
          <a:xfrm>
            <a:off x="467544" y="1484784"/>
            <a:ext cx="8207873" cy="4392488"/>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635" y="2132856"/>
            <a:ext cx="7317105" cy="1325562"/>
          </a:xfrm>
        </p:spPr>
        <p:txBody>
          <a:bodyPr>
            <a:normAutofit/>
          </a:bodyPr>
          <a:lstStyle/>
          <a:p>
            <a:pPr algn="ctr"/>
            <a:r>
              <a:rPr lang="en-US" sz="4800" b="1" dirty="0"/>
              <a:t>Question and </a:t>
            </a:r>
            <a:r>
              <a:rPr lang="en-US" sz="4800" b="1" dirty="0">
                <a:solidFill>
                  <a:srgbClr val="0070C0"/>
                </a:solidFill>
              </a:rPr>
              <a:t>Response</a:t>
            </a:r>
          </a:p>
        </p:txBody>
      </p:sp>
    </p:spTree>
    <p:extLst>
      <p:ext uri="{BB962C8B-B14F-4D97-AF65-F5344CB8AC3E}">
        <p14:creationId xmlns:p14="http://schemas.microsoft.com/office/powerpoint/2010/main" val="1601618201"/>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46" y="0"/>
            <a:ext cx="8229600" cy="1143000"/>
          </a:xfrm>
        </p:spPr>
        <p:txBody>
          <a:bodyPr>
            <a:normAutofit/>
          </a:bodyPr>
          <a:lstStyle/>
          <a:p>
            <a:r>
              <a:rPr lang="en-SG" dirty="0"/>
              <a:t>another presence in the region …</a:t>
            </a:r>
          </a:p>
        </p:txBody>
      </p:sp>
      <p:sp>
        <p:nvSpPr>
          <p:cNvPr id="4" name="Content Placeholder 3"/>
          <p:cNvSpPr>
            <a:spLocks noGrp="1"/>
          </p:cNvSpPr>
          <p:nvPr>
            <p:ph idx="1"/>
          </p:nvPr>
        </p:nvSpPr>
        <p:spPr>
          <a:xfrm>
            <a:off x="457200" y="1340768"/>
            <a:ext cx="8229600" cy="4896544"/>
          </a:xfrm>
        </p:spPr>
        <p:txBody>
          <a:bodyPr>
            <a:normAutofit lnSpcReduction="10000"/>
          </a:bodyPr>
          <a:lstStyle/>
          <a:p>
            <a:r>
              <a:rPr lang="en-SG" dirty="0"/>
              <a:t>by the late 1700s, in the straits ...</a:t>
            </a:r>
          </a:p>
          <a:p>
            <a:endParaRPr lang="en-SG" dirty="0"/>
          </a:p>
          <a:p>
            <a:r>
              <a:rPr lang="en-SG" dirty="0"/>
              <a:t>the Portuguese had been virtually eclipsed ....</a:t>
            </a:r>
          </a:p>
          <a:p>
            <a:endParaRPr lang="en-SG" dirty="0"/>
          </a:p>
          <a:p>
            <a:r>
              <a:rPr lang="en-SG" dirty="0"/>
              <a:t>by the Dutch who were dominant, and while in control of Melaka ...</a:t>
            </a:r>
          </a:p>
          <a:p>
            <a:endParaRPr lang="en-SG" dirty="0"/>
          </a:p>
          <a:p>
            <a:r>
              <a:rPr lang="en-SG" dirty="0"/>
              <a:t>their power base was further south in Batavia ...</a:t>
            </a:r>
          </a:p>
          <a:p>
            <a:pPr>
              <a:buNone/>
            </a:pPr>
            <a:endParaRPr lang="en-SG" dirty="0"/>
          </a:p>
          <a:p>
            <a:endParaRPr lang="en-SG" dirty="0"/>
          </a:p>
          <a:p>
            <a:endParaRPr lang="en-SG" dirty="0"/>
          </a:p>
          <a:p>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r>
              <a:rPr lang="en-SG" dirty="0"/>
              <a:t>another presence in the region …</a:t>
            </a:r>
          </a:p>
        </p:txBody>
      </p:sp>
      <p:sp>
        <p:nvSpPr>
          <p:cNvPr id="4" name="Content Placeholder 3"/>
          <p:cNvSpPr>
            <a:spLocks noGrp="1"/>
          </p:cNvSpPr>
          <p:nvPr>
            <p:ph idx="1"/>
          </p:nvPr>
        </p:nvSpPr>
        <p:spPr>
          <a:xfrm>
            <a:off x="457200" y="1340768"/>
            <a:ext cx="8229600" cy="4896544"/>
          </a:xfrm>
        </p:spPr>
        <p:txBody>
          <a:bodyPr>
            <a:normAutofit/>
          </a:bodyPr>
          <a:lstStyle/>
          <a:p>
            <a:r>
              <a:rPr lang="en-SG" dirty="0"/>
              <a:t>the Dutch were latterly joined in the region by the English EIC (English East India Company)/British ...</a:t>
            </a:r>
          </a:p>
          <a:p>
            <a:endParaRPr lang="en-SG" dirty="0"/>
          </a:p>
          <a:p>
            <a:r>
              <a:rPr lang="en-SG" dirty="0"/>
              <a:t>private British traders (country traders) had been active in the region since the early 1600s ...</a:t>
            </a:r>
          </a:p>
          <a:p>
            <a:endParaRPr lang="en-SG" dirty="0"/>
          </a:p>
          <a:p>
            <a:r>
              <a:rPr lang="en-SG" dirty="0"/>
              <a:t>and the EEIC had existed since 1600 ...</a:t>
            </a:r>
          </a:p>
          <a:p>
            <a:endParaRPr lang="en-SG" dirty="0"/>
          </a:p>
          <a:p>
            <a:endParaRPr lang="en-SG" dirty="0"/>
          </a:p>
          <a:p>
            <a:endParaRPr lang="en-SG" dirty="0"/>
          </a:p>
          <a:p>
            <a:endParaRPr lang="en-SG" dirty="0"/>
          </a:p>
          <a:p>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654" y="44624"/>
            <a:ext cx="8229600" cy="1143000"/>
          </a:xfrm>
        </p:spPr>
        <p:txBody>
          <a:bodyPr>
            <a:normAutofit/>
          </a:bodyPr>
          <a:lstStyle/>
          <a:p>
            <a:r>
              <a:rPr lang="en-SG" dirty="0"/>
              <a:t>another presence in the region …</a:t>
            </a:r>
          </a:p>
        </p:txBody>
      </p:sp>
      <p:sp>
        <p:nvSpPr>
          <p:cNvPr id="4" name="Content Placeholder 3"/>
          <p:cNvSpPr>
            <a:spLocks noGrp="1"/>
          </p:cNvSpPr>
          <p:nvPr>
            <p:ph idx="1"/>
          </p:nvPr>
        </p:nvSpPr>
        <p:spPr/>
        <p:txBody>
          <a:bodyPr>
            <a:normAutofit/>
          </a:bodyPr>
          <a:lstStyle/>
          <a:p>
            <a:r>
              <a:rPr lang="en-US" dirty="0"/>
              <a:t>effective EEIC presence in the region not until the late 1700s …</a:t>
            </a:r>
          </a:p>
          <a:p>
            <a:endParaRPr lang="en-US" dirty="0"/>
          </a:p>
          <a:p>
            <a:r>
              <a:rPr lang="en-US" dirty="0"/>
              <a:t>EEIC looking for a foothold in the straits to vie for control of trade (spice and others) …</a:t>
            </a:r>
          </a:p>
          <a:p>
            <a:endParaRPr lang="en-US" dirty="0"/>
          </a:p>
          <a:p>
            <a:r>
              <a:rPr lang="en-US" dirty="0"/>
              <a:t>Penang founded in 1786 (formalized in 1791) </a:t>
            </a:r>
            <a:endParaRPr lang="en-US" sz="2800" dirty="0"/>
          </a:p>
          <a:p>
            <a:pPr>
              <a:buNone/>
            </a:pPr>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 calcmode="lin" valueType="num">
                                      <p:cBhvr additive="base">
                                        <p:cTn id="1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another presence in the region …</a:t>
            </a:r>
          </a:p>
        </p:txBody>
      </p:sp>
      <p:sp>
        <p:nvSpPr>
          <p:cNvPr id="4" name="Content Placeholder 3"/>
          <p:cNvSpPr>
            <a:spLocks noGrp="1"/>
          </p:cNvSpPr>
          <p:nvPr>
            <p:ph idx="1"/>
          </p:nvPr>
        </p:nvSpPr>
        <p:spPr>
          <a:xfrm>
            <a:off x="457200" y="1412776"/>
            <a:ext cx="8229600" cy="4896544"/>
          </a:xfrm>
        </p:spPr>
        <p:txBody>
          <a:bodyPr>
            <a:normAutofit fontScale="85000" lnSpcReduction="20000"/>
          </a:bodyPr>
          <a:lstStyle/>
          <a:p>
            <a:endParaRPr lang="en-US" sz="2800" dirty="0"/>
          </a:p>
          <a:p>
            <a:r>
              <a:rPr lang="en-US" sz="3500" dirty="0"/>
              <a:t>Penang too far north so EEIC still looking for a point of control toward southern end of straits … </a:t>
            </a:r>
          </a:p>
          <a:p>
            <a:endParaRPr lang="en-US" sz="3500" dirty="0"/>
          </a:p>
          <a:p>
            <a:r>
              <a:rPr lang="en-US" sz="3500" dirty="0"/>
              <a:t>1795, EEIC becomes caretaker of some of </a:t>
            </a:r>
            <a:r>
              <a:rPr lang="en-US" sz="3500" dirty="0">
                <a:solidFill>
                  <a:srgbClr val="FF0000"/>
                </a:solidFill>
              </a:rPr>
              <a:t>VOC’s possessions (Dutch East India Company) </a:t>
            </a:r>
            <a:r>
              <a:rPr lang="en-US" sz="3500" dirty="0"/>
              <a:t>in straits for fear that France would move to wield its influence regionally, particularly in the straits off Melaka ...</a:t>
            </a:r>
          </a:p>
          <a:p>
            <a:endParaRPr lang="en-US" sz="3500" dirty="0">
              <a:solidFill>
                <a:srgbClr val="00B050"/>
              </a:solidFill>
            </a:endParaRPr>
          </a:p>
          <a:p>
            <a:r>
              <a:rPr lang="en-US" sz="3500" dirty="0">
                <a:solidFill>
                  <a:srgbClr val="00B050"/>
                </a:solidFill>
              </a:rPr>
              <a:t>(notice global inflection of happenings in the straits) </a:t>
            </a:r>
            <a:r>
              <a:rPr lang="en-US" sz="3500" dirty="0"/>
              <a:t>…</a:t>
            </a:r>
            <a:endParaRPr lang="en-US" sz="2800" dirty="0"/>
          </a:p>
          <a:p>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Effect transition="in" filter="fade">
                                      <p:cBhvr>
                                        <p:cTn id="11" dur="500"/>
                                        <p:tgtEl>
                                          <p:spTgt spid="4">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recap …</a:t>
            </a:r>
          </a:p>
        </p:txBody>
      </p:sp>
      <p:sp>
        <p:nvSpPr>
          <p:cNvPr id="4" name="Content Placeholder 3"/>
          <p:cNvSpPr>
            <a:spLocks noGrp="1"/>
          </p:cNvSpPr>
          <p:nvPr>
            <p:ph idx="1"/>
          </p:nvPr>
        </p:nvSpPr>
        <p:spPr/>
        <p:txBody>
          <a:bodyPr>
            <a:normAutofit/>
          </a:bodyPr>
          <a:lstStyle/>
          <a:p>
            <a:pPr>
              <a:buNone/>
            </a:pPr>
            <a:endParaRPr lang="en-SG" dirty="0"/>
          </a:p>
          <a:p>
            <a:pPr>
              <a:buNone/>
            </a:pPr>
            <a:endParaRPr lang="en-SG" dirty="0"/>
          </a:p>
          <a:p>
            <a:pPr algn="ctr">
              <a:buNone/>
            </a:pPr>
            <a:r>
              <a:rPr lang="en-SG" sz="4800" b="1" dirty="0">
                <a:solidFill>
                  <a:schemeClr val="bg2">
                    <a:lumMod val="50000"/>
                  </a:schemeClr>
                </a:solidFill>
              </a:rPr>
              <a:t>imagining</a:t>
            </a:r>
            <a:r>
              <a:rPr lang="en-SG" sz="4800" dirty="0"/>
              <a:t> Singapore’s (globally inflected) past …</a:t>
            </a:r>
          </a:p>
          <a:p>
            <a:pPr>
              <a:buNone/>
            </a:pPr>
            <a:endParaRPr lang="en-SG" dirty="0"/>
          </a:p>
        </p:txBody>
      </p:sp>
    </p:spTree>
    <p:extLst>
      <p:ext uri="{BB962C8B-B14F-4D97-AF65-F5344CB8AC3E}">
        <p14:creationId xmlns:p14="http://schemas.microsoft.com/office/powerpoint/2010/main" val="105459741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682" y="0"/>
            <a:ext cx="8229600" cy="1143000"/>
          </a:xfrm>
        </p:spPr>
        <p:txBody>
          <a:bodyPr>
            <a:normAutofit/>
          </a:bodyPr>
          <a:lstStyle/>
          <a:p>
            <a:r>
              <a:rPr lang="en-SG" dirty="0"/>
              <a:t>EEIC in Singapura ...</a:t>
            </a:r>
          </a:p>
        </p:txBody>
      </p:sp>
      <p:sp>
        <p:nvSpPr>
          <p:cNvPr id="4" name="Content Placeholder 3"/>
          <p:cNvSpPr>
            <a:spLocks noGrp="1"/>
          </p:cNvSpPr>
          <p:nvPr>
            <p:ph idx="1"/>
          </p:nvPr>
        </p:nvSpPr>
        <p:spPr>
          <a:xfrm>
            <a:off x="457200" y="1340768"/>
            <a:ext cx="8229600" cy="5238328"/>
          </a:xfrm>
        </p:spPr>
        <p:txBody>
          <a:bodyPr>
            <a:normAutofit lnSpcReduction="10000"/>
          </a:bodyPr>
          <a:lstStyle/>
          <a:p>
            <a:r>
              <a:rPr lang="en-US" sz="3600" dirty="0"/>
              <a:t>EEIC, through Raffles, gained a foothold in Singapura/Singapore in 1819 …</a:t>
            </a:r>
          </a:p>
          <a:p>
            <a:endParaRPr lang="en-US" sz="3600" dirty="0"/>
          </a:p>
          <a:p>
            <a:r>
              <a:rPr lang="en-US" sz="3600" dirty="0"/>
              <a:t>Raffles had found out about Singapura from the </a:t>
            </a:r>
            <a:r>
              <a:rPr lang="en-US" sz="3600" i="1" dirty="0" err="1"/>
              <a:t>Sulalat</a:t>
            </a:r>
            <a:r>
              <a:rPr lang="en-US" sz="3600" dirty="0"/>
              <a:t> …</a:t>
            </a:r>
          </a:p>
          <a:p>
            <a:endParaRPr lang="en-US" sz="3600" dirty="0"/>
          </a:p>
          <a:p>
            <a:r>
              <a:rPr lang="en-US" sz="3600" dirty="0"/>
              <a:t>found it and negotiated a treaty for a </a:t>
            </a:r>
            <a:r>
              <a:rPr lang="en-US" sz="3600" dirty="0">
                <a:solidFill>
                  <a:srgbClr val="FF0000"/>
                </a:solidFill>
              </a:rPr>
              <a:t> ‘factory space’ </a:t>
            </a:r>
            <a:r>
              <a:rPr lang="en-US" sz="3600" dirty="0">
                <a:solidFill>
                  <a:srgbClr val="0070C0"/>
                </a:solidFill>
              </a:rPr>
              <a:t>(</a:t>
            </a:r>
            <a:r>
              <a:rPr lang="en-US" sz="3600" dirty="0" err="1">
                <a:solidFill>
                  <a:srgbClr val="0070C0"/>
                </a:solidFill>
              </a:rPr>
              <a:t>loji</a:t>
            </a:r>
            <a:r>
              <a:rPr lang="en-US" sz="3600" dirty="0">
                <a:solidFill>
                  <a:srgbClr val="0070C0"/>
                </a:solidFill>
              </a:rPr>
              <a:t>) </a:t>
            </a:r>
            <a:r>
              <a:rPr lang="en-US" sz="3600" dirty="0"/>
              <a:t>with its Malay overseer/ruler in 1819 …</a:t>
            </a:r>
          </a:p>
          <a:p>
            <a:endParaRPr lang="en-US" sz="2800" dirty="0"/>
          </a:p>
          <a:p>
            <a:pPr>
              <a:buNone/>
            </a:pPr>
            <a:endParaRPr lang="en-US" sz="2800" dirty="0"/>
          </a:p>
          <a:p>
            <a:pPr>
              <a:buNone/>
            </a:pPr>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and person sitting next to a fireplace&#10;&#10;Description automatically generated">
            <a:extLst>
              <a:ext uri="{FF2B5EF4-FFF2-40B4-BE49-F238E27FC236}">
                <a16:creationId xmlns:a16="http://schemas.microsoft.com/office/drawing/2014/main" id="{8B6803BB-56FA-4498-A459-AF0075A3AD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621" y="1136846"/>
            <a:ext cx="3541379" cy="4584309"/>
          </a:xfrm>
          <a:prstGeom prst="rect">
            <a:avLst/>
          </a:prstGeom>
        </p:spPr>
      </p:pic>
      <p:sp>
        <p:nvSpPr>
          <p:cNvPr id="4" name="TextBox 3">
            <a:extLst>
              <a:ext uri="{FF2B5EF4-FFF2-40B4-BE49-F238E27FC236}">
                <a16:creationId xmlns:a16="http://schemas.microsoft.com/office/drawing/2014/main" id="{5CD63312-2C5B-4811-9D2E-0D4D9D00B206}"/>
              </a:ext>
            </a:extLst>
          </p:cNvPr>
          <p:cNvSpPr txBox="1"/>
          <p:nvPr/>
        </p:nvSpPr>
        <p:spPr>
          <a:xfrm>
            <a:off x="5285935" y="2555924"/>
            <a:ext cx="3059723" cy="1338828"/>
          </a:xfrm>
          <a:prstGeom prst="rect">
            <a:avLst/>
          </a:prstGeom>
          <a:solidFill>
            <a:schemeClr val="tx1"/>
          </a:solidFill>
        </p:spPr>
        <p:txBody>
          <a:bodyPr wrap="square" rtlCol="0">
            <a:spAutoFit/>
          </a:bodyPr>
          <a:lstStyle/>
          <a:p>
            <a:r>
              <a:rPr lang="en-SG" sz="1350" i="1" dirty="0">
                <a:solidFill>
                  <a:schemeClr val="bg1"/>
                </a:solidFill>
                <a:latin typeface="Arial" panose="020B0604020202020204" pitchFamily="34" charset="0"/>
                <a:cs typeface="Arial" panose="020B0604020202020204" pitchFamily="34" charset="0"/>
              </a:rPr>
              <a:t>Sir Thomas Stamford Bingley Raffles</a:t>
            </a:r>
          </a:p>
          <a:p>
            <a:r>
              <a:rPr lang="en-SG" sz="1350" dirty="0">
                <a:solidFill>
                  <a:schemeClr val="bg1"/>
                </a:solidFill>
                <a:latin typeface="Arial" panose="020B0604020202020204" pitchFamily="34" charset="0"/>
                <a:cs typeface="Arial" panose="020B0604020202020204" pitchFamily="34" charset="0"/>
              </a:rPr>
              <a:t>1817</a:t>
            </a:r>
          </a:p>
          <a:p>
            <a:r>
              <a:rPr lang="en-SG" sz="1350" dirty="0">
                <a:solidFill>
                  <a:schemeClr val="bg1"/>
                </a:solidFill>
                <a:latin typeface="Arial" panose="020B0604020202020204" pitchFamily="34" charset="0"/>
                <a:cs typeface="Arial" panose="020B0604020202020204" pitchFamily="34" charset="0"/>
              </a:rPr>
              <a:t>Oil on canvas</a:t>
            </a:r>
          </a:p>
          <a:p>
            <a:r>
              <a:rPr lang="en-SG" sz="1350" dirty="0">
                <a:solidFill>
                  <a:schemeClr val="bg1"/>
                </a:solidFill>
                <a:latin typeface="Arial" panose="020B0604020202020204" pitchFamily="34" charset="0"/>
                <a:cs typeface="Arial" panose="020B0604020202020204" pitchFamily="34" charset="0"/>
              </a:rPr>
              <a:t>139.7cm x 109.2cm </a:t>
            </a:r>
          </a:p>
          <a:p>
            <a:r>
              <a:rPr lang="en-SG" sz="1350" dirty="0">
                <a:solidFill>
                  <a:schemeClr val="bg1"/>
                </a:solidFill>
                <a:latin typeface="Arial" panose="020B0604020202020204" pitchFamily="34" charset="0"/>
                <a:cs typeface="Arial" panose="020B0604020202020204" pitchFamily="34" charset="0"/>
              </a:rPr>
              <a:t>Copyright of National Portrait Gallery, London </a:t>
            </a:r>
          </a:p>
        </p:txBody>
      </p:sp>
    </p:spTree>
    <p:extLst>
      <p:ext uri="{BB962C8B-B14F-4D97-AF65-F5344CB8AC3E}">
        <p14:creationId xmlns:p14="http://schemas.microsoft.com/office/powerpoint/2010/main" val="417746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V:\NAS\Private\NAS Constitutional Gallery Project\Archival Materials\Scanned Constitutional Docs\D2012090018_Sir Stamford Raffles Treaty with Tengku Hussein (Feb 1819)\150DPI_JPG\Image00001.jpg">
            <a:extLst>
              <a:ext uri="{FF2B5EF4-FFF2-40B4-BE49-F238E27FC236}">
                <a16:creationId xmlns:a16="http://schemas.microsoft.com/office/drawing/2014/main" id="{71FD9477-95F2-455C-81C4-27912327EAB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1" y="2097368"/>
            <a:ext cx="1251734" cy="299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V:\NAS\Private\NAS Constitutional Gallery Project\Archival Materials\Scanned Constitutional Docs\D2012090018_Sir Stamford Raffles Treaty with Tengku Hussein (Feb 1819)\150DPI_JPG\Image00004.jpg">
            <a:extLst>
              <a:ext uri="{FF2B5EF4-FFF2-40B4-BE49-F238E27FC236}">
                <a16:creationId xmlns:a16="http://schemas.microsoft.com/office/drawing/2014/main" id="{4E8F8D78-94D8-40D3-967D-9FEA65680F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31049" y="1762557"/>
            <a:ext cx="2140124" cy="3330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V:\NAS\Private\NAS Constitutional Gallery Project\Archival Materials\Scanned Constitutional Docs\D2012090018_Sir Stamford Raffles Treaty with Tengku Hussein (Feb 1819)\150DPI_JPG\Image00002.jpg">
            <a:extLst>
              <a:ext uri="{FF2B5EF4-FFF2-40B4-BE49-F238E27FC236}">
                <a16:creationId xmlns:a16="http://schemas.microsoft.com/office/drawing/2014/main" id="{E81FF133-8561-4704-9EF5-D959F95767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4655" y="1762558"/>
            <a:ext cx="2076395" cy="3332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FCA5A5FB-A26A-4EEF-B590-6115C939EE4B}"/>
              </a:ext>
            </a:extLst>
          </p:cNvPr>
          <p:cNvSpPr txBox="1"/>
          <p:nvPr/>
        </p:nvSpPr>
        <p:spPr>
          <a:xfrm>
            <a:off x="6300192" y="1904079"/>
            <a:ext cx="2521634" cy="3046988"/>
          </a:xfrm>
          <a:prstGeom prst="rect">
            <a:avLst/>
          </a:prstGeom>
          <a:solidFill>
            <a:schemeClr val="tx1"/>
          </a:solidFill>
        </p:spPr>
        <p:txBody>
          <a:bodyPr wrap="square" rtlCol="0">
            <a:spAutoFit/>
          </a:bodyPr>
          <a:lstStyle/>
          <a:p>
            <a:r>
              <a:rPr lang="en-SG" sz="1500" i="1" dirty="0">
                <a:solidFill>
                  <a:schemeClr val="bg1"/>
                </a:solidFill>
                <a:latin typeface="Arial" panose="020B0604020202020204" pitchFamily="34" charset="0"/>
                <a:cs typeface="Arial" panose="020B0604020202020204" pitchFamily="34" charset="0"/>
              </a:rPr>
              <a:t>Record of the 1819 Treaty of Friendship and Alliance </a:t>
            </a:r>
          </a:p>
          <a:p>
            <a:r>
              <a:rPr lang="en-SG" sz="1350" dirty="0">
                <a:solidFill>
                  <a:schemeClr val="bg1"/>
                </a:solidFill>
                <a:latin typeface="Arial" panose="020B0604020202020204" pitchFamily="34" charset="0"/>
                <a:cs typeface="Arial" panose="020B0604020202020204" pitchFamily="34" charset="0"/>
              </a:rPr>
              <a:t>6 February 1819 </a:t>
            </a:r>
            <a:br>
              <a:rPr lang="en-SG" sz="1350" dirty="0">
                <a:solidFill>
                  <a:schemeClr val="bg1"/>
                </a:solidFill>
                <a:latin typeface="Arial" panose="020B0604020202020204" pitchFamily="34" charset="0"/>
                <a:cs typeface="Arial" panose="020B0604020202020204" pitchFamily="34" charset="0"/>
              </a:rPr>
            </a:br>
            <a:r>
              <a:rPr lang="en-SG" sz="1350" dirty="0">
                <a:solidFill>
                  <a:schemeClr val="bg1"/>
                </a:solidFill>
                <a:latin typeface="Arial" panose="020B0604020202020204" pitchFamily="34" charset="0"/>
                <a:cs typeface="Arial" panose="020B0604020202020204" pitchFamily="34" charset="0"/>
              </a:rPr>
              <a:t>Copy made in 1841 </a:t>
            </a:r>
          </a:p>
          <a:p>
            <a:r>
              <a:rPr lang="en-SG" sz="1350" dirty="0">
                <a:solidFill>
                  <a:schemeClr val="bg1"/>
                </a:solidFill>
                <a:latin typeface="Arial" panose="020B0604020202020204" pitchFamily="34" charset="0"/>
                <a:cs typeface="Arial" panose="020B0604020202020204" pitchFamily="34" charset="0"/>
              </a:rPr>
              <a:t>Collection of the National Archives of Singapore </a:t>
            </a:r>
          </a:p>
          <a:p>
            <a:endParaRPr lang="en-SG" sz="1350" dirty="0">
              <a:solidFill>
                <a:schemeClr val="bg1"/>
              </a:solidFill>
              <a:latin typeface="Arial" panose="020B0604020202020204" pitchFamily="34" charset="0"/>
              <a:cs typeface="Arial" panose="020B0604020202020204" pitchFamily="34" charset="0"/>
            </a:endParaRPr>
          </a:p>
          <a:p>
            <a:r>
              <a:rPr lang="en-SG" sz="1350" dirty="0">
                <a:solidFill>
                  <a:schemeClr val="bg1"/>
                </a:solidFill>
                <a:latin typeface="Arial" panose="020B0604020202020204" pitchFamily="34" charset="0"/>
                <a:cs typeface="Arial" panose="020B0604020202020204" pitchFamily="34" charset="0"/>
              </a:rPr>
              <a:t>On view at </a:t>
            </a:r>
            <a:r>
              <a:rPr lang="en-SG" sz="1350" i="1" dirty="0">
                <a:solidFill>
                  <a:schemeClr val="bg1"/>
                </a:solidFill>
                <a:latin typeface="Arial" panose="020B0604020202020204" pitchFamily="34" charset="0"/>
                <a:cs typeface="Arial" panose="020B0604020202020204" pitchFamily="34" charset="0"/>
              </a:rPr>
              <a:t>Law of the Land: Highlights of Singapore’s Constitutional Documents, </a:t>
            </a:r>
            <a:r>
              <a:rPr lang="en-SG" sz="1350" dirty="0">
                <a:solidFill>
                  <a:schemeClr val="bg1"/>
                </a:solidFill>
                <a:latin typeface="Arial" panose="020B0604020202020204" pitchFamily="34" charset="0"/>
                <a:cs typeface="Arial" panose="020B0604020202020204" pitchFamily="34" charset="0"/>
              </a:rPr>
              <a:t>UOB Southeast Asia Gallery, Level 3, Supreme Court Wing</a:t>
            </a:r>
            <a:br>
              <a:rPr lang="en-SG" sz="1350" dirty="0">
                <a:solidFill>
                  <a:schemeClr val="bg1"/>
                </a:solidFill>
                <a:latin typeface="Arial" panose="020B0604020202020204" pitchFamily="34" charset="0"/>
                <a:cs typeface="Arial" panose="020B0604020202020204" pitchFamily="34" charset="0"/>
              </a:rPr>
            </a:br>
            <a:br>
              <a:rPr lang="en-SG" sz="1350" dirty="0">
                <a:solidFill>
                  <a:schemeClr val="bg1"/>
                </a:solidFill>
                <a:latin typeface="Arial" panose="020B0604020202020204" pitchFamily="34" charset="0"/>
                <a:cs typeface="Arial" panose="020B0604020202020204" pitchFamily="34" charset="0"/>
              </a:rPr>
            </a:br>
            <a:endParaRPr lang="en-SG" sz="135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555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9"/>
            <a:ext cx="8229600" cy="778098"/>
          </a:xfrm>
        </p:spPr>
        <p:txBody>
          <a:bodyPr>
            <a:normAutofit/>
          </a:bodyPr>
          <a:lstStyle/>
          <a:p>
            <a:r>
              <a:rPr lang="en-SG" dirty="0"/>
              <a:t>EEIC in Singapura ...</a:t>
            </a:r>
          </a:p>
        </p:txBody>
      </p:sp>
      <p:sp>
        <p:nvSpPr>
          <p:cNvPr id="4" name="Content Placeholder 3"/>
          <p:cNvSpPr>
            <a:spLocks noGrp="1"/>
          </p:cNvSpPr>
          <p:nvPr>
            <p:ph idx="1"/>
          </p:nvPr>
        </p:nvSpPr>
        <p:spPr>
          <a:xfrm>
            <a:off x="457200" y="980728"/>
            <a:ext cx="8229600" cy="5544616"/>
          </a:xfrm>
        </p:spPr>
        <p:txBody>
          <a:bodyPr>
            <a:normAutofit fontScale="92500" lnSpcReduction="20000"/>
          </a:bodyPr>
          <a:lstStyle/>
          <a:p>
            <a:endParaRPr lang="en-US" sz="2800" dirty="0"/>
          </a:p>
          <a:p>
            <a:r>
              <a:rPr lang="en-US" sz="3700" dirty="0"/>
              <a:t>tensions between VOC-EEIC further aggravated with EEIC in Singapore …</a:t>
            </a:r>
          </a:p>
          <a:p>
            <a:endParaRPr lang="en-US" sz="3700" dirty="0"/>
          </a:p>
          <a:p>
            <a:r>
              <a:rPr lang="en-US" sz="3700" dirty="0"/>
              <a:t>EEIC and VOC deem it more prudent </a:t>
            </a:r>
            <a:r>
              <a:rPr lang="en-US" sz="3700" dirty="0">
                <a:solidFill>
                  <a:srgbClr val="FF0000"/>
                </a:solidFill>
              </a:rPr>
              <a:t>to avoid </a:t>
            </a:r>
            <a:r>
              <a:rPr lang="en-US" sz="3700" dirty="0"/>
              <a:t>trade motivated </a:t>
            </a:r>
            <a:r>
              <a:rPr lang="en-US" sz="3700" dirty="0">
                <a:solidFill>
                  <a:srgbClr val="FF0000"/>
                </a:solidFill>
              </a:rPr>
              <a:t>war</a:t>
            </a:r>
            <a:r>
              <a:rPr lang="en-US" sz="3700" dirty="0"/>
              <a:t> …</a:t>
            </a:r>
          </a:p>
          <a:p>
            <a:endParaRPr lang="en-US" sz="3700" dirty="0"/>
          </a:p>
          <a:p>
            <a:r>
              <a:rPr lang="en-US" sz="3700" dirty="0">
                <a:solidFill>
                  <a:srgbClr val="00B050"/>
                </a:solidFill>
              </a:rPr>
              <a:t>Anglo-Dutch Treaty signed in 1824 </a:t>
            </a:r>
            <a:r>
              <a:rPr lang="en-US" sz="3700" dirty="0"/>
              <a:t>…</a:t>
            </a:r>
          </a:p>
          <a:p>
            <a:endParaRPr lang="en-US" sz="3700" dirty="0"/>
          </a:p>
          <a:p>
            <a:r>
              <a:rPr lang="en-US" sz="3700" dirty="0"/>
              <a:t>agree on clear delineation of spheres of influence in and around Straits of Melaka …</a:t>
            </a:r>
            <a:endParaRPr lang="en-US" sz="2800" dirty="0"/>
          </a:p>
          <a:p>
            <a:pPr>
              <a:buNone/>
            </a:pPr>
            <a:endParaRPr lang="en-US" sz="2800" dirty="0"/>
          </a:p>
          <a:p>
            <a:pPr>
              <a:buNone/>
            </a:pPr>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17461" y="980728"/>
            <a:ext cx="6212308" cy="4824536"/>
          </a:xfrm>
        </p:spPr>
      </p:pic>
      <p:cxnSp>
        <p:nvCxnSpPr>
          <p:cNvPr id="3" name="Straight Connector 2"/>
          <p:cNvCxnSpPr/>
          <p:nvPr/>
        </p:nvCxnSpPr>
        <p:spPr>
          <a:xfrm>
            <a:off x="1517460" y="2852936"/>
            <a:ext cx="1109817" cy="12241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627277" y="3933056"/>
            <a:ext cx="486181" cy="144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229426"/>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9"/>
            <a:ext cx="8229600" cy="778098"/>
          </a:xfrm>
        </p:spPr>
        <p:txBody>
          <a:bodyPr>
            <a:normAutofit/>
          </a:bodyPr>
          <a:lstStyle/>
          <a:p>
            <a:r>
              <a:rPr lang="en-SG" dirty="0"/>
              <a:t>EEIC in </a:t>
            </a:r>
            <a:r>
              <a:rPr lang="en-SG" strike="sngStrike" dirty="0"/>
              <a:t>Singapura</a:t>
            </a:r>
            <a:r>
              <a:rPr lang="en-SG" dirty="0"/>
              <a:t> Singapore* ...</a:t>
            </a:r>
          </a:p>
        </p:txBody>
      </p:sp>
      <p:sp>
        <p:nvSpPr>
          <p:cNvPr id="4" name="Content Placeholder 3"/>
          <p:cNvSpPr>
            <a:spLocks noGrp="1"/>
          </p:cNvSpPr>
          <p:nvPr>
            <p:ph idx="1"/>
          </p:nvPr>
        </p:nvSpPr>
        <p:spPr>
          <a:xfrm>
            <a:off x="457200" y="980728"/>
            <a:ext cx="8229600" cy="5544616"/>
          </a:xfrm>
        </p:spPr>
        <p:txBody>
          <a:bodyPr>
            <a:normAutofit/>
          </a:bodyPr>
          <a:lstStyle/>
          <a:p>
            <a:endParaRPr lang="en-US" sz="2800" dirty="0"/>
          </a:p>
          <a:p>
            <a:endParaRPr lang="en-SG" sz="3700" dirty="0"/>
          </a:p>
          <a:p>
            <a:r>
              <a:rPr lang="en-US" sz="3700" dirty="0"/>
              <a:t>EEIC </a:t>
            </a:r>
            <a:r>
              <a:rPr lang="en-US" sz="3700" dirty="0" err="1"/>
              <a:t>formalised</a:t>
            </a:r>
            <a:r>
              <a:rPr lang="en-US" sz="3700" dirty="0"/>
              <a:t> treaty for control of entire island of Singapore with Malay overseers in 1824 …</a:t>
            </a:r>
          </a:p>
          <a:p>
            <a:endParaRPr lang="en-US" sz="3700" dirty="0"/>
          </a:p>
          <a:p>
            <a:r>
              <a:rPr lang="en-US" sz="3700" dirty="0"/>
              <a:t>1824 Treaty of Friendship and Alliance</a:t>
            </a:r>
          </a:p>
          <a:p>
            <a:endParaRPr lang="en-US" sz="3700" dirty="0"/>
          </a:p>
          <a:p>
            <a:endParaRPr lang="en-US" sz="2800" dirty="0"/>
          </a:p>
          <a:p>
            <a:pPr>
              <a:buNone/>
            </a:pPr>
            <a:endParaRPr lang="en-US" sz="2800" dirty="0"/>
          </a:p>
          <a:p>
            <a:pPr>
              <a:buNone/>
            </a:pPr>
            <a:endParaRPr lang="en-SG" dirty="0"/>
          </a:p>
          <a:p>
            <a:pPr>
              <a:buNone/>
            </a:pPr>
            <a:endParaRPr lang="en-SG" dirty="0"/>
          </a:p>
          <a:p>
            <a:endParaRPr lang="en-SG" dirty="0"/>
          </a:p>
          <a:p>
            <a:pPr>
              <a:buNone/>
            </a:pPr>
            <a:endParaRPr lang="en-SG" dirty="0"/>
          </a:p>
        </p:txBody>
      </p:sp>
    </p:spTree>
    <p:extLst>
      <p:ext uri="{BB962C8B-B14F-4D97-AF65-F5344CB8AC3E}">
        <p14:creationId xmlns:p14="http://schemas.microsoft.com/office/powerpoint/2010/main" val="39711631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CA5A5FB-A26A-4EEF-B590-6115C939EE4B}"/>
              </a:ext>
            </a:extLst>
          </p:cNvPr>
          <p:cNvSpPr txBox="1"/>
          <p:nvPr/>
        </p:nvSpPr>
        <p:spPr>
          <a:xfrm>
            <a:off x="6288259" y="2175202"/>
            <a:ext cx="2521634" cy="3046988"/>
          </a:xfrm>
          <a:prstGeom prst="rect">
            <a:avLst/>
          </a:prstGeom>
          <a:solidFill>
            <a:schemeClr val="tx1"/>
          </a:solidFill>
        </p:spPr>
        <p:txBody>
          <a:bodyPr wrap="square" rtlCol="0">
            <a:spAutoFit/>
          </a:bodyPr>
          <a:lstStyle/>
          <a:p>
            <a:r>
              <a:rPr lang="en-SG" sz="1500" i="1" dirty="0">
                <a:solidFill>
                  <a:schemeClr val="bg1"/>
                </a:solidFill>
                <a:latin typeface="Arial" panose="020B0604020202020204" pitchFamily="34" charset="0"/>
                <a:cs typeface="Arial" panose="020B0604020202020204" pitchFamily="34" charset="0"/>
              </a:rPr>
              <a:t>Record of the 1824 Treaty of Friendship and Alliance </a:t>
            </a:r>
          </a:p>
          <a:p>
            <a:r>
              <a:rPr lang="en-SG" sz="1350" dirty="0">
                <a:solidFill>
                  <a:schemeClr val="bg1"/>
                </a:solidFill>
                <a:latin typeface="Arial" panose="020B0604020202020204" pitchFamily="34" charset="0"/>
                <a:cs typeface="Arial" panose="020B0604020202020204" pitchFamily="34" charset="0"/>
              </a:rPr>
              <a:t>2 August 1824 </a:t>
            </a:r>
            <a:br>
              <a:rPr lang="en-SG" sz="1350" dirty="0">
                <a:solidFill>
                  <a:schemeClr val="bg1"/>
                </a:solidFill>
                <a:latin typeface="Arial" panose="020B0604020202020204" pitchFamily="34" charset="0"/>
                <a:cs typeface="Arial" panose="020B0604020202020204" pitchFamily="34" charset="0"/>
              </a:rPr>
            </a:br>
            <a:r>
              <a:rPr lang="en-SG" sz="1350" dirty="0">
                <a:solidFill>
                  <a:schemeClr val="bg1"/>
                </a:solidFill>
                <a:latin typeface="Arial" panose="020B0604020202020204" pitchFamily="34" charset="0"/>
                <a:cs typeface="Arial" panose="020B0604020202020204" pitchFamily="34" charset="0"/>
              </a:rPr>
              <a:t>Copy made in 1841 </a:t>
            </a:r>
          </a:p>
          <a:p>
            <a:r>
              <a:rPr lang="en-SG" sz="1350" dirty="0">
                <a:solidFill>
                  <a:schemeClr val="bg1"/>
                </a:solidFill>
                <a:latin typeface="Arial" panose="020B0604020202020204" pitchFamily="34" charset="0"/>
                <a:cs typeface="Arial" panose="020B0604020202020204" pitchFamily="34" charset="0"/>
              </a:rPr>
              <a:t>Collection of the National Archives of Singapore </a:t>
            </a:r>
          </a:p>
          <a:p>
            <a:endParaRPr lang="en-SG" sz="1350" dirty="0">
              <a:solidFill>
                <a:schemeClr val="bg1"/>
              </a:solidFill>
              <a:latin typeface="Arial" panose="020B0604020202020204" pitchFamily="34" charset="0"/>
              <a:cs typeface="Arial" panose="020B0604020202020204" pitchFamily="34" charset="0"/>
            </a:endParaRPr>
          </a:p>
          <a:p>
            <a:r>
              <a:rPr lang="en-SG" sz="1350" dirty="0">
                <a:solidFill>
                  <a:schemeClr val="bg1"/>
                </a:solidFill>
                <a:latin typeface="Arial" panose="020B0604020202020204" pitchFamily="34" charset="0"/>
                <a:cs typeface="Arial" panose="020B0604020202020204" pitchFamily="34" charset="0"/>
              </a:rPr>
              <a:t>On view at </a:t>
            </a:r>
            <a:r>
              <a:rPr lang="en-SG" sz="1350" i="1" dirty="0">
                <a:solidFill>
                  <a:schemeClr val="bg1"/>
                </a:solidFill>
                <a:latin typeface="Arial" panose="020B0604020202020204" pitchFamily="34" charset="0"/>
                <a:cs typeface="Arial" panose="020B0604020202020204" pitchFamily="34" charset="0"/>
              </a:rPr>
              <a:t>Law of the Land: Highlights of Singapore’s Constitutional Documents, </a:t>
            </a:r>
            <a:r>
              <a:rPr lang="en-SG" sz="1350" dirty="0">
                <a:solidFill>
                  <a:schemeClr val="bg1"/>
                </a:solidFill>
                <a:latin typeface="Arial" panose="020B0604020202020204" pitchFamily="34" charset="0"/>
                <a:cs typeface="Arial" panose="020B0604020202020204" pitchFamily="34" charset="0"/>
              </a:rPr>
              <a:t>UOB Southeast Asia Gallery, Level 3, Supreme Court Wing</a:t>
            </a:r>
            <a:br>
              <a:rPr lang="en-SG" sz="1350" dirty="0">
                <a:solidFill>
                  <a:schemeClr val="bg1"/>
                </a:solidFill>
                <a:latin typeface="Arial" panose="020B0604020202020204" pitchFamily="34" charset="0"/>
                <a:cs typeface="Arial" panose="020B0604020202020204" pitchFamily="34" charset="0"/>
              </a:rPr>
            </a:br>
            <a:br>
              <a:rPr lang="en-SG" sz="1350" dirty="0">
                <a:solidFill>
                  <a:schemeClr val="bg1"/>
                </a:solidFill>
                <a:latin typeface="Arial" panose="020B0604020202020204" pitchFamily="34" charset="0"/>
                <a:cs typeface="Arial" panose="020B0604020202020204" pitchFamily="34" charset="0"/>
              </a:rPr>
            </a:br>
            <a:endParaRPr lang="en-SG" sz="1350" dirty="0">
              <a:solidFill>
                <a:schemeClr val="bg1"/>
              </a:solidFill>
              <a:latin typeface="Arial" panose="020B0604020202020204" pitchFamily="34" charset="0"/>
              <a:cs typeface="Arial" panose="020B0604020202020204" pitchFamily="34" charset="0"/>
            </a:endParaRPr>
          </a:p>
        </p:txBody>
      </p:sp>
      <p:pic>
        <p:nvPicPr>
          <p:cNvPr id="9" name="Picture 5" descr="V:\NAS\Private\NAS Constitutional Gallery Project\Archival Materials\Scanned Constitutional Docs\D2012030010_Treaty of Friendship and Alliance (Aug 1824)\150dpi_jpg\Image00003.jpg">
            <a:extLst>
              <a:ext uri="{FF2B5EF4-FFF2-40B4-BE49-F238E27FC236}">
                <a16:creationId xmlns:a16="http://schemas.microsoft.com/office/drawing/2014/main" id="{3F75153D-CA4B-4C55-A831-5E326568F2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141" y="1385888"/>
            <a:ext cx="2606278" cy="4182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V:\NAS\Private\NAS Constitutional Gallery Project\Archival Materials\Scanned Constitutional Docs\D2012030010_Treaty of Friendship and Alliance (Aug 1824)\150dpi_jpg\Image00004.jpg">
            <a:extLst>
              <a:ext uri="{FF2B5EF4-FFF2-40B4-BE49-F238E27FC236}">
                <a16:creationId xmlns:a16="http://schemas.microsoft.com/office/drawing/2014/main" id="{A974ECEE-E027-42DE-B6FA-6F902311019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5657" y="1385888"/>
            <a:ext cx="2675335" cy="4182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3046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EEIC in </a:t>
            </a:r>
            <a:r>
              <a:rPr lang="en-SG" strike="sngStrike" dirty="0"/>
              <a:t>Singapura</a:t>
            </a:r>
            <a:r>
              <a:rPr lang="en-SG" dirty="0"/>
              <a:t> Singapore ...</a:t>
            </a:r>
          </a:p>
        </p:txBody>
      </p:sp>
      <p:sp>
        <p:nvSpPr>
          <p:cNvPr id="4" name="Content Placeholder 3"/>
          <p:cNvSpPr>
            <a:spLocks noGrp="1"/>
          </p:cNvSpPr>
          <p:nvPr>
            <p:ph idx="1"/>
          </p:nvPr>
        </p:nvSpPr>
        <p:spPr/>
        <p:txBody>
          <a:bodyPr>
            <a:normAutofit lnSpcReduction="10000"/>
          </a:bodyPr>
          <a:lstStyle/>
          <a:p>
            <a:endParaRPr lang="en-US" sz="2800" dirty="0"/>
          </a:p>
          <a:p>
            <a:r>
              <a:rPr lang="en-US" sz="2800" dirty="0"/>
              <a:t>Raffles wanted a global </a:t>
            </a:r>
            <a:r>
              <a:rPr lang="en-US" sz="2800" dirty="0">
                <a:solidFill>
                  <a:srgbClr val="00B050"/>
                </a:solidFill>
              </a:rPr>
              <a:t>emporium</a:t>
            </a:r>
            <a:r>
              <a:rPr lang="en-US" sz="2800" dirty="0"/>
              <a:t> …</a:t>
            </a:r>
          </a:p>
          <a:p>
            <a:endParaRPr lang="en-US" sz="2800" dirty="0"/>
          </a:p>
          <a:p>
            <a:r>
              <a:rPr lang="en-US" sz="2800" dirty="0"/>
              <a:t>and the Singapore River ‘s immediate environs …</a:t>
            </a:r>
          </a:p>
          <a:p>
            <a:endParaRPr lang="en-US" sz="2800" dirty="0"/>
          </a:p>
          <a:p>
            <a:r>
              <a:rPr lang="en-US" sz="2800" dirty="0"/>
              <a:t>was </a:t>
            </a:r>
            <a:r>
              <a:rPr lang="en-US" sz="2800" dirty="0" err="1"/>
              <a:t>reimagined</a:t>
            </a:r>
            <a:r>
              <a:rPr lang="en-US" sz="2800" dirty="0"/>
              <a:t> and engineered to become a …</a:t>
            </a:r>
          </a:p>
          <a:p>
            <a:endParaRPr lang="en-US" sz="2800" dirty="0"/>
          </a:p>
          <a:p>
            <a:r>
              <a:rPr lang="en-US" sz="2800" dirty="0"/>
              <a:t>trading point/veritable walk-in </a:t>
            </a:r>
            <a:r>
              <a:rPr lang="en-US" sz="2800" dirty="0">
                <a:solidFill>
                  <a:srgbClr val="00B050"/>
                </a:solidFill>
              </a:rPr>
              <a:t>‘shop’/</a:t>
            </a:r>
            <a:r>
              <a:rPr lang="en-US" sz="2800" dirty="0"/>
              <a:t>display of wares …</a:t>
            </a:r>
          </a:p>
          <a:p>
            <a:pPr>
              <a:buNone/>
            </a:pPr>
            <a:endParaRPr lang="en-US" sz="2800" dirty="0"/>
          </a:p>
          <a:p>
            <a:pPr>
              <a:buNone/>
            </a:pPr>
            <a:endParaRPr lang="en-US" sz="2800" dirty="0"/>
          </a:p>
          <a:p>
            <a:pPr>
              <a:buNone/>
            </a:pPr>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 calcmode="lin" valueType="num">
                                      <p:cBhvr additive="base">
                                        <p:cTn id="1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fade">
                                      <p:cBhvr>
                                        <p:cTn id="18" dur="500"/>
                                        <p:tgtEl>
                                          <p:spTgt spid="4">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EEIC in </a:t>
            </a:r>
            <a:r>
              <a:rPr lang="en-SG" strike="sngStrike" dirty="0"/>
              <a:t>Singapura</a:t>
            </a:r>
            <a:r>
              <a:rPr lang="en-SG" dirty="0"/>
              <a:t> Singapore ...</a:t>
            </a:r>
          </a:p>
        </p:txBody>
      </p:sp>
      <p:sp>
        <p:nvSpPr>
          <p:cNvPr id="4" name="Content Placeholder 3"/>
          <p:cNvSpPr>
            <a:spLocks noGrp="1"/>
          </p:cNvSpPr>
          <p:nvPr>
            <p:ph idx="1"/>
          </p:nvPr>
        </p:nvSpPr>
        <p:spPr>
          <a:ln>
            <a:noFill/>
          </a:ln>
        </p:spPr>
        <p:txBody>
          <a:bodyPr>
            <a:normAutofit/>
          </a:bodyPr>
          <a:lstStyle/>
          <a:p>
            <a:endParaRPr lang="en-US" sz="2800" dirty="0"/>
          </a:p>
          <a:p>
            <a:r>
              <a:rPr lang="en-US" sz="2800" dirty="0"/>
              <a:t>wharf/quay:  [load/unload goods </a:t>
            </a:r>
            <a:r>
              <a:rPr lang="en-US" sz="2800" dirty="0">
                <a:solidFill>
                  <a:schemeClr val="accent1"/>
                </a:solidFill>
              </a:rPr>
              <a:t>(and people) </a:t>
            </a:r>
            <a:r>
              <a:rPr lang="en-US" sz="2800" dirty="0"/>
              <a:t>]…</a:t>
            </a:r>
          </a:p>
          <a:p>
            <a:endParaRPr lang="en-SG" sz="2800" dirty="0"/>
          </a:p>
          <a:p>
            <a:r>
              <a:rPr lang="en-SG" sz="2800" dirty="0" err="1"/>
              <a:t>godown</a:t>
            </a:r>
            <a:r>
              <a:rPr lang="en-SG" sz="2800" dirty="0"/>
              <a:t> (store goods) ...</a:t>
            </a:r>
          </a:p>
          <a:p>
            <a:endParaRPr lang="en-SG" sz="2800" dirty="0"/>
          </a:p>
          <a:p>
            <a:r>
              <a:rPr lang="en-SG" sz="2800" dirty="0"/>
              <a:t>‘factory’ (recombine/repackage goods) ...</a:t>
            </a:r>
          </a:p>
          <a:p>
            <a:endParaRPr lang="en-SG" sz="2800" dirty="0"/>
          </a:p>
          <a:p>
            <a:r>
              <a:rPr lang="en-SG" sz="2800" dirty="0"/>
              <a:t>refuel, resupply and repair vessels ...</a:t>
            </a:r>
          </a:p>
          <a:p>
            <a:pPr>
              <a:buNone/>
            </a:pPr>
            <a:endParaRPr lang="en-US" sz="2800" dirty="0"/>
          </a:p>
          <a:p>
            <a:pPr>
              <a:buNone/>
            </a:pPr>
            <a:endParaRPr lang="en-US" sz="2800" dirty="0"/>
          </a:p>
          <a:p>
            <a:pPr>
              <a:buNone/>
            </a:pPr>
            <a:endParaRPr lang="en-US" sz="2800" dirty="0"/>
          </a:p>
          <a:p>
            <a:pPr>
              <a:buNone/>
            </a:pPr>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EEIC in </a:t>
            </a:r>
            <a:r>
              <a:rPr lang="en-SG" strike="sngStrike" dirty="0"/>
              <a:t>Singapura</a:t>
            </a:r>
            <a:r>
              <a:rPr lang="en-SG" dirty="0"/>
              <a:t> Singapore ...</a:t>
            </a:r>
          </a:p>
        </p:txBody>
      </p:sp>
      <p:sp>
        <p:nvSpPr>
          <p:cNvPr id="4" name="Content Placeholder 3"/>
          <p:cNvSpPr>
            <a:spLocks noGrp="1"/>
          </p:cNvSpPr>
          <p:nvPr>
            <p:ph idx="1"/>
          </p:nvPr>
        </p:nvSpPr>
        <p:spPr>
          <a:ln>
            <a:noFill/>
          </a:ln>
        </p:spPr>
        <p:txBody>
          <a:bodyPr>
            <a:normAutofit fontScale="85000" lnSpcReduction="20000"/>
          </a:bodyPr>
          <a:lstStyle/>
          <a:p>
            <a:endParaRPr lang="en-US" sz="2800" dirty="0"/>
          </a:p>
          <a:p>
            <a:r>
              <a:rPr lang="en-US" sz="2800" dirty="0"/>
              <a:t>within two decades …</a:t>
            </a:r>
          </a:p>
          <a:p>
            <a:endParaRPr lang="en-SG" sz="2800" dirty="0"/>
          </a:p>
          <a:p>
            <a:r>
              <a:rPr lang="en-SG" sz="2800" dirty="0"/>
              <a:t>infrastructure supporting a maritime emporium in place ...</a:t>
            </a:r>
          </a:p>
          <a:p>
            <a:endParaRPr lang="en-SG" sz="2800" dirty="0"/>
          </a:p>
          <a:p>
            <a:r>
              <a:rPr lang="en-SG" sz="2800" dirty="0"/>
              <a:t>south bank partially </a:t>
            </a:r>
            <a:r>
              <a:rPr lang="en-SG" sz="2800" b="1" dirty="0">
                <a:solidFill>
                  <a:srgbClr val="FF0000"/>
                </a:solidFill>
              </a:rPr>
              <a:t>reclaimed*</a:t>
            </a:r>
            <a:r>
              <a:rPr lang="en-SG" sz="2800" dirty="0"/>
              <a:t> and embanked ...</a:t>
            </a:r>
            <a:endParaRPr lang="en-US" sz="2800" dirty="0"/>
          </a:p>
          <a:p>
            <a:endParaRPr lang="en-SG" sz="2800" dirty="0"/>
          </a:p>
          <a:p>
            <a:r>
              <a:rPr lang="en-SG" sz="2800" dirty="0" err="1"/>
              <a:t>godowns</a:t>
            </a:r>
            <a:r>
              <a:rPr lang="en-SG" sz="2800" dirty="0"/>
              <a:t> built ...</a:t>
            </a:r>
          </a:p>
          <a:p>
            <a:endParaRPr lang="en-SG" sz="2800" dirty="0"/>
          </a:p>
          <a:p>
            <a:r>
              <a:rPr lang="en-SG" sz="2800" dirty="0"/>
              <a:t>trading concerns found along banks of river ...</a:t>
            </a:r>
          </a:p>
          <a:p>
            <a:endParaRPr lang="en-SG" sz="2800" dirty="0"/>
          </a:p>
          <a:p>
            <a:r>
              <a:rPr lang="en-SG" sz="2800" dirty="0"/>
              <a:t>regulatory (government) offices in place on north bank ...</a:t>
            </a:r>
          </a:p>
          <a:p>
            <a:pPr>
              <a:buNone/>
            </a:pPr>
            <a:endParaRPr lang="en-SG" sz="2800" dirty="0"/>
          </a:p>
          <a:p>
            <a:pPr>
              <a:buNone/>
            </a:pPr>
            <a:endParaRPr lang="en-US" sz="2800" dirty="0"/>
          </a:p>
          <a:p>
            <a:pPr>
              <a:buNone/>
            </a:pPr>
            <a:endParaRPr lang="en-US" sz="2800" dirty="0"/>
          </a:p>
          <a:p>
            <a:pPr>
              <a:buNone/>
            </a:pPr>
            <a:endParaRPr lang="en-US" sz="2800" dirty="0"/>
          </a:p>
          <a:p>
            <a:pPr>
              <a:buNone/>
            </a:pPr>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fade">
                                      <p:cBhvr>
                                        <p:cTn id="25" dur="500"/>
                                        <p:tgtEl>
                                          <p:spTgt spid="4">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xEl>
                                              <p:pRg st="11" end="11"/>
                                            </p:txEl>
                                          </p:spTgt>
                                        </p:tgtEl>
                                        <p:attrNameLst>
                                          <p:attrName>style.visibility</p:attrName>
                                        </p:attrNameLst>
                                      </p:cBhvr>
                                      <p:to>
                                        <p:strVal val="visible"/>
                                      </p:to>
                                    </p:set>
                                    <p:anim calcmode="lin" valueType="num">
                                      <p:cBhvr additive="base">
                                        <p:cTn id="30"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recap: a more recent regional human unfolding</a:t>
            </a:r>
            <a:endParaRPr lang="en-US" cap="none" dirty="0"/>
          </a:p>
        </p:txBody>
      </p:sp>
      <p:sp>
        <p:nvSpPr>
          <p:cNvPr id="3" name="Content Placeholder 2"/>
          <p:cNvSpPr>
            <a:spLocks noGrp="1"/>
          </p:cNvSpPr>
          <p:nvPr>
            <p:ph idx="1"/>
          </p:nvPr>
        </p:nvSpPr>
        <p:spPr>
          <a:xfrm>
            <a:off x="457200" y="1268760"/>
            <a:ext cx="8229600" cy="5112568"/>
          </a:xfrm>
        </p:spPr>
        <p:txBody>
          <a:bodyPr>
            <a:normAutofit/>
          </a:bodyPr>
          <a:lstStyle/>
          <a:p>
            <a:endParaRPr lang="en-US" sz="3600" dirty="0"/>
          </a:p>
          <a:p>
            <a:r>
              <a:rPr lang="en-US" sz="3600" dirty="0" err="1"/>
              <a:t>Singapura</a:t>
            </a:r>
            <a:r>
              <a:rPr lang="en-US" sz="3600" dirty="0"/>
              <a:t>/</a:t>
            </a:r>
            <a:r>
              <a:rPr lang="en-US" sz="3600" dirty="0" err="1"/>
              <a:t>Temasek</a:t>
            </a:r>
            <a:r>
              <a:rPr lang="en-US" sz="3600" dirty="0"/>
              <a:t> a nodal trading polity in the 14</a:t>
            </a:r>
            <a:r>
              <a:rPr lang="en-US" sz="3600" baseline="30000" dirty="0"/>
              <a:t>th</a:t>
            </a:r>
            <a:r>
              <a:rPr lang="en-US" sz="3600" dirty="0"/>
              <a:t> century …</a:t>
            </a:r>
          </a:p>
          <a:p>
            <a:endParaRPr lang="en-US" sz="3600" dirty="0"/>
          </a:p>
          <a:p>
            <a:r>
              <a:rPr lang="en-US" sz="3600" dirty="0"/>
              <a:t>following in the regional legacy of </a:t>
            </a:r>
            <a:r>
              <a:rPr lang="en-US" sz="3600" dirty="0" err="1"/>
              <a:t>Funan</a:t>
            </a:r>
            <a:r>
              <a:rPr lang="en-US" sz="3600" dirty="0"/>
              <a:t> and </a:t>
            </a:r>
            <a:r>
              <a:rPr lang="en-US" sz="3600" dirty="0" err="1"/>
              <a:t>Srivijaya</a:t>
            </a:r>
            <a:r>
              <a:rPr lang="en-US" sz="3600" dirty="0"/>
              <a:t> (among many others)  …</a:t>
            </a:r>
          </a:p>
          <a:p>
            <a:endParaRPr lang="en-US" sz="3600" dirty="0"/>
          </a:p>
          <a:p>
            <a:pPr>
              <a:buNone/>
            </a:pPr>
            <a:endParaRPr lang="en-US" sz="3600" dirty="0"/>
          </a:p>
          <a:p>
            <a:pPr marL="0" indent="0">
              <a:buNone/>
            </a:pPr>
            <a:endParaRPr lang="en-US" sz="3600" dirty="0"/>
          </a:p>
          <a:p>
            <a:pPr marL="45720" indent="0">
              <a:buNone/>
            </a:pPr>
            <a:endParaRPr lang="en-US" sz="3600" dirty="0"/>
          </a:p>
        </p:txBody>
      </p:sp>
    </p:spTree>
    <p:extLst>
      <p:ext uri="{BB962C8B-B14F-4D97-AF65-F5344CB8AC3E}">
        <p14:creationId xmlns:p14="http://schemas.microsoft.com/office/powerpoint/2010/main" val="2950608900"/>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EEIC in </a:t>
            </a:r>
            <a:r>
              <a:rPr lang="en-SG" strike="sngStrike" dirty="0"/>
              <a:t>Singapura</a:t>
            </a:r>
            <a:r>
              <a:rPr lang="en-SG" dirty="0"/>
              <a:t> Singapore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1340768"/>
            <a:ext cx="7592080" cy="4997013"/>
          </a:xfrm>
          <a:prstGeom prst="rect">
            <a:avLst/>
          </a:prstGeom>
        </p:spPr>
      </p:pic>
    </p:spTree>
    <p:extLst>
      <p:ext uri="{BB962C8B-B14F-4D97-AF65-F5344CB8AC3E}">
        <p14:creationId xmlns:p14="http://schemas.microsoft.com/office/powerpoint/2010/main" val="2513378171"/>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072" y="0"/>
            <a:ext cx="8229600" cy="778098"/>
          </a:xfrm>
        </p:spPr>
        <p:txBody>
          <a:bodyPr>
            <a:normAutofit/>
          </a:bodyPr>
          <a:lstStyle/>
          <a:p>
            <a:r>
              <a:rPr lang="en-SG" dirty="0"/>
              <a:t>EEIC in </a:t>
            </a:r>
            <a:r>
              <a:rPr lang="en-SG" strike="sngStrike" dirty="0"/>
              <a:t>Singapura</a:t>
            </a:r>
            <a:r>
              <a:rPr lang="en-SG" dirty="0"/>
              <a:t> Singapore ...</a:t>
            </a:r>
          </a:p>
        </p:txBody>
      </p:sp>
      <p:sp>
        <p:nvSpPr>
          <p:cNvPr id="4" name="Content Placeholder 3"/>
          <p:cNvSpPr>
            <a:spLocks noGrp="1"/>
          </p:cNvSpPr>
          <p:nvPr>
            <p:ph idx="1"/>
          </p:nvPr>
        </p:nvSpPr>
        <p:spPr>
          <a:xfrm>
            <a:off x="457200" y="778098"/>
            <a:ext cx="8229600" cy="5348065"/>
          </a:xfrm>
          <a:ln>
            <a:noFill/>
          </a:ln>
        </p:spPr>
        <p:txBody>
          <a:bodyPr>
            <a:normAutofit fontScale="85000" lnSpcReduction="20000"/>
          </a:bodyPr>
          <a:lstStyle/>
          <a:p>
            <a:endParaRPr lang="en-US" sz="2800" dirty="0"/>
          </a:p>
          <a:p>
            <a:r>
              <a:rPr lang="en-US" sz="2800" dirty="0"/>
              <a:t>goods traded in Singapore from around the entire globe …</a:t>
            </a:r>
          </a:p>
          <a:p>
            <a:endParaRPr lang="en-SG" sz="2800" dirty="0"/>
          </a:p>
          <a:p>
            <a:r>
              <a:rPr lang="en-SG" sz="2800" dirty="0"/>
              <a:t>attracted by an accentuated form of free trade ...</a:t>
            </a:r>
          </a:p>
          <a:p>
            <a:endParaRPr lang="en-SG" sz="2800" dirty="0"/>
          </a:p>
          <a:p>
            <a:r>
              <a:rPr lang="en-SG" sz="2800" dirty="0"/>
              <a:t>free trade usually meant </a:t>
            </a:r>
            <a:r>
              <a:rPr lang="en-SG" sz="2800" dirty="0">
                <a:solidFill>
                  <a:srgbClr val="FF0000"/>
                </a:solidFill>
              </a:rPr>
              <a:t>freedom from import/export duties </a:t>
            </a:r>
            <a:r>
              <a:rPr lang="en-SG" sz="2800" dirty="0"/>
              <a:t>...</a:t>
            </a:r>
          </a:p>
          <a:p>
            <a:endParaRPr lang="en-SG" sz="2800" dirty="0"/>
          </a:p>
          <a:p>
            <a:r>
              <a:rPr lang="en-SG" sz="2800" dirty="0"/>
              <a:t>but in EEIC’s Singapore ...</a:t>
            </a:r>
          </a:p>
          <a:p>
            <a:endParaRPr lang="en-SG" sz="2800" dirty="0"/>
          </a:p>
          <a:p>
            <a:r>
              <a:rPr lang="en-SG" sz="2800" dirty="0"/>
              <a:t>it </a:t>
            </a:r>
            <a:r>
              <a:rPr lang="en-SG" sz="2800" dirty="0">
                <a:solidFill>
                  <a:srgbClr val="FF0000"/>
                </a:solidFill>
              </a:rPr>
              <a:t>extended to port charges </a:t>
            </a:r>
            <a:r>
              <a:rPr lang="en-SG" sz="2800" dirty="0">
                <a:solidFill>
                  <a:srgbClr val="00B050"/>
                </a:solidFill>
              </a:rPr>
              <a:t>(akin to free parking) </a:t>
            </a:r>
            <a:r>
              <a:rPr lang="en-SG" sz="2800" dirty="0"/>
              <a:t>...</a:t>
            </a:r>
          </a:p>
          <a:p>
            <a:endParaRPr lang="en-SG" sz="2800" dirty="0"/>
          </a:p>
          <a:p>
            <a:r>
              <a:rPr lang="en-SG" sz="2800" dirty="0"/>
              <a:t>made the prices of goods very competitive and globally attractive ...</a:t>
            </a:r>
          </a:p>
          <a:p>
            <a:endParaRPr lang="en-SG" sz="2800" dirty="0"/>
          </a:p>
          <a:p>
            <a:pPr>
              <a:buNone/>
            </a:pPr>
            <a:endParaRPr lang="en-SG" sz="2800" dirty="0"/>
          </a:p>
          <a:p>
            <a:pPr>
              <a:buNone/>
            </a:pPr>
            <a:endParaRPr lang="en-US" sz="2800" dirty="0"/>
          </a:p>
          <a:p>
            <a:pPr>
              <a:buNone/>
            </a:pPr>
            <a:endParaRPr lang="en-US" sz="2800" dirty="0"/>
          </a:p>
          <a:p>
            <a:pPr>
              <a:buNone/>
            </a:pPr>
            <a:endParaRPr lang="en-US" sz="2800" dirty="0"/>
          </a:p>
          <a:p>
            <a:pPr>
              <a:buNone/>
            </a:pPr>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 calcmode="lin" valueType="num">
                                      <p:cBhvr additive="base">
                                        <p:cTn id="1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animEffect transition="in" filter="fade">
                                      <p:cBhvr>
                                        <p:cTn id="31"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EEIC in </a:t>
            </a:r>
            <a:r>
              <a:rPr lang="en-SG" strike="sngStrike" dirty="0"/>
              <a:t>Singapura</a:t>
            </a:r>
            <a:r>
              <a:rPr lang="en-SG" dirty="0"/>
              <a:t> Singapore ...</a:t>
            </a:r>
          </a:p>
        </p:txBody>
      </p:sp>
      <p:sp>
        <p:nvSpPr>
          <p:cNvPr id="4" name="Content Placeholder 3"/>
          <p:cNvSpPr>
            <a:spLocks noGrp="1"/>
          </p:cNvSpPr>
          <p:nvPr>
            <p:ph idx="1"/>
          </p:nvPr>
        </p:nvSpPr>
        <p:spPr>
          <a:ln>
            <a:noFill/>
          </a:ln>
        </p:spPr>
        <p:txBody>
          <a:bodyPr>
            <a:normAutofit/>
          </a:bodyPr>
          <a:lstStyle/>
          <a:p>
            <a:endParaRPr lang="en-US" sz="2800" dirty="0"/>
          </a:p>
          <a:p>
            <a:r>
              <a:rPr lang="en-US" sz="3600" dirty="0"/>
              <a:t>people came flooding in …</a:t>
            </a:r>
          </a:p>
          <a:p>
            <a:endParaRPr lang="en-SG" sz="3600" dirty="0"/>
          </a:p>
          <a:p>
            <a:r>
              <a:rPr lang="en-SG" sz="3600" dirty="0"/>
              <a:t>looking for work ...</a:t>
            </a:r>
          </a:p>
          <a:p>
            <a:endParaRPr lang="en-SG" sz="3600" dirty="0"/>
          </a:p>
          <a:p>
            <a:r>
              <a:rPr lang="en-SG" sz="3600" dirty="0"/>
              <a:t>business opportunities ...</a:t>
            </a:r>
            <a:endParaRPr lang="en-SG" sz="2800" dirty="0"/>
          </a:p>
          <a:p>
            <a:pPr>
              <a:buNone/>
            </a:pPr>
            <a:endParaRPr lang="en-SG" sz="2800" dirty="0"/>
          </a:p>
          <a:p>
            <a:pPr>
              <a:buNone/>
            </a:pPr>
            <a:endParaRPr lang="en-SG" sz="2800" dirty="0"/>
          </a:p>
          <a:p>
            <a:pPr>
              <a:buNone/>
            </a:pPr>
            <a:endParaRPr lang="en-US" sz="2800" dirty="0"/>
          </a:p>
          <a:p>
            <a:pPr>
              <a:buNone/>
            </a:pPr>
            <a:endParaRPr lang="en-US" sz="2800" dirty="0"/>
          </a:p>
          <a:p>
            <a:pPr>
              <a:buNone/>
            </a:pPr>
            <a:endParaRPr lang="en-US" sz="2800" dirty="0"/>
          </a:p>
          <a:p>
            <a:pPr>
              <a:buNone/>
            </a:pPr>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 calcmode="lin" valueType="num">
                                      <p:cBhvr additive="base">
                                        <p:cTn id="1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EEIC in </a:t>
            </a:r>
            <a:r>
              <a:rPr lang="en-SG" strike="sngStrike" dirty="0"/>
              <a:t>Singapura</a:t>
            </a:r>
            <a:r>
              <a:rPr lang="en-SG" dirty="0"/>
              <a:t> Singapore ...</a:t>
            </a:r>
          </a:p>
        </p:txBody>
      </p:sp>
      <p:sp>
        <p:nvSpPr>
          <p:cNvPr id="4" name="Content Placeholder 3"/>
          <p:cNvSpPr>
            <a:spLocks noGrp="1"/>
          </p:cNvSpPr>
          <p:nvPr>
            <p:ph idx="1"/>
          </p:nvPr>
        </p:nvSpPr>
        <p:spPr>
          <a:ln>
            <a:noFill/>
          </a:ln>
        </p:spPr>
        <p:txBody>
          <a:bodyPr>
            <a:normAutofit/>
          </a:bodyPr>
          <a:lstStyle/>
          <a:p>
            <a:r>
              <a:rPr lang="en-AU" sz="3600" dirty="0"/>
              <a:t>in 1824, Singapore had about 10,000 residents:</a:t>
            </a:r>
          </a:p>
          <a:p>
            <a:endParaRPr lang="en-AU" sz="3600" dirty="0"/>
          </a:p>
          <a:p>
            <a:r>
              <a:rPr lang="en-AU" sz="3600" dirty="0"/>
              <a:t>Malays 4,500 </a:t>
            </a:r>
          </a:p>
          <a:p>
            <a:r>
              <a:rPr lang="en-AU" sz="3600" dirty="0"/>
              <a:t>Chinese 3,317 </a:t>
            </a:r>
          </a:p>
          <a:p>
            <a:r>
              <a:rPr lang="en-AU" sz="3600" dirty="0"/>
              <a:t>the rest: </a:t>
            </a:r>
            <a:r>
              <a:rPr lang="en-AU" sz="3600" dirty="0" err="1"/>
              <a:t>Bugis</a:t>
            </a:r>
            <a:r>
              <a:rPr lang="en-AU" sz="3600" dirty="0"/>
              <a:t>, Indians and less than a hundred Europeans …</a:t>
            </a:r>
            <a:endParaRPr lang="en-SG" sz="3600" dirty="0"/>
          </a:p>
          <a:p>
            <a:pPr>
              <a:buNone/>
            </a:pPr>
            <a:endParaRPr lang="en-SG" sz="2800" dirty="0"/>
          </a:p>
          <a:p>
            <a:pPr>
              <a:buNone/>
            </a:pPr>
            <a:endParaRPr lang="en-SG" sz="2800" dirty="0"/>
          </a:p>
          <a:p>
            <a:pPr>
              <a:buNone/>
            </a:pPr>
            <a:endParaRPr lang="en-SG" sz="2800" dirty="0"/>
          </a:p>
          <a:p>
            <a:pPr>
              <a:buNone/>
            </a:pPr>
            <a:endParaRPr lang="en-US" sz="2800" dirty="0"/>
          </a:p>
          <a:p>
            <a:pPr>
              <a:buNone/>
            </a:pPr>
            <a:endParaRPr lang="en-US" sz="2800" dirty="0"/>
          </a:p>
          <a:p>
            <a:pPr>
              <a:buNone/>
            </a:pPr>
            <a:endParaRPr lang="en-US" sz="2800" dirty="0"/>
          </a:p>
          <a:p>
            <a:pPr>
              <a:buNone/>
            </a:pPr>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EEIC in </a:t>
            </a:r>
            <a:r>
              <a:rPr lang="en-SG" strike="sngStrike" dirty="0"/>
              <a:t>Singapura</a:t>
            </a:r>
            <a:r>
              <a:rPr lang="en-SG" dirty="0"/>
              <a:t> Singapore ...</a:t>
            </a:r>
          </a:p>
        </p:txBody>
      </p:sp>
      <p:sp>
        <p:nvSpPr>
          <p:cNvPr id="4" name="Content Placeholder 3"/>
          <p:cNvSpPr>
            <a:spLocks noGrp="1"/>
          </p:cNvSpPr>
          <p:nvPr>
            <p:ph idx="1"/>
          </p:nvPr>
        </p:nvSpPr>
        <p:spPr>
          <a:ln>
            <a:noFill/>
          </a:ln>
        </p:spPr>
        <p:txBody>
          <a:bodyPr>
            <a:normAutofit/>
          </a:bodyPr>
          <a:lstStyle/>
          <a:p>
            <a:r>
              <a:rPr lang="en-AU" sz="3600" dirty="0"/>
              <a:t>18,000 in 1830 ...</a:t>
            </a:r>
          </a:p>
          <a:p>
            <a:r>
              <a:rPr lang="en-AU" sz="3600" dirty="0"/>
              <a:t>52,000 in 1845 ...</a:t>
            </a:r>
          </a:p>
          <a:p>
            <a:r>
              <a:rPr lang="en-AU" sz="3600" dirty="0"/>
              <a:t>by 1845, the Chinese had outnumbered the Malays by a ratio of 3:1 …</a:t>
            </a:r>
          </a:p>
          <a:p>
            <a:r>
              <a:rPr lang="en-AU" sz="3600" dirty="0"/>
              <a:t>the rest: </a:t>
            </a:r>
            <a:r>
              <a:rPr lang="en-AU" sz="3600" dirty="0" err="1"/>
              <a:t>Bugis</a:t>
            </a:r>
            <a:r>
              <a:rPr lang="en-AU" sz="3600" dirty="0"/>
              <a:t>, Indians, about 300 Europeans alongside a smattering of Arabs and even fewer Jews ...</a:t>
            </a:r>
            <a:endParaRPr lang="en-SG" sz="3600" dirty="0"/>
          </a:p>
          <a:p>
            <a:pPr>
              <a:buNone/>
            </a:pPr>
            <a:endParaRPr lang="en-SG" sz="2800" dirty="0"/>
          </a:p>
          <a:p>
            <a:pPr>
              <a:buNone/>
            </a:pPr>
            <a:endParaRPr lang="en-SG" sz="2800" dirty="0"/>
          </a:p>
          <a:p>
            <a:pPr>
              <a:buNone/>
            </a:pPr>
            <a:endParaRPr lang="en-SG" sz="2800" dirty="0"/>
          </a:p>
          <a:p>
            <a:pPr>
              <a:buNone/>
            </a:pPr>
            <a:endParaRPr lang="en-US" sz="2800" dirty="0"/>
          </a:p>
          <a:p>
            <a:pPr>
              <a:buNone/>
            </a:pPr>
            <a:endParaRPr lang="en-US" sz="2800" dirty="0"/>
          </a:p>
          <a:p>
            <a:pPr>
              <a:buNone/>
            </a:pPr>
            <a:endParaRPr lang="en-US" sz="2800" dirty="0"/>
          </a:p>
          <a:p>
            <a:pPr>
              <a:buNone/>
            </a:pPr>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EEIC in </a:t>
            </a:r>
            <a:r>
              <a:rPr lang="en-SG" strike="sngStrike" dirty="0"/>
              <a:t>Singapura</a:t>
            </a:r>
            <a:r>
              <a:rPr lang="en-SG" dirty="0"/>
              <a:t> Singapore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40768"/>
            <a:ext cx="9144000" cy="4608512"/>
          </a:xfrm>
          <a:prstGeom prst="rect">
            <a:avLst/>
          </a:prstGeom>
        </p:spPr>
      </p:pic>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EEIC in </a:t>
            </a:r>
            <a:r>
              <a:rPr lang="en-SG" strike="sngStrike" dirty="0"/>
              <a:t>Singapura</a:t>
            </a:r>
            <a:r>
              <a:rPr lang="en-SG" dirty="0"/>
              <a:t> Singapore ...</a:t>
            </a:r>
          </a:p>
        </p:txBody>
      </p:sp>
      <p:sp>
        <p:nvSpPr>
          <p:cNvPr id="4" name="Content Placeholder 3"/>
          <p:cNvSpPr>
            <a:spLocks noGrp="1"/>
          </p:cNvSpPr>
          <p:nvPr>
            <p:ph idx="1"/>
          </p:nvPr>
        </p:nvSpPr>
        <p:spPr>
          <a:ln>
            <a:noFill/>
          </a:ln>
        </p:spPr>
        <p:txBody>
          <a:bodyPr>
            <a:normAutofit/>
          </a:bodyPr>
          <a:lstStyle/>
          <a:p>
            <a:r>
              <a:rPr lang="en-AU" sz="4400" dirty="0"/>
              <a:t>97,000 in 1881</a:t>
            </a:r>
          </a:p>
          <a:p>
            <a:r>
              <a:rPr lang="en-AU" sz="4400" dirty="0"/>
              <a:t>Chinese: 54,000</a:t>
            </a:r>
          </a:p>
          <a:p>
            <a:r>
              <a:rPr lang="en-AU" sz="4400" dirty="0"/>
              <a:t>Malays: 26, 000</a:t>
            </a:r>
          </a:p>
          <a:p>
            <a:r>
              <a:rPr lang="en-AU" sz="4400" dirty="0"/>
              <a:t>Europeans: 2,000</a:t>
            </a:r>
          </a:p>
          <a:p>
            <a:r>
              <a:rPr lang="en-AU" sz="4400" dirty="0"/>
              <a:t>Eurasians: 2,200</a:t>
            </a:r>
            <a:endParaRPr lang="en-SG" sz="4400" dirty="0"/>
          </a:p>
          <a:p>
            <a:pPr>
              <a:buNone/>
            </a:pPr>
            <a:endParaRPr lang="en-SG" sz="2800" dirty="0"/>
          </a:p>
          <a:p>
            <a:pPr>
              <a:buNone/>
            </a:pPr>
            <a:endParaRPr lang="en-SG" sz="2800" dirty="0"/>
          </a:p>
          <a:p>
            <a:pPr>
              <a:buNone/>
            </a:pPr>
            <a:endParaRPr lang="en-SG" sz="2800" dirty="0"/>
          </a:p>
          <a:p>
            <a:pPr>
              <a:buNone/>
            </a:pPr>
            <a:endParaRPr lang="en-US" sz="2800" dirty="0"/>
          </a:p>
          <a:p>
            <a:pPr>
              <a:buNone/>
            </a:pPr>
            <a:endParaRPr lang="en-US" sz="2800" dirty="0"/>
          </a:p>
          <a:p>
            <a:pPr>
              <a:buNone/>
            </a:pPr>
            <a:endParaRPr lang="en-US" sz="2800" dirty="0"/>
          </a:p>
          <a:p>
            <a:pPr>
              <a:buNone/>
            </a:pPr>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635" y="2132856"/>
            <a:ext cx="7317105" cy="1325562"/>
          </a:xfrm>
        </p:spPr>
        <p:txBody>
          <a:bodyPr>
            <a:normAutofit/>
          </a:bodyPr>
          <a:lstStyle/>
          <a:p>
            <a:pPr algn="ctr"/>
            <a:r>
              <a:rPr lang="en-US" sz="4800" b="1" dirty="0"/>
              <a:t>Question and </a:t>
            </a:r>
            <a:r>
              <a:rPr lang="en-US" sz="4800" b="1" dirty="0">
                <a:solidFill>
                  <a:srgbClr val="0070C0"/>
                </a:solidFill>
              </a:rPr>
              <a:t>Response</a:t>
            </a:r>
          </a:p>
        </p:txBody>
      </p:sp>
    </p:spTree>
    <p:extLst>
      <p:ext uri="{BB962C8B-B14F-4D97-AF65-F5344CB8AC3E}">
        <p14:creationId xmlns:p14="http://schemas.microsoft.com/office/powerpoint/2010/main" val="1601618201"/>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600" dirty="0"/>
              <a:t>an early observer of EEIC’s Singapore ...</a:t>
            </a:r>
          </a:p>
        </p:txBody>
      </p:sp>
      <p:sp>
        <p:nvSpPr>
          <p:cNvPr id="4" name="Content Placeholder 3"/>
          <p:cNvSpPr>
            <a:spLocks noGrp="1"/>
          </p:cNvSpPr>
          <p:nvPr>
            <p:ph idx="1"/>
          </p:nvPr>
        </p:nvSpPr>
        <p:spPr>
          <a:ln>
            <a:noFill/>
          </a:ln>
        </p:spPr>
        <p:txBody>
          <a:bodyPr>
            <a:normAutofit fontScale="92500" lnSpcReduction="10000"/>
          </a:bodyPr>
          <a:lstStyle/>
          <a:p>
            <a:r>
              <a:rPr lang="en-SG" sz="4400" dirty="0"/>
              <a:t>besides goods and people ...</a:t>
            </a:r>
          </a:p>
          <a:p>
            <a:r>
              <a:rPr lang="en-SG" sz="4400" dirty="0"/>
              <a:t>new technologies made their way to Singapore’s shores ...</a:t>
            </a:r>
          </a:p>
          <a:p>
            <a:r>
              <a:rPr lang="en-SG" sz="4400" dirty="0"/>
              <a:t>and we have an indigenous observer who witnessed (and participated) in the EEIC’s makeover of this historical seat of regional power ...  </a:t>
            </a:r>
          </a:p>
          <a:p>
            <a:pPr>
              <a:buNone/>
            </a:pPr>
            <a:endParaRPr lang="en-SG" sz="2800" dirty="0"/>
          </a:p>
          <a:p>
            <a:pPr>
              <a:buNone/>
            </a:pPr>
            <a:endParaRPr lang="en-SG" sz="2800" dirty="0"/>
          </a:p>
          <a:p>
            <a:pPr>
              <a:buNone/>
            </a:pPr>
            <a:endParaRPr lang="en-SG" sz="2800" dirty="0"/>
          </a:p>
          <a:p>
            <a:pPr>
              <a:buNone/>
            </a:pPr>
            <a:endParaRPr lang="en-US" sz="2800" dirty="0"/>
          </a:p>
          <a:p>
            <a:pPr>
              <a:buNone/>
            </a:pPr>
            <a:endParaRPr lang="en-US" sz="2800" dirty="0"/>
          </a:p>
          <a:p>
            <a:pPr>
              <a:buNone/>
            </a:pPr>
            <a:endParaRPr lang="en-US" sz="2800" dirty="0"/>
          </a:p>
          <a:p>
            <a:pPr>
              <a:buNone/>
            </a:pPr>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600" dirty="0"/>
              <a:t>an early observer of EEIC’s Singapore ...</a:t>
            </a:r>
          </a:p>
        </p:txBody>
      </p:sp>
      <p:pic>
        <p:nvPicPr>
          <p:cNvPr id="6" name="Picture 2" descr="https://upload.wikimedia.org/wikipedia/commons/thumb/a/a0/George_Francis_Joseph_-_Sir_Thomas_Stamford_Bingley_Raffles.jpg/170px-George_Francis_Joseph_-_Sir_Thomas_Stamford_Bingley_Raffles.jpg">
            <a:hlinkClick r:id="rId2"/>
          </p:cNvPr>
          <p:cNvPicPr>
            <a:picLocks noGrp="1" noChangeAspect="1" noChangeArrowheads="1"/>
          </p:cNvPicPr>
          <p:nvPr>
            <p:ph sz="half" idx="4294967295"/>
          </p:nvPr>
        </p:nvPicPr>
        <p:blipFill>
          <a:blip r:embed="rId3" cstate="print"/>
          <a:srcRect/>
          <a:stretch>
            <a:fillRect/>
          </a:stretch>
        </p:blipFill>
        <p:spPr bwMode="auto">
          <a:xfrm>
            <a:off x="2483768" y="1422222"/>
            <a:ext cx="3929380" cy="5256584"/>
          </a:xfrm>
          <a:prstGeom prst="rect">
            <a:avLst/>
          </a:prstGeom>
          <a:noFill/>
        </p:spPr>
      </p:pic>
    </p:spTree>
    <p:extLst>
      <p:ext uri="{BB962C8B-B14F-4D97-AF65-F5344CB8AC3E}">
        <p14:creationId xmlns:p14="http://schemas.microsoft.com/office/powerpoint/2010/main" val="4148860535"/>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recap: </a:t>
            </a:r>
            <a:r>
              <a:rPr lang="en-US" dirty="0" err="1"/>
              <a:t>Singapura</a:t>
            </a:r>
            <a:r>
              <a:rPr lang="en-US" dirty="0"/>
              <a:t> and its successors …</a:t>
            </a:r>
            <a:endParaRPr lang="en-SG" dirty="0"/>
          </a:p>
        </p:txBody>
      </p:sp>
      <p:sp>
        <p:nvSpPr>
          <p:cNvPr id="4" name="Content Placeholder 3"/>
          <p:cNvSpPr>
            <a:spLocks noGrp="1"/>
          </p:cNvSpPr>
          <p:nvPr>
            <p:ph idx="1"/>
          </p:nvPr>
        </p:nvSpPr>
        <p:spPr/>
        <p:txBody>
          <a:bodyPr>
            <a:normAutofit lnSpcReduction="10000"/>
          </a:bodyPr>
          <a:lstStyle/>
          <a:p>
            <a:r>
              <a:rPr lang="en-SG" dirty="0"/>
              <a:t>decline of concentrated human activity on the island from beginning of the 15</a:t>
            </a:r>
            <a:r>
              <a:rPr lang="en-SG" baseline="30000" dirty="0"/>
              <a:t>th</a:t>
            </a:r>
            <a:r>
              <a:rPr lang="en-SG" dirty="0"/>
              <a:t> century …</a:t>
            </a:r>
          </a:p>
          <a:p>
            <a:endParaRPr lang="en-SG" dirty="0"/>
          </a:p>
          <a:p>
            <a:r>
              <a:rPr lang="en-SG" dirty="0"/>
              <a:t>the emergence of Melaka, Singapura’s first successor (</a:t>
            </a:r>
            <a:r>
              <a:rPr lang="en-SG" dirty="0">
                <a:solidFill>
                  <a:srgbClr val="0070C0"/>
                </a:solidFill>
              </a:rPr>
              <a:t>imitators?</a:t>
            </a:r>
            <a:r>
              <a:rPr lang="en-SG" dirty="0"/>
              <a:t>) …</a:t>
            </a:r>
          </a:p>
          <a:p>
            <a:endParaRPr lang="en-SG" dirty="0"/>
          </a:p>
          <a:p>
            <a:r>
              <a:rPr lang="en-SG" dirty="0"/>
              <a:t>the arrival of aggressive European trading concerns (Portuguese and Dutch) in the region …</a:t>
            </a:r>
          </a:p>
          <a:p>
            <a:endParaRPr lang="en-SG" dirty="0"/>
          </a:p>
          <a:p>
            <a:endParaRPr lang="en-SG" dirty="0"/>
          </a:p>
          <a:p>
            <a:endParaRPr lang="en-SG" dirty="0"/>
          </a:p>
          <a:p>
            <a:pPr>
              <a:buNone/>
            </a:pPr>
            <a:endParaRPr lang="en-SG" dirty="0"/>
          </a:p>
        </p:txBody>
      </p:sp>
    </p:spTree>
    <p:extLst>
      <p:ext uri="{BB962C8B-B14F-4D97-AF65-F5344CB8AC3E}">
        <p14:creationId xmlns:p14="http://schemas.microsoft.com/office/powerpoint/2010/main" val="16918174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 calcmode="lin" valueType="num">
                                      <p:cBhvr additive="base">
                                        <p:cTn id="24"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r>
              <a:rPr lang="en-SG" sz="3600" dirty="0"/>
              <a:t>an early observer of EEIC’s Singapore ...</a:t>
            </a:r>
          </a:p>
        </p:txBody>
      </p:sp>
      <p:sp>
        <p:nvSpPr>
          <p:cNvPr id="3" name="Bevel 2"/>
          <p:cNvSpPr/>
          <p:nvPr/>
        </p:nvSpPr>
        <p:spPr>
          <a:xfrm>
            <a:off x="2195736" y="1085311"/>
            <a:ext cx="5112568" cy="576064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spcBef>
                <a:spcPct val="20000"/>
              </a:spcBef>
              <a:defRPr/>
            </a:pPr>
            <a:r>
              <a:rPr lang="en-AU" sz="1600" dirty="0">
                <a:solidFill>
                  <a:schemeClr val="tx1"/>
                </a:solidFill>
              </a:rPr>
              <a:t>       </a:t>
            </a:r>
            <a:r>
              <a:rPr lang="en-AU" sz="1600" u="sng" dirty="0">
                <a:solidFill>
                  <a:schemeClr val="tx1"/>
                </a:solidFill>
              </a:rPr>
              <a:t> </a:t>
            </a:r>
            <a:r>
              <a:rPr lang="en-AU" sz="1550" dirty="0">
                <a:solidFill>
                  <a:schemeClr val="tx1"/>
                </a:solidFill>
              </a:rPr>
              <a:t>In physiognomy he was </a:t>
            </a:r>
            <a:r>
              <a:rPr lang="en-AU" sz="1550" dirty="0" err="1">
                <a:solidFill>
                  <a:schemeClr val="tx1"/>
                </a:solidFill>
              </a:rPr>
              <a:t>Tamilian</a:t>
            </a:r>
            <a:r>
              <a:rPr lang="en-AU" sz="1550" dirty="0">
                <a:solidFill>
                  <a:schemeClr val="tx1"/>
                </a:solidFill>
              </a:rPr>
              <a:t> of South </a:t>
            </a:r>
            <a:r>
              <a:rPr lang="en-AU" sz="1550" dirty="0" err="1">
                <a:solidFill>
                  <a:schemeClr val="tx1"/>
                </a:solidFill>
              </a:rPr>
              <a:t>Hindostan</a:t>
            </a:r>
            <a:r>
              <a:rPr lang="en-AU" sz="1550" dirty="0">
                <a:solidFill>
                  <a:schemeClr val="tx1"/>
                </a:solidFill>
              </a:rPr>
              <a:t>. He was tall, slightly bent forward, spare, energetic, bronze in complexion, oval faced, high nosed, and one eye squinted a little outwards. He dressed in the usual style of Malacca </a:t>
            </a:r>
            <a:r>
              <a:rPr lang="en-AU" sz="1550" dirty="0" err="1">
                <a:solidFill>
                  <a:schemeClr val="tx1"/>
                </a:solidFill>
              </a:rPr>
              <a:t>Klings</a:t>
            </a:r>
            <a:r>
              <a:rPr lang="en-AU" sz="1550" dirty="0">
                <a:solidFill>
                  <a:schemeClr val="tx1"/>
                </a:solidFill>
              </a:rPr>
              <a:t> or Tamils, having an </a:t>
            </a:r>
            <a:r>
              <a:rPr lang="en-AU" sz="1550" dirty="0" err="1">
                <a:solidFill>
                  <a:schemeClr val="tx1"/>
                </a:solidFill>
              </a:rPr>
              <a:t>Acheen</a:t>
            </a:r>
            <a:r>
              <a:rPr lang="en-AU" sz="1550" dirty="0">
                <a:solidFill>
                  <a:schemeClr val="tx1"/>
                </a:solidFill>
              </a:rPr>
              <a:t> </a:t>
            </a:r>
            <a:r>
              <a:rPr lang="en-AU" sz="1550" dirty="0" err="1">
                <a:solidFill>
                  <a:schemeClr val="tx1"/>
                </a:solidFill>
              </a:rPr>
              <a:t>saluar</a:t>
            </a:r>
            <a:r>
              <a:rPr lang="en-AU" sz="1550" dirty="0">
                <a:solidFill>
                  <a:schemeClr val="tx1"/>
                </a:solidFill>
              </a:rPr>
              <a:t> (</a:t>
            </a:r>
            <a:r>
              <a:rPr lang="en-AU" sz="1550" dirty="0" err="1">
                <a:solidFill>
                  <a:schemeClr val="tx1"/>
                </a:solidFill>
              </a:rPr>
              <a:t>trowsers</a:t>
            </a:r>
            <a:r>
              <a:rPr lang="en-AU" sz="1550" dirty="0">
                <a:solidFill>
                  <a:schemeClr val="tx1"/>
                </a:solidFill>
              </a:rPr>
              <a:t>), checked sarong (kilt), printed </a:t>
            </a:r>
            <a:r>
              <a:rPr lang="en-AU" sz="1550" dirty="0" err="1">
                <a:solidFill>
                  <a:schemeClr val="tx1"/>
                </a:solidFill>
              </a:rPr>
              <a:t>baju</a:t>
            </a:r>
            <a:r>
              <a:rPr lang="en-AU" sz="1550" dirty="0">
                <a:solidFill>
                  <a:schemeClr val="tx1"/>
                </a:solidFill>
              </a:rPr>
              <a:t> (coat), a square skull cap, and sandals. He had the vigour and pride of the Arab, the perseverance and subtlety of the </a:t>
            </a:r>
            <a:r>
              <a:rPr lang="en-AU" sz="1550" dirty="0" err="1">
                <a:solidFill>
                  <a:schemeClr val="tx1"/>
                </a:solidFill>
              </a:rPr>
              <a:t>Hindoo</a:t>
            </a:r>
            <a:r>
              <a:rPr lang="en-AU" sz="1550" dirty="0">
                <a:solidFill>
                  <a:schemeClr val="tx1"/>
                </a:solidFill>
              </a:rPr>
              <a:t>,—in language and national sympathy only was he Malay. But the translations will better illustrate the man, modified undoubtedly as his character was by contact with superior European and American intellects, such as ... </a:t>
            </a:r>
            <a:r>
              <a:rPr lang="en-AU" sz="1600" dirty="0">
                <a:solidFill>
                  <a:schemeClr val="tx1"/>
                </a:solidFill>
              </a:rPr>
              <a:t>Milne, and North. </a:t>
            </a:r>
            <a:endParaRPr lang="en-SG" sz="1600" dirty="0">
              <a:solidFill>
                <a:schemeClr val="tx1"/>
              </a:solidFill>
            </a:endParaRPr>
          </a:p>
        </p:txBody>
      </p:sp>
    </p:spTree>
    <p:extLst>
      <p:ext uri="{BB962C8B-B14F-4D97-AF65-F5344CB8AC3E}">
        <p14:creationId xmlns:p14="http://schemas.microsoft.com/office/powerpoint/2010/main" val="1181262787"/>
      </p:ext>
    </p:extLst>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r>
              <a:rPr lang="en-SG" sz="3600" dirty="0"/>
              <a:t>an early observer of EEIC’s Singapore ...</a:t>
            </a:r>
          </a:p>
        </p:txBody>
      </p:sp>
      <p:sp>
        <p:nvSpPr>
          <p:cNvPr id="5" name="Content Placeholder 11"/>
          <p:cNvSpPr txBox="1">
            <a:spLocks/>
          </p:cNvSpPr>
          <p:nvPr/>
        </p:nvSpPr>
        <p:spPr>
          <a:xfrm>
            <a:off x="611560" y="1124744"/>
            <a:ext cx="7848872" cy="5433467"/>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AU"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3200" b="0" i="0" u="none" strike="noStrike" kern="1200" cap="none" spc="0" normalizeH="0" baseline="0" noProof="0" dirty="0">
                <a:ln>
                  <a:noFill/>
                </a:ln>
                <a:solidFill>
                  <a:schemeClr val="tx1"/>
                </a:solidFill>
                <a:effectLst/>
                <a:uLnTx/>
                <a:uFillTx/>
                <a:latin typeface="+mn-lt"/>
                <a:ea typeface="+mn-ea"/>
                <a:cs typeface="+mn-cs"/>
              </a:rPr>
              <a:t>	</a:t>
            </a:r>
            <a:r>
              <a:rPr kumimoji="0" lang="en-AU" sz="3800" b="0" i="0" u="none" strike="noStrike" kern="1200" cap="none" spc="0" normalizeH="0" baseline="0" noProof="0" dirty="0">
                <a:ln>
                  <a:noFill/>
                </a:ln>
                <a:solidFill>
                  <a:schemeClr val="tx1"/>
                </a:solidFill>
                <a:effectLst/>
                <a:uLnTx/>
                <a:uFillTx/>
                <a:latin typeface="+mn-lt"/>
                <a:ea typeface="+mn-ea"/>
                <a:cs typeface="+mn-cs"/>
              </a:rPr>
              <a:t>In physiognomy he was </a:t>
            </a:r>
            <a:r>
              <a:rPr kumimoji="0" lang="en-AU" sz="3800" b="0" i="0" u="none" strike="noStrike" kern="1200" cap="none" spc="0" normalizeH="0" baseline="0" noProof="0" dirty="0" err="1">
                <a:ln>
                  <a:noFill/>
                </a:ln>
                <a:solidFill>
                  <a:schemeClr val="tx1"/>
                </a:solidFill>
                <a:effectLst/>
                <a:uLnTx/>
                <a:uFillTx/>
                <a:latin typeface="+mn-lt"/>
                <a:ea typeface="+mn-ea"/>
                <a:cs typeface="+mn-cs"/>
              </a:rPr>
              <a:t>Tamilian</a:t>
            </a:r>
            <a:r>
              <a:rPr kumimoji="0" lang="en-AU" sz="3800" b="0" i="0" u="none" strike="noStrike" kern="1200" cap="none" spc="0" normalizeH="0" baseline="0" noProof="0" dirty="0">
                <a:ln>
                  <a:noFill/>
                </a:ln>
                <a:solidFill>
                  <a:schemeClr val="tx1"/>
                </a:solidFill>
                <a:effectLst/>
                <a:uLnTx/>
                <a:uFillTx/>
                <a:latin typeface="+mn-lt"/>
                <a:ea typeface="+mn-ea"/>
                <a:cs typeface="+mn-cs"/>
              </a:rPr>
              <a:t> of South </a:t>
            </a:r>
            <a:r>
              <a:rPr kumimoji="0" lang="en-AU" sz="3800" b="0" i="0" u="none" strike="noStrike" kern="1200" cap="none" spc="0" normalizeH="0" baseline="0" noProof="0" dirty="0" err="1">
                <a:ln>
                  <a:noFill/>
                </a:ln>
                <a:solidFill>
                  <a:schemeClr val="tx1"/>
                </a:solidFill>
                <a:effectLst/>
                <a:uLnTx/>
                <a:uFillTx/>
                <a:latin typeface="+mn-lt"/>
                <a:ea typeface="+mn-ea"/>
                <a:cs typeface="+mn-cs"/>
              </a:rPr>
              <a:t>Hindostan</a:t>
            </a:r>
            <a:r>
              <a:rPr kumimoji="0" lang="en-AU" sz="3800" b="0" i="0" u="none" strike="noStrike" kern="1200" cap="none" spc="0" normalizeH="0" baseline="0" noProof="0" dirty="0">
                <a:ln>
                  <a:noFill/>
                </a:ln>
                <a:solidFill>
                  <a:schemeClr val="tx1"/>
                </a:solidFill>
                <a:effectLst/>
                <a:uLnTx/>
                <a:uFillTx/>
                <a:latin typeface="+mn-lt"/>
                <a:ea typeface="+mn-ea"/>
                <a:cs typeface="+mn-cs"/>
              </a:rPr>
              <a:t>. He was tall, slightly bent forward, spare, energetic, bronze in complexion, oval faced, high nosed, and one eye squinted a little outwards. He dressed in the usual style of Malacca </a:t>
            </a:r>
            <a:r>
              <a:rPr kumimoji="0" lang="en-AU" sz="3800" b="0" i="0" u="none" strike="noStrike" kern="1200" cap="none" spc="0" normalizeH="0" baseline="0" noProof="0" dirty="0" err="1">
                <a:ln>
                  <a:noFill/>
                </a:ln>
                <a:solidFill>
                  <a:schemeClr val="tx1"/>
                </a:solidFill>
                <a:effectLst/>
                <a:uLnTx/>
                <a:uFillTx/>
                <a:latin typeface="+mn-lt"/>
                <a:ea typeface="+mn-ea"/>
                <a:cs typeface="+mn-cs"/>
              </a:rPr>
              <a:t>Klings</a:t>
            </a:r>
            <a:r>
              <a:rPr kumimoji="0" lang="en-AU" sz="3800" b="0" i="0" u="none" strike="noStrike" kern="1200" cap="none" spc="0" normalizeH="0" baseline="0" noProof="0" dirty="0">
                <a:ln>
                  <a:noFill/>
                </a:ln>
                <a:solidFill>
                  <a:schemeClr val="tx1"/>
                </a:solidFill>
                <a:effectLst/>
                <a:uLnTx/>
                <a:uFillTx/>
                <a:latin typeface="+mn-lt"/>
                <a:ea typeface="+mn-ea"/>
                <a:cs typeface="+mn-cs"/>
              </a:rPr>
              <a:t> or Tamils, having an </a:t>
            </a:r>
            <a:r>
              <a:rPr kumimoji="0" lang="en-AU" sz="3800" b="0" i="0" u="none" strike="noStrike" kern="1200" cap="none" spc="0" normalizeH="0" baseline="0" noProof="0" dirty="0" err="1">
                <a:ln>
                  <a:noFill/>
                </a:ln>
                <a:solidFill>
                  <a:schemeClr val="tx1"/>
                </a:solidFill>
                <a:effectLst/>
                <a:uLnTx/>
                <a:uFillTx/>
                <a:latin typeface="+mn-lt"/>
                <a:ea typeface="+mn-ea"/>
                <a:cs typeface="+mn-cs"/>
              </a:rPr>
              <a:t>Acheen</a:t>
            </a:r>
            <a:r>
              <a:rPr kumimoji="0" lang="en-AU" sz="3800" b="0" i="0" u="none" strike="noStrike" kern="1200" cap="none" spc="0" normalizeH="0" baseline="0" noProof="0" dirty="0">
                <a:ln>
                  <a:noFill/>
                </a:ln>
                <a:solidFill>
                  <a:schemeClr val="tx1"/>
                </a:solidFill>
                <a:effectLst/>
                <a:uLnTx/>
                <a:uFillTx/>
                <a:latin typeface="+mn-lt"/>
                <a:ea typeface="+mn-ea"/>
                <a:cs typeface="+mn-cs"/>
              </a:rPr>
              <a:t> </a:t>
            </a:r>
            <a:r>
              <a:rPr kumimoji="0" lang="en-AU" sz="3800" b="0" i="0" u="none" strike="noStrike" kern="1200" cap="none" spc="0" normalizeH="0" baseline="0" noProof="0" dirty="0" err="1">
                <a:ln>
                  <a:noFill/>
                </a:ln>
                <a:solidFill>
                  <a:schemeClr val="tx1"/>
                </a:solidFill>
                <a:effectLst/>
                <a:uLnTx/>
                <a:uFillTx/>
                <a:latin typeface="+mn-lt"/>
                <a:ea typeface="+mn-ea"/>
                <a:cs typeface="+mn-cs"/>
              </a:rPr>
              <a:t>saluar</a:t>
            </a:r>
            <a:r>
              <a:rPr kumimoji="0" lang="en-AU" sz="3800" b="0" i="0" u="none" strike="noStrike" kern="1200" cap="none" spc="0" normalizeH="0" baseline="0" noProof="0" dirty="0">
                <a:ln>
                  <a:noFill/>
                </a:ln>
                <a:solidFill>
                  <a:schemeClr val="tx1"/>
                </a:solidFill>
                <a:effectLst/>
                <a:uLnTx/>
                <a:uFillTx/>
                <a:latin typeface="+mn-lt"/>
                <a:ea typeface="+mn-ea"/>
                <a:cs typeface="+mn-cs"/>
              </a:rPr>
              <a:t> (</a:t>
            </a:r>
            <a:r>
              <a:rPr kumimoji="0" lang="en-AU" sz="3800" b="0" i="0" u="none" strike="noStrike" kern="1200" cap="none" spc="0" normalizeH="0" baseline="0" noProof="0" dirty="0" err="1">
                <a:ln>
                  <a:noFill/>
                </a:ln>
                <a:solidFill>
                  <a:schemeClr val="tx1"/>
                </a:solidFill>
                <a:effectLst/>
                <a:uLnTx/>
                <a:uFillTx/>
                <a:latin typeface="+mn-lt"/>
                <a:ea typeface="+mn-ea"/>
                <a:cs typeface="+mn-cs"/>
              </a:rPr>
              <a:t>trowsers</a:t>
            </a:r>
            <a:r>
              <a:rPr kumimoji="0" lang="en-AU" sz="3800" b="0" i="0" u="none" strike="noStrike" kern="1200" cap="none" spc="0" normalizeH="0" baseline="0" noProof="0" dirty="0">
                <a:ln>
                  <a:noFill/>
                </a:ln>
                <a:solidFill>
                  <a:schemeClr val="tx1"/>
                </a:solidFill>
                <a:effectLst/>
                <a:uLnTx/>
                <a:uFillTx/>
                <a:latin typeface="+mn-lt"/>
                <a:ea typeface="+mn-ea"/>
                <a:cs typeface="+mn-cs"/>
              </a:rPr>
              <a:t>), checked sarong (kilt), printed </a:t>
            </a:r>
            <a:r>
              <a:rPr kumimoji="0" lang="en-AU" sz="3800" b="0" i="0" u="none" strike="noStrike" kern="1200" cap="none" spc="0" normalizeH="0" baseline="0" noProof="0" dirty="0" err="1">
                <a:ln>
                  <a:noFill/>
                </a:ln>
                <a:solidFill>
                  <a:schemeClr val="tx1"/>
                </a:solidFill>
                <a:effectLst/>
                <a:uLnTx/>
                <a:uFillTx/>
                <a:latin typeface="+mn-lt"/>
                <a:ea typeface="+mn-ea"/>
                <a:cs typeface="+mn-cs"/>
              </a:rPr>
              <a:t>baju</a:t>
            </a:r>
            <a:r>
              <a:rPr kumimoji="0" lang="en-AU" sz="3800" b="0" i="0" u="none" strike="noStrike" kern="1200" cap="none" spc="0" normalizeH="0" baseline="0" noProof="0" dirty="0">
                <a:ln>
                  <a:noFill/>
                </a:ln>
                <a:solidFill>
                  <a:schemeClr val="tx1"/>
                </a:solidFill>
                <a:effectLst/>
                <a:uLnTx/>
                <a:uFillTx/>
                <a:latin typeface="+mn-lt"/>
                <a:ea typeface="+mn-ea"/>
                <a:cs typeface="+mn-cs"/>
              </a:rPr>
              <a:t> (coat), a square skull cap, and sandals. He had the vigour and pride of the Arab, the perseverance and subtlety of the </a:t>
            </a:r>
            <a:r>
              <a:rPr kumimoji="0" lang="en-AU" sz="3800" b="0" i="0" u="none" strike="noStrike" kern="1200" cap="none" spc="0" normalizeH="0" baseline="0" noProof="0" dirty="0" err="1">
                <a:ln>
                  <a:noFill/>
                </a:ln>
                <a:solidFill>
                  <a:schemeClr val="tx1"/>
                </a:solidFill>
                <a:effectLst/>
                <a:uLnTx/>
                <a:uFillTx/>
                <a:latin typeface="+mn-lt"/>
                <a:ea typeface="+mn-ea"/>
                <a:cs typeface="+mn-cs"/>
              </a:rPr>
              <a:t>Hindoo</a:t>
            </a:r>
            <a:r>
              <a:rPr kumimoji="0" lang="en-AU" sz="3800" b="0" i="0" u="none" strike="noStrike" kern="1200" cap="none" spc="0" normalizeH="0" baseline="0" noProof="0" dirty="0">
                <a:ln>
                  <a:noFill/>
                </a:ln>
                <a:solidFill>
                  <a:schemeClr val="tx1"/>
                </a:solidFill>
                <a:effectLst/>
                <a:uLnTx/>
                <a:uFillTx/>
                <a:latin typeface="+mn-lt"/>
                <a:ea typeface="+mn-ea"/>
                <a:cs typeface="+mn-cs"/>
              </a:rPr>
              <a:t>,—in language and national sympathy only was he Malay. But the translations will better illustrate the man, modified undoubtedly as his character was by contact with superior European and American intellects, such as ... Milne, and North. </a:t>
            </a:r>
            <a:endParaRPr kumimoji="0" lang="en-SG" sz="3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SG"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645951718"/>
      </p:ext>
    </p:extLst>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normAutofit/>
          </a:bodyPr>
          <a:lstStyle/>
          <a:p>
            <a:r>
              <a:rPr lang="en-SG" sz="3600" dirty="0"/>
              <a:t>an early observer of EEIC’s Singapore ...</a:t>
            </a:r>
          </a:p>
        </p:txBody>
      </p:sp>
      <p:sp>
        <p:nvSpPr>
          <p:cNvPr id="4" name="Content Placeholder 3"/>
          <p:cNvSpPr>
            <a:spLocks noGrp="1"/>
          </p:cNvSpPr>
          <p:nvPr>
            <p:ph idx="1"/>
          </p:nvPr>
        </p:nvSpPr>
        <p:spPr>
          <a:xfrm>
            <a:off x="457200" y="1412776"/>
            <a:ext cx="8229600" cy="4713387"/>
          </a:xfrm>
          <a:ln>
            <a:noFill/>
          </a:ln>
        </p:spPr>
        <p:txBody>
          <a:bodyPr>
            <a:normAutofit fontScale="85000" lnSpcReduction="10000"/>
          </a:bodyPr>
          <a:lstStyle/>
          <a:p>
            <a:r>
              <a:rPr lang="en-SG" sz="4400" dirty="0"/>
              <a:t>Abdullah bin Abdul </a:t>
            </a:r>
            <a:r>
              <a:rPr lang="en-SG" sz="4400" dirty="0" err="1"/>
              <a:t>Kadir</a:t>
            </a:r>
            <a:r>
              <a:rPr lang="en-SG" sz="4400" dirty="0"/>
              <a:t> (1796-c.1854) ...</a:t>
            </a:r>
          </a:p>
          <a:p>
            <a:r>
              <a:rPr lang="en-SG" sz="4400" dirty="0"/>
              <a:t>professor of the Islamic faith …</a:t>
            </a:r>
          </a:p>
          <a:p>
            <a:r>
              <a:rPr lang="en-SG" sz="4400" dirty="0"/>
              <a:t>speaker and writer of Malay and Tamil …</a:t>
            </a:r>
          </a:p>
          <a:p>
            <a:r>
              <a:rPr lang="en-SG" sz="4400" dirty="0"/>
              <a:t>vocation as scribe, translator, language teacher, cultural intermediary to incoming Europeans …</a:t>
            </a:r>
            <a:endParaRPr lang="en-SG" sz="2800" dirty="0"/>
          </a:p>
          <a:p>
            <a:pPr>
              <a:buNone/>
            </a:pPr>
            <a:endParaRPr lang="en-SG" sz="2800" dirty="0"/>
          </a:p>
          <a:p>
            <a:pPr>
              <a:buNone/>
            </a:pPr>
            <a:endParaRPr lang="en-SG" sz="2800" dirty="0"/>
          </a:p>
          <a:p>
            <a:pPr>
              <a:buNone/>
            </a:pPr>
            <a:endParaRPr lang="en-US" sz="2800" dirty="0"/>
          </a:p>
          <a:p>
            <a:pPr>
              <a:buNone/>
            </a:pPr>
            <a:endParaRPr lang="en-US" sz="2800" dirty="0"/>
          </a:p>
          <a:p>
            <a:pPr>
              <a:buNone/>
            </a:pPr>
            <a:endParaRPr lang="en-US" sz="2800" dirty="0"/>
          </a:p>
          <a:p>
            <a:pPr>
              <a:buNone/>
            </a:pPr>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12974"/>
          </a:xfrm>
        </p:spPr>
        <p:txBody>
          <a:bodyPr>
            <a:normAutofit/>
          </a:bodyPr>
          <a:lstStyle/>
          <a:p>
            <a:r>
              <a:rPr lang="en-SG" sz="3600" dirty="0"/>
              <a:t>an early observer of EEIC’s Singapore ...</a:t>
            </a:r>
          </a:p>
        </p:txBody>
      </p:sp>
      <p:sp>
        <p:nvSpPr>
          <p:cNvPr id="4" name="Content Placeholder 3"/>
          <p:cNvSpPr>
            <a:spLocks noGrp="1"/>
          </p:cNvSpPr>
          <p:nvPr>
            <p:ph idx="1"/>
          </p:nvPr>
        </p:nvSpPr>
        <p:spPr>
          <a:xfrm>
            <a:off x="457200" y="1628800"/>
            <a:ext cx="8229600" cy="4713387"/>
          </a:xfrm>
          <a:ln>
            <a:noFill/>
          </a:ln>
        </p:spPr>
        <p:txBody>
          <a:bodyPr>
            <a:normAutofit fontScale="92500" lnSpcReduction="10000"/>
          </a:bodyPr>
          <a:lstStyle/>
          <a:p>
            <a:r>
              <a:rPr lang="en-SG" sz="4400" dirty="0"/>
              <a:t>Abdullah, given his position of contact with Europeans ...</a:t>
            </a:r>
          </a:p>
          <a:p>
            <a:r>
              <a:rPr lang="en-SG" sz="4400" dirty="0"/>
              <a:t>had an opportunity to gain a glimpse of ...</a:t>
            </a:r>
          </a:p>
          <a:p>
            <a:r>
              <a:rPr lang="en-SG" sz="4400" dirty="0">
                <a:solidFill>
                  <a:srgbClr val="FF0000"/>
                </a:solidFill>
              </a:rPr>
              <a:t>a steamship </a:t>
            </a:r>
            <a:r>
              <a:rPr lang="en-SG" sz="4400" dirty="0"/>
              <a:t>...</a:t>
            </a:r>
          </a:p>
          <a:p>
            <a:r>
              <a:rPr lang="en-SG" sz="4400" dirty="0"/>
              <a:t>a </a:t>
            </a:r>
            <a:r>
              <a:rPr lang="en-SG" sz="4400" dirty="0">
                <a:solidFill>
                  <a:srgbClr val="FF0000"/>
                </a:solidFill>
              </a:rPr>
              <a:t>symbol of even further imperial dominance</a:t>
            </a:r>
            <a:r>
              <a:rPr lang="en-SG" sz="4400" dirty="0"/>
              <a:t> to come ...</a:t>
            </a:r>
          </a:p>
          <a:p>
            <a:endParaRPr lang="en-SG" sz="4400" dirty="0"/>
          </a:p>
          <a:p>
            <a:endParaRPr lang="en-SG" sz="4400" dirty="0"/>
          </a:p>
          <a:p>
            <a:pPr>
              <a:buNone/>
            </a:pPr>
            <a:endParaRPr lang="en-SG" sz="2800" dirty="0"/>
          </a:p>
          <a:p>
            <a:pPr>
              <a:buNone/>
            </a:pPr>
            <a:endParaRPr lang="en-SG" sz="2800" dirty="0"/>
          </a:p>
          <a:p>
            <a:pPr>
              <a:buNone/>
            </a:pPr>
            <a:endParaRPr lang="en-US" sz="2800" dirty="0"/>
          </a:p>
          <a:p>
            <a:pPr>
              <a:buNone/>
            </a:pPr>
            <a:endParaRPr lang="en-US" sz="2800" dirty="0"/>
          </a:p>
          <a:p>
            <a:pPr>
              <a:buNone/>
            </a:pPr>
            <a:endParaRPr lang="en-US" sz="2800" dirty="0"/>
          </a:p>
          <a:p>
            <a:pPr>
              <a:buNone/>
            </a:pPr>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422" y="116632"/>
            <a:ext cx="8229600" cy="778098"/>
          </a:xfrm>
        </p:spPr>
        <p:txBody>
          <a:bodyPr>
            <a:normAutofit/>
          </a:bodyPr>
          <a:lstStyle/>
          <a:p>
            <a:r>
              <a:rPr lang="en-SG" sz="3600" dirty="0"/>
              <a:t>an early observer of EEIC’s Singapore ...</a:t>
            </a:r>
          </a:p>
        </p:txBody>
      </p:sp>
      <p:sp>
        <p:nvSpPr>
          <p:cNvPr id="4" name="Content Placeholder 3"/>
          <p:cNvSpPr>
            <a:spLocks noGrp="1"/>
          </p:cNvSpPr>
          <p:nvPr>
            <p:ph idx="1"/>
          </p:nvPr>
        </p:nvSpPr>
        <p:spPr>
          <a:xfrm>
            <a:off x="457200" y="1412776"/>
            <a:ext cx="8229600" cy="4713387"/>
          </a:xfrm>
          <a:ln>
            <a:noFill/>
          </a:ln>
        </p:spPr>
        <p:txBody>
          <a:bodyPr>
            <a:normAutofit fontScale="62500" lnSpcReduction="20000"/>
          </a:bodyPr>
          <a:lstStyle/>
          <a:p>
            <a:r>
              <a:rPr lang="en-SG" sz="4400" dirty="0"/>
              <a:t>sailing vessels were well known to Abdullah ...</a:t>
            </a:r>
          </a:p>
          <a:p>
            <a:endParaRPr lang="en-SG" sz="4400" dirty="0"/>
          </a:p>
          <a:p>
            <a:r>
              <a:rPr lang="en-SG" sz="4400" dirty="0"/>
              <a:t>who hailed from Melaka ...</a:t>
            </a:r>
          </a:p>
          <a:p>
            <a:endParaRPr lang="en-SG" sz="4400" dirty="0"/>
          </a:p>
          <a:p>
            <a:r>
              <a:rPr lang="en-SG" sz="4400" dirty="0"/>
              <a:t>and whose forebears had migrated to Melaka from south Asia ...</a:t>
            </a:r>
          </a:p>
          <a:p>
            <a:endParaRPr lang="en-SG" sz="4400" dirty="0"/>
          </a:p>
          <a:p>
            <a:r>
              <a:rPr lang="en-SG" sz="4400" dirty="0"/>
              <a:t>whose forebears had been on European deputations across the sea ...</a:t>
            </a:r>
          </a:p>
          <a:p>
            <a:endParaRPr lang="en-SG" sz="4400" dirty="0"/>
          </a:p>
          <a:p>
            <a:r>
              <a:rPr lang="en-SG" sz="4400" dirty="0"/>
              <a:t>Abdullah, too, had similar experiences ...</a:t>
            </a:r>
          </a:p>
          <a:p>
            <a:endParaRPr lang="en-SG" sz="4400" dirty="0"/>
          </a:p>
          <a:p>
            <a:endParaRPr lang="en-SG" sz="4400" dirty="0"/>
          </a:p>
          <a:p>
            <a:pPr>
              <a:buNone/>
            </a:pPr>
            <a:endParaRPr lang="en-SG" sz="2800" dirty="0"/>
          </a:p>
          <a:p>
            <a:pPr>
              <a:buNone/>
            </a:pPr>
            <a:endParaRPr lang="en-SG" sz="2800" dirty="0"/>
          </a:p>
          <a:p>
            <a:pPr>
              <a:buNone/>
            </a:pPr>
            <a:endParaRPr lang="en-US" sz="2800" dirty="0"/>
          </a:p>
          <a:p>
            <a:pPr>
              <a:buNone/>
            </a:pPr>
            <a:endParaRPr lang="en-US" sz="2800" dirty="0"/>
          </a:p>
          <a:p>
            <a:pPr>
              <a:buNone/>
            </a:pPr>
            <a:endParaRPr lang="en-US" sz="2800" dirty="0"/>
          </a:p>
          <a:p>
            <a:pPr>
              <a:buNone/>
            </a:pPr>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97"/>
            <a:ext cx="8229600" cy="1143000"/>
          </a:xfrm>
        </p:spPr>
        <p:txBody>
          <a:bodyPr>
            <a:normAutofit/>
          </a:bodyPr>
          <a:lstStyle/>
          <a:p>
            <a:r>
              <a:rPr lang="en-SG" sz="3600" dirty="0"/>
              <a:t>an early observer of EEIC’s Singapore ...</a:t>
            </a:r>
          </a:p>
        </p:txBody>
      </p:sp>
      <p:sp>
        <p:nvSpPr>
          <p:cNvPr id="4" name="Content Placeholder 3"/>
          <p:cNvSpPr>
            <a:spLocks noGrp="1"/>
          </p:cNvSpPr>
          <p:nvPr>
            <p:ph idx="1"/>
          </p:nvPr>
        </p:nvSpPr>
        <p:spPr>
          <a:xfrm>
            <a:off x="457200" y="1628800"/>
            <a:ext cx="8229600" cy="4713387"/>
          </a:xfrm>
          <a:ln>
            <a:noFill/>
          </a:ln>
        </p:spPr>
        <p:txBody>
          <a:bodyPr>
            <a:normAutofit fontScale="92500" lnSpcReduction="20000"/>
          </a:bodyPr>
          <a:lstStyle/>
          <a:p>
            <a:r>
              <a:rPr lang="en-SG" sz="4400" dirty="0"/>
              <a:t>however, Abdullah, on seeing the </a:t>
            </a:r>
            <a:r>
              <a:rPr lang="en-SG" sz="4400" i="1" dirty="0" err="1"/>
              <a:t>Sesostris</a:t>
            </a:r>
            <a:r>
              <a:rPr lang="en-SG" sz="4400" dirty="0"/>
              <a:t> ...</a:t>
            </a:r>
          </a:p>
          <a:p>
            <a:endParaRPr lang="en-SG" sz="4400" dirty="0"/>
          </a:p>
          <a:p>
            <a:r>
              <a:rPr lang="en-SG" sz="4400" dirty="0"/>
              <a:t>and given a peek into its mechanism ...</a:t>
            </a:r>
          </a:p>
          <a:p>
            <a:endParaRPr lang="en-SG" sz="4400" dirty="0"/>
          </a:p>
          <a:p>
            <a:r>
              <a:rPr lang="en-SG" sz="4400" dirty="0"/>
              <a:t>was simply </a:t>
            </a:r>
            <a:r>
              <a:rPr lang="en-SG" sz="4400" b="1" dirty="0">
                <a:solidFill>
                  <a:srgbClr val="FF0000"/>
                </a:solidFill>
              </a:rPr>
              <a:t>awed</a:t>
            </a:r>
            <a:r>
              <a:rPr lang="en-SG" sz="4400" dirty="0"/>
              <a:t> by this invention  (</a:t>
            </a:r>
            <a:r>
              <a:rPr lang="en-SG" sz="4400" dirty="0">
                <a:solidFill>
                  <a:srgbClr val="0070C0"/>
                </a:solidFill>
              </a:rPr>
              <a:t>struck speechless, amazed, </a:t>
            </a:r>
            <a:r>
              <a:rPr lang="en-SG" sz="4400" dirty="0"/>
              <a:t>etc.) ...</a:t>
            </a:r>
          </a:p>
          <a:p>
            <a:endParaRPr lang="en-SG" sz="4400" dirty="0"/>
          </a:p>
          <a:p>
            <a:pPr>
              <a:buNone/>
            </a:pPr>
            <a:endParaRPr lang="en-SG" sz="4400" dirty="0"/>
          </a:p>
          <a:p>
            <a:pPr>
              <a:buNone/>
            </a:pPr>
            <a:endParaRPr lang="en-SG" sz="2800" dirty="0"/>
          </a:p>
          <a:p>
            <a:pPr>
              <a:buNone/>
            </a:pPr>
            <a:endParaRPr lang="en-SG" sz="2800" dirty="0"/>
          </a:p>
          <a:p>
            <a:pPr>
              <a:buNone/>
            </a:pPr>
            <a:endParaRPr lang="en-US" sz="2800" dirty="0"/>
          </a:p>
          <a:p>
            <a:pPr>
              <a:buNone/>
            </a:pPr>
            <a:endParaRPr lang="en-US" sz="2800" dirty="0"/>
          </a:p>
          <a:p>
            <a:pPr>
              <a:buNone/>
            </a:pPr>
            <a:endParaRPr lang="en-US" sz="2800" dirty="0"/>
          </a:p>
          <a:p>
            <a:pPr>
              <a:buNone/>
            </a:pPr>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600" dirty="0"/>
              <a:t>an early observer of EEIC’s Singapore ...</a:t>
            </a:r>
          </a:p>
        </p:txBody>
      </p:sp>
      <p:sp>
        <p:nvSpPr>
          <p:cNvPr id="5" name="Rectangle 4"/>
          <p:cNvSpPr/>
          <p:nvPr/>
        </p:nvSpPr>
        <p:spPr>
          <a:xfrm>
            <a:off x="1331640" y="1628800"/>
            <a:ext cx="6696744" cy="4524315"/>
          </a:xfrm>
          <a:prstGeom prst="rect">
            <a:avLst/>
          </a:prstGeom>
        </p:spPr>
        <p:txBody>
          <a:bodyPr wrap="square">
            <a:spAutoFit/>
          </a:bodyPr>
          <a:lstStyle/>
          <a:p>
            <a:r>
              <a:rPr lang="en-SG" sz="2400" dirty="0">
                <a:latin typeface="Times New Roman" panose="02020603050405020304" pitchFamily="18" charset="0"/>
              </a:rPr>
              <a:t>"Therefore I believed that they really did exist although I was trusting only a rumour, not yet having seen what they looked like. In spite of this </a:t>
            </a:r>
            <a:r>
              <a:rPr lang="en-SG" sz="2400" b="1" dirty="0">
                <a:latin typeface="Times New Roman" panose="02020603050405020304" pitchFamily="18" charset="0"/>
              </a:rPr>
              <a:t>I used to tell all of my friends about the skill and ingenuity of the white men</a:t>
            </a:r>
            <a:r>
              <a:rPr lang="en-SG" sz="2400" dirty="0">
                <a:latin typeface="Times New Roman" panose="02020603050405020304" pitchFamily="18" charset="0"/>
              </a:rPr>
              <a:t>, the things I had seen and had heard intelligent Englishmen discuss until I came to the subject of </a:t>
            </a:r>
            <a:r>
              <a:rPr lang="en-SG" sz="2400" dirty="0" err="1">
                <a:latin typeface="Times New Roman" panose="02020603050405020304" pitchFamily="18" charset="0"/>
              </a:rPr>
              <a:t>steampships</a:t>
            </a:r>
            <a:r>
              <a:rPr lang="en-SG" sz="2400" dirty="0">
                <a:latin typeface="Times New Roman" panose="02020603050405020304" pitchFamily="18" charset="0"/>
              </a:rPr>
              <a:t>. Then my friends became angry and argued with me, calling me a liar and saying </a:t>
            </a:r>
            <a:r>
              <a:rPr lang="en-SG" sz="2400" b="1" dirty="0">
                <a:latin typeface="Times New Roman" panose="02020603050405020304" pitchFamily="18" charset="0"/>
              </a:rPr>
              <a:t>'You always magnify the prowess of the English and tell us the most impossible things</a:t>
            </a:r>
            <a:r>
              <a:rPr lang="en-SG" sz="2400" dirty="0">
                <a:latin typeface="Times New Roman" panose="02020603050405020304" pitchFamily="18" charset="0"/>
              </a:rPr>
              <a:t>', and some of them ridiculed me for telling them that steamships really existed"</a:t>
            </a:r>
            <a:endParaRPr lang="en-SG" sz="2400" dirty="0"/>
          </a:p>
        </p:txBody>
      </p:sp>
    </p:spTree>
    <p:extLst>
      <p:ext uri="{BB962C8B-B14F-4D97-AF65-F5344CB8AC3E}">
        <p14:creationId xmlns:p14="http://schemas.microsoft.com/office/powerpoint/2010/main" val="3666184164"/>
      </p:ext>
    </p:extLst>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48" y="0"/>
            <a:ext cx="8229600" cy="1143000"/>
          </a:xfrm>
        </p:spPr>
        <p:txBody>
          <a:bodyPr>
            <a:normAutofit/>
          </a:bodyPr>
          <a:lstStyle/>
          <a:p>
            <a:r>
              <a:rPr lang="en-SG" sz="3600" dirty="0"/>
              <a:t>an early observer of EEIC’s Singapore ...</a:t>
            </a:r>
          </a:p>
        </p:txBody>
      </p:sp>
      <p:sp>
        <p:nvSpPr>
          <p:cNvPr id="4" name="Content Placeholder 3"/>
          <p:cNvSpPr>
            <a:spLocks noGrp="1"/>
          </p:cNvSpPr>
          <p:nvPr>
            <p:ph idx="1"/>
          </p:nvPr>
        </p:nvSpPr>
        <p:spPr>
          <a:xfrm>
            <a:off x="465548" y="1866776"/>
            <a:ext cx="8229600" cy="4713387"/>
          </a:xfrm>
          <a:ln>
            <a:noFill/>
          </a:ln>
        </p:spPr>
        <p:txBody>
          <a:bodyPr>
            <a:normAutofit fontScale="77500" lnSpcReduction="20000"/>
          </a:bodyPr>
          <a:lstStyle/>
          <a:p>
            <a:r>
              <a:rPr lang="en-SG" sz="4400" dirty="0"/>
              <a:t>and given the provenance of this technological innovation ... </a:t>
            </a:r>
          </a:p>
          <a:p>
            <a:endParaRPr lang="en-SG" sz="4400" dirty="0"/>
          </a:p>
          <a:p>
            <a:r>
              <a:rPr lang="en-SG" sz="4400" dirty="0"/>
              <a:t>viewed alongside British remaking of Singapore ...</a:t>
            </a:r>
          </a:p>
          <a:p>
            <a:endParaRPr lang="en-SG" sz="4400" dirty="0"/>
          </a:p>
          <a:p>
            <a:r>
              <a:rPr lang="en-SG" sz="4400" dirty="0"/>
              <a:t>levelling hills and creating banks, </a:t>
            </a:r>
            <a:r>
              <a:rPr lang="en-SG" sz="4400" dirty="0" err="1"/>
              <a:t>wharfage</a:t>
            </a:r>
            <a:r>
              <a:rPr lang="en-SG" sz="4400" dirty="0"/>
              <a:t>, the sheer volume and variety of goods and people flooding into Singapore ...</a:t>
            </a:r>
          </a:p>
          <a:p>
            <a:pPr>
              <a:buNone/>
            </a:pPr>
            <a:endParaRPr lang="en-SG" sz="4400" dirty="0"/>
          </a:p>
          <a:p>
            <a:pPr>
              <a:buNone/>
            </a:pPr>
            <a:endParaRPr lang="en-SG" sz="2800" dirty="0"/>
          </a:p>
          <a:p>
            <a:pPr>
              <a:buNone/>
            </a:pPr>
            <a:endParaRPr lang="en-SG" sz="2800" dirty="0"/>
          </a:p>
          <a:p>
            <a:pPr>
              <a:buNone/>
            </a:pPr>
            <a:endParaRPr lang="en-US" sz="2800" dirty="0"/>
          </a:p>
          <a:p>
            <a:pPr>
              <a:buNone/>
            </a:pPr>
            <a:endParaRPr lang="en-US" sz="2800" dirty="0"/>
          </a:p>
          <a:p>
            <a:pPr>
              <a:buNone/>
            </a:pPr>
            <a:endParaRPr lang="en-US" sz="2800" dirty="0"/>
          </a:p>
          <a:p>
            <a:pPr>
              <a:buNone/>
            </a:pPr>
            <a:endParaRPr lang="en-SG" dirty="0"/>
          </a:p>
          <a:p>
            <a:pPr>
              <a:buNone/>
            </a:pPr>
            <a:endParaRPr lang="en-SG" dirty="0"/>
          </a:p>
          <a:p>
            <a:endParaRPr lang="en-SG" dirty="0"/>
          </a:p>
          <a:p>
            <a:pPr>
              <a:buNone/>
            </a:pPr>
            <a:endParaRPr lang="en-SG" dirty="0"/>
          </a:p>
        </p:txBody>
      </p:sp>
    </p:spTree>
    <p:extLst>
      <p:ext uri="{BB962C8B-B14F-4D97-AF65-F5344CB8AC3E}">
        <p14:creationId xmlns:p14="http://schemas.microsoft.com/office/powerpoint/2010/main" val="22050186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565"/>
            <a:ext cx="8229600" cy="1143000"/>
          </a:xfrm>
        </p:spPr>
        <p:txBody>
          <a:bodyPr>
            <a:normAutofit/>
          </a:bodyPr>
          <a:lstStyle/>
          <a:p>
            <a:r>
              <a:rPr lang="en-SG" sz="3600" dirty="0"/>
              <a:t>an early observer of EEIC’s Singapore ...</a:t>
            </a:r>
          </a:p>
        </p:txBody>
      </p:sp>
      <p:sp>
        <p:nvSpPr>
          <p:cNvPr id="4" name="Content Placeholder 3"/>
          <p:cNvSpPr>
            <a:spLocks noGrp="1"/>
          </p:cNvSpPr>
          <p:nvPr>
            <p:ph idx="1"/>
          </p:nvPr>
        </p:nvSpPr>
        <p:spPr>
          <a:xfrm>
            <a:off x="457200" y="1700808"/>
            <a:ext cx="8229600" cy="4713387"/>
          </a:xfrm>
          <a:ln>
            <a:noFill/>
          </a:ln>
        </p:spPr>
        <p:txBody>
          <a:bodyPr>
            <a:normAutofit fontScale="62500" lnSpcReduction="20000"/>
          </a:bodyPr>
          <a:lstStyle/>
          <a:p>
            <a:r>
              <a:rPr lang="en-SG" sz="4400" dirty="0"/>
              <a:t>it provided a sheen of grandeur on EEIC activity in and around Singapore ...</a:t>
            </a:r>
          </a:p>
          <a:p>
            <a:endParaRPr lang="en-SG" sz="4400" dirty="0"/>
          </a:p>
          <a:p>
            <a:r>
              <a:rPr lang="en-SG" sz="4400" dirty="0">
                <a:solidFill>
                  <a:srgbClr val="FF0000"/>
                </a:solidFill>
              </a:rPr>
              <a:t>placing yourself in Abdullah’s position, would you have been impressed?</a:t>
            </a:r>
          </a:p>
          <a:p>
            <a:endParaRPr lang="en-SG" sz="4400" dirty="0">
              <a:solidFill>
                <a:srgbClr val="FF0000"/>
              </a:solidFill>
            </a:endParaRPr>
          </a:p>
          <a:p>
            <a:r>
              <a:rPr lang="en-SG" sz="4400" dirty="0">
                <a:solidFill>
                  <a:srgbClr val="FF0000"/>
                </a:solidFill>
              </a:rPr>
              <a:t>how would you have made sense of these changes?</a:t>
            </a:r>
          </a:p>
          <a:p>
            <a:endParaRPr lang="en-SG" sz="4400" dirty="0"/>
          </a:p>
          <a:p>
            <a:r>
              <a:rPr lang="en-SG" sz="4400" dirty="0"/>
              <a:t>and how would we encapsulate this relationship between the new ruler and the ruled and the realm it ruled ... </a:t>
            </a:r>
          </a:p>
          <a:p>
            <a:pPr>
              <a:buNone/>
            </a:pPr>
            <a:endParaRPr lang="en-SG" sz="4400" dirty="0"/>
          </a:p>
          <a:p>
            <a:pPr>
              <a:buNone/>
            </a:pPr>
            <a:endParaRPr lang="en-SG" sz="2800" dirty="0"/>
          </a:p>
          <a:p>
            <a:pPr>
              <a:buNone/>
            </a:pPr>
            <a:endParaRPr lang="en-SG" sz="2800" dirty="0"/>
          </a:p>
          <a:p>
            <a:pPr>
              <a:buNone/>
            </a:pPr>
            <a:endParaRPr lang="en-US" sz="2800" dirty="0"/>
          </a:p>
          <a:p>
            <a:pPr>
              <a:buNone/>
            </a:pPr>
            <a:endParaRPr lang="en-US" sz="2800" dirty="0"/>
          </a:p>
          <a:p>
            <a:pPr>
              <a:buNone/>
            </a:pPr>
            <a:endParaRPr lang="en-US" sz="2800" dirty="0"/>
          </a:p>
          <a:p>
            <a:pPr>
              <a:buNone/>
            </a:pPr>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635" y="2132856"/>
            <a:ext cx="7317105" cy="1325562"/>
          </a:xfrm>
        </p:spPr>
        <p:txBody>
          <a:bodyPr>
            <a:normAutofit/>
          </a:bodyPr>
          <a:lstStyle/>
          <a:p>
            <a:pPr algn="ctr"/>
            <a:r>
              <a:rPr lang="en-US" sz="4800" b="1" dirty="0"/>
              <a:t>Question and </a:t>
            </a:r>
            <a:r>
              <a:rPr lang="en-US" sz="4800" b="1" dirty="0">
                <a:solidFill>
                  <a:srgbClr val="0070C0"/>
                </a:solidFill>
              </a:rPr>
              <a:t>Response</a:t>
            </a:r>
          </a:p>
        </p:txBody>
      </p:sp>
    </p:spTree>
    <p:extLst>
      <p:ext uri="{BB962C8B-B14F-4D97-AF65-F5344CB8AC3E}">
        <p14:creationId xmlns:p14="http://schemas.microsoft.com/office/powerpoint/2010/main" val="1601618201"/>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recap: </a:t>
            </a:r>
            <a:r>
              <a:rPr lang="en-US" dirty="0" err="1"/>
              <a:t>Singapura</a:t>
            </a:r>
            <a:r>
              <a:rPr lang="en-US" dirty="0"/>
              <a:t> and its successors …</a:t>
            </a:r>
            <a:endParaRPr lang="en-SG" dirty="0"/>
          </a:p>
        </p:txBody>
      </p:sp>
      <p:sp>
        <p:nvSpPr>
          <p:cNvPr id="4" name="Content Placeholder 3"/>
          <p:cNvSpPr>
            <a:spLocks noGrp="1"/>
          </p:cNvSpPr>
          <p:nvPr>
            <p:ph idx="1"/>
          </p:nvPr>
        </p:nvSpPr>
        <p:spPr/>
        <p:txBody>
          <a:bodyPr>
            <a:normAutofit/>
          </a:bodyPr>
          <a:lstStyle/>
          <a:p>
            <a:r>
              <a:rPr lang="en-SG" dirty="0"/>
              <a:t>Singapura’s ‘second’ successor/Melaka’s successor: Johor …</a:t>
            </a:r>
          </a:p>
          <a:p>
            <a:endParaRPr lang="en-SG" dirty="0"/>
          </a:p>
          <a:p>
            <a:r>
              <a:rPr lang="en-SG" dirty="0"/>
              <a:t>the rise of other regional powers : Aceh, Jambi, etc. … </a:t>
            </a:r>
          </a:p>
          <a:p>
            <a:endParaRPr lang="en-SG" dirty="0"/>
          </a:p>
          <a:p>
            <a:r>
              <a:rPr lang="en-SG" dirty="0" err="1"/>
              <a:t>Singapura</a:t>
            </a:r>
            <a:r>
              <a:rPr lang="en-SG" dirty="0"/>
              <a:t> relatively depopulated ....</a:t>
            </a:r>
          </a:p>
          <a:p>
            <a:endParaRPr lang="en-SG" dirty="0"/>
          </a:p>
          <a:p>
            <a:endParaRPr lang="en-SG" dirty="0"/>
          </a:p>
          <a:p>
            <a:pPr>
              <a:buNone/>
            </a:pPr>
            <a:endParaRPr lang="en-SG" dirty="0"/>
          </a:p>
        </p:txBody>
      </p:sp>
    </p:spTree>
    <p:extLst>
      <p:ext uri="{BB962C8B-B14F-4D97-AF65-F5344CB8AC3E}">
        <p14:creationId xmlns:p14="http://schemas.microsoft.com/office/powerpoint/2010/main" val="16918174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 calcmode="lin" valueType="num">
                                      <p:cBhvr additive="base">
                                        <p:cTn id="24"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188"/>
            <a:ext cx="8229600" cy="1143000"/>
          </a:xfrm>
        </p:spPr>
        <p:txBody>
          <a:bodyPr/>
          <a:lstStyle/>
          <a:p>
            <a:r>
              <a:rPr lang="en-SG" dirty="0"/>
              <a:t>colonialism/imperialism…</a:t>
            </a:r>
          </a:p>
        </p:txBody>
      </p:sp>
      <p:sp>
        <p:nvSpPr>
          <p:cNvPr id="4" name="Content Placeholder 3"/>
          <p:cNvSpPr>
            <a:spLocks noGrp="1"/>
          </p:cNvSpPr>
          <p:nvPr>
            <p:ph idx="1"/>
          </p:nvPr>
        </p:nvSpPr>
        <p:spPr>
          <a:xfrm>
            <a:off x="457200" y="1484784"/>
            <a:ext cx="8229600" cy="4896544"/>
          </a:xfrm>
        </p:spPr>
        <p:txBody>
          <a:bodyPr>
            <a:normAutofit fontScale="92500" lnSpcReduction="20000"/>
          </a:bodyPr>
          <a:lstStyle/>
          <a:p>
            <a:r>
              <a:rPr lang="en-SG" dirty="0"/>
              <a:t>before we continue the story into the mid/late 1800s ...</a:t>
            </a:r>
          </a:p>
          <a:p>
            <a:endParaRPr lang="en-SG" dirty="0"/>
          </a:p>
          <a:p>
            <a:r>
              <a:rPr lang="en-SG" dirty="0"/>
              <a:t>let’s think about the terms used to describe these growing relationships which includes territories like </a:t>
            </a:r>
            <a:r>
              <a:rPr lang="en-SG" strike="sngStrike" dirty="0"/>
              <a:t>land of cheap massages and </a:t>
            </a:r>
            <a:r>
              <a:rPr lang="en-SG" strike="sngStrike" dirty="0" err="1"/>
              <a:t>peranakan</a:t>
            </a:r>
            <a:r>
              <a:rPr lang="en-SG" strike="sngStrike" dirty="0"/>
              <a:t> food </a:t>
            </a:r>
            <a:r>
              <a:rPr lang="en-SG" dirty="0"/>
              <a:t>Melaka and </a:t>
            </a:r>
            <a:r>
              <a:rPr lang="en-SG" strike="sngStrike" dirty="0" err="1"/>
              <a:t>Singapura</a:t>
            </a:r>
            <a:r>
              <a:rPr lang="en-SG" dirty="0"/>
              <a:t> Singapore ...</a:t>
            </a:r>
          </a:p>
          <a:p>
            <a:endParaRPr lang="en-SG" dirty="0"/>
          </a:p>
          <a:p>
            <a:r>
              <a:rPr lang="en-SG" dirty="0"/>
              <a:t>colonialism ...</a:t>
            </a:r>
          </a:p>
          <a:p>
            <a:endParaRPr lang="en-SG" dirty="0"/>
          </a:p>
          <a:p>
            <a:r>
              <a:rPr lang="en-SG" dirty="0"/>
              <a:t>imperialism ...</a:t>
            </a:r>
          </a:p>
          <a:p>
            <a:endParaRPr lang="en-SG" dirty="0"/>
          </a:p>
          <a:p>
            <a:endParaRPr lang="en-SG" dirty="0"/>
          </a:p>
          <a:p>
            <a:endParaRPr lang="en-SG" dirty="0"/>
          </a:p>
          <a:p>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SG" dirty="0"/>
              <a:t>colonialism/imperialism…</a:t>
            </a:r>
          </a:p>
        </p:txBody>
      </p:sp>
      <p:sp>
        <p:nvSpPr>
          <p:cNvPr id="4" name="Content Placeholder 3"/>
          <p:cNvSpPr>
            <a:spLocks noGrp="1"/>
          </p:cNvSpPr>
          <p:nvPr>
            <p:ph idx="1"/>
          </p:nvPr>
        </p:nvSpPr>
        <p:spPr>
          <a:xfrm>
            <a:off x="457200" y="1412776"/>
            <a:ext cx="8229600" cy="4896544"/>
          </a:xfrm>
        </p:spPr>
        <p:txBody>
          <a:bodyPr>
            <a:normAutofit fontScale="92500" lnSpcReduction="20000"/>
          </a:bodyPr>
          <a:lstStyle/>
          <a:p>
            <a:r>
              <a:rPr lang="en-SG" dirty="0"/>
              <a:t>parts of the last and this lecture ...</a:t>
            </a:r>
          </a:p>
          <a:p>
            <a:endParaRPr lang="en-SG" dirty="0"/>
          </a:p>
          <a:p>
            <a:r>
              <a:rPr lang="en-SG" dirty="0"/>
              <a:t>narrate how Europeans came into the region ...</a:t>
            </a:r>
          </a:p>
          <a:p>
            <a:endParaRPr lang="en-SG" dirty="0"/>
          </a:p>
          <a:p>
            <a:r>
              <a:rPr lang="en-SG" dirty="0"/>
              <a:t>and discussed the situation/status of </a:t>
            </a:r>
            <a:r>
              <a:rPr lang="en-SG" strike="sngStrike" dirty="0" err="1"/>
              <a:t>Singapura</a:t>
            </a:r>
            <a:r>
              <a:rPr lang="en-SG" dirty="0"/>
              <a:t> a geographically strategic space ... </a:t>
            </a:r>
          </a:p>
          <a:p>
            <a:endParaRPr lang="en-SG" dirty="0"/>
          </a:p>
          <a:p>
            <a:r>
              <a:rPr lang="en-SG" dirty="0"/>
              <a:t>and since 1824 ...</a:t>
            </a:r>
          </a:p>
          <a:p>
            <a:endParaRPr lang="en-SG" dirty="0"/>
          </a:p>
          <a:p>
            <a:r>
              <a:rPr lang="en-SG" dirty="0"/>
              <a:t>this space has been called Singapore and under European control ...</a:t>
            </a:r>
          </a:p>
          <a:p>
            <a:endParaRPr lang="en-SG" dirty="0"/>
          </a:p>
          <a:p>
            <a:pPr>
              <a:buNone/>
            </a:pPr>
            <a:endParaRPr lang="en-SG" dirty="0"/>
          </a:p>
          <a:p>
            <a:endParaRPr lang="en-SG" dirty="0"/>
          </a:p>
          <a:p>
            <a:endParaRPr lang="en-SG" dirty="0"/>
          </a:p>
          <a:p>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80"/>
            <a:ext cx="8229600" cy="796950"/>
          </a:xfrm>
        </p:spPr>
        <p:txBody>
          <a:bodyPr/>
          <a:lstStyle/>
          <a:p>
            <a:r>
              <a:rPr lang="en-SG" dirty="0"/>
              <a:t>colonialism/imperialism…</a:t>
            </a:r>
          </a:p>
        </p:txBody>
      </p:sp>
      <p:sp>
        <p:nvSpPr>
          <p:cNvPr id="4" name="Content Placeholder 3"/>
          <p:cNvSpPr>
            <a:spLocks noGrp="1"/>
          </p:cNvSpPr>
          <p:nvPr>
            <p:ph idx="1"/>
          </p:nvPr>
        </p:nvSpPr>
        <p:spPr>
          <a:xfrm>
            <a:off x="457200" y="1556792"/>
            <a:ext cx="8229600" cy="4896544"/>
          </a:xfrm>
        </p:spPr>
        <p:txBody>
          <a:bodyPr>
            <a:normAutofit/>
          </a:bodyPr>
          <a:lstStyle/>
          <a:p>
            <a:r>
              <a:rPr lang="en-SG" dirty="0"/>
              <a:t>an elephant in the room ...</a:t>
            </a:r>
          </a:p>
          <a:p>
            <a:endParaRPr lang="en-SG" dirty="0"/>
          </a:p>
          <a:p>
            <a:r>
              <a:rPr lang="en-SG" dirty="0"/>
              <a:t>is a larger question:</a:t>
            </a:r>
          </a:p>
          <a:p>
            <a:pPr>
              <a:buNone/>
            </a:pPr>
            <a:endParaRPr lang="en-SG" dirty="0"/>
          </a:p>
          <a:p>
            <a:r>
              <a:rPr lang="en-SG" sz="4800" dirty="0"/>
              <a:t>how do you use/understand the word/notion </a:t>
            </a:r>
            <a:r>
              <a:rPr lang="en-SG" sz="4800" dirty="0">
                <a:solidFill>
                  <a:schemeClr val="accent5">
                    <a:lumMod val="75000"/>
                  </a:schemeClr>
                </a:solidFill>
              </a:rPr>
              <a:t>colonial and imperial? </a:t>
            </a:r>
          </a:p>
          <a:p>
            <a:endParaRPr lang="en-SG" dirty="0"/>
          </a:p>
          <a:p>
            <a:endParaRPr lang="en-SG" dirty="0"/>
          </a:p>
          <a:p>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SG" dirty="0"/>
              <a:t>colonialism/imperialism…</a:t>
            </a:r>
          </a:p>
        </p:txBody>
      </p:sp>
      <p:sp>
        <p:nvSpPr>
          <p:cNvPr id="4" name="Content Placeholder 3"/>
          <p:cNvSpPr>
            <a:spLocks noGrp="1"/>
          </p:cNvSpPr>
          <p:nvPr>
            <p:ph idx="1"/>
          </p:nvPr>
        </p:nvSpPr>
        <p:spPr>
          <a:xfrm>
            <a:off x="457200" y="1556792"/>
            <a:ext cx="8229600" cy="4785395"/>
          </a:xfrm>
        </p:spPr>
        <p:txBody>
          <a:bodyPr>
            <a:normAutofit fontScale="92500" lnSpcReduction="10000"/>
          </a:bodyPr>
          <a:lstStyle/>
          <a:p>
            <a:r>
              <a:rPr lang="en-SG" dirty="0">
                <a:hlinkClick r:id="rId2"/>
              </a:rPr>
              <a:t>watch</a:t>
            </a:r>
            <a:r>
              <a:rPr lang="en-SG" dirty="0"/>
              <a:t> …</a:t>
            </a:r>
          </a:p>
          <a:p>
            <a:endParaRPr lang="en-SG" dirty="0"/>
          </a:p>
          <a:p>
            <a:r>
              <a:rPr lang="en-SG" dirty="0"/>
              <a:t>videos depicts rather typical but problematic approaches to imperialism …</a:t>
            </a:r>
          </a:p>
          <a:p>
            <a:endParaRPr lang="en-SG" dirty="0"/>
          </a:p>
          <a:p>
            <a:r>
              <a:rPr lang="en-SG" dirty="0"/>
              <a:t>problematic mainly because of a lack of </a:t>
            </a:r>
            <a:r>
              <a:rPr lang="en-SG" dirty="0" err="1"/>
              <a:t>historicisation</a:t>
            </a:r>
            <a:r>
              <a:rPr lang="en-SG" dirty="0"/>
              <a:t> ... </a:t>
            </a:r>
          </a:p>
          <a:p>
            <a:endParaRPr lang="en-SG" dirty="0"/>
          </a:p>
          <a:p>
            <a:r>
              <a:rPr lang="en-SG" dirty="0"/>
              <a:t>yes, imperialism involved control and domination but there was more to it …</a:t>
            </a:r>
          </a:p>
          <a:p>
            <a:endParaRPr lang="en-SG" dirty="0"/>
          </a:p>
          <a:p>
            <a:endParaRPr lang="en-SG" dirty="0"/>
          </a:p>
          <a:p>
            <a:endParaRPr lang="en-SG" dirty="0"/>
          </a:p>
          <a:p>
            <a:endParaRPr lang="en-SG" dirty="0"/>
          </a:p>
          <a:p>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colonialism/imperialism…</a:t>
            </a:r>
          </a:p>
        </p:txBody>
      </p:sp>
      <p:sp>
        <p:nvSpPr>
          <p:cNvPr id="4" name="Content Placeholder 3"/>
          <p:cNvSpPr>
            <a:spLocks noGrp="1"/>
          </p:cNvSpPr>
          <p:nvPr>
            <p:ph idx="1"/>
          </p:nvPr>
        </p:nvSpPr>
        <p:spPr>
          <a:xfrm>
            <a:off x="457200" y="1628800"/>
            <a:ext cx="8229600" cy="4785395"/>
          </a:xfrm>
        </p:spPr>
        <p:txBody>
          <a:bodyPr>
            <a:normAutofit/>
          </a:bodyPr>
          <a:lstStyle/>
          <a:p>
            <a:r>
              <a:rPr lang="en-SG" dirty="0"/>
              <a:t>control and domination took different forms in different contexts (time and space) ...</a:t>
            </a:r>
          </a:p>
          <a:p>
            <a:pPr>
              <a:buNone/>
            </a:pPr>
            <a:endParaRPr lang="en-SG" dirty="0"/>
          </a:p>
          <a:p>
            <a:r>
              <a:rPr lang="en-SG" dirty="0"/>
              <a:t>and in the next two lectures ...</a:t>
            </a:r>
          </a:p>
          <a:p>
            <a:endParaRPr lang="en-SG" dirty="0"/>
          </a:p>
          <a:p>
            <a:r>
              <a:rPr lang="en-SG" dirty="0"/>
              <a:t>we take a more in depth look at colonialism/imperialism ... </a:t>
            </a:r>
          </a:p>
          <a:p>
            <a:endParaRPr lang="en-SG" dirty="0"/>
          </a:p>
          <a:p>
            <a:endParaRPr lang="en-SG" dirty="0"/>
          </a:p>
          <a:p>
            <a:endParaRPr lang="en-SG" dirty="0"/>
          </a:p>
          <a:p>
            <a:endParaRPr lang="en-SG" dirty="0"/>
          </a:p>
          <a:p>
            <a:pPr>
              <a:buNone/>
            </a:pPr>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635" y="2132856"/>
            <a:ext cx="7317105" cy="1325562"/>
          </a:xfrm>
        </p:spPr>
        <p:txBody>
          <a:bodyPr>
            <a:normAutofit/>
          </a:bodyPr>
          <a:lstStyle/>
          <a:p>
            <a:pPr algn="ctr"/>
            <a:r>
              <a:rPr lang="en-US" sz="4800" b="1" dirty="0"/>
              <a:t>Question and </a:t>
            </a:r>
            <a:r>
              <a:rPr lang="en-US" sz="4800" b="1" dirty="0">
                <a:solidFill>
                  <a:srgbClr val="0070C0"/>
                </a:solidFill>
              </a:rPr>
              <a:t>Response</a:t>
            </a:r>
          </a:p>
        </p:txBody>
      </p:sp>
    </p:spTree>
    <p:extLst>
      <p:ext uri="{BB962C8B-B14F-4D97-AF65-F5344CB8AC3E}">
        <p14:creationId xmlns:p14="http://schemas.microsoft.com/office/powerpoint/2010/main" val="572648900"/>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620688"/>
          </a:xfrm>
        </p:spPr>
        <p:txBody>
          <a:bodyPr>
            <a:normAutofit fontScale="90000"/>
          </a:bodyPr>
          <a:lstStyle/>
          <a:p>
            <a:pPr algn="ctr"/>
            <a:r>
              <a:rPr lang="en-US" sz="5400" dirty="0"/>
              <a:t>27 September 2022: Midterm</a:t>
            </a:r>
            <a:endParaRPr lang="en-SG" sz="5400" dirty="0"/>
          </a:p>
        </p:txBody>
      </p:sp>
      <p:sp>
        <p:nvSpPr>
          <p:cNvPr id="3" name="Content Placeholder 2"/>
          <p:cNvSpPr>
            <a:spLocks noGrp="1"/>
          </p:cNvSpPr>
          <p:nvPr>
            <p:ph idx="1"/>
          </p:nvPr>
        </p:nvSpPr>
        <p:spPr>
          <a:xfrm>
            <a:off x="913447" y="1196752"/>
            <a:ext cx="7317105" cy="5256584"/>
          </a:xfrm>
        </p:spPr>
        <p:txBody>
          <a:bodyPr>
            <a:noAutofit/>
          </a:bodyPr>
          <a:lstStyle/>
          <a:p>
            <a:r>
              <a:rPr lang="en-AU" sz="3600" dirty="0"/>
              <a:t>Open Book Test: (20%)</a:t>
            </a:r>
          </a:p>
          <a:p>
            <a:r>
              <a:rPr lang="en-AU" sz="3600" dirty="0"/>
              <a:t>18:05-19:45pm </a:t>
            </a:r>
          </a:p>
          <a:p>
            <a:r>
              <a:rPr lang="en-AU" sz="3600" dirty="0"/>
              <a:t>in-class exam …</a:t>
            </a:r>
          </a:p>
          <a:p>
            <a:endParaRPr lang="en-AU" sz="3600" dirty="0"/>
          </a:p>
          <a:p>
            <a:r>
              <a:rPr lang="en-AU" sz="3600" dirty="0"/>
              <a:t>excused absence only for:</a:t>
            </a:r>
          </a:p>
          <a:p>
            <a:r>
              <a:rPr lang="en-AU" sz="3600" dirty="0">
                <a:solidFill>
                  <a:srgbClr val="FF0000"/>
                </a:solidFill>
              </a:rPr>
              <a:t>bereavement in the immediate family</a:t>
            </a:r>
          </a:p>
          <a:p>
            <a:r>
              <a:rPr lang="en-AU" sz="3600" dirty="0">
                <a:solidFill>
                  <a:srgbClr val="FF0000"/>
                </a:solidFill>
              </a:rPr>
              <a:t>certified illness</a:t>
            </a:r>
          </a:p>
          <a:p>
            <a:endParaRPr lang="en-AU" sz="3600" dirty="0"/>
          </a:p>
          <a:p>
            <a:pPr marL="0" indent="0">
              <a:buNone/>
            </a:pPr>
            <a:endParaRPr lang="en-US" sz="3600" dirty="0"/>
          </a:p>
        </p:txBody>
      </p:sp>
    </p:spTree>
    <p:extLst>
      <p:ext uri="{BB962C8B-B14F-4D97-AF65-F5344CB8AC3E}">
        <p14:creationId xmlns:p14="http://schemas.microsoft.com/office/powerpoint/2010/main" val="2205712096"/>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fontScale="90000"/>
          </a:bodyPr>
          <a:lstStyle/>
          <a:p>
            <a:r>
              <a:rPr lang="en-US" sz="5400" dirty="0"/>
              <a:t>27 September 2022: Midterm</a:t>
            </a:r>
            <a:endParaRPr lang="en-SG" sz="5400" dirty="0"/>
          </a:p>
        </p:txBody>
      </p:sp>
      <p:sp>
        <p:nvSpPr>
          <p:cNvPr id="3" name="Content Placeholder 2"/>
          <p:cNvSpPr>
            <a:spLocks noGrp="1"/>
          </p:cNvSpPr>
          <p:nvPr>
            <p:ph idx="1"/>
          </p:nvPr>
        </p:nvSpPr>
        <p:spPr>
          <a:xfrm>
            <a:off x="913447" y="1196752"/>
            <a:ext cx="7317105" cy="5256584"/>
          </a:xfrm>
        </p:spPr>
        <p:txBody>
          <a:bodyPr>
            <a:noAutofit/>
          </a:bodyPr>
          <a:lstStyle/>
          <a:p>
            <a:pPr marL="0" indent="0">
              <a:buNone/>
            </a:pPr>
            <a:endParaRPr lang="en-AU" sz="3600" dirty="0"/>
          </a:p>
          <a:p>
            <a:r>
              <a:rPr lang="en-AU" sz="3600" dirty="0"/>
              <a:t>some quasi-MCQs ... questions with options provided but additionally, a qualitative explanation required for option chosen …</a:t>
            </a:r>
          </a:p>
          <a:p>
            <a:r>
              <a:rPr lang="en-AU" sz="3600" dirty="0"/>
              <a:t>some short-response questions …</a:t>
            </a:r>
          </a:p>
          <a:p>
            <a:r>
              <a:rPr lang="en-AU" sz="3600" dirty="0"/>
              <a:t>some sample questions  have been placed in a </a:t>
            </a:r>
            <a:r>
              <a:rPr lang="en-AU" sz="3600" dirty="0" err="1"/>
              <a:t>workbin</a:t>
            </a:r>
            <a:r>
              <a:rPr lang="en-AU" sz="3600" dirty="0"/>
              <a:t> …</a:t>
            </a:r>
          </a:p>
        </p:txBody>
      </p:sp>
    </p:spTree>
    <p:extLst>
      <p:ext uri="{BB962C8B-B14F-4D97-AF65-F5344CB8AC3E}">
        <p14:creationId xmlns:p14="http://schemas.microsoft.com/office/powerpoint/2010/main" val="2803417873"/>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2132856"/>
            <a:ext cx="8784976" cy="1325562"/>
          </a:xfrm>
        </p:spPr>
        <p:txBody>
          <a:bodyPr>
            <a:normAutofit fontScale="90000"/>
          </a:bodyPr>
          <a:lstStyle/>
          <a:p>
            <a:pPr algn="ctr"/>
            <a:br>
              <a:rPr lang="en-US" sz="4800" b="1" dirty="0">
                <a:solidFill>
                  <a:srgbClr val="FF0000"/>
                </a:solidFill>
              </a:rPr>
            </a:br>
            <a:br>
              <a:rPr lang="en-US" sz="4800" b="1" dirty="0">
                <a:solidFill>
                  <a:srgbClr val="FF0000"/>
                </a:solidFill>
              </a:rPr>
            </a:br>
            <a:r>
              <a:rPr lang="en-US" sz="4800" b="1" dirty="0">
                <a:solidFill>
                  <a:srgbClr val="0070C0"/>
                </a:solidFill>
              </a:rPr>
              <a:t>(the notion of objectivity, parsed as </a:t>
            </a:r>
            <a:r>
              <a:rPr lang="en-US" sz="4800" b="1" i="1" dirty="0">
                <a:solidFill>
                  <a:srgbClr val="0070C0"/>
                </a:solidFill>
              </a:rPr>
              <a:t>the view from nowhere</a:t>
            </a:r>
            <a:r>
              <a:rPr lang="en-US" sz="4800" b="1" dirty="0">
                <a:solidFill>
                  <a:srgbClr val="0070C0"/>
                </a:solidFill>
              </a:rPr>
              <a:t>, does not add any value in efforts to understand and explain the creation of human knowledge) </a:t>
            </a:r>
          </a:p>
        </p:txBody>
      </p:sp>
    </p:spTree>
    <p:extLst>
      <p:ext uri="{BB962C8B-B14F-4D97-AF65-F5344CB8AC3E}">
        <p14:creationId xmlns:p14="http://schemas.microsoft.com/office/powerpoint/2010/main" val="3857205985"/>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fontScale="90000"/>
          </a:bodyPr>
          <a:lstStyle/>
          <a:p>
            <a:r>
              <a:rPr lang="en-US" sz="5400" dirty="0"/>
              <a:t>27 September 2022: Midterm</a:t>
            </a:r>
            <a:endParaRPr lang="en-SG" sz="5400" dirty="0"/>
          </a:p>
        </p:txBody>
      </p:sp>
      <p:sp>
        <p:nvSpPr>
          <p:cNvPr id="3" name="Content Placeholder 2"/>
          <p:cNvSpPr>
            <a:spLocks noGrp="1"/>
          </p:cNvSpPr>
          <p:nvPr>
            <p:ph idx="1"/>
          </p:nvPr>
        </p:nvSpPr>
        <p:spPr>
          <a:xfrm>
            <a:off x="913447" y="1196752"/>
            <a:ext cx="7317105" cy="5256584"/>
          </a:xfrm>
        </p:spPr>
        <p:txBody>
          <a:bodyPr>
            <a:noAutofit/>
          </a:bodyPr>
          <a:lstStyle/>
          <a:p>
            <a:pPr marL="0" indent="0">
              <a:buNone/>
            </a:pPr>
            <a:endParaRPr lang="en-AU" sz="3600" dirty="0"/>
          </a:p>
          <a:p>
            <a:r>
              <a:rPr lang="en-AU" sz="3600" dirty="0"/>
              <a:t>emphasis is on thinking/interpretation</a:t>
            </a:r>
          </a:p>
          <a:p>
            <a:r>
              <a:rPr lang="en-AU" sz="3600" dirty="0"/>
              <a:t>‘acute’ observation skills …</a:t>
            </a:r>
          </a:p>
          <a:p>
            <a:r>
              <a:rPr lang="en-AU" sz="3600" dirty="0"/>
              <a:t>have never tested content …</a:t>
            </a:r>
          </a:p>
        </p:txBody>
      </p:sp>
    </p:spTree>
    <p:extLst>
      <p:ext uri="{BB962C8B-B14F-4D97-AF65-F5344CB8AC3E}">
        <p14:creationId xmlns:p14="http://schemas.microsoft.com/office/powerpoint/2010/main" val="2522755082"/>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fontScale="90000"/>
          </a:bodyPr>
          <a:lstStyle/>
          <a:p>
            <a:r>
              <a:rPr lang="en-US" dirty="0"/>
              <a:t>recap: </a:t>
            </a:r>
            <a:r>
              <a:rPr lang="en-US" dirty="0" err="1"/>
              <a:t>Singapura</a:t>
            </a:r>
            <a:r>
              <a:rPr lang="en-US" dirty="0"/>
              <a:t> and its successors …</a:t>
            </a:r>
            <a:endParaRPr lang="en-SG" dirty="0"/>
          </a:p>
        </p:txBody>
      </p:sp>
      <p:sp>
        <p:nvSpPr>
          <p:cNvPr id="4" name="Content Placeholder 3"/>
          <p:cNvSpPr>
            <a:spLocks noGrp="1"/>
          </p:cNvSpPr>
          <p:nvPr>
            <p:ph idx="1"/>
          </p:nvPr>
        </p:nvSpPr>
        <p:spPr>
          <a:xfrm>
            <a:off x="457200" y="1340768"/>
            <a:ext cx="8229600" cy="4785395"/>
          </a:xfrm>
        </p:spPr>
        <p:txBody>
          <a:bodyPr>
            <a:normAutofit lnSpcReduction="10000"/>
          </a:bodyPr>
          <a:lstStyle/>
          <a:p>
            <a:r>
              <a:rPr lang="en-SG" strike="sngStrike" dirty="0"/>
              <a:t>Singapura</a:t>
            </a:r>
            <a:r>
              <a:rPr lang="en-SG" dirty="0"/>
              <a:t> an island under the control of the </a:t>
            </a:r>
            <a:r>
              <a:rPr lang="en-SG" dirty="0" err="1"/>
              <a:t>Laksamana</a:t>
            </a:r>
            <a:r>
              <a:rPr lang="en-SG" dirty="0"/>
              <a:t> ...</a:t>
            </a:r>
          </a:p>
          <a:p>
            <a:endParaRPr lang="en-SG" dirty="0"/>
          </a:p>
          <a:p>
            <a:r>
              <a:rPr lang="en-SG" dirty="0"/>
              <a:t>some evidence that Johor trade operated partly out of an outpost led by a </a:t>
            </a:r>
            <a:r>
              <a:rPr lang="en-SG" dirty="0" err="1"/>
              <a:t>Shahbandar</a:t>
            </a:r>
            <a:r>
              <a:rPr lang="en-SG" dirty="0"/>
              <a:t> at the Kallang river mouth ...</a:t>
            </a:r>
          </a:p>
          <a:p>
            <a:endParaRPr lang="en-SG" dirty="0"/>
          </a:p>
          <a:p>
            <a:r>
              <a:rPr lang="en-SG" dirty="0"/>
              <a:t>while there is limited </a:t>
            </a:r>
            <a:r>
              <a:rPr lang="en-SG" dirty="0" err="1"/>
              <a:t>archeological</a:t>
            </a:r>
            <a:r>
              <a:rPr lang="en-SG" dirty="0"/>
              <a:t> evidence, there is cartographical evidence ...  </a:t>
            </a:r>
            <a:endParaRPr lang="en-US" dirty="0"/>
          </a:p>
          <a:p>
            <a:endParaRPr lang="en-SG" dirty="0"/>
          </a:p>
          <a:p>
            <a:endParaRPr lang="en-SG" dirty="0"/>
          </a:p>
          <a:p>
            <a:pPr>
              <a:buNone/>
            </a:pPr>
            <a:endParaRPr lang="en-SG" dirty="0"/>
          </a:p>
        </p:txBody>
      </p:sp>
    </p:spTree>
    <p:extLst>
      <p:ext uri="{BB962C8B-B14F-4D97-AF65-F5344CB8AC3E}">
        <p14:creationId xmlns:p14="http://schemas.microsoft.com/office/powerpoint/2010/main" val="16918174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 calcmode="lin" valueType="num">
                                      <p:cBhvr additive="base">
                                        <p:cTn id="24"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635" y="2132856"/>
            <a:ext cx="7317105" cy="1325562"/>
          </a:xfrm>
        </p:spPr>
        <p:txBody>
          <a:bodyPr>
            <a:normAutofit/>
          </a:bodyPr>
          <a:lstStyle/>
          <a:p>
            <a:pPr algn="ctr"/>
            <a:r>
              <a:rPr lang="en-US" sz="4800" b="1" dirty="0"/>
              <a:t>Question and </a:t>
            </a:r>
            <a:r>
              <a:rPr lang="en-US" sz="4800" b="1" dirty="0">
                <a:solidFill>
                  <a:srgbClr val="0070C0"/>
                </a:solidFill>
              </a:rPr>
              <a:t>Response</a:t>
            </a:r>
          </a:p>
        </p:txBody>
      </p:sp>
    </p:spTree>
    <p:extLst>
      <p:ext uri="{BB962C8B-B14F-4D97-AF65-F5344CB8AC3E}">
        <p14:creationId xmlns:p14="http://schemas.microsoft.com/office/powerpoint/2010/main" val="1601618201"/>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noAutofit/>
          </a:bodyPr>
          <a:lstStyle/>
          <a:p>
            <a:r>
              <a:rPr lang="en-SG" sz="3600" strike="sngStrike" dirty="0" err="1"/>
              <a:t>Singapura</a:t>
            </a:r>
            <a:r>
              <a:rPr lang="en-SG" sz="3600" dirty="0"/>
              <a:t> an island in a contested realm …</a:t>
            </a:r>
            <a:endParaRPr lang="en-US" sz="3600" cap="none" dirty="0"/>
          </a:p>
        </p:txBody>
      </p:sp>
      <p:pic>
        <p:nvPicPr>
          <p:cNvPr id="5" name="Picture 4"/>
          <p:cNvPicPr>
            <a:picLocks noChangeAspect="1"/>
          </p:cNvPicPr>
          <p:nvPr/>
        </p:nvPicPr>
        <p:blipFill>
          <a:blip r:embed="rId2" cstate="print"/>
          <a:stretch>
            <a:fillRect/>
          </a:stretch>
        </p:blipFill>
        <p:spPr bwMode="auto">
          <a:xfrm>
            <a:off x="2339752" y="1006932"/>
            <a:ext cx="4065775" cy="5851068"/>
          </a:xfrm>
          <a:prstGeom prst="rect">
            <a:avLst/>
          </a:prstGeom>
          <a:noFill/>
          <a:ln w="9525">
            <a:noFill/>
            <a:miter lim="800000"/>
            <a:headEnd/>
            <a:tailEnd/>
          </a:ln>
        </p:spPr>
      </p:pic>
    </p:spTree>
    <p:extLst>
      <p:ext uri="{BB962C8B-B14F-4D97-AF65-F5344CB8AC3E}">
        <p14:creationId xmlns:p14="http://schemas.microsoft.com/office/powerpoint/2010/main" val="2358246475"/>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fontScale="90000"/>
          </a:bodyPr>
          <a:lstStyle/>
          <a:p>
            <a:r>
              <a:rPr lang="en-US" dirty="0"/>
              <a:t>recap: </a:t>
            </a:r>
            <a:r>
              <a:rPr lang="en-US" dirty="0" err="1"/>
              <a:t>Singapura</a:t>
            </a:r>
            <a:r>
              <a:rPr lang="en-US" dirty="0"/>
              <a:t> and its successors …</a:t>
            </a:r>
            <a:endParaRPr lang="en-SG" dirty="0"/>
          </a:p>
        </p:txBody>
      </p:sp>
      <p:sp>
        <p:nvSpPr>
          <p:cNvPr id="4" name="Content Placeholder 3"/>
          <p:cNvSpPr>
            <a:spLocks noGrp="1"/>
          </p:cNvSpPr>
          <p:nvPr>
            <p:ph idx="1"/>
          </p:nvPr>
        </p:nvSpPr>
        <p:spPr>
          <a:xfrm>
            <a:off x="457200" y="1340768"/>
            <a:ext cx="8229600" cy="4785395"/>
          </a:xfrm>
        </p:spPr>
        <p:txBody>
          <a:bodyPr>
            <a:normAutofit fontScale="92500" lnSpcReduction="20000"/>
          </a:bodyPr>
          <a:lstStyle/>
          <a:p>
            <a:endParaRPr lang="en-SG" dirty="0"/>
          </a:p>
          <a:p>
            <a:r>
              <a:rPr lang="en-SG" dirty="0"/>
              <a:t>the island offered to a British country trader in the early 18</a:t>
            </a:r>
            <a:r>
              <a:rPr lang="en-SG" baseline="30000" dirty="0"/>
              <a:t>th</a:t>
            </a:r>
            <a:r>
              <a:rPr lang="en-SG" dirty="0"/>
              <a:t> century ...</a:t>
            </a:r>
          </a:p>
          <a:p>
            <a:endParaRPr lang="en-SG" dirty="0"/>
          </a:p>
          <a:p>
            <a:r>
              <a:rPr lang="en-SG" dirty="0"/>
              <a:t>a relative marginalisation and depopulation ...</a:t>
            </a:r>
          </a:p>
          <a:p>
            <a:endParaRPr lang="en-SG" dirty="0"/>
          </a:p>
          <a:p>
            <a:r>
              <a:rPr lang="en-SG" dirty="0"/>
              <a:t>under control of </a:t>
            </a:r>
            <a:r>
              <a:rPr lang="en-SG" dirty="0" err="1"/>
              <a:t>Temenggong</a:t>
            </a:r>
            <a:r>
              <a:rPr lang="en-SG" dirty="0"/>
              <a:t> …</a:t>
            </a:r>
          </a:p>
          <a:p>
            <a:endParaRPr lang="en-SG" dirty="0"/>
          </a:p>
          <a:p>
            <a:r>
              <a:rPr lang="en-SG" dirty="0"/>
              <a:t>presence of Chinese </a:t>
            </a:r>
            <a:r>
              <a:rPr lang="en-SG" dirty="0" err="1"/>
              <a:t>gambier</a:t>
            </a:r>
            <a:r>
              <a:rPr lang="en-SG" dirty="0"/>
              <a:t> planters (invitees of the </a:t>
            </a:r>
            <a:r>
              <a:rPr lang="en-SG" dirty="0" err="1"/>
              <a:t>Temenggong</a:t>
            </a:r>
            <a:r>
              <a:rPr lang="en-SG" dirty="0"/>
              <a:t>) … </a:t>
            </a:r>
          </a:p>
          <a:p>
            <a:endParaRPr lang="en-SG" dirty="0"/>
          </a:p>
          <a:p>
            <a:endParaRPr lang="en-SG" dirty="0"/>
          </a:p>
          <a:p>
            <a:pPr>
              <a:buNone/>
            </a:pPr>
            <a:endParaRPr lang="en-SG" dirty="0"/>
          </a:p>
        </p:txBody>
      </p:sp>
    </p:spTree>
    <p:extLst>
      <p:ext uri="{BB962C8B-B14F-4D97-AF65-F5344CB8AC3E}">
        <p14:creationId xmlns:p14="http://schemas.microsoft.com/office/powerpoint/2010/main" val="37087276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 calcmode="lin" valueType="num">
                                      <p:cBhvr additive="base">
                                        <p:cTn id="1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 calcmode="lin" valueType="num">
                                      <p:cBhvr additive="base">
                                        <p:cTn id="2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 calcmode="lin" valueType="num">
                                      <p:cBhvr additive="base">
                                        <p:cTn id="3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2787</TotalTime>
  <Words>2337</Words>
  <Application>Microsoft Office PowerPoint</Application>
  <PresentationFormat>On-screen Show (4:3)</PresentationFormat>
  <Paragraphs>512</Paragraphs>
  <Slides>70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Arial</vt:lpstr>
      <vt:lpstr>Calibri</vt:lpstr>
      <vt:lpstr>Times New Roman</vt:lpstr>
      <vt:lpstr>Office Theme</vt:lpstr>
      <vt:lpstr> listen … </vt:lpstr>
      <vt:lpstr>GES1011/GESS1009</vt:lpstr>
      <vt:lpstr>recap …</vt:lpstr>
      <vt:lpstr>recap: a more recent regional human unfolding</vt:lpstr>
      <vt:lpstr>recap: Singapura and its successors …</vt:lpstr>
      <vt:lpstr>recap: Singapura and its successors …</vt:lpstr>
      <vt:lpstr>recap: Singapura and its successors …</vt:lpstr>
      <vt:lpstr>Singapura an island in a contested realm …</vt:lpstr>
      <vt:lpstr>recap: Singapura and its successors …</vt:lpstr>
      <vt:lpstr>Question and Response</vt:lpstr>
      <vt:lpstr>our task today …</vt:lpstr>
      <vt:lpstr>colonialism/imperialism…</vt:lpstr>
      <vt:lpstr>VOC/Dutch exploration and colonisation …</vt:lpstr>
      <vt:lpstr>colonialism/imperialism…</vt:lpstr>
      <vt:lpstr>PowerPoint Presentation</vt:lpstr>
      <vt:lpstr>colonialism/imperialism…</vt:lpstr>
      <vt:lpstr>PowerPoint Presentation</vt:lpstr>
      <vt:lpstr>colonialism/imperialism…</vt:lpstr>
      <vt:lpstr>PowerPoint Presentation</vt:lpstr>
      <vt:lpstr>colonialism/imperialism…</vt:lpstr>
      <vt:lpstr>PowerPoint Presentation</vt:lpstr>
      <vt:lpstr>colonialism/imperialism…</vt:lpstr>
      <vt:lpstr>PowerPoint Presentation</vt:lpstr>
      <vt:lpstr>colonialism/imperialism…</vt:lpstr>
      <vt:lpstr>Question and Response</vt:lpstr>
      <vt:lpstr>another presence in the region …</vt:lpstr>
      <vt:lpstr>another presence in the region …</vt:lpstr>
      <vt:lpstr>another presence in the region …</vt:lpstr>
      <vt:lpstr>another presence in the region …</vt:lpstr>
      <vt:lpstr>EEIC in Singapura ...</vt:lpstr>
      <vt:lpstr>PowerPoint Presentation</vt:lpstr>
      <vt:lpstr>PowerPoint Presentation</vt:lpstr>
      <vt:lpstr>EEIC in Singapura ...</vt:lpstr>
      <vt:lpstr>PowerPoint Presentation</vt:lpstr>
      <vt:lpstr>EEIC in Singapura Singapore* ...</vt:lpstr>
      <vt:lpstr>PowerPoint Presentation</vt:lpstr>
      <vt:lpstr>EEIC in Singapura Singapore ...</vt:lpstr>
      <vt:lpstr>EEIC in Singapura Singapore ...</vt:lpstr>
      <vt:lpstr>EEIC in Singapura Singapore ...</vt:lpstr>
      <vt:lpstr>EEIC in Singapura Singapore ...</vt:lpstr>
      <vt:lpstr>EEIC in Singapura Singapore ...</vt:lpstr>
      <vt:lpstr>EEIC in Singapura Singapore ...</vt:lpstr>
      <vt:lpstr>EEIC in Singapura Singapore ...</vt:lpstr>
      <vt:lpstr>EEIC in Singapura Singapore ...</vt:lpstr>
      <vt:lpstr>EEIC in Singapura Singapore ...</vt:lpstr>
      <vt:lpstr>EEIC in Singapura Singapore ...</vt:lpstr>
      <vt:lpstr>Question and Response</vt:lpstr>
      <vt:lpstr>an early observer of EEIC’s Singapore ...</vt:lpstr>
      <vt:lpstr>an early observer of EEIC’s Singapore ...</vt:lpstr>
      <vt:lpstr>an early observer of EEIC’s Singapore ...</vt:lpstr>
      <vt:lpstr>an early observer of EEIC’s Singapore ...</vt:lpstr>
      <vt:lpstr>an early observer of EEIC’s Singapore ...</vt:lpstr>
      <vt:lpstr>an early observer of EEIC’s Singapore ...</vt:lpstr>
      <vt:lpstr>an early observer of EEIC’s Singapore ...</vt:lpstr>
      <vt:lpstr>an early observer of EEIC’s Singapore ...</vt:lpstr>
      <vt:lpstr>an early observer of EEIC’s Singapore ...</vt:lpstr>
      <vt:lpstr>an early observer of EEIC’s Singapore ...</vt:lpstr>
      <vt:lpstr>an early observer of EEIC’s Singapore ...</vt:lpstr>
      <vt:lpstr>Question and Response</vt:lpstr>
      <vt:lpstr>colonialism/imperialism…</vt:lpstr>
      <vt:lpstr>colonialism/imperialism…</vt:lpstr>
      <vt:lpstr>colonialism/imperialism…</vt:lpstr>
      <vt:lpstr>colonialism/imperialism…</vt:lpstr>
      <vt:lpstr>colonialism/imperialism…</vt:lpstr>
      <vt:lpstr>Question and Response</vt:lpstr>
      <vt:lpstr>27 September 2022: Midterm</vt:lpstr>
      <vt:lpstr>27 September 2022: Midterm</vt:lpstr>
      <vt:lpstr>  (the notion of objectivity, parsed as the view from nowhere, does not add any value in efforts to understand and explain the creation of human knowledge) </vt:lpstr>
      <vt:lpstr>27 September 2022: Midterm</vt:lpstr>
      <vt:lpstr>Question and Response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Lawrence, Kelvin</cp:lastModifiedBy>
  <cp:revision>280</cp:revision>
  <dcterms:created xsi:type="dcterms:W3CDTF">2017-08-16T06:32:12Z</dcterms:created>
  <dcterms:modified xsi:type="dcterms:W3CDTF">2022-09-13T09:53:46Z</dcterms:modified>
</cp:coreProperties>
</file>