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2" r:id="rId2"/>
    <p:sldId id="847" r:id="rId3"/>
    <p:sldId id="853" r:id="rId4"/>
    <p:sldId id="854" r:id="rId5"/>
    <p:sldId id="855" r:id="rId6"/>
    <p:sldId id="856" r:id="rId7"/>
    <p:sldId id="857" r:id="rId8"/>
    <p:sldId id="742" r:id="rId9"/>
    <p:sldId id="812" r:id="rId10"/>
    <p:sldId id="817" r:id="rId11"/>
    <p:sldId id="873" r:id="rId12"/>
    <p:sldId id="815" r:id="rId13"/>
    <p:sldId id="832" r:id="rId14"/>
    <p:sldId id="819" r:id="rId15"/>
    <p:sldId id="818" r:id="rId16"/>
    <p:sldId id="816" r:id="rId17"/>
    <p:sldId id="820" r:id="rId18"/>
    <p:sldId id="876" r:id="rId19"/>
    <p:sldId id="752" r:id="rId20"/>
    <p:sldId id="761" r:id="rId21"/>
    <p:sldId id="762" r:id="rId22"/>
    <p:sldId id="763" r:id="rId23"/>
    <p:sldId id="767" r:id="rId24"/>
    <p:sldId id="822" r:id="rId25"/>
    <p:sldId id="821" r:id="rId26"/>
    <p:sldId id="823" r:id="rId27"/>
    <p:sldId id="772" r:id="rId28"/>
    <p:sldId id="827" r:id="rId29"/>
    <p:sldId id="828" r:id="rId30"/>
    <p:sldId id="825" r:id="rId31"/>
    <p:sldId id="771" r:id="rId32"/>
    <p:sldId id="858" r:id="rId33"/>
    <p:sldId id="824" r:id="rId34"/>
    <p:sldId id="826" r:id="rId35"/>
    <p:sldId id="774" r:id="rId36"/>
    <p:sldId id="775" r:id="rId37"/>
    <p:sldId id="776" r:id="rId38"/>
    <p:sldId id="831" r:id="rId39"/>
    <p:sldId id="781" r:id="rId40"/>
    <p:sldId id="782" r:id="rId41"/>
    <p:sldId id="842" r:id="rId42"/>
    <p:sldId id="843" r:id="rId43"/>
    <p:sldId id="861" r:id="rId44"/>
    <p:sldId id="783" r:id="rId45"/>
    <p:sldId id="874" r:id="rId46"/>
    <p:sldId id="875" r:id="rId47"/>
    <p:sldId id="785" r:id="rId48"/>
    <p:sldId id="786" r:id="rId49"/>
    <p:sldId id="836" r:id="rId50"/>
    <p:sldId id="840" r:id="rId51"/>
    <p:sldId id="835" r:id="rId52"/>
    <p:sldId id="837" r:id="rId53"/>
    <p:sldId id="839" r:id="rId54"/>
    <p:sldId id="834" r:id="rId55"/>
    <p:sldId id="838" r:id="rId56"/>
    <p:sldId id="833" r:id="rId57"/>
    <p:sldId id="787" r:id="rId58"/>
    <p:sldId id="791" r:id="rId59"/>
    <p:sldId id="864" r:id="rId60"/>
    <p:sldId id="865" r:id="rId61"/>
    <p:sldId id="877" r:id="rId62"/>
    <p:sldId id="795" r:id="rId63"/>
    <p:sldId id="794" r:id="rId64"/>
    <p:sldId id="878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4747" autoAdjust="0"/>
  </p:normalViewPr>
  <p:slideViewPr>
    <p:cSldViewPr>
      <p:cViewPr varScale="1">
        <p:scale>
          <a:sx n="90" d="100"/>
          <a:sy n="90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1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1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A548-9F64-4AFE-80FA-670AAD632994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IH0N469RF8" TargetMode="External"/><Relationship Id="rId2" Type="http://schemas.openxmlformats.org/officeDocument/2006/relationships/hyperlink" Target="https://www.youtube.com/watch?v=YdMAXaxCSUI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google.com.sg/url?sa=i&amp;rct=j&amp;q=&amp;esrc=s&amp;source=images&amp;cd=&amp;cad=rja&amp;uact=8&amp;ved=0ahUKEwin_vvYiuPWAhWIPo8KHSC3Bz8QjRwIBw&amp;url=https://twitter.com/henrydelesquen/status/631197770431512576&amp;psig=AOvVaw22BIUyYoQX_IlkkpizGYeX&amp;ust=1507621933675834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d.com/talks/aj_jacobs_the_world_s_largest_family_reunion_we_re_all_invited?language=en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9Ihs241zeg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GES1011/GESS1009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9168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SG" sz="58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SG" sz="5800" dirty="0"/>
              <a:t>The Evolution of a 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SG" sz="5800" dirty="0"/>
              <a:t>Global City-State</a:t>
            </a:r>
          </a:p>
          <a:p>
            <a:pPr algn="ctr">
              <a:buNone/>
            </a:pPr>
            <a:endParaRPr lang="en-SG" sz="6600" dirty="0"/>
          </a:p>
        </p:txBody>
      </p:sp>
    </p:spTree>
    <p:extLst>
      <p:ext uri="{BB962C8B-B14F-4D97-AF65-F5344CB8AC3E}">
        <p14:creationId xmlns:p14="http://schemas.microsoft.com/office/powerpoint/2010/main" val="419517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think about it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pPr marL="0" indent="0">
              <a:buNone/>
            </a:pPr>
            <a:r>
              <a:rPr lang="en-SG" sz="5900" dirty="0"/>
              <a:t>imperialism/colonialism</a:t>
            </a:r>
          </a:p>
          <a:p>
            <a:endParaRPr lang="en-SG" sz="5900" dirty="0"/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think about it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SG" dirty="0"/>
          </a:p>
          <a:p>
            <a:r>
              <a:rPr lang="en-SG" sz="5900" dirty="0"/>
              <a:t>the effort to conceptualise and isolate so-called main reasons for a 500 year phenomenon ...</a:t>
            </a:r>
          </a:p>
          <a:p>
            <a:endParaRPr lang="en-SG" sz="5900" dirty="0"/>
          </a:p>
          <a:p>
            <a:r>
              <a:rPr lang="en-SG" sz="5900" dirty="0"/>
              <a:t>even if 200 years ...</a:t>
            </a:r>
          </a:p>
          <a:p>
            <a:endParaRPr lang="en-SG" sz="5900" dirty="0"/>
          </a:p>
          <a:p>
            <a:r>
              <a:rPr lang="en-SG" sz="5900" dirty="0"/>
              <a:t>possible but improbable ...</a:t>
            </a:r>
          </a:p>
          <a:p>
            <a:endParaRPr lang="en-SG" sz="5900" dirty="0"/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46280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think about it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SG" dirty="0"/>
          </a:p>
          <a:p>
            <a:r>
              <a:rPr lang="en-SG" sz="5900" dirty="0"/>
              <a:t>sometimes, such efforts stem from efforts or desires  </a:t>
            </a:r>
            <a:r>
              <a:rPr lang="en-SG" sz="5900" dirty="0">
                <a:solidFill>
                  <a:srgbClr val="0070C0"/>
                </a:solidFill>
              </a:rPr>
              <a:t>to offer clear beginnings,  middles and ends to historical </a:t>
            </a:r>
            <a:r>
              <a:rPr lang="en-SG" sz="5900" dirty="0" err="1">
                <a:solidFill>
                  <a:srgbClr val="0070C0"/>
                </a:solidFill>
              </a:rPr>
              <a:t>unfoldings</a:t>
            </a:r>
            <a:r>
              <a:rPr lang="en-SG" sz="5900" dirty="0">
                <a:solidFill>
                  <a:srgbClr val="0070C0"/>
                </a:solidFill>
              </a:rPr>
              <a:t> </a:t>
            </a:r>
            <a:r>
              <a:rPr lang="en-SG" sz="5900" dirty="0"/>
              <a:t>...</a:t>
            </a:r>
          </a:p>
          <a:p>
            <a:endParaRPr lang="en-SG" sz="5900" dirty="0"/>
          </a:p>
          <a:p>
            <a:r>
              <a:rPr lang="en-SG" sz="5900" dirty="0"/>
              <a:t>and </a:t>
            </a:r>
            <a:r>
              <a:rPr lang="en-SG" sz="5900" dirty="0">
                <a:solidFill>
                  <a:srgbClr val="0070C0"/>
                </a:solidFill>
              </a:rPr>
              <a:t>over-emphasize ‘original’ motivations and impulses</a:t>
            </a:r>
            <a:r>
              <a:rPr lang="en-SG" sz="5900" dirty="0"/>
              <a:t> ...</a:t>
            </a:r>
          </a:p>
          <a:p>
            <a:endParaRPr lang="en-SG" sz="5900" dirty="0"/>
          </a:p>
          <a:p>
            <a:r>
              <a:rPr lang="en-SG" sz="5900" dirty="0"/>
              <a:t>and/or emphasising </a:t>
            </a:r>
            <a:r>
              <a:rPr lang="en-SG" sz="5900" dirty="0">
                <a:solidFill>
                  <a:srgbClr val="0070C0"/>
                </a:solidFill>
              </a:rPr>
              <a:t>causality</a:t>
            </a:r>
            <a:r>
              <a:rPr lang="en-SG" sz="5900" dirty="0"/>
              <a:t> instead of </a:t>
            </a:r>
            <a:r>
              <a:rPr lang="en-SG" sz="5900" dirty="0">
                <a:solidFill>
                  <a:srgbClr val="FF0000"/>
                </a:solidFill>
              </a:rPr>
              <a:t>complexity </a:t>
            </a:r>
            <a:r>
              <a:rPr lang="en-SG" sz="5900" dirty="0"/>
              <a:t>...  </a:t>
            </a:r>
          </a:p>
          <a:p>
            <a:endParaRPr lang="en-SG" sz="5900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think about it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SG" dirty="0"/>
          </a:p>
          <a:p>
            <a:r>
              <a:rPr lang="en-SG" sz="5900" dirty="0"/>
              <a:t>A may influence B ...</a:t>
            </a:r>
          </a:p>
          <a:p>
            <a:endParaRPr lang="en-SG" sz="5900" dirty="0"/>
          </a:p>
          <a:p>
            <a:r>
              <a:rPr lang="en-SG" sz="5900" dirty="0"/>
              <a:t>but this may only be the beginning, not the end of the story ....</a:t>
            </a:r>
          </a:p>
          <a:p>
            <a:endParaRPr lang="en-SG" sz="5900" dirty="0"/>
          </a:p>
          <a:p>
            <a:r>
              <a:rPr lang="en-SG" sz="5900" dirty="0"/>
              <a:t>(after some time) B may in turn influence A ...</a:t>
            </a:r>
          </a:p>
          <a:p>
            <a:endParaRPr lang="en-SG" sz="5900" dirty="0"/>
          </a:p>
          <a:p>
            <a:r>
              <a:rPr lang="en-SG" sz="5900" dirty="0"/>
              <a:t>and (again, after some time and reflection) A influence B  ...</a:t>
            </a:r>
          </a:p>
          <a:p>
            <a:pPr>
              <a:buNone/>
            </a:pPr>
            <a:endParaRPr lang="en-SG" sz="5900" dirty="0"/>
          </a:p>
          <a:p>
            <a:endParaRPr lang="en-SG" sz="5900" dirty="0"/>
          </a:p>
          <a:p>
            <a:endParaRPr lang="en-SG" sz="5900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think about it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A                  B </a:t>
            </a:r>
          </a:p>
          <a:p>
            <a:endParaRPr lang="en-SG" sz="4800" dirty="0"/>
          </a:p>
          <a:p>
            <a:r>
              <a:rPr lang="en-SG" sz="4800" dirty="0"/>
              <a:t>A                  B</a:t>
            </a:r>
          </a:p>
          <a:p>
            <a:endParaRPr lang="en-SG" sz="4800" dirty="0"/>
          </a:p>
          <a:p>
            <a:r>
              <a:rPr lang="en-SG" sz="4800" dirty="0"/>
              <a:t>A                  B</a:t>
            </a:r>
          </a:p>
          <a:p>
            <a:endParaRPr lang="en-SG" sz="5900" dirty="0"/>
          </a:p>
          <a:p>
            <a:endParaRPr lang="en-SG" sz="5900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  <p:sp>
        <p:nvSpPr>
          <p:cNvPr id="5" name="Right Arrow 4"/>
          <p:cNvSpPr/>
          <p:nvPr/>
        </p:nvSpPr>
        <p:spPr>
          <a:xfrm>
            <a:off x="1835696" y="18448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835696" y="32129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1763688" y="37890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835696" y="49411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1763688" y="5229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835696" y="5445224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1763688" y="5661248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think about it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SG" dirty="0"/>
          </a:p>
          <a:p>
            <a:r>
              <a:rPr lang="en-SG" sz="5900" dirty="0"/>
              <a:t>the ramifications are potentially endless ... </a:t>
            </a:r>
          </a:p>
          <a:p>
            <a:pPr>
              <a:buNone/>
            </a:pPr>
            <a:endParaRPr lang="en-SG" sz="5900" dirty="0"/>
          </a:p>
          <a:p>
            <a:r>
              <a:rPr lang="en-SG" sz="5900" dirty="0"/>
              <a:t>and the number of imperial contexts numerous ...</a:t>
            </a:r>
          </a:p>
          <a:p>
            <a:endParaRPr lang="en-SG" sz="5900" dirty="0"/>
          </a:p>
          <a:p>
            <a:endParaRPr lang="en-SG" sz="5900" dirty="0"/>
          </a:p>
          <a:p>
            <a:endParaRPr lang="en-SG" sz="5900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think about it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SG" dirty="0"/>
          </a:p>
          <a:p>
            <a:r>
              <a:rPr lang="en-SG" sz="5900" dirty="0"/>
              <a:t>appreciate </a:t>
            </a:r>
            <a:r>
              <a:rPr lang="en-SG" sz="5900" dirty="0">
                <a:solidFill>
                  <a:srgbClr val="FF0000"/>
                </a:solidFill>
              </a:rPr>
              <a:t>multiple colonial actors</a:t>
            </a:r>
            <a:r>
              <a:rPr lang="en-SG" sz="5900" dirty="0"/>
              <a:t>: traders, armed forces, capitalists, clergy, convicts ...</a:t>
            </a:r>
          </a:p>
          <a:p>
            <a:endParaRPr lang="en-SG" sz="5900" dirty="0"/>
          </a:p>
          <a:p>
            <a:r>
              <a:rPr lang="en-SG" sz="5900" dirty="0"/>
              <a:t>appreciate that they were </a:t>
            </a:r>
            <a:r>
              <a:rPr lang="en-SG" sz="5900" dirty="0">
                <a:solidFill>
                  <a:srgbClr val="FF0000"/>
                </a:solidFill>
              </a:rPr>
              <a:t>human beings </a:t>
            </a:r>
            <a:r>
              <a:rPr lang="en-SG" sz="5900" dirty="0"/>
              <a:t>with needs and wants ...</a:t>
            </a:r>
          </a:p>
          <a:p>
            <a:endParaRPr lang="en-SG" sz="5900" dirty="0"/>
          </a:p>
          <a:p>
            <a:r>
              <a:rPr lang="en-SG" sz="5900" dirty="0"/>
              <a:t>who met other human beings with needs and wants ...</a:t>
            </a:r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think about it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SG" dirty="0"/>
          </a:p>
          <a:p>
            <a:r>
              <a:rPr lang="en-SG" sz="5900" dirty="0"/>
              <a:t>even if in some ways superior technologically with superior canons and guns on swifter vessels ...</a:t>
            </a:r>
          </a:p>
          <a:p>
            <a:endParaRPr lang="en-SG" sz="5900" dirty="0"/>
          </a:p>
          <a:p>
            <a:r>
              <a:rPr lang="en-SG" sz="5900" dirty="0"/>
              <a:t>the context of their arrival was varied ...</a:t>
            </a:r>
          </a:p>
          <a:p>
            <a:endParaRPr lang="en-SG" sz="5900" dirty="0"/>
          </a:p>
          <a:p>
            <a:r>
              <a:rPr lang="en-SG" sz="5900" dirty="0"/>
              <a:t>guns without food and water ...</a:t>
            </a:r>
          </a:p>
          <a:p>
            <a:r>
              <a:rPr lang="en-SG" sz="5900" dirty="0"/>
              <a:t>partially capsized vessels ...</a:t>
            </a:r>
          </a:p>
          <a:p>
            <a:r>
              <a:rPr lang="en-SG" sz="5900" dirty="0"/>
              <a:t>dampened gunpowder ...</a:t>
            </a:r>
          </a:p>
          <a:p>
            <a:r>
              <a:rPr lang="en-SG" sz="5900" dirty="0"/>
              <a:t>sickness and unexpected death ...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think about it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pPr marL="0" indent="0">
              <a:buNone/>
            </a:pPr>
            <a:r>
              <a:rPr lang="en-SG" sz="5900" dirty="0"/>
              <a:t>imperialism/colonialism</a:t>
            </a:r>
          </a:p>
          <a:p>
            <a:endParaRPr lang="en-SG" sz="5900" dirty="0"/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01693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37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dirty="0">
                <a:hlinkClick r:id="rId2"/>
              </a:rPr>
            </a:br>
            <a:r>
              <a:rPr lang="en-US" dirty="0">
                <a:hlinkClick r:id="rId3"/>
              </a:rPr>
              <a:t>listen </a:t>
            </a:r>
            <a:r>
              <a:rPr lang="en-US" u="sng" dirty="0">
                <a:hlinkClick r:id="rId3"/>
              </a:rPr>
              <a:t>…</a:t>
            </a: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8249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SG" dirty="0"/>
              <a:t>colonial Singapore 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7592080" cy="4997013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sz="4000" dirty="0"/>
          </a:p>
          <a:p>
            <a:r>
              <a:rPr lang="en-SG" sz="4000" dirty="0"/>
              <a:t>in colonial Singapore …</a:t>
            </a:r>
          </a:p>
          <a:p>
            <a:endParaRPr lang="en-SG" sz="4000" dirty="0"/>
          </a:p>
          <a:p>
            <a:r>
              <a:rPr lang="en-SG" sz="4000" dirty="0"/>
              <a:t>spaces were carved out early on and designated for various </a:t>
            </a:r>
            <a:r>
              <a:rPr lang="en-SG" sz="4000" dirty="0">
                <a:solidFill>
                  <a:srgbClr val="FF0000"/>
                </a:solidFill>
              </a:rPr>
              <a:t>communities</a:t>
            </a:r>
            <a:r>
              <a:rPr lang="en-SG" sz="4000" dirty="0"/>
              <a:t> …</a:t>
            </a: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SG" dirty="0"/>
          </a:p>
          <a:p>
            <a:r>
              <a:rPr lang="en-AU" sz="4000" dirty="0"/>
              <a:t>in 1824, Singapore had about 10,000 residents:</a:t>
            </a:r>
          </a:p>
          <a:p>
            <a:r>
              <a:rPr lang="en-AU" sz="4000" dirty="0"/>
              <a:t>Malays 4,500 </a:t>
            </a:r>
          </a:p>
          <a:p>
            <a:r>
              <a:rPr lang="en-AU" sz="4000" dirty="0"/>
              <a:t>Chinese 3,317 </a:t>
            </a:r>
          </a:p>
          <a:p>
            <a:r>
              <a:rPr lang="en-AU" sz="4000" dirty="0"/>
              <a:t>the rest: </a:t>
            </a:r>
            <a:r>
              <a:rPr lang="en-AU" sz="4000" dirty="0" err="1"/>
              <a:t>Bugis</a:t>
            </a:r>
            <a:r>
              <a:rPr lang="en-AU" sz="4000" dirty="0"/>
              <a:t>, Indians and less than a hundred Europeans …</a:t>
            </a:r>
            <a:endParaRPr lang="en-SG" sz="40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51375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r>
              <a:rPr lang="en-SG" dirty="0"/>
              <a:t>in the early years of British imperialism (in India) …</a:t>
            </a:r>
          </a:p>
          <a:p>
            <a:r>
              <a:rPr lang="en-SG" dirty="0"/>
              <a:t>British presence almost exclusively </a:t>
            </a:r>
            <a:r>
              <a:rPr lang="en-SG" dirty="0">
                <a:solidFill>
                  <a:srgbClr val="FF0000"/>
                </a:solidFill>
              </a:rPr>
              <a:t>male</a:t>
            </a:r>
            <a:r>
              <a:rPr lang="en-SG" dirty="0"/>
              <a:t> …</a:t>
            </a:r>
          </a:p>
          <a:p>
            <a:r>
              <a:rPr lang="en-SG" dirty="0"/>
              <a:t>women and children did not accompany spouse for various reasons …</a:t>
            </a:r>
          </a:p>
          <a:p>
            <a:r>
              <a:rPr lang="en-SG" dirty="0"/>
              <a:t>more important of which were: climate, hygiene, disease and arduous journey ... 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endParaRPr lang="en-SG" dirty="0"/>
          </a:p>
          <a:p>
            <a:pPr algn="ctr">
              <a:buNone/>
            </a:pPr>
            <a:endParaRPr lang="en-SG" dirty="0"/>
          </a:p>
          <a:p>
            <a:pPr algn="ctr">
              <a:buNone/>
            </a:pPr>
            <a:endParaRPr lang="en-SG" dirty="0"/>
          </a:p>
          <a:p>
            <a:pPr algn="ctr">
              <a:buNone/>
            </a:pPr>
            <a:r>
              <a:rPr lang="en-SG" sz="49200" dirty="0"/>
              <a:t>early 1800s</a:t>
            </a:r>
            <a:endParaRPr lang="en-SG" sz="102800" dirty="0"/>
          </a:p>
        </p:txBody>
      </p:sp>
    </p:spTree>
  </p:cSld>
  <p:clrMapOvr>
    <a:masterClrMapping/>
  </p:clrMapOvr>
  <p:transition>
    <p:wheel spokes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SG" dirty="0"/>
              <a:t>colonial Singapore …</a:t>
            </a:r>
          </a:p>
        </p:txBody>
      </p:sp>
      <p:pic>
        <p:nvPicPr>
          <p:cNvPr id="1026" name="Picture 2" descr="https://qph.ec.quoracdn.net/main-qimg-8f103db5a3ce7616adef8f52eacfa1f1-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257032" cy="4680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7564174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endParaRPr lang="en-SG" dirty="0"/>
          </a:p>
          <a:p>
            <a:pPr algn="ctr">
              <a:buNone/>
            </a:pPr>
            <a:endParaRPr lang="en-SG" dirty="0"/>
          </a:p>
          <a:p>
            <a:pPr algn="ctr">
              <a:buNone/>
            </a:pPr>
            <a:endParaRPr lang="en-SG" dirty="0"/>
          </a:p>
          <a:p>
            <a:pPr algn="ctr">
              <a:buNone/>
            </a:pPr>
            <a:r>
              <a:rPr lang="en-SG" sz="102800" dirty="0"/>
              <a:t>1830</a:t>
            </a:r>
          </a:p>
        </p:txBody>
      </p:sp>
    </p:spTree>
  </p:cSld>
  <p:clrMapOvr>
    <a:masterClrMapping/>
  </p:clrMapOvr>
  <p:transition>
    <p:wheel spokes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colonial Singapore (Overland Route)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6622916" cy="495571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SG" dirty="0"/>
          </a:p>
          <a:p>
            <a:r>
              <a:rPr lang="en-US" sz="3600" dirty="0"/>
              <a:t>the connection across the Middle East was suitable only for passengers and mail …</a:t>
            </a:r>
          </a:p>
          <a:p>
            <a:endParaRPr lang="en-SG" sz="3600" dirty="0"/>
          </a:p>
          <a:p>
            <a:r>
              <a:rPr lang="en-SG" sz="3600" dirty="0"/>
              <a:t>only possible after the invention of steam ...</a:t>
            </a:r>
          </a:p>
          <a:p>
            <a:endParaRPr lang="en-US" sz="3600" dirty="0"/>
          </a:p>
          <a:p>
            <a:r>
              <a:rPr lang="en-US" sz="3600" dirty="0"/>
              <a:t>there was an awkward trip by horse-drawn wagon 84 miles across the desert from Suez to Cairo …</a:t>
            </a:r>
          </a:p>
          <a:p>
            <a:endParaRPr lang="en-US" sz="3600" dirty="0"/>
          </a:p>
          <a:p>
            <a:r>
              <a:rPr lang="en-US" sz="3600" dirty="0"/>
              <a:t>down the Nile in a tiny paddle steamer …</a:t>
            </a:r>
          </a:p>
          <a:p>
            <a:endParaRPr lang="en-US" sz="3600" dirty="0"/>
          </a:p>
          <a:p>
            <a:r>
              <a:rPr lang="en-US" sz="3600" dirty="0"/>
              <a:t>and then transit by barge on the </a:t>
            </a:r>
            <a:r>
              <a:rPr lang="en-US" sz="3600" dirty="0" err="1"/>
              <a:t>Mahmoudieh</a:t>
            </a:r>
            <a:r>
              <a:rPr lang="en-US" sz="3600" dirty="0"/>
              <a:t> Canal to the Mediterranean port of Alexandria …</a:t>
            </a:r>
          </a:p>
          <a:p>
            <a:pPr>
              <a:buNone/>
            </a:pPr>
            <a:endParaRPr lang="en-US" sz="36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34618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SG" dirty="0"/>
          </a:p>
          <a:p>
            <a:r>
              <a:rPr lang="en-US" sz="3600" dirty="0"/>
              <a:t>the whole journey was first described as the </a:t>
            </a:r>
            <a:r>
              <a:rPr lang="en-US" sz="3600" dirty="0">
                <a:solidFill>
                  <a:srgbClr val="0070C0"/>
                </a:solidFill>
              </a:rPr>
              <a:t>Steam Route</a:t>
            </a:r>
            <a:r>
              <a:rPr lang="en-US" sz="3600" dirty="0"/>
              <a:t> …</a:t>
            </a:r>
          </a:p>
          <a:p>
            <a:endParaRPr lang="en-US" sz="3600" dirty="0"/>
          </a:p>
          <a:p>
            <a:r>
              <a:rPr lang="en-US" sz="3600" dirty="0"/>
              <a:t>later, and more generally, it became known as the </a:t>
            </a:r>
            <a:r>
              <a:rPr lang="en-US" sz="3600" dirty="0">
                <a:solidFill>
                  <a:srgbClr val="0070C0"/>
                </a:solidFill>
              </a:rPr>
              <a:t>Overland Route </a:t>
            </a:r>
            <a:r>
              <a:rPr lang="en-US" sz="3600" dirty="0"/>
              <a:t>…</a:t>
            </a:r>
          </a:p>
          <a:p>
            <a:endParaRPr lang="en-US" sz="3600" dirty="0"/>
          </a:p>
          <a:p>
            <a:r>
              <a:rPr lang="en-US" sz="3600" dirty="0"/>
              <a:t>journey time reduced from </a:t>
            </a:r>
            <a:r>
              <a:rPr lang="en-US" sz="3600" dirty="0">
                <a:solidFill>
                  <a:srgbClr val="FF0000"/>
                </a:solidFill>
              </a:rPr>
              <a:t>six to two months </a:t>
            </a:r>
            <a:r>
              <a:rPr lang="en-US" sz="3600" dirty="0"/>
              <a:t>(to India) … </a:t>
            </a:r>
          </a:p>
          <a:p>
            <a:endParaRPr lang="en-SG" sz="3600" dirty="0"/>
          </a:p>
          <a:p>
            <a:r>
              <a:rPr lang="en-SG" sz="3600" dirty="0"/>
              <a:t>originally another two to three to  Singapore ...</a:t>
            </a:r>
            <a:endParaRPr lang="en-US" sz="36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34618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have you used the notion ‘race’ in the last </a:t>
            </a:r>
            <a:r>
              <a:rPr lang="en-SG" b="1" dirty="0"/>
              <a:t>two weeks </a:t>
            </a:r>
            <a:r>
              <a:rPr lang="en-SG" dirty="0"/>
              <a:t>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988840"/>
            <a:ext cx="4114800" cy="3888432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SG" sz="4400" dirty="0"/>
              <a:t>Yes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sz="4400" dirty="0"/>
              <a:t>No</a:t>
            </a:r>
            <a:endParaRPr lang="en-SG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0971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endParaRPr lang="en-SG" dirty="0"/>
          </a:p>
          <a:p>
            <a:pPr algn="ctr">
              <a:buNone/>
            </a:pPr>
            <a:endParaRPr lang="en-SG" dirty="0"/>
          </a:p>
          <a:p>
            <a:pPr algn="ctr">
              <a:buNone/>
            </a:pPr>
            <a:endParaRPr lang="en-SG" dirty="0"/>
          </a:p>
          <a:p>
            <a:pPr algn="ctr">
              <a:buNone/>
            </a:pPr>
            <a:r>
              <a:rPr lang="en-SG" sz="102800" dirty="0"/>
              <a:t>1869</a:t>
            </a:r>
          </a:p>
        </p:txBody>
      </p:sp>
    </p:spTree>
  </p:cSld>
  <p:clrMapOvr>
    <a:masterClrMapping/>
  </p:clrMapOvr>
  <p:transition>
    <p:wheel spokes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SG" dirty="0"/>
              <a:t>colonial Singapore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40768"/>
            <a:ext cx="4870704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64174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SG" dirty="0"/>
              <a:t>colonial Singapore …</a:t>
            </a:r>
          </a:p>
        </p:txBody>
      </p:sp>
      <p:pic>
        <p:nvPicPr>
          <p:cNvPr id="10242" name="Picture 2" descr="Image result for egypt before and after the sue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52" y="1412776"/>
            <a:ext cx="6019800" cy="481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412178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SG" dirty="0"/>
              <a:t>colonial Singapore …</a:t>
            </a:r>
          </a:p>
        </p:txBody>
      </p:sp>
      <p:pic>
        <p:nvPicPr>
          <p:cNvPr id="149506" name="Picture 2" descr="http://www.britishempire.me.uk/wpimages/wpc1ba8b08_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412774"/>
            <a:ext cx="3908463" cy="4948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7564174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r>
              <a:rPr lang="en-SG" sz="3600" dirty="0"/>
              <a:t>1850s … compound steam engine …</a:t>
            </a:r>
          </a:p>
          <a:p>
            <a:r>
              <a:rPr lang="en-SG" sz="3600" dirty="0"/>
              <a:t>submarine cables …</a:t>
            </a:r>
          </a:p>
          <a:p>
            <a:r>
              <a:rPr lang="en-SG" sz="3600" dirty="0"/>
              <a:t>1869 .. Suez Canal opened …</a:t>
            </a:r>
          </a:p>
          <a:p>
            <a:r>
              <a:rPr lang="en-SG" sz="3600" dirty="0"/>
              <a:t>1880s … refrigeration …</a:t>
            </a:r>
          </a:p>
          <a:p>
            <a:r>
              <a:rPr lang="en-SG" sz="3600" dirty="0"/>
              <a:t>1914 … three weeks from London to Bombay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34618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European social life in the colonies (like Singapore) began to change …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FF0000"/>
                </a:solidFill>
              </a:rPr>
              <a:t>more women and families </a:t>
            </a:r>
            <a:r>
              <a:rPr lang="en-US" sz="4000" dirty="0"/>
              <a:t>arrived ...</a:t>
            </a:r>
          </a:p>
          <a:p>
            <a:endParaRPr lang="en-US" sz="4000" dirty="0"/>
          </a:p>
          <a:p>
            <a:r>
              <a:rPr lang="en-US" sz="4000" dirty="0"/>
              <a:t>communication (telegraph and snail mail) enhanced …</a:t>
            </a:r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97563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contact with homeland through </a:t>
            </a:r>
            <a:r>
              <a:rPr lang="en-US" dirty="0">
                <a:solidFill>
                  <a:srgbClr val="FF0000"/>
                </a:solidFill>
              </a:rPr>
              <a:t>regular furlough and leave </a:t>
            </a:r>
            <a:r>
              <a:rPr lang="en-US" dirty="0"/>
              <a:t>… </a:t>
            </a:r>
          </a:p>
          <a:p>
            <a:endParaRPr lang="en-US" dirty="0"/>
          </a:p>
          <a:p>
            <a:r>
              <a:rPr lang="en-US" dirty="0"/>
              <a:t>refrigeration and relative speed of transport brought more </a:t>
            </a:r>
            <a:r>
              <a:rPr lang="en-US" dirty="0">
                <a:solidFill>
                  <a:srgbClr val="FF0000"/>
                </a:solidFill>
              </a:rPr>
              <a:t>‘home products</a:t>
            </a:r>
            <a:r>
              <a:rPr lang="en-US" dirty="0"/>
              <a:t>’ into Singapore …</a:t>
            </a:r>
          </a:p>
          <a:p>
            <a:r>
              <a:rPr lang="en-US" dirty="0"/>
              <a:t>making life in the tropics much more bearable, if not appealing 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7060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with intra-European ties strengthened and enhanced …</a:t>
            </a:r>
          </a:p>
          <a:p>
            <a:endParaRPr lang="en-US" dirty="0"/>
          </a:p>
          <a:p>
            <a:r>
              <a:rPr lang="en-US" dirty="0"/>
              <a:t>contact with others, even English-speaking others, </a:t>
            </a:r>
            <a:r>
              <a:rPr lang="en-US" dirty="0">
                <a:solidFill>
                  <a:srgbClr val="0070C0"/>
                </a:solidFill>
              </a:rPr>
              <a:t>become more dispensable 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this had a relatively strong effect on European and non-Europeans ties …</a:t>
            </a:r>
          </a:p>
          <a:p>
            <a:endParaRPr lang="en-US" dirty="0"/>
          </a:p>
          <a:p>
            <a:r>
              <a:rPr lang="en-US" dirty="0"/>
              <a:t>making non-Europeans more aware of their ‘secondary’ status 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77783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37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race and 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SG" dirty="0"/>
          </a:p>
          <a:p>
            <a:r>
              <a:rPr lang="en-US" sz="5900" dirty="0"/>
              <a:t>imperialism was a complex multi-faceted beast …</a:t>
            </a:r>
          </a:p>
          <a:p>
            <a:endParaRPr lang="en-US" sz="5900" dirty="0"/>
          </a:p>
          <a:p>
            <a:r>
              <a:rPr lang="en-US" sz="5900" dirty="0"/>
              <a:t>besides its much-touted technological facet …</a:t>
            </a:r>
          </a:p>
          <a:p>
            <a:endParaRPr lang="en-US" sz="5900" dirty="0"/>
          </a:p>
          <a:p>
            <a:r>
              <a:rPr lang="en-US" sz="5900" dirty="0"/>
              <a:t>allowing for geo-political and economic control …</a:t>
            </a:r>
          </a:p>
          <a:p>
            <a:endParaRPr lang="en-US" sz="5900" b="1" dirty="0"/>
          </a:p>
          <a:p>
            <a:r>
              <a:rPr lang="en-US" sz="5900" dirty="0"/>
              <a:t>there was a </a:t>
            </a:r>
            <a:r>
              <a:rPr lang="en-US" sz="5900" b="1" dirty="0">
                <a:solidFill>
                  <a:srgbClr val="FF0000"/>
                </a:solidFill>
              </a:rPr>
              <a:t>cultural - epistemological </a:t>
            </a:r>
            <a:r>
              <a:rPr lang="en-US" sz="5900" dirty="0"/>
              <a:t>(scientific and social scientific) dimension …</a:t>
            </a:r>
            <a:endParaRPr lang="en-US" sz="4400" dirty="0"/>
          </a:p>
          <a:p>
            <a:endParaRPr lang="en-US" sz="4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81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have you used the notion ‘race’ in the last </a:t>
            </a:r>
            <a:r>
              <a:rPr lang="en-SG" b="1" dirty="0"/>
              <a:t>two days </a:t>
            </a:r>
            <a:r>
              <a:rPr lang="en-SG" dirty="0"/>
              <a:t>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SG" dirty="0"/>
              <a:t>Yes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/>
              <a:t>No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879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race and 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dirty="0"/>
              <a:t>European scientific obsession in classifying and describing the natural world and its inhabitants …</a:t>
            </a:r>
          </a:p>
          <a:p>
            <a:r>
              <a:rPr lang="en-US" sz="4400" dirty="0"/>
              <a:t>fauna</a:t>
            </a:r>
          </a:p>
          <a:p>
            <a:r>
              <a:rPr lang="en-US" sz="4400" dirty="0"/>
              <a:t>flora</a:t>
            </a:r>
          </a:p>
          <a:p>
            <a:r>
              <a:rPr lang="en-US" sz="4400" dirty="0"/>
              <a:t>weather</a:t>
            </a:r>
          </a:p>
          <a:p>
            <a:r>
              <a:rPr lang="en-US" sz="4400" dirty="0"/>
              <a:t>food</a:t>
            </a:r>
          </a:p>
          <a:p>
            <a:r>
              <a:rPr lang="en-US" sz="4400" dirty="0"/>
              <a:t>culture: language, writing, music, tool-making, financing, land-holding, etc.</a:t>
            </a:r>
          </a:p>
          <a:p>
            <a:r>
              <a:rPr lang="en-US" sz="4400" b="1" dirty="0"/>
              <a:t>people groups (inhabitants)  </a:t>
            </a:r>
          </a:p>
          <a:p>
            <a:endParaRPr lang="en-US" sz="4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94024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race and 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SG" sz="3600" dirty="0"/>
              <a:t>European ‘intellectuals’/’scientists’ were attempting to extend the </a:t>
            </a:r>
            <a:r>
              <a:rPr lang="en-SG" sz="3600" dirty="0" err="1"/>
              <a:t>Linnean</a:t>
            </a:r>
            <a:r>
              <a:rPr lang="en-SG" sz="3600" dirty="0"/>
              <a:t> classificatory system of zoological types of the phenotypical variation of humankind …</a:t>
            </a:r>
          </a:p>
          <a:p>
            <a:endParaRPr lang="en-SG" sz="3600" dirty="0"/>
          </a:p>
          <a:p>
            <a:r>
              <a:rPr lang="en-SG" sz="3600" dirty="0"/>
              <a:t>the meaning "race" began to shift from a relatively general term that </a:t>
            </a:r>
            <a:r>
              <a:rPr lang="en-SG" sz="3600" dirty="0">
                <a:solidFill>
                  <a:srgbClr val="FF0000"/>
                </a:solidFill>
              </a:rPr>
              <a:t>distinguished peoples on almost any criteria </a:t>
            </a:r>
          </a:p>
          <a:p>
            <a:endParaRPr lang="en-SG" sz="3600" dirty="0">
              <a:solidFill>
                <a:srgbClr val="FF0000"/>
              </a:solidFill>
            </a:endParaRPr>
          </a:p>
          <a:p>
            <a:r>
              <a:rPr lang="en-SG" sz="3600" dirty="0"/>
              <a:t>to a narrower classification of biologically defined subspecies …</a:t>
            </a:r>
          </a:p>
          <a:p>
            <a:endParaRPr lang="en-SG" sz="3600" dirty="0"/>
          </a:p>
          <a:p>
            <a:r>
              <a:rPr lang="en-SG" sz="3600" dirty="0"/>
              <a:t>with specific assumptions about the inheritability of cultural predispositions and the </a:t>
            </a:r>
            <a:r>
              <a:rPr lang="en-SG" sz="3600" b="1" dirty="0"/>
              <a:t>potential for progress </a:t>
            </a:r>
            <a:r>
              <a:rPr lang="en-SG" sz="3600" dirty="0"/>
              <a:t>… </a:t>
            </a:r>
          </a:p>
          <a:p>
            <a:endParaRPr lang="en-SG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95557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race and 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sz="3600" dirty="0"/>
              <a:t>these ideas were given a significant scientific standing </a:t>
            </a:r>
            <a:r>
              <a:rPr lang="en-SG" sz="3600" dirty="0">
                <a:solidFill>
                  <a:srgbClr val="FF0000"/>
                </a:solidFill>
              </a:rPr>
              <a:t>(later discredited)</a:t>
            </a:r>
            <a:r>
              <a:rPr lang="en-SG" sz="3600" dirty="0"/>
              <a:t> with the application of evolutionary theory to the origins of the different races … </a:t>
            </a:r>
          </a:p>
          <a:p>
            <a:endParaRPr lang="en-SG" sz="3600" dirty="0"/>
          </a:p>
          <a:p>
            <a:r>
              <a:rPr lang="en-SG" sz="3600" dirty="0"/>
              <a:t>as opposed to the earlier era of multiple explanations of human diversity, </a:t>
            </a:r>
            <a:r>
              <a:rPr lang="en-SG" sz="3600" dirty="0">
                <a:solidFill>
                  <a:srgbClr val="0070C0"/>
                </a:solidFill>
              </a:rPr>
              <a:t>the racial theory of innate differences</a:t>
            </a:r>
            <a:r>
              <a:rPr lang="en-SG" sz="3600" dirty="0"/>
              <a:t> initially encountered little dissent in the Western world …</a:t>
            </a:r>
          </a:p>
          <a:p>
            <a:pPr marL="0" indent="0">
              <a:buNone/>
            </a:pPr>
            <a:endParaRPr lang="en-SG" sz="36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55609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race and 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SG" sz="3600" dirty="0"/>
          </a:p>
          <a:p>
            <a:r>
              <a:rPr lang="en-SG" sz="3600" dirty="0"/>
              <a:t>Darwin, Wallace, Huxley, Spencer, and virtually all evolutionists of the late nineteenth century regarded </a:t>
            </a:r>
            <a:r>
              <a:rPr lang="en-SG" sz="3600" dirty="0">
                <a:solidFill>
                  <a:srgbClr val="FF0000"/>
                </a:solidFill>
              </a:rPr>
              <a:t>racial differences as essential to the understanding of human behaviour </a:t>
            </a:r>
            <a:r>
              <a:rPr lang="en-SG" sz="3600" dirty="0"/>
              <a:t>… </a:t>
            </a:r>
            <a:endParaRPr lang="en-US" sz="4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76370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race and 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SG" dirty="0"/>
          </a:p>
          <a:p>
            <a:r>
              <a:rPr lang="en-US" sz="4400" b="1" dirty="0"/>
              <a:t>ethnology</a:t>
            </a:r>
            <a:r>
              <a:rPr lang="en-US" sz="4400" dirty="0"/>
              <a:t> (eventually subsumed under anthropology) … pioneered approaches in interpreting the data on human differences</a:t>
            </a:r>
          </a:p>
          <a:p>
            <a:endParaRPr lang="en-US" sz="4400" dirty="0"/>
          </a:p>
          <a:p>
            <a:r>
              <a:rPr lang="en-US" sz="4400" dirty="0"/>
              <a:t> cultural and </a:t>
            </a:r>
            <a:r>
              <a:rPr lang="en-US" sz="4400" dirty="0">
                <a:solidFill>
                  <a:srgbClr val="0070C0"/>
                </a:solidFill>
              </a:rPr>
              <a:t>physiological</a:t>
            </a:r>
            <a:r>
              <a:rPr lang="en-US" sz="4400" dirty="0"/>
              <a:t> differences …</a:t>
            </a:r>
          </a:p>
          <a:p>
            <a:endParaRPr lang="en-US" sz="4400" dirty="0"/>
          </a:p>
          <a:p>
            <a:r>
              <a:rPr lang="en-US" sz="4400" dirty="0"/>
              <a:t>cultural differences: language, dress, food, birth and death rituals, health and hygiene, etc.</a:t>
            </a:r>
          </a:p>
          <a:p>
            <a:endParaRPr lang="en-US" sz="4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694728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/>
          <a:lstStyle/>
          <a:p>
            <a:r>
              <a:rPr lang="en-US" dirty="0"/>
              <a:t>race and colonial Singapore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9600" dirty="0"/>
              <a:t>physiological </a:t>
            </a:r>
            <a:r>
              <a:rPr lang="en-US" sz="9600" dirty="0">
                <a:solidFill>
                  <a:srgbClr val="FF0000"/>
                </a:solidFill>
              </a:rPr>
              <a:t>differences: </a:t>
            </a:r>
            <a:r>
              <a:rPr lang="en-US" sz="9600" dirty="0"/>
              <a:t>shape and size of body parts (particularly head), </a:t>
            </a:r>
            <a:r>
              <a:rPr lang="en-US" sz="9600" dirty="0" err="1"/>
              <a:t>colour</a:t>
            </a:r>
            <a:r>
              <a:rPr lang="en-US" sz="9600" dirty="0"/>
              <a:t> of skin and eyes, type of hair, etc. …</a:t>
            </a:r>
          </a:p>
          <a:p>
            <a:endParaRPr lang="en-US" sz="9600" dirty="0"/>
          </a:p>
          <a:p>
            <a:r>
              <a:rPr lang="en-US" sz="9600" dirty="0"/>
              <a:t>at this point, </a:t>
            </a:r>
            <a:r>
              <a:rPr lang="en-US" sz="9600" dirty="0">
                <a:solidFill>
                  <a:srgbClr val="FF0000"/>
                </a:solidFill>
              </a:rPr>
              <a:t>nothing </a:t>
            </a:r>
            <a:r>
              <a:rPr lang="en-US" sz="9600" dirty="0"/>
              <a:t>particularly </a:t>
            </a:r>
            <a:r>
              <a:rPr lang="en-US" sz="9600" dirty="0">
                <a:solidFill>
                  <a:srgbClr val="FF0000"/>
                </a:solidFill>
              </a:rPr>
              <a:t>objectionable </a:t>
            </a:r>
            <a:r>
              <a:rPr lang="en-US" sz="9600" dirty="0"/>
              <a:t>…</a:t>
            </a:r>
          </a:p>
          <a:p>
            <a:endParaRPr lang="en-SG" dirty="0"/>
          </a:p>
        </p:txBody>
      </p:sp>
      <p:pic>
        <p:nvPicPr>
          <p:cNvPr id="5" name="Picture 2" descr="http://masshumanities.org/images/public_humanist/knox.jp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/>
          <a:srcRect l="-222" t="-128" r="48104" b="128"/>
          <a:stretch/>
        </p:blipFill>
        <p:spPr bwMode="auto">
          <a:xfrm>
            <a:off x="755576" y="1600200"/>
            <a:ext cx="3584677" cy="4524566"/>
          </a:xfrm>
          <a:prstGeom prst="rect">
            <a:avLst/>
          </a:prstGeom>
          <a:solidFill>
            <a:schemeClr val="tx1">
              <a:alpha val="13000"/>
            </a:schemeClr>
          </a:solidFill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4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/>
          <a:lstStyle/>
          <a:p>
            <a:r>
              <a:rPr lang="en-US" dirty="0"/>
              <a:t>race and colonial Singapore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0" dirty="0">
                <a:solidFill>
                  <a:srgbClr val="0070C0"/>
                </a:solidFill>
              </a:rPr>
              <a:t>the trouble begins </a:t>
            </a:r>
            <a:r>
              <a:rPr lang="en-US" sz="12000" dirty="0"/>
              <a:t>when some quarters leveraged on the idea that the latter were </a:t>
            </a:r>
            <a:r>
              <a:rPr lang="en-US" sz="12000" dirty="0">
                <a:solidFill>
                  <a:srgbClr val="FF0000"/>
                </a:solidFill>
              </a:rPr>
              <a:t>inherent and immutable differences </a:t>
            </a:r>
            <a:r>
              <a:rPr lang="en-US" sz="12000" dirty="0"/>
              <a:t>(</a:t>
            </a:r>
            <a:r>
              <a:rPr lang="en-US" sz="12000" dirty="0" err="1"/>
              <a:t>Hirschmann</a:t>
            </a:r>
            <a:r>
              <a:rPr lang="en-US" sz="12000" dirty="0"/>
              <a:t> reading) …</a:t>
            </a:r>
          </a:p>
          <a:p>
            <a:endParaRPr lang="en-US" sz="12000" dirty="0"/>
          </a:p>
          <a:p>
            <a:r>
              <a:rPr lang="en-US" sz="12000" dirty="0"/>
              <a:t>these were labelled </a:t>
            </a:r>
            <a:r>
              <a:rPr lang="en-US" sz="12000" dirty="0">
                <a:solidFill>
                  <a:srgbClr val="FF0000"/>
                </a:solidFill>
              </a:rPr>
              <a:t>“racial” </a:t>
            </a:r>
            <a:r>
              <a:rPr lang="en-US" sz="12000" dirty="0"/>
              <a:t>differences …</a:t>
            </a:r>
          </a:p>
          <a:p>
            <a:endParaRPr lang="en-SG" dirty="0"/>
          </a:p>
        </p:txBody>
      </p:sp>
      <p:pic>
        <p:nvPicPr>
          <p:cNvPr id="5" name="Picture 2" descr="http://masshumanities.org/images/public_humanist/knox.jp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/>
          <a:srcRect l="-222" t="-128" r="48104" b="128"/>
          <a:stretch/>
        </p:blipFill>
        <p:spPr bwMode="auto">
          <a:xfrm>
            <a:off x="755576" y="1600200"/>
            <a:ext cx="3584677" cy="4524566"/>
          </a:xfrm>
          <a:prstGeom prst="rect">
            <a:avLst/>
          </a:prstGeom>
          <a:solidFill>
            <a:schemeClr val="tx1">
              <a:alpha val="13000"/>
            </a:schemeClr>
          </a:solidFill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669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SG" dirty="0"/>
              <a:t>race and 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r>
              <a:rPr lang="en-US" sz="3900" dirty="0"/>
              <a:t>these physiological differences …</a:t>
            </a:r>
          </a:p>
          <a:p>
            <a:r>
              <a:rPr lang="en-US" sz="3900" dirty="0"/>
              <a:t>in light of specific interpretations of </a:t>
            </a:r>
            <a:r>
              <a:rPr lang="en-US" sz="3900" dirty="0">
                <a:solidFill>
                  <a:srgbClr val="0070C0"/>
                </a:solidFill>
              </a:rPr>
              <a:t>evolutionary sciences </a:t>
            </a:r>
            <a:r>
              <a:rPr lang="en-US" sz="3900" dirty="0"/>
              <a:t>…</a:t>
            </a:r>
          </a:p>
          <a:p>
            <a:r>
              <a:rPr lang="en-US" sz="3900" dirty="0"/>
              <a:t>and aided in part by growing </a:t>
            </a:r>
            <a:r>
              <a:rPr lang="en-US" sz="3900" dirty="0">
                <a:solidFill>
                  <a:srgbClr val="0070C0"/>
                </a:solidFill>
              </a:rPr>
              <a:t>technological lag </a:t>
            </a:r>
            <a:r>
              <a:rPr lang="en-US" sz="3900" dirty="0"/>
              <a:t>between colonizing and </a:t>
            </a:r>
            <a:r>
              <a:rPr lang="en-US" sz="3900" dirty="0" err="1"/>
              <a:t>colonised</a:t>
            </a:r>
            <a:r>
              <a:rPr lang="en-US" sz="3900" dirty="0"/>
              <a:t> societies …</a:t>
            </a:r>
          </a:p>
          <a:p>
            <a:r>
              <a:rPr lang="en-US" sz="3900" dirty="0"/>
              <a:t>and also the variety of </a:t>
            </a:r>
            <a:r>
              <a:rPr lang="en-US" sz="3900" dirty="0">
                <a:solidFill>
                  <a:srgbClr val="0070C0"/>
                </a:solidFill>
              </a:rPr>
              <a:t>spurious </a:t>
            </a:r>
            <a:r>
              <a:rPr lang="en-US" sz="3900" dirty="0" err="1">
                <a:solidFill>
                  <a:srgbClr val="0070C0"/>
                </a:solidFill>
              </a:rPr>
              <a:t>defences</a:t>
            </a:r>
            <a:r>
              <a:rPr lang="en-US" sz="3900" dirty="0">
                <a:solidFill>
                  <a:srgbClr val="0070C0"/>
                </a:solidFill>
              </a:rPr>
              <a:t> used to resist the abolitionists </a:t>
            </a:r>
            <a:r>
              <a:rPr lang="en-US" sz="3900" dirty="0"/>
              <a:t>… </a:t>
            </a:r>
          </a:p>
          <a:p>
            <a:endParaRPr lang="en-US" sz="4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50377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race and 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r>
              <a:rPr lang="en-US" sz="4400" dirty="0"/>
              <a:t>these differences came to be used to suggest the existence of </a:t>
            </a:r>
            <a:r>
              <a:rPr lang="en-US" sz="4400" b="1" dirty="0"/>
              <a:t>superior and inferior races …</a:t>
            </a:r>
          </a:p>
          <a:p>
            <a:endParaRPr lang="en-US" sz="4400" b="1" dirty="0"/>
          </a:p>
          <a:p>
            <a:endParaRPr lang="en-US" sz="4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25702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race and colonial Singapore …</a:t>
            </a:r>
          </a:p>
        </p:txBody>
      </p:sp>
      <p:pic>
        <p:nvPicPr>
          <p:cNvPr id="1026" name="Picture 2" descr="http://masshumanities.org/images/public_humanist/kno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798945" cy="44725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2570239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do you think of ‘race’ as a </a:t>
            </a:r>
            <a:br>
              <a:rPr lang="en-SG" dirty="0"/>
            </a:br>
            <a:r>
              <a:rPr lang="en-SG" dirty="0"/>
              <a:t>useful category?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SG" dirty="0"/>
              <a:t>Yes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/>
              <a:t>No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82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race and 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SG" dirty="0"/>
          </a:p>
          <a:p>
            <a:r>
              <a:rPr lang="en-US" sz="4400" dirty="0"/>
              <a:t>such ideas had been discredited as pseudo-science since the 19</a:t>
            </a:r>
            <a:r>
              <a:rPr lang="en-US" sz="4400" baseline="30000" dirty="0"/>
              <a:t>th</a:t>
            </a:r>
            <a:r>
              <a:rPr lang="en-US" sz="4400" dirty="0"/>
              <a:t> century …</a:t>
            </a:r>
          </a:p>
          <a:p>
            <a:endParaRPr lang="en-US" sz="4400" dirty="0"/>
          </a:p>
          <a:p>
            <a:r>
              <a:rPr lang="en-US" sz="4400" dirty="0"/>
              <a:t>but by then their influence was established and continued unabated … </a:t>
            </a:r>
            <a:r>
              <a:rPr lang="en-US" sz="4400" dirty="0">
                <a:solidFill>
                  <a:srgbClr val="FF0000"/>
                </a:solidFill>
              </a:rPr>
              <a:t>the power of bad ideas ???</a:t>
            </a:r>
          </a:p>
          <a:p>
            <a:pPr marL="0" indent="0">
              <a:buNone/>
            </a:pPr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dirty="0"/>
              <a:t>by the middle of the 20</a:t>
            </a:r>
            <a:r>
              <a:rPr lang="en-US" sz="4400" baseline="30000" dirty="0"/>
              <a:t>th</a:t>
            </a:r>
            <a:r>
              <a:rPr lang="en-US" sz="4400" dirty="0"/>
              <a:t> century, we have the </a:t>
            </a:r>
            <a:r>
              <a:rPr lang="en-US" sz="4400" dirty="0">
                <a:solidFill>
                  <a:srgbClr val="0070C0"/>
                </a:solidFill>
              </a:rPr>
              <a:t>1951 United Nations statement </a:t>
            </a:r>
            <a:r>
              <a:rPr lang="en-US" sz="4400" dirty="0"/>
              <a:t>…</a:t>
            </a:r>
          </a:p>
          <a:p>
            <a:pPr marL="0" indent="0">
              <a:buNone/>
            </a:pPr>
            <a:endParaRPr lang="en-US" sz="4400" dirty="0">
              <a:solidFill>
                <a:srgbClr val="FF0000"/>
              </a:solidFill>
            </a:endParaRPr>
          </a:p>
          <a:p>
            <a:endParaRPr lang="en-US" sz="4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25702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race and colonial Singapore …</a:t>
            </a:r>
          </a:p>
        </p:txBody>
      </p:sp>
      <p:pic>
        <p:nvPicPr>
          <p:cNvPr id="2050" name="Picture 2" descr="http://www.sahistory.org.za/sites/default/files/418436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420231" cy="4826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2570239"/>
      </p:ext>
    </p:extLst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SG" dirty="0"/>
              <a:t>race and colonial Singapore …</a:t>
            </a:r>
          </a:p>
        </p:txBody>
      </p:sp>
      <p:pic>
        <p:nvPicPr>
          <p:cNvPr id="152578" name="Picture 2" descr="Human and ape hea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196752"/>
            <a:ext cx="3140075" cy="5184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2570239"/>
      </p:ext>
    </p:extLst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SG" dirty="0"/>
              <a:t>race and colonial Singapore …</a:t>
            </a:r>
          </a:p>
        </p:txBody>
      </p:sp>
      <p:pic>
        <p:nvPicPr>
          <p:cNvPr id="153602" name="Picture 2" descr="Human and ape hea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340768"/>
            <a:ext cx="5753100" cy="4851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2570239"/>
      </p:ext>
    </p:extLst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SG" dirty="0"/>
              <a:t>race and colonial Singapore …</a:t>
            </a:r>
          </a:p>
        </p:txBody>
      </p:sp>
      <p:pic>
        <p:nvPicPr>
          <p:cNvPr id="3074" name="Picture 2" descr="Related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340768"/>
            <a:ext cx="4328541" cy="5088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2570239"/>
      </p:ext>
    </p:extLst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SG" dirty="0"/>
              <a:t>race and colonial Singapore* …</a:t>
            </a:r>
          </a:p>
        </p:txBody>
      </p:sp>
      <p:pic>
        <p:nvPicPr>
          <p:cNvPr id="151554" name="Picture 2" descr="Humans and ap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263640" cy="4697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2570239"/>
      </p:ext>
    </p:extLst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race and 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pPr marL="0" indent="0">
              <a:buNone/>
            </a:pPr>
            <a:endParaRPr lang="en-US" sz="4400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5400" dirty="0">
                <a:hlinkClick r:id="rId2"/>
              </a:rPr>
              <a:t>hey cousin !!!</a:t>
            </a:r>
            <a:endParaRPr lang="en-US" sz="5400" dirty="0"/>
          </a:p>
          <a:p>
            <a:pPr>
              <a:buNone/>
            </a:pPr>
            <a:endParaRPr lang="en-US" sz="4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2570239"/>
      </p:ext>
    </p:extLst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SG" dirty="0"/>
              <a:t>race and colonial Singapore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70000" lnSpcReduction="20000"/>
          </a:bodyPr>
          <a:lstStyle/>
          <a:p>
            <a:endParaRPr lang="en-SG" dirty="0"/>
          </a:p>
          <a:p>
            <a:r>
              <a:rPr lang="en-US" sz="4400" dirty="0"/>
              <a:t>European theories on racial differences take hold in Singapore …</a:t>
            </a:r>
          </a:p>
          <a:p>
            <a:endParaRPr lang="en-US" sz="4400" dirty="0"/>
          </a:p>
          <a:p>
            <a:r>
              <a:rPr lang="en-US" sz="4400" dirty="0"/>
              <a:t>creating cleavages in colonial society between Europeans and the others …</a:t>
            </a:r>
          </a:p>
          <a:p>
            <a:endParaRPr lang="en-US" sz="4400" dirty="0"/>
          </a:p>
          <a:p>
            <a:r>
              <a:rPr lang="en-US" sz="4400" dirty="0"/>
              <a:t>a de facto social hierarchy/civilizational ladder seemingly emerges as seen in </a:t>
            </a:r>
            <a:r>
              <a:rPr lang="en-US" sz="4400" dirty="0">
                <a:solidFill>
                  <a:srgbClr val="0070C0"/>
                </a:solidFill>
              </a:rPr>
              <a:t>a series of censuses</a:t>
            </a:r>
            <a:r>
              <a:rPr lang="en-US" sz="4400" dirty="0"/>
              <a:t> …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40225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69521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imperial legacies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SG" dirty="0"/>
          </a:p>
          <a:p>
            <a:r>
              <a:rPr lang="en-SG" dirty="0"/>
              <a:t>emerges in a colonial context …</a:t>
            </a:r>
          </a:p>
          <a:p>
            <a:endParaRPr lang="en-SG" dirty="0"/>
          </a:p>
          <a:p>
            <a:r>
              <a:rPr lang="en-SG" dirty="0"/>
              <a:t>reflective of a new but discredited epistemology …</a:t>
            </a:r>
          </a:p>
          <a:p>
            <a:endParaRPr lang="en-SG" dirty="0"/>
          </a:p>
          <a:p>
            <a:r>
              <a:rPr lang="en-SG" dirty="0"/>
              <a:t>the legacy of a discredited idea that lives on in contemporary Singapore …</a:t>
            </a:r>
          </a:p>
          <a:p>
            <a:endParaRPr lang="en-SG" dirty="0"/>
          </a:p>
          <a:p>
            <a:r>
              <a:rPr lang="en-SG" dirty="0"/>
              <a:t>and is prevalent in much of </a:t>
            </a:r>
            <a:r>
              <a:rPr lang="en-SG" b="1" dirty="0"/>
              <a:t>contemporary</a:t>
            </a:r>
            <a:r>
              <a:rPr lang="en-SG" dirty="0"/>
              <a:t> and historical discourse of the nation-state of Singapore …</a:t>
            </a:r>
          </a:p>
          <a:p>
            <a:endParaRPr lang="en-SG" dirty="0"/>
          </a:p>
          <a:p>
            <a:pPr marL="0" indent="0">
              <a:buNone/>
            </a:pPr>
            <a:endParaRPr lang="en-SG" dirty="0">
              <a:solidFill>
                <a:srgbClr val="FF0000"/>
              </a:solidFill>
            </a:endParaRPr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30737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do you think of ‘race’ as a scientifically reliable category?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SG" dirty="0"/>
              <a:t>Yes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/>
              <a:t>No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8135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past and present*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r>
              <a:rPr lang="en-SG" dirty="0">
                <a:solidFill>
                  <a:srgbClr val="0070C0"/>
                </a:solidFill>
              </a:rPr>
              <a:t>do you think ‘race’ has a continuing relevance today?</a:t>
            </a:r>
          </a:p>
          <a:p>
            <a:endParaRPr lang="en-SG" dirty="0"/>
          </a:p>
          <a:p>
            <a:r>
              <a:rPr lang="en-SG" dirty="0"/>
              <a:t>should Singapore keep it or ditch it?</a:t>
            </a:r>
          </a:p>
          <a:p>
            <a:endParaRPr lang="en-SG" dirty="0"/>
          </a:p>
          <a:p>
            <a:r>
              <a:rPr lang="en-US" dirty="0">
                <a:solidFill>
                  <a:srgbClr val="FF0000"/>
                </a:solidFill>
              </a:rPr>
              <a:t>how many of you still refer to Pluto as a planet </a:t>
            </a:r>
            <a:r>
              <a:rPr lang="en-US" dirty="0"/>
              <a:t>(even if you are not from science or physics)?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309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Tutorial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r>
              <a:rPr lang="en-SG" dirty="0"/>
              <a:t>this Friday and next Monday … </a:t>
            </a:r>
          </a:p>
          <a:p>
            <a:endParaRPr lang="en-SG" dirty="0"/>
          </a:p>
          <a:p>
            <a:r>
              <a:rPr lang="en-US" dirty="0"/>
              <a:t>for Friday’s tutorials, please complete Tutorial 3 forum posts by tomorrow … </a:t>
            </a:r>
            <a:endParaRPr lang="en-SG" dirty="0"/>
          </a:p>
          <a:p>
            <a:endParaRPr lang="en-SG" dirty="0"/>
          </a:p>
          <a:p>
            <a:r>
              <a:rPr lang="en-US" dirty="0"/>
              <a:t>For Monday’s groups, please do so by Friday 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707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37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colonial legacies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45720" indent="0" algn="ctr">
              <a:buNone/>
            </a:pPr>
            <a:r>
              <a:rPr lang="en-US" sz="4000" dirty="0">
                <a:solidFill>
                  <a:srgbClr val="0070C0"/>
                </a:solidFill>
                <a:hlinkClick r:id="rId2"/>
              </a:rPr>
              <a:t>watch …</a:t>
            </a:r>
            <a:endParaRPr lang="en-US" sz="4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94519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how many ‘races’ are </a:t>
            </a:r>
            <a:br>
              <a:rPr lang="en-SG" dirty="0"/>
            </a:br>
            <a:r>
              <a:rPr lang="en-SG" dirty="0"/>
              <a:t>there on this planet?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SG" dirty="0"/>
              <a:t>257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/>
              <a:t>7149</a:t>
            </a:r>
            <a:endParaRPr lang="en-SG" dirty="0"/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/>
              <a:t>innumerable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/>
              <a:t>i don’t know 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dirty="0"/>
              <a:t>1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24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task </a:t>
            </a:r>
            <a:r>
              <a:rPr lang="en-SG" dirty="0">
                <a:solidFill>
                  <a:srgbClr val="FF0000"/>
                </a:solidFill>
              </a:rPr>
              <a:t>today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SG" dirty="0"/>
              <a:t> </a:t>
            </a:r>
          </a:p>
          <a:p>
            <a:r>
              <a:rPr lang="en-SG" dirty="0"/>
              <a:t>making sense of life and society (demography) in Singapore in the </a:t>
            </a:r>
            <a:r>
              <a:rPr lang="en-SG" dirty="0">
                <a:solidFill>
                  <a:srgbClr val="FF0000"/>
                </a:solidFill>
              </a:rPr>
              <a:t>‘middle’ and ‘latter’ </a:t>
            </a:r>
            <a:r>
              <a:rPr lang="en-SG" dirty="0"/>
              <a:t>years of </a:t>
            </a:r>
            <a:r>
              <a:rPr lang="en-SG" dirty="0">
                <a:solidFill>
                  <a:srgbClr val="FF0000"/>
                </a:solidFill>
              </a:rPr>
              <a:t>British colonialism</a:t>
            </a:r>
            <a:r>
              <a:rPr lang="en-SG" dirty="0"/>
              <a:t> …</a:t>
            </a:r>
          </a:p>
          <a:p>
            <a:endParaRPr lang="en-SG" dirty="0">
              <a:solidFill>
                <a:srgbClr val="FF0000"/>
              </a:solidFill>
            </a:endParaRPr>
          </a:p>
          <a:p>
            <a:r>
              <a:rPr lang="en-SG" dirty="0">
                <a:solidFill>
                  <a:srgbClr val="FF0000"/>
                </a:solidFill>
              </a:rPr>
              <a:t>making sense </a:t>
            </a:r>
            <a:r>
              <a:rPr lang="en-SG" dirty="0"/>
              <a:t>of a human classificatory system …</a:t>
            </a:r>
          </a:p>
          <a:p>
            <a:endParaRPr lang="en-SG" dirty="0"/>
          </a:p>
          <a:p>
            <a:r>
              <a:rPr lang="en-SG" dirty="0"/>
              <a:t>classificatory system is initially applied … </a:t>
            </a:r>
          </a:p>
          <a:p>
            <a:endParaRPr lang="en-SG" dirty="0"/>
          </a:p>
          <a:p>
            <a:r>
              <a:rPr lang="en-SG" dirty="0"/>
              <a:t>and then modified, again and again, in response to changing colonial understandings of colonised  communities …</a:t>
            </a:r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task </a:t>
            </a:r>
            <a:r>
              <a:rPr lang="en-SG" dirty="0">
                <a:solidFill>
                  <a:srgbClr val="FF0000"/>
                </a:solidFill>
              </a:rPr>
              <a:t>today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SG" dirty="0"/>
              <a:t> </a:t>
            </a:r>
          </a:p>
          <a:p>
            <a:r>
              <a:rPr lang="en-SG" dirty="0"/>
              <a:t>interpreting Singapore’s past  …</a:t>
            </a:r>
          </a:p>
          <a:p>
            <a:endParaRPr lang="en-US" dirty="0"/>
          </a:p>
          <a:p>
            <a:r>
              <a:rPr lang="en-US" dirty="0"/>
              <a:t>reflecting on the continued use of a scientifically discredited classificatory system in 21</a:t>
            </a:r>
            <a:r>
              <a:rPr lang="en-US" baseline="30000" dirty="0"/>
              <a:t>st</a:t>
            </a:r>
            <a:r>
              <a:rPr lang="en-US" dirty="0"/>
              <a:t> century Singapore  …</a:t>
            </a:r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5B108EB4C644499BB56B2AAC4BF1B1AE&lt;/guid&gt;&#10;        &lt;description /&gt;&#10;        &lt;date&gt;3/14/2018 3:28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6C73C3896AC434BB66C25B4D1A28007&lt;/guid&gt;&#10;            &lt;repollguid&gt;7F1CB86900994CF99D4606BBDD7A7560&lt;/repollguid&gt;&#10;            &lt;sourceid&gt;F4B5DB2E99104312B5F10D197BDDC782&lt;/sourceid&gt;&#10;            &lt;questiontext&gt;have you used the notion ‘race’ in the last two weeks 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7E5B9CE8F974687847B82C2A97DC842&lt;/guid&gt;&#10;                    &lt;answertext&gt;Yes&lt;/answertext&gt;&#10;                    &lt;valuetype&gt;0&lt;/valuetype&gt;&#10;                &lt;/answer&gt;&#10;                &lt;answer&gt;&#10;                    &lt;guid&gt;F7ADEAE6FA0B4FDEA9216FB8BFA49B32&lt;/guid&gt;&#10;                    &lt;answertext&gt;No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5B108EB4C644499BB56B2AAC4BF1B1AE&lt;/guid&gt;&#10;        &lt;description /&gt;&#10;        &lt;date&gt;3/14/2018 3:28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D1306E5A6E4947E59B423B203F41725D&lt;/guid&gt;&#10;            &lt;repollguid&gt;7F1CB86900994CF99D4606BBDD7A7560&lt;/repollguid&gt;&#10;            &lt;sourceid&gt;F4B5DB2E99104312B5F10D197BDDC782&lt;/sourceid&gt;&#10;            &lt;questiontext&gt;have you used the notion ‘race’ in the last two days 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7E5B9CE8F974687847B82C2A97DC842&lt;/guid&gt;&#10;                    &lt;answertext&gt;Yes&lt;/answertext&gt;&#10;                    &lt;valuetype&gt;0&lt;/valuetype&gt;&#10;                &lt;/answer&gt;&#10;                &lt;answer&gt;&#10;                    &lt;guid&gt;F7ADEAE6FA0B4FDEA9216FB8BFA49B32&lt;/guid&gt;&#10;                    &lt;answertext&gt;No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5B108EB4C644499BB56B2AAC4BF1B1AE&lt;/guid&gt;&#10;        &lt;description /&gt;&#10;        &lt;date&gt;3/14/2018 3:28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E79570C3C444B019D7E0A96F1EE49F9&lt;/guid&gt;&#10;            &lt;repollguid&gt;7F1CB86900994CF99D4606BBDD7A7560&lt;/repollguid&gt;&#10;            &lt;sourceid&gt;F4B5DB2E99104312B5F10D197BDDC782&lt;/sourceid&gt;&#10;            &lt;questiontext&gt;do you think of ‘race’ as a useful category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7E5B9CE8F974687847B82C2A97DC842&lt;/guid&gt;&#10;                    &lt;answertext&gt;Yes&lt;/answertext&gt;&#10;                    &lt;valuetype&gt;0&lt;/valuetype&gt;&#10;                &lt;/answer&gt;&#10;                &lt;answer&gt;&#10;                    &lt;guid&gt;F7ADEAE6FA0B4FDEA9216FB8BFA49B32&lt;/guid&gt;&#10;                    &lt;answertext&gt;No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5B108EB4C644499BB56B2AAC4BF1B1AE&lt;/guid&gt;&#10;        &lt;description /&gt;&#10;        &lt;date&gt;3/14/2018 3:28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843F1293BDA42EC98CD40B6E4211E25&lt;/guid&gt;&#10;            &lt;repollguid&gt;7F1CB86900994CF99D4606BBDD7A7560&lt;/repollguid&gt;&#10;            &lt;sourceid&gt;F4B5DB2E99104312B5F10D197BDDC782&lt;/sourceid&gt;&#10;            &lt;questiontext&gt;do you think of ‘race’ as a scientifically reliable category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7E5B9CE8F974687847B82C2A97DC842&lt;/guid&gt;&#10;                    &lt;answertext&gt;Yes&lt;/answertext&gt;&#10;                    &lt;valuetype&gt;0&lt;/valuetype&gt;&#10;                &lt;/answer&gt;&#10;                &lt;answer&gt;&#10;                    &lt;guid&gt;F7ADEAE6FA0B4FDEA9216FB8BFA49B32&lt;/guid&gt;&#10;                    &lt;answertext&gt;No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5B108EB4C644499BB56B2AAC4BF1B1AE&lt;/guid&gt;&#10;        &lt;description /&gt;&#10;        &lt;date&gt;3/14/2018 3:28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90E565926734D208AEA2400C808DC8A&lt;/guid&gt;&#10;            &lt;repollguid&gt;7F1CB86900994CF99D4606BBDD7A7560&lt;/repollguid&gt;&#10;            &lt;sourceid&gt;F4B5DB2E99104312B5F10D197BDDC782&lt;/sourceid&gt;&#10;            &lt;questiontext&gt;how many ‘races’ are there on this planet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7E5B9CE8F974687847B82C2A97DC842&lt;/guid&gt;&#10;                    &lt;answertext&gt;257&lt;/answertext&gt;&#10;                    &lt;valuetype&gt;0&lt;/valuetype&gt;&#10;                &lt;/answer&gt;&#10;                &lt;answer&gt;&#10;                    &lt;guid&gt;F7ADEAE6FA0B4FDEA9216FB8BFA49B32&lt;/guid&gt;&#10;                    &lt;answertext&gt;7149&lt;/answertext&gt;&#10;                    &lt;valuetype&gt;0&lt;/valuetype&gt;&#10;                &lt;/answer&gt;&#10;                &lt;answer&gt;&#10;                    &lt;guid&gt;0F957F3028F84BD096009332CE8A6431&lt;/guid&gt;&#10;                    &lt;answertext&gt;innumerable&lt;/answertext&gt;&#10;                    &lt;valuetype&gt;0&lt;/valuetype&gt;&#10;                &lt;/answer&gt;&#10;                &lt;answer&gt;&#10;                    &lt;guid&gt;8CE40740405045CAB3D630A6331E0786&lt;/guid&gt;&#10;                    &lt;answertext&gt;i don’t know &lt;/answertext&gt;&#10;                    &lt;valuetype&gt;0&lt;/valuetype&gt;&#10;                &lt;/answer&gt;&#10;                &lt;answer&gt;&#10;                    &lt;guid&gt;BA85718A09564028914649ECB1FAC2EB&lt;/guid&gt;&#10;                    &lt;answertext&gt;1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4022</TotalTime>
  <Words>1537</Words>
  <Application>Microsoft Office PowerPoint</Application>
  <PresentationFormat>On-screen Show (4:3)</PresentationFormat>
  <Paragraphs>461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Arial</vt:lpstr>
      <vt:lpstr>Calibri</vt:lpstr>
      <vt:lpstr>Office Theme</vt:lpstr>
      <vt:lpstr>GES1011/GESS1009</vt:lpstr>
      <vt:lpstr> listen … </vt:lpstr>
      <vt:lpstr>have you used the notion ‘race’ in the last two weeks ?</vt:lpstr>
      <vt:lpstr>have you used the notion ‘race’ in the last two days ?</vt:lpstr>
      <vt:lpstr>do you think of ‘race’ as a  useful category?</vt:lpstr>
      <vt:lpstr>do you think of ‘race’ as a scientifically reliable category?</vt:lpstr>
      <vt:lpstr>how many ‘races’ are  there on this planet?</vt:lpstr>
      <vt:lpstr>our task today …</vt:lpstr>
      <vt:lpstr>our task today …</vt:lpstr>
      <vt:lpstr> think about it ...</vt:lpstr>
      <vt:lpstr> think about it ...</vt:lpstr>
      <vt:lpstr> think about it ...</vt:lpstr>
      <vt:lpstr> think about it ...</vt:lpstr>
      <vt:lpstr> think about it ...</vt:lpstr>
      <vt:lpstr> think about it ...</vt:lpstr>
      <vt:lpstr> think about it ...</vt:lpstr>
      <vt:lpstr> think about it ...</vt:lpstr>
      <vt:lpstr> think about it ...</vt:lpstr>
      <vt:lpstr>Question and Response</vt:lpstr>
      <vt:lpstr>colonial Singapore …</vt:lpstr>
      <vt:lpstr>colonial Singapore …</vt:lpstr>
      <vt:lpstr>colonial Singapore …</vt:lpstr>
      <vt:lpstr>colonial Singapore …</vt:lpstr>
      <vt:lpstr>PowerPoint Presentation</vt:lpstr>
      <vt:lpstr>colonial Singapore …</vt:lpstr>
      <vt:lpstr>PowerPoint Presentation</vt:lpstr>
      <vt:lpstr>colonial Singapore (Overland Route) …</vt:lpstr>
      <vt:lpstr>colonial Singapore …</vt:lpstr>
      <vt:lpstr>colonial Singapore …</vt:lpstr>
      <vt:lpstr>PowerPoint Presentation</vt:lpstr>
      <vt:lpstr>colonial Singapore …</vt:lpstr>
      <vt:lpstr>colonial Singapore …</vt:lpstr>
      <vt:lpstr>colonial Singapore …</vt:lpstr>
      <vt:lpstr>colonial Singapore …</vt:lpstr>
      <vt:lpstr>colonial Singapore …</vt:lpstr>
      <vt:lpstr>colonial Singapore …</vt:lpstr>
      <vt:lpstr>colonial Singapore …</vt:lpstr>
      <vt:lpstr>Question and Response</vt:lpstr>
      <vt:lpstr>race and colonial Singapore …</vt:lpstr>
      <vt:lpstr>race and colonial Singapore …</vt:lpstr>
      <vt:lpstr>race and colonial Singapore …</vt:lpstr>
      <vt:lpstr>race and colonial Singapore …</vt:lpstr>
      <vt:lpstr>race and colonial Singapore …</vt:lpstr>
      <vt:lpstr>race and colonial Singapore …</vt:lpstr>
      <vt:lpstr>race and colonial Singapore</vt:lpstr>
      <vt:lpstr>race and colonial Singapore</vt:lpstr>
      <vt:lpstr>race and colonial Singapore …</vt:lpstr>
      <vt:lpstr>race and colonial Singapore …</vt:lpstr>
      <vt:lpstr>race and colonial Singapore …</vt:lpstr>
      <vt:lpstr>race and colonial Singapore …</vt:lpstr>
      <vt:lpstr>race and colonial Singapore …</vt:lpstr>
      <vt:lpstr>race and colonial Singapore …</vt:lpstr>
      <vt:lpstr>race and colonial Singapore …</vt:lpstr>
      <vt:lpstr>race and colonial Singapore …</vt:lpstr>
      <vt:lpstr>race and colonial Singapore* …</vt:lpstr>
      <vt:lpstr>race and colonial Singapore …</vt:lpstr>
      <vt:lpstr>race and colonial Singapore …</vt:lpstr>
      <vt:lpstr>Question and Response</vt:lpstr>
      <vt:lpstr>imperial legacies …</vt:lpstr>
      <vt:lpstr>past and present*</vt:lpstr>
      <vt:lpstr>Tutorial 4</vt:lpstr>
      <vt:lpstr>Question and Response</vt:lpstr>
      <vt:lpstr>colonial legacies …</vt:lpstr>
      <vt:lpstr>Question and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Lawrence, Kelvin</cp:lastModifiedBy>
  <cp:revision>349</cp:revision>
  <dcterms:created xsi:type="dcterms:W3CDTF">2017-08-16T06:32:12Z</dcterms:created>
  <dcterms:modified xsi:type="dcterms:W3CDTF">2022-10-11T11:33:40Z</dcterms:modified>
</cp:coreProperties>
</file>