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69608" y="2820075"/>
            <a:ext cx="8429624" cy="2677656"/>
          </a:xfrm>
          <a:prstGeom prst="rect">
            <a:avLst/>
          </a:prstGeom>
          <a:noFill/>
        </p:spPr>
        <p:txBody>
          <a:bodyPr wrap="square" rtlCol="0">
            <a:spAutoFit/>
          </a:bodyPr>
          <a:lstStyle/>
          <a:p>
            <a:pPr lvl="1">
              <a:lnSpc>
                <a:spcPct val="150000"/>
              </a:lnSpc>
            </a:pPr>
            <a:r>
              <a:rPr lang="en-US" sz="2400" dirty="0"/>
              <a:t>STUDENT NAME: JEVASRI R S </a:t>
            </a:r>
          </a:p>
          <a:p>
            <a:pPr lvl="1">
              <a:lnSpc>
                <a:spcPct val="150000"/>
              </a:lnSpc>
            </a:pPr>
            <a:r>
              <a:rPr lang="en-US" sz="2400" dirty="0"/>
              <a:t>REGISTER NO:     312216955</a:t>
            </a:r>
          </a:p>
          <a:p>
            <a:pPr lvl="1">
              <a:lnSpc>
                <a:spcPct val="150000"/>
              </a:lnSpc>
            </a:pPr>
            <a:r>
              <a:rPr lang="en-US" sz="2400" dirty="0"/>
              <a:t>DEPARTMENT:    B COM (GENERAL)</a:t>
            </a:r>
          </a:p>
          <a:p>
            <a:pPr lvl="1">
              <a:lnSpc>
                <a:spcPct val="150000"/>
              </a:lnSpc>
            </a:pPr>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2">
            <a:extLst>
              <a:ext uri="{FF2B5EF4-FFF2-40B4-BE49-F238E27FC236}">
                <a16:creationId xmlns:a16="http://schemas.microsoft.com/office/drawing/2014/main" id="{B82E1165-8C74-EFB8-2185-7947CDFBCF4C}"/>
              </a:ext>
            </a:extLst>
          </p:cNvPr>
          <p:cNvSpPr txBox="1">
            <a:spLocks/>
          </p:cNvSpPr>
          <p:nvPr/>
        </p:nvSpPr>
        <p:spPr>
          <a:xfrm>
            <a:off x="2391727" y="1600200"/>
            <a:ext cx="8153400" cy="23622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800100" lvl="1" indent="-342900">
              <a:lnSpc>
                <a:spcPct val="200000"/>
              </a:lnSpc>
              <a:buFont typeface="Arial" panose="020B0604020202020204" pitchFamily="34" charset="0"/>
              <a:buChar char="•"/>
            </a:pPr>
            <a:r>
              <a:rPr lang="en-US" sz="2400" kern="0" dirty="0">
                <a:solidFill>
                  <a:sysClr val="windowText" lastClr="000000"/>
                </a:solidFill>
                <a:latin typeface="Times New Roman" panose="02020603050405020304" pitchFamily="18" charset="0"/>
                <a:cs typeface="Times New Roman" panose="02020603050405020304" pitchFamily="18" charset="0"/>
              </a:rPr>
              <a:t>Define Goals: Identify analysis objectives</a:t>
            </a:r>
          </a:p>
          <a:p>
            <a:pPr lvl="1">
              <a:lnSpc>
                <a:spcPct val="200000"/>
              </a:lnSpc>
            </a:pPr>
            <a:r>
              <a:rPr lang="en-US" sz="2400" kern="0" dirty="0">
                <a:solidFill>
                  <a:sysClr val="windowText" lastClr="000000"/>
                </a:solidFill>
                <a:latin typeface="Times New Roman" panose="02020603050405020304" pitchFamily="18" charset="0"/>
                <a:cs typeface="Times New Roman" panose="02020603050405020304" pitchFamily="18" charset="0"/>
              </a:rPr>
              <a:t>•  Prepare Data: Structure data with necessary fields. </a:t>
            </a:r>
          </a:p>
          <a:p>
            <a:pPr lvl="1">
              <a:lnSpc>
                <a:spcPct val="200000"/>
              </a:lnSpc>
            </a:pPr>
            <a:r>
              <a:rPr lang="en-US" sz="2400" kern="0" dirty="0">
                <a:solidFill>
                  <a:sysClr val="windowText" lastClr="000000"/>
                </a:solidFill>
                <a:latin typeface="Times New Roman" panose="02020603050405020304" pitchFamily="18" charset="0"/>
                <a:cs typeface="Times New Roman" panose="02020603050405020304" pitchFamily="18" charset="0"/>
              </a:rPr>
              <a:t>•  Create Model: Use Excel Tables and relationships.</a:t>
            </a:r>
          </a:p>
          <a:p>
            <a:pPr lvl="1">
              <a:lnSpc>
                <a:spcPct val="200000"/>
              </a:lnSpc>
            </a:pPr>
            <a:r>
              <a:rPr lang="en-US" sz="2400" kern="0" dirty="0">
                <a:solidFill>
                  <a:sysClr val="windowText" lastClr="000000"/>
                </a:solidFill>
                <a:latin typeface="Times New Roman" panose="02020603050405020304" pitchFamily="18" charset="0"/>
                <a:cs typeface="Times New Roman" panose="02020603050405020304" pitchFamily="18" charset="0"/>
              </a:rPr>
              <a:t> •  Design Calculations: Apply relevant formulas. </a:t>
            </a:r>
          </a:p>
          <a:p>
            <a:pPr lvl="1">
              <a:lnSpc>
                <a:spcPct val="200000"/>
              </a:lnSpc>
            </a:pPr>
            <a:r>
              <a:rPr lang="en-US" sz="2400" kern="0" dirty="0">
                <a:solidFill>
                  <a:sysClr val="windowText" lastClr="000000"/>
                </a:solidFill>
                <a:latin typeface="Times New Roman" panose="02020603050405020304" pitchFamily="18" charset="0"/>
                <a:cs typeface="Times New Roman" panose="02020603050405020304" pitchFamily="18" charset="0"/>
              </a:rPr>
              <a:t>•  Pivot Tables: Summarize and analyze data</a:t>
            </a:r>
            <a:endParaRPr lang="en-SG" sz="2400" kern="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074" name="Picture 2">
            <a:extLst>
              <a:ext uri="{FF2B5EF4-FFF2-40B4-BE49-F238E27FC236}">
                <a16:creationId xmlns:a16="http://schemas.microsoft.com/office/drawing/2014/main" id="{19F6BC13-D37A-E707-7FF9-A38A1C59D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313" y="1536799"/>
            <a:ext cx="6784912" cy="4282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0859-EED6-BCD6-292E-3C5F81719612}"/>
              </a:ext>
            </a:extLst>
          </p:cNvPr>
          <p:cNvSpPr>
            <a:spLocks noGrp="1"/>
          </p:cNvSpPr>
          <p:nvPr>
            <p:ph type="title"/>
          </p:nvPr>
        </p:nvSpPr>
        <p:spPr/>
        <p:txBody>
          <a:bodyPr/>
          <a:lstStyle/>
          <a:p>
            <a:r>
              <a:rPr lang="en-SG" dirty="0"/>
              <a:t>RESULTS</a:t>
            </a:r>
          </a:p>
        </p:txBody>
      </p:sp>
      <p:sp>
        <p:nvSpPr>
          <p:cNvPr id="5" name="TextBox 4">
            <a:extLst>
              <a:ext uri="{FF2B5EF4-FFF2-40B4-BE49-F238E27FC236}">
                <a16:creationId xmlns:a16="http://schemas.microsoft.com/office/drawing/2014/main" id="{40B7CDCD-207B-0A37-4BDC-A9EE667E6183}"/>
              </a:ext>
            </a:extLst>
          </p:cNvPr>
          <p:cNvSpPr txBox="1"/>
          <p:nvPr/>
        </p:nvSpPr>
        <p:spPr>
          <a:xfrm>
            <a:off x="2514600" y="1447800"/>
            <a:ext cx="7772400" cy="3268652"/>
          </a:xfrm>
          <a:prstGeom prst="rect">
            <a:avLst/>
          </a:prstGeom>
          <a:noFill/>
        </p:spPr>
        <p:txBody>
          <a:bodyPr wrap="square">
            <a:spAutoFit/>
          </a:bodyPr>
          <a:lstStyle/>
          <a:p>
            <a:pPr marL="800100" lvl="1" indent="-342900">
              <a:lnSpc>
                <a:spcPct val="150000"/>
              </a:lnSpc>
              <a:buFont typeface="+mj-lt"/>
              <a:buAutoNum type="arabicPeriod"/>
            </a:pPr>
            <a:r>
              <a:rPr lang="en-SG" sz="2000" dirty="0">
                <a:latin typeface="Times New Roman" panose="02020603050405020304" pitchFamily="18" charset="0"/>
                <a:cs typeface="Times New Roman" panose="02020603050405020304" pitchFamily="18" charset="0"/>
              </a:rPr>
              <a:t>Compensation Range Compression </a:t>
            </a:r>
          </a:p>
          <a:p>
            <a:pPr marL="800100" lvl="1" indent="-342900">
              <a:lnSpc>
                <a:spcPct val="150000"/>
              </a:lnSpc>
              <a:buFont typeface="+mj-lt"/>
              <a:buAutoNum type="arabicPeriod"/>
            </a:pPr>
            <a:r>
              <a:rPr lang="en-SG" sz="2000" dirty="0">
                <a:latin typeface="Times New Roman" panose="02020603050405020304" pitchFamily="18" charset="0"/>
                <a:cs typeface="Times New Roman" panose="02020603050405020304" pitchFamily="18" charset="0"/>
              </a:rPr>
              <a:t>Market Salary Discrepancies</a:t>
            </a:r>
          </a:p>
          <a:p>
            <a:pPr marL="800100" lvl="1" indent="-342900">
              <a:lnSpc>
                <a:spcPct val="150000"/>
              </a:lnSpc>
              <a:buFont typeface="+mj-lt"/>
              <a:buAutoNum type="arabicPeriod"/>
            </a:pPr>
            <a:r>
              <a:rPr lang="en-SG" sz="2000" dirty="0">
                <a:latin typeface="Times New Roman" panose="02020603050405020304" pitchFamily="18" charset="0"/>
                <a:cs typeface="Times New Roman" panose="02020603050405020304" pitchFamily="18" charset="0"/>
              </a:rPr>
              <a:t>Internal Compensation Equity Issues</a:t>
            </a:r>
          </a:p>
          <a:p>
            <a:pPr marL="800100" lvl="1" indent="-342900">
              <a:lnSpc>
                <a:spcPct val="150000"/>
              </a:lnSpc>
              <a:buFont typeface="+mj-lt"/>
              <a:buAutoNum type="arabicPeriod"/>
            </a:pPr>
            <a:r>
              <a:rPr lang="en-SG" sz="2000" dirty="0">
                <a:latin typeface="Times New Roman" panose="02020603050405020304" pitchFamily="18" charset="0"/>
                <a:cs typeface="Times New Roman" panose="02020603050405020304" pitchFamily="18" charset="0"/>
              </a:rPr>
              <a:t>Departmental Salary Allocation</a:t>
            </a:r>
          </a:p>
          <a:p>
            <a:pPr marL="800100" lvl="1" indent="-342900">
              <a:lnSpc>
                <a:spcPct val="150000"/>
              </a:lnSpc>
              <a:buFont typeface="+mj-lt"/>
              <a:buAutoNum type="arabicPeriod"/>
            </a:pPr>
            <a:r>
              <a:rPr lang="en-SG" sz="2000" dirty="0">
                <a:latin typeface="Times New Roman" panose="02020603050405020304" pitchFamily="18" charset="0"/>
                <a:cs typeface="Times New Roman" panose="02020603050405020304" pitchFamily="18" charset="0"/>
              </a:rPr>
              <a:t>Performance-Driven Compensation Adjustments</a:t>
            </a:r>
          </a:p>
          <a:p>
            <a:pPr marL="800100" lvl="1" indent="-342900">
              <a:lnSpc>
                <a:spcPct val="150000"/>
              </a:lnSpc>
              <a:buFont typeface="+mj-lt"/>
              <a:buAutoNum type="arabicPeriod"/>
            </a:pPr>
            <a:r>
              <a:rPr lang="en-SG" sz="2000" dirty="0">
                <a:latin typeface="Times New Roman" panose="02020603050405020304" pitchFamily="18" charset="0"/>
                <a:cs typeface="Times New Roman" panose="02020603050405020304" pitchFamily="18" charset="0"/>
              </a:rPr>
              <a:t>Salary Grade Consistency</a:t>
            </a:r>
          </a:p>
          <a:p>
            <a:pPr marL="800100" lvl="1" indent="-342900">
              <a:lnSpc>
                <a:spcPct val="150000"/>
              </a:lnSpc>
              <a:buFont typeface="+mj-lt"/>
              <a:buAutoNum type="arabicPeriod"/>
            </a:pPr>
            <a:r>
              <a:rPr lang="en-SG" sz="2000" dirty="0">
                <a:latin typeface="Times New Roman" panose="02020603050405020304" pitchFamily="18" charset="0"/>
                <a:cs typeface="Times New Roman" panose="02020603050405020304" pitchFamily="18" charset="0"/>
              </a:rPr>
              <a:t>Regulatory Compliance Risks</a:t>
            </a:r>
          </a:p>
        </p:txBody>
      </p:sp>
    </p:spTree>
    <p:extLst>
      <p:ext uri="{BB962C8B-B14F-4D97-AF65-F5344CB8AC3E}">
        <p14:creationId xmlns:p14="http://schemas.microsoft.com/office/powerpoint/2010/main" val="44290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4A7B93B-8E45-C6BE-334C-01AA5C4F4338}"/>
              </a:ext>
            </a:extLst>
          </p:cNvPr>
          <p:cNvSpPr txBox="1"/>
          <p:nvPr/>
        </p:nvSpPr>
        <p:spPr>
          <a:xfrm>
            <a:off x="1371600" y="1423141"/>
            <a:ext cx="9906000"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Excel data modeling for salary and compensation analysis facilitates effective management and insightful evaluation of compensation data. By utilizing structured datasets, advanced analytical formulas, and comprehensive visualization tools, organizations can:</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 Data Management:</a:t>
            </a:r>
            <a:r>
              <a:rPr lang="en-US" sz="2000" dirty="0">
                <a:latin typeface="Times New Roman" panose="02020603050405020304" pitchFamily="18" charset="0"/>
                <a:cs typeface="Times New Roman" panose="02020603050405020304" pitchFamily="18" charset="0"/>
              </a:rPr>
              <a:t> Streamline the organization and cleaning of salary data.</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Apply Advanced Formulas:</a:t>
            </a:r>
            <a:r>
              <a:rPr lang="en-US" sz="2000" dirty="0">
                <a:latin typeface="Times New Roman" panose="02020603050405020304" pitchFamily="18" charset="0"/>
                <a:cs typeface="Times New Roman" panose="02020603050405020304" pitchFamily="18" charset="0"/>
              </a:rPr>
              <a:t> Utilize sophisticated functions for precise analysis and benchmarking.</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Leverage Visualization Tools:</a:t>
            </a:r>
            <a:r>
              <a:rPr lang="en-US" sz="2000" dirty="0">
                <a:latin typeface="Times New Roman" panose="02020603050405020304" pitchFamily="18" charset="0"/>
                <a:cs typeface="Times New Roman" panose="02020603050405020304" pitchFamily="18" charset="0"/>
              </a:rPr>
              <a:t> Employ charts and graphs to interpret and present salary trends and patterns.</a:t>
            </a:r>
          </a:p>
          <a:p>
            <a:pPr>
              <a:lnSpc>
                <a:spcPct val="2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summary, Excel provides a robust platform for detailed salary analysis, enabling organizations to refine and optimize their compensation strategies with greater accuracy and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0350891C-F6BB-E803-84F3-A46C41A676D4}"/>
              </a:ext>
            </a:extLst>
          </p:cNvPr>
          <p:cNvSpPr>
            <a:spLocks noGrp="1"/>
          </p:cNvSpPr>
          <p:nvPr>
            <p:ph type="body" idx="1"/>
          </p:nvPr>
        </p:nvSpPr>
        <p:spPr>
          <a:xfrm>
            <a:off x="457200" y="1654629"/>
            <a:ext cx="7162800" cy="4705350"/>
          </a:xfrm>
        </p:spPr>
        <p:txBody>
          <a:bodyPr/>
          <a:lstStyle/>
          <a:p>
            <a:r>
              <a:rPr lang="en-US" sz="2400" dirty="0">
                <a:latin typeface="Times New Roman" panose="02020603050405020304" pitchFamily="18" charset="0"/>
                <a:cs typeface="Times New Roman" panose="02020603050405020304" pitchFamily="18" charset="0"/>
              </a:rPr>
              <a:t>The objective of this analysis is to systematically</a:t>
            </a:r>
          </a:p>
          <a:p>
            <a:r>
              <a:rPr lang="en-US" sz="2400" dirty="0">
                <a:latin typeface="Times New Roman" panose="02020603050405020304" pitchFamily="18" charset="0"/>
                <a:cs typeface="Times New Roman" panose="02020603050405020304" pitchFamily="18" charset="0"/>
              </a:rPr>
              <a:t> examine and delineate salary distribution across various departments, considering both genders and different roles within the organization.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Currently, the data concerning employee salaries is presented in an unstructured format.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data needs to be organized and categorized based on similarities to yield accurate and actionable insights regarding employee compensation</a:t>
            </a:r>
            <a:endParaRPr lang="en-SG"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a:extLst>
              <a:ext uri="{FF2B5EF4-FFF2-40B4-BE49-F238E27FC236}">
                <a16:creationId xmlns:a16="http://schemas.microsoft.com/office/drawing/2014/main" id="{828298A1-B4B4-01C5-8C55-3726749B20D5}"/>
              </a:ext>
            </a:extLst>
          </p:cNvPr>
          <p:cNvSpPr>
            <a:spLocks noGrp="1"/>
          </p:cNvSpPr>
          <p:nvPr>
            <p:ph type="body" idx="1"/>
          </p:nvPr>
        </p:nvSpPr>
        <p:spPr>
          <a:xfrm>
            <a:off x="304800" y="1524000"/>
            <a:ext cx="8077200" cy="4875884"/>
          </a:xfrm>
        </p:spPr>
        <p:txBody>
          <a:bodyPr/>
          <a:lstStyle/>
          <a:p>
            <a:r>
              <a:rPr lang="en-US" sz="2000" b="1" dirty="0">
                <a:latin typeface="Times New Roman" panose="02020603050405020304" pitchFamily="18" charset="0"/>
                <a:cs typeface="Times New Roman" panose="02020603050405020304" pitchFamily="18" charset="0"/>
              </a:rPr>
              <a:t>Objective:</a:t>
            </a:r>
          </a:p>
          <a:p>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primary goal of this initiative is to systematically gather and organize employee salary data across various departments. This effort aims to facilitate comparisons of compensation levels between departments and identify areas for potential adjustments to mitigate pay disparities within the organization.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Purpose:</a:t>
            </a:r>
          </a:p>
          <a:p>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This project will provide the Human Resources (HR) team with the necessary insights to make informed decisions that align with organizational objectives, thereby fostering a fair and competitive work environment</a:t>
            </a:r>
          </a:p>
          <a:p>
            <a:endParaRPr lang="en-SG"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8E8343B5-54B1-1088-834F-6C18CAC4D9D1}"/>
              </a:ext>
            </a:extLst>
          </p:cNvPr>
          <p:cNvSpPr>
            <a:spLocks noGrp="1"/>
          </p:cNvSpPr>
          <p:nvPr>
            <p:ph type="body" idx="1"/>
          </p:nvPr>
        </p:nvSpPr>
        <p:spPr>
          <a:xfrm>
            <a:off x="304800" y="1477569"/>
            <a:ext cx="8229600" cy="5047536"/>
          </a:xfrm>
        </p:spPr>
        <p:txBody>
          <a:bodyPr/>
          <a:lstStyle/>
          <a:p>
            <a:pPr>
              <a:buFont typeface="+mj-lt"/>
              <a:buAutoNum type="arabicPeriod"/>
            </a:pPr>
            <a:r>
              <a:rPr lang="en-US" b="1" dirty="0">
                <a:latin typeface="Times New Roman" panose="02020603050405020304" pitchFamily="18" charset="0"/>
                <a:cs typeface="Times New Roman" panose="02020603050405020304" pitchFamily="18" charset="0"/>
              </a:rPr>
              <a:t>Human Resources Professionals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Manage employee data and track salaries.</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Oversee compensation records and ensure data accuracy</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Financial Analysts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Analyze salary expenses, budgeting, and forecasting.</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Assess financial impact of salaries and predict future budget needs.</a:t>
            </a:r>
          </a:p>
          <a:p>
            <a:pPr lvl="1"/>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Accountants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Ensure accurate financial reporting and compliance with accounting standards.</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Maintain precise records and adhere to financial regulations.</a:t>
            </a:r>
          </a:p>
          <a:p>
            <a:pPr lvl="1"/>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Payroll Managers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Ensure accurate salary payments, deductions, and compliance with tax laws.</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Process payroll accurately and handle deductions and tax compliance.</a:t>
            </a:r>
          </a:p>
          <a:p>
            <a:endParaRPr lang="en-SG"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object 2">
            <a:extLst>
              <a:ext uri="{FF2B5EF4-FFF2-40B4-BE49-F238E27FC236}">
                <a16:creationId xmlns:a16="http://schemas.microsoft.com/office/drawing/2014/main" id="{54E7F97F-D592-C866-AFF1-B04618A397B2}"/>
              </a:ext>
            </a:extLst>
          </p:cNvPr>
          <p:cNvPicPr/>
          <p:nvPr/>
        </p:nvPicPr>
        <p:blipFill>
          <a:blip r:embed="rId3" cstate="print"/>
          <a:stretch>
            <a:fillRect/>
          </a:stretch>
        </p:blipFill>
        <p:spPr>
          <a:xfrm>
            <a:off x="9560379" y="1662793"/>
            <a:ext cx="2695574" cy="3248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26" name="Rectangle 10">
            <a:extLst>
              <a:ext uri="{FF2B5EF4-FFF2-40B4-BE49-F238E27FC236}">
                <a16:creationId xmlns:a16="http://schemas.microsoft.com/office/drawing/2014/main" id="{B0B2E744-ECCC-DA39-AB12-E808E0544268}"/>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27" name="Rectangle 9">
            <a:extLst>
              <a:ext uri="{FF2B5EF4-FFF2-40B4-BE49-F238E27FC236}">
                <a16:creationId xmlns:a16="http://schemas.microsoft.com/office/drawing/2014/main" id="{539FFE17-FA07-746B-2EE0-CEBFEB74F714}"/>
              </a:ext>
            </a:extLst>
          </p:cNvPr>
          <p:cNvSpPr>
            <a:spLocks noChangeArrowheads="1"/>
          </p:cNvSpPr>
          <p:nvPr/>
        </p:nvSpPr>
        <p:spPr bwMode="auto">
          <a:xfrm>
            <a:off x="304800" y="974861"/>
            <a:ext cx="9229725"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Highlighting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Emphasize critical data points for enhanced focus during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Benefit:</a:t>
            </a:r>
            <a:r>
              <a:rPr kumimoji="0" lang="en-US" altLang="en-US" b="0" i="0" u="none" strike="noStrike" cap="none" normalizeH="0" baseline="0" dirty="0">
                <a:ln>
                  <a:noFill/>
                </a:ln>
                <a:solidFill>
                  <a:schemeClr val="tx1"/>
                </a:solidFill>
                <a:effectLst/>
                <a:latin typeface="Arial" panose="020B0604020202020204" pitchFamily="34" charset="0"/>
              </a:rPr>
              <a:t> Directs attention to significant metrics, facilitating targeted insights.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Pivot Tables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Organize and summarize data into a structured format of rows and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Benefit:</a:t>
            </a:r>
            <a:r>
              <a:rPr kumimoji="0" lang="en-US" altLang="en-US" b="0" i="0" u="none" strike="noStrike" cap="none" normalizeH="0" baseline="0" dirty="0">
                <a:ln>
                  <a:noFill/>
                </a:ln>
                <a:solidFill>
                  <a:schemeClr val="tx1"/>
                </a:solidFill>
                <a:effectLst/>
                <a:latin typeface="Arial" panose="020B0604020202020204" pitchFamily="34" charset="0"/>
              </a:rPr>
              <a:t> Provides a clear, dynamic view of large datasets, enabling efficient classification and comparative analysis.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Arial" panose="020B0604020202020204" pitchFamily="34" charset="0"/>
              </a:rPr>
              <a:t>Graphs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Present data in visual formats such as charts and graphs.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Benefit:</a:t>
            </a:r>
            <a:r>
              <a:rPr kumimoji="0" lang="en-US" altLang="en-US" b="0" i="0" u="none" strike="noStrike" cap="none" normalizeH="0" baseline="0" dirty="0">
                <a:ln>
                  <a:noFill/>
                </a:ln>
                <a:solidFill>
                  <a:schemeClr val="tx1"/>
                </a:solidFill>
                <a:effectLst/>
                <a:latin typeface="Arial" panose="020B0604020202020204" pitchFamily="34" charset="0"/>
              </a:rPr>
              <a:t> Enhances clarity and interpretation of complex data through visual representation.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Filtering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Isolate and view subsets of data based on specific criteria.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Benefit:</a:t>
            </a:r>
            <a:r>
              <a:rPr kumimoji="0" lang="en-US" altLang="en-US" b="0" i="0" u="none" strike="noStrike" cap="none" normalizeH="0" baseline="0" dirty="0">
                <a:ln>
                  <a:noFill/>
                </a:ln>
                <a:solidFill>
                  <a:schemeClr val="tx1"/>
                </a:solidFill>
                <a:effectLst/>
                <a:latin typeface="Arial" panose="020B0604020202020204" pitchFamily="34" charset="0"/>
              </a:rPr>
              <a:t> Enhances precision and relevance of analysis by consolidating similar data under defined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lgn="ctr"/>
            <a:r>
              <a:rPr lang="en-IN" dirty="0"/>
              <a:t>Dataset Description</a:t>
            </a:r>
          </a:p>
        </p:txBody>
      </p:sp>
      <p:sp>
        <p:nvSpPr>
          <p:cNvPr id="4" name="Rectangle 1">
            <a:extLst>
              <a:ext uri="{FF2B5EF4-FFF2-40B4-BE49-F238E27FC236}">
                <a16:creationId xmlns:a16="http://schemas.microsoft.com/office/drawing/2014/main" id="{36453670-981C-7953-D1F0-1BB67DDB039A}"/>
              </a:ext>
            </a:extLst>
          </p:cNvPr>
          <p:cNvSpPr>
            <a:spLocks noGrp="1" noChangeArrowheads="1"/>
          </p:cNvSpPr>
          <p:nvPr>
            <p:ph type="body" idx="1"/>
          </p:nvPr>
        </p:nvSpPr>
        <p:spPr bwMode="auto">
          <a:xfrm>
            <a:off x="381000" y="1273076"/>
            <a:ext cx="4267200" cy="240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1400" b="1" dirty="0">
                <a:solidFill>
                  <a:schemeClr val="tx1"/>
                </a:solidFill>
                <a:latin typeface="Arial" panose="020B0604020202020204" pitchFamily="34" charset="0"/>
              </a:rPr>
              <a:t>Source of Dataset:</a:t>
            </a:r>
            <a:endParaRPr lang="en-US" altLang="en-US" sz="1400" dirty="0">
              <a:solidFill>
                <a:schemeClr val="tx1"/>
              </a:solidFill>
              <a:latin typeface="Arial" panose="020B0604020202020204" pitchFamily="34" charset="0"/>
            </a:endParaRPr>
          </a:p>
          <a:p>
            <a:pPr lvl="1" algn="l" rtl="0" eaLnBrk="0" fontAlgn="base" hangingPunct="0">
              <a:lnSpc>
                <a:spcPct val="150000"/>
              </a:lnSpc>
              <a:spcBef>
                <a:spcPct val="0"/>
              </a:spcBef>
              <a:spcAft>
                <a:spcPct val="0"/>
              </a:spcAft>
            </a:pPr>
            <a:r>
              <a:rPr lang="en-US" altLang="en-US" sz="1400" dirty="0">
                <a:solidFill>
                  <a:schemeClr val="tx1"/>
                </a:solidFill>
                <a:latin typeface="Arial" panose="020B0604020202020204" pitchFamily="34" charset="0"/>
              </a:rPr>
              <a:t>Platform</a:t>
            </a:r>
            <a:r>
              <a:rPr lang="en-US" altLang="en-US" sz="1400" b="1" dirty="0">
                <a:solidFill>
                  <a:schemeClr val="tx1"/>
                </a:solidFill>
                <a:latin typeface="Arial" panose="020B0604020202020204" pitchFamily="34" charset="0"/>
              </a:rPr>
              <a:t>:</a:t>
            </a:r>
            <a:r>
              <a:rPr lang="en-US" altLang="en-US" sz="1400" dirty="0">
                <a:solidFill>
                  <a:schemeClr val="tx1"/>
                </a:solidFill>
                <a:latin typeface="Arial" panose="020B0604020202020204" pitchFamily="34" charset="0"/>
              </a:rPr>
              <a:t> Kaggle</a:t>
            </a:r>
          </a:p>
          <a:p>
            <a:pPr lvl="0" algn="l" rtl="0" eaLnBrk="0" fontAlgn="base" hangingPunct="0">
              <a:lnSpc>
                <a:spcPct val="150000"/>
              </a:lnSpc>
              <a:spcBef>
                <a:spcPct val="0"/>
              </a:spcBef>
              <a:spcAft>
                <a:spcPct val="0"/>
              </a:spcAft>
            </a:pPr>
            <a:r>
              <a:rPr lang="en-US" altLang="en-US" sz="1400" b="1" dirty="0">
                <a:solidFill>
                  <a:schemeClr val="tx1"/>
                </a:solidFill>
                <a:latin typeface="Arial" panose="020B0604020202020204" pitchFamily="34" charset="0"/>
              </a:rPr>
              <a:t>2.Total Features in Dataset:</a:t>
            </a:r>
            <a:endParaRPr lang="en-US" altLang="en-US" sz="1400" dirty="0">
              <a:solidFill>
                <a:schemeClr val="tx1"/>
              </a:solidFill>
              <a:latin typeface="Arial" panose="020B0604020202020204" pitchFamily="34" charset="0"/>
            </a:endParaRPr>
          </a:p>
          <a:p>
            <a:pPr lvl="1" algn="l" rtl="0" eaLnBrk="0" fontAlgn="base" hangingPunct="0">
              <a:lnSpc>
                <a:spcPct val="150000"/>
              </a:lnSpc>
              <a:spcBef>
                <a:spcPct val="0"/>
              </a:spcBef>
              <a:spcAft>
                <a:spcPct val="0"/>
              </a:spcAft>
            </a:pPr>
            <a:r>
              <a:rPr lang="en-US" altLang="en-US" sz="1400" dirty="0">
                <a:solidFill>
                  <a:schemeClr val="tx1"/>
                </a:solidFill>
                <a:latin typeface="Arial" panose="020B0604020202020204" pitchFamily="34" charset="0"/>
              </a:rPr>
              <a:t>Number: 26</a:t>
            </a:r>
          </a:p>
          <a:p>
            <a:pPr lvl="0" algn="l" rtl="0" eaLnBrk="0" fontAlgn="base" hangingPunct="0">
              <a:lnSpc>
                <a:spcPct val="150000"/>
              </a:lnSpc>
              <a:spcBef>
                <a:spcPct val="0"/>
              </a:spcBef>
              <a:spcAft>
                <a:spcPct val="0"/>
              </a:spcAft>
            </a:pPr>
            <a:r>
              <a:rPr lang="en-US" altLang="en-US" sz="1400" b="1" dirty="0">
                <a:solidFill>
                  <a:schemeClr val="tx1"/>
                </a:solidFill>
                <a:latin typeface="Arial" panose="020B0604020202020204" pitchFamily="34" charset="0"/>
              </a:rPr>
              <a:t>3.Features Selected for Salary Analysis:</a:t>
            </a:r>
            <a:endParaRPr lang="en-US" altLang="en-US" sz="1400" dirty="0">
              <a:solidFill>
                <a:schemeClr val="tx1"/>
              </a:solidFill>
              <a:latin typeface="Arial" panose="020B0604020202020204" pitchFamily="34" charset="0"/>
            </a:endParaRPr>
          </a:p>
          <a:p>
            <a:pPr lvl="1" algn="l" rtl="0" eaLnBrk="0" fontAlgn="base" hangingPunct="0">
              <a:lnSpc>
                <a:spcPct val="150000"/>
              </a:lnSpc>
              <a:spcBef>
                <a:spcPct val="0"/>
              </a:spcBef>
              <a:spcAft>
                <a:spcPct val="0"/>
              </a:spcAft>
            </a:pPr>
            <a:r>
              <a:rPr lang="en-US" altLang="en-US" sz="1400" dirty="0">
                <a:solidFill>
                  <a:schemeClr val="tx1"/>
                </a:solidFill>
                <a:latin typeface="Arial" panose="020B0604020202020204" pitchFamily="34" charset="0"/>
              </a:rPr>
              <a:t>Total Features</a:t>
            </a:r>
            <a:r>
              <a:rPr lang="en-US" altLang="en-US" sz="1600" dirty="0">
                <a:solidFill>
                  <a:schemeClr val="tx1"/>
                </a:solidFill>
                <a:latin typeface="Arial" panose="020B0604020202020204" pitchFamily="34" charset="0"/>
              </a:rPr>
              <a:t>:7 </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DE50F05-4470-7647-94BD-5B4A98A4C966}"/>
              </a:ext>
            </a:extLst>
          </p:cNvPr>
          <p:cNvSpPr txBox="1"/>
          <p:nvPr/>
        </p:nvSpPr>
        <p:spPr>
          <a:xfrm>
            <a:off x="2133600" y="3352800"/>
            <a:ext cx="6100232" cy="2031325"/>
          </a:xfrm>
          <a:prstGeom prst="rect">
            <a:avLst/>
          </a:prstGeom>
          <a:noFill/>
        </p:spPr>
        <p:txBody>
          <a:bodyPr wrap="square">
            <a:spAutoFit/>
          </a:bodyPr>
          <a:lstStyle/>
          <a:p>
            <a:r>
              <a:rPr lang="en-IN" dirty="0"/>
              <a:t>	</a:t>
            </a:r>
            <a:r>
              <a:rPr lang="en-IN" sz="1800" dirty="0"/>
              <a:t>Employee ID – Numerical Value</a:t>
            </a:r>
            <a:br>
              <a:rPr lang="en-IN" sz="1800" dirty="0"/>
            </a:br>
            <a:r>
              <a:rPr lang="en-IN" sz="1800" dirty="0"/>
              <a:t>                Name of the employee’s – Text format</a:t>
            </a:r>
            <a:br>
              <a:rPr lang="en-IN" sz="1800" dirty="0"/>
            </a:br>
            <a:r>
              <a:rPr lang="en-IN" sz="1800" dirty="0"/>
              <a:t>                Employee Status - Text format</a:t>
            </a:r>
            <a:br>
              <a:rPr lang="en-IN" sz="1800" dirty="0"/>
            </a:br>
            <a:r>
              <a:rPr lang="en-IN" sz="1800" dirty="0"/>
              <a:t>                Department - Text format</a:t>
            </a:r>
            <a:br>
              <a:rPr lang="en-IN" sz="1800" dirty="0"/>
            </a:br>
            <a:r>
              <a:rPr lang="en-IN" sz="1800" dirty="0"/>
              <a:t>                Employee Salary - Numerical Value</a:t>
            </a:r>
            <a:br>
              <a:rPr lang="en-IN" sz="1800" dirty="0"/>
            </a:br>
            <a:r>
              <a:rPr lang="en-IN" sz="1800" dirty="0"/>
              <a:t>                Employee type - Text format</a:t>
            </a:r>
            <a:br>
              <a:rPr lang="en-IN" sz="1800" dirty="0"/>
            </a:br>
            <a:r>
              <a:rPr lang="en-IN" sz="1800" dirty="0"/>
              <a:t>                Start Date - Numerical Value</a:t>
            </a:r>
            <a:endParaRPr lang="en-SG"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8DE00352-E239-075F-6F57-C73E49B86E4E}"/>
              </a:ext>
            </a:extLst>
          </p:cNvPr>
          <p:cNvSpPr>
            <a:spLocks noChangeArrowheads="1"/>
          </p:cNvSpPr>
          <p:nvPr/>
        </p:nvSpPr>
        <p:spPr bwMode="auto">
          <a:xfrm>
            <a:off x="1300162" y="1853099"/>
            <a:ext cx="8991600" cy="443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657350" lvl="3" indent="-285750" eaLnBrk="0" fontAlgn="base" hangingPunct="0">
              <a:lnSpc>
                <a:spcPct val="200000"/>
              </a:lnSpc>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Acquire and sanitize salary data.</a:t>
            </a:r>
          </a:p>
          <a:p>
            <a:pPr lvl="3" eaLnBrk="0" fontAlgn="base" hangingPunct="0">
              <a:lnSpc>
                <a:spcPct val="2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tables and enforce data validation.</a:t>
            </a:r>
          </a:p>
          <a:p>
            <a:pPr lvl="3" eaLnBrk="0" fontAlgn="base" hangingPunct="0">
              <a:lnSpc>
                <a:spcPct val="2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Formulas: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functions such as SUM, IF, and VLOOKUP.</a:t>
            </a:r>
          </a:p>
          <a:p>
            <a:pPr lvl="3" eaLnBrk="0" fontAlgn="base" hangingPunct="0">
              <a:lnSpc>
                <a:spcPct val="2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Pivot Tables: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Aggregate and analyze data with PivotTables.</a:t>
            </a:r>
          </a:p>
          <a:p>
            <a:pPr lvl="3" eaLnBrk="0" fontAlgn="base" hangingPunct="0">
              <a:lnSpc>
                <a:spcPct val="2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Analysis: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conditional formatting and scenario analysis tools.</a:t>
            </a:r>
          </a:p>
          <a:p>
            <a:pPr lvl="3" eaLnBrk="0" fontAlgn="base" hangingPunct="0">
              <a:lnSpc>
                <a:spcPct val="2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Models/Dashboards: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forecasting models and visualize data trends.</a:t>
            </a:r>
          </a:p>
          <a:p>
            <a:pPr lvl="3" eaLnBrk="0" fontAlgn="base" hangingPunct="0">
              <a:lnSpc>
                <a:spcPct val="2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Employ macros or VBA for process automation.</a:t>
            </a:r>
          </a:p>
          <a:p>
            <a:pPr lvl="3" eaLnBrk="0" fontAlgn="base" hangingPunct="0">
              <a:lnSpc>
                <a:spcPct val="2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Reporting: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interactive reports and dashboards.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805</Words>
  <Application>Microsoft Office PowerPoint</Application>
  <PresentationFormat>Widescreen</PresentationFormat>
  <Paragraphs>121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A253</cp:lastModifiedBy>
  <cp:revision>24</cp:revision>
  <dcterms:created xsi:type="dcterms:W3CDTF">2024-03-29T15:07:22Z</dcterms:created>
  <dcterms:modified xsi:type="dcterms:W3CDTF">2024-09-01T17:50:05Z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