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6796088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488C698-ACA1-4FF8-9F90-5758E6C051E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FB8C0E38-17DC-441D-BC57-8E30A16FBA0A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75461327-EC0C-4427-A92E-63C3A9E3D2A6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678960" y="4714920"/>
            <a:ext cx="5419080" cy="444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DA9D11A4-98FE-43DB-BCD1-669194F76BCA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FCFE9254-D235-4FD7-93D5-21E92B98285F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995400" y="754200"/>
            <a:ext cx="4803120" cy="37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E3862B90-9886-4723-9479-3D4173EA181D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995400" y="754200"/>
            <a:ext cx="4803120" cy="372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896E6FE2-7F12-4857-BAA0-BBA08E08E59D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B8EB6E38-F8D0-4E1E-93EB-89A45D219484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F2C2BA3C-9F9E-42F5-91F2-24CE64A93DE1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B94FDCB2-29E6-4F5C-91AA-F59169A46DA6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919080" y="754200"/>
            <a:ext cx="4950720" cy="3713760"/>
          </a:xfrm>
          <a:prstGeom prst="rect">
            <a:avLst/>
          </a:prstGeom>
          <a:ln w="0">
            <a:noFill/>
          </a:ln>
        </p:spPr>
      </p:sp>
      <p:sp>
        <p:nvSpPr>
          <p:cNvPr id="94" name="CustomShape 3"/>
          <p:cNvSpPr/>
          <p:nvPr/>
        </p:nvSpPr>
        <p:spPr>
          <a:xfrm>
            <a:off x="679320" y="4714920"/>
            <a:ext cx="5430240" cy="437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AA1D963B-397F-4AAC-879D-AE063E6B2A95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A5D98F3A-B7CD-432F-97A9-0B48B83F6E7D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846600" y="9428040"/>
            <a:ext cx="293148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95000"/>
              </a:lnSpc>
              <a:buNone/>
            </a:pPr>
            <a:fld id="{F994390A-2032-4D23-B4A7-330C24846A5A}" type="slidenum">
              <a:rPr b="0" lang="pt-BR" sz="13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pt-BR" sz="13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95400" y="754200"/>
            <a:ext cx="4804560" cy="372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679320" y="4714920"/>
            <a:ext cx="5430240" cy="445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503280" y="301680"/>
            <a:ext cx="9070200" cy="645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93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b="0" lang="pt-BR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b="0" lang="pt-BR" sz="72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Noções gerais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30560" y="2591280"/>
            <a:ext cx="4895280" cy="2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Fonte: http://ctu-ict.net/wp/index.php/2015/10/14/html-vs-css/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6119640" y="325440"/>
            <a:ext cx="3168000" cy="21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Picture 5" descr=""/>
          <p:cNvPicPr/>
          <p:nvPr/>
        </p:nvPicPr>
        <p:blipFill>
          <a:blip r:embed="rId1"/>
          <a:stretch/>
        </p:blipFill>
        <p:spPr>
          <a:xfrm>
            <a:off x="244440" y="180360"/>
            <a:ext cx="4002840" cy="21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502920" y="301320"/>
            <a:ext cx="9054360" cy="12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Sintaxe básica do CSS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287280" y="1552680"/>
            <a:ext cx="9575280" cy="276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Regra CSS é a unidade básica de uma folha de estilo.  Entenda-se como unidade básica, a menor porção de código capaz de produzir um efeito de estilização. </a:t>
            </a:r>
            <a:endParaRPr b="0" lang="pt-BR" sz="2400" spc="-1" strike="noStrike">
              <a:latin typeface="Arial"/>
            </a:endParaRPr>
          </a:p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Uma regra CSS é composta de duas partes: o seletor e a declaração. A sintaxe básica do CSS é: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9" name="CustomShape 3"/>
          <p:cNvSpPr/>
          <p:nvPr/>
        </p:nvSpPr>
        <p:spPr>
          <a:xfrm>
            <a:off x="2133720" y="4392720"/>
            <a:ext cx="6217560" cy="25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" name="Picture 5" descr=""/>
          <p:cNvPicPr/>
          <p:nvPr/>
        </p:nvPicPr>
        <p:blipFill>
          <a:blip r:embed="rId1"/>
          <a:stretch/>
        </p:blipFill>
        <p:spPr>
          <a:xfrm>
            <a:off x="1871640" y="4389480"/>
            <a:ext cx="6057360" cy="212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502920" y="345600"/>
            <a:ext cx="9070200" cy="11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Sintaxe básica do CSS - def.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502920" y="1767960"/>
            <a:ext cx="9070200" cy="48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668160" y="1746000"/>
            <a:ext cx="3651840" cy="18540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413640" y="4140000"/>
            <a:ext cx="8586360" cy="2758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2800" spc="-1" strike="noStrike">
                <a:latin typeface="Calibri"/>
              </a:rPr>
              <a:t>p  é um seletor em CSS (ele aponta para o elemento HTML que você deseja estilizar: &lt;p&gt;)</a:t>
            </a:r>
            <a:endParaRPr b="0" lang="pt-BR" sz="2800" spc="-1" strike="noStrike">
              <a:latin typeface="Calibri"/>
            </a:endParaRPr>
          </a:p>
          <a:p>
            <a:endParaRPr b="0" lang="pt-BR" sz="2800" spc="-1" strike="noStrike">
              <a:latin typeface="Calibri"/>
            </a:endParaRPr>
          </a:p>
          <a:p>
            <a:r>
              <a:rPr b="0" lang="pt-BR" sz="2800" spc="-1" strike="noStrike">
                <a:latin typeface="Calibri"/>
              </a:rPr>
              <a:t>color é uma propriedade e redé o valor da propriedade</a:t>
            </a:r>
            <a:endParaRPr b="0" lang="pt-BR" sz="2800" spc="-1" strike="noStrike">
              <a:latin typeface="Calibri"/>
            </a:endParaRPr>
          </a:p>
          <a:p>
            <a:r>
              <a:rPr b="0" lang="pt-BR" sz="2800" spc="-1" strike="noStrike">
                <a:latin typeface="Calibri"/>
              </a:rPr>
              <a:t>text-align é uma propriedade e center é o valor da propriedade</a:t>
            </a:r>
            <a:endParaRPr b="0" lang="pt-BR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2920" y="345960"/>
            <a:ext cx="906876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Sintaxe básica do CSS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2920" y="1768320"/>
            <a:ext cx="9068760" cy="53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normAutofit/>
          </a:bodyPr>
          <a:p>
            <a:pPr marL="342720" indent="-331560" algn="just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Uma regra CSS pode conter mais de uma declaração.  Para estilizar </a:t>
            </a:r>
            <a:r>
              <a:rPr b="0" lang="pt-BR" sz="2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mais de uma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propriedade de um mesmo seletor,  podemos escrever todas as  declarações de estilo em uma mesma regra. As propriedades deverão ser separadas por “;”.</a:t>
            </a:r>
            <a:r>
              <a:rPr b="0" lang="pt-BR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1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11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h1{</a:t>
            </a:r>
            <a:endParaRPr b="0" lang="pt-BR" sz="3200" spc="-1" strike="noStrike">
              <a:latin typeface="Arial"/>
            </a:endParaRPr>
          </a:p>
          <a:p>
            <a:pPr marL="457560" indent="-331560">
              <a:lnSpc>
                <a:spcPct val="100000"/>
              </a:lnSpc>
              <a:spcAft>
                <a:spcPts val="1137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text-align:center; </a:t>
            </a:r>
            <a:endParaRPr b="0" lang="pt-BR" sz="2800" spc="-1" strike="noStrike">
              <a:latin typeface="Arial"/>
            </a:endParaRPr>
          </a:p>
          <a:p>
            <a:pPr marL="457560" indent="-331560">
              <a:lnSpc>
                <a:spcPct val="100000"/>
              </a:lnSpc>
              <a:spcAft>
                <a:spcPts val="1137"/>
              </a:spcAft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color:blue;</a:t>
            </a:r>
            <a:endParaRPr b="0" lang="pt-BR" sz="28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2920" y="345960"/>
            <a:ext cx="9068760" cy="11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Comentários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60360" y="1733400"/>
            <a:ext cx="9390960" cy="49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normAutofit/>
          </a:bodyPr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inserir comentários: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&lt;style&gt;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/* Comentário */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 {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color: red;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} 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&lt;/style&gt;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4320000" y="1260000"/>
            <a:ext cx="5580000" cy="6311160"/>
          </a:xfrm>
          <a:prstGeom prst="rect">
            <a:avLst/>
          </a:prstGeom>
          <a:noFill/>
          <a:ln cap="rnd" w="0">
            <a:solidFill>
              <a:srgbClr val="000000"/>
            </a:solidFill>
            <a:prstDash val="lgDash"/>
          </a:ln>
        </p:spPr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latin typeface="Courier New"/>
              </a:rPr>
              <a:t>&lt;!DOCTYPE html&gt;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&lt;html&gt;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&lt;head&gt;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&lt;style&gt;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p {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  </a:t>
            </a:r>
            <a:r>
              <a:rPr b="0" lang="pt-BR" sz="1800" spc="-1" strike="noStrike">
                <a:latin typeface="Courier New"/>
              </a:rPr>
              <a:t>color: red; /* Set text color to red */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}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&lt;/style&gt;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&lt;/head&gt;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&lt;body&gt;</a:t>
            </a:r>
            <a:endParaRPr b="0" lang="pt-BR" sz="1800" spc="-1" strike="noStrike">
              <a:latin typeface="Courier New"/>
            </a:endParaRPr>
          </a:p>
          <a:p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&lt;h2&gt;My Heading&lt;/h2&gt;</a:t>
            </a:r>
            <a:endParaRPr b="0" lang="pt-BR" sz="1800" spc="-1" strike="noStrike">
              <a:latin typeface="Courier New"/>
            </a:endParaRPr>
          </a:p>
          <a:p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&lt;!-- These paragraphs will be red --&gt;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&lt;p&gt;Hello World!&lt;/p&gt;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&lt;p&gt;This paragraph is styled with CSS.&lt;/p&gt;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&lt;p&gt;CSS comments are not shown in the output.&lt;/p&gt;</a:t>
            </a:r>
            <a:endParaRPr b="0" lang="pt-BR" sz="1800" spc="-1" strike="noStrike">
              <a:latin typeface="Courier New"/>
            </a:endParaRPr>
          </a:p>
          <a:p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&lt;/body&gt;</a:t>
            </a:r>
            <a:endParaRPr b="0" lang="pt-BR" sz="1800" spc="-1" strike="noStrike">
              <a:latin typeface="Courier New"/>
            </a:endParaRPr>
          </a:p>
          <a:p>
            <a:r>
              <a:rPr b="0" lang="pt-BR" sz="1800" spc="-1" strike="noStrike">
                <a:latin typeface="Courier New"/>
              </a:rPr>
              <a:t>&lt;/html&gt;</a:t>
            </a:r>
            <a:endParaRPr b="0" lang="pt-BR" sz="18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02920" y="301680"/>
            <a:ext cx="9070200" cy="12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ao CSS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02920" y="1767960"/>
            <a:ext cx="9070200" cy="48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6000"/>
          </a:bodyPr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 linguagem CSS é uma linguagem utilizada para a construção da aparência de páginas para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pt-BR" sz="2400" spc="-1" strike="noStrike">
              <a:latin typeface="Arial"/>
            </a:endParaRPr>
          </a:p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Atualmente, o uso do HTML para controlar a aparência do texto é  </a:t>
            </a:r>
            <a:r>
              <a:rPr b="0" lang="en-US" sz="22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obsoleto. O HTML NUNCA foi criado para conter tags para formatar uma página da web!</a:t>
            </a:r>
            <a:endParaRPr b="0" lang="pt-BR" sz="2200" spc="-1" strike="noStrike">
              <a:latin typeface="Arial"/>
            </a:endParaRPr>
          </a:p>
          <a:p>
            <a:pPr marL="412560" indent="-307440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Devemos pensar no HTML como uma forma de acrescentar estrutura ao conteúdo que desejamos exibir na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e o CSS para fazer esse conteúdo ficar bonito (com uma boa aparência).. </a:t>
            </a:r>
            <a:endParaRPr b="0" lang="pt-BR" sz="2200" spc="-1" strike="noStrike">
              <a:latin typeface="Arial"/>
            </a:endParaRPr>
          </a:p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CSS permite então a separação de toda a formatação de seu site do código HTML. Assim, podemos fazer a formatação das fontes, cores, fundo, bordas, efeitos em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links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, entre outras, sendo tudo concentrado em um único arquivo. </a:t>
            </a:r>
            <a:endParaRPr b="0" lang="pt-BR" sz="2200" spc="-1" strike="noStrike">
              <a:latin typeface="Arial"/>
            </a:endParaRPr>
          </a:p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CSS – 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Cascading Style Sheets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– Folhas de estilo em cascata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Introdução ao CSS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buNone/>
            </a:pPr>
            <a:r>
              <a:rPr b="0" lang="pt-BR" sz="3200" spc="-1" strike="noStrike">
                <a:latin typeface="Calibri"/>
              </a:rPr>
              <a:t>Quando tags como &lt;font&gt; e atributos de cor foram adicionados à especificação HTML 3.2, isso começou um pesadelo para desenvolvedores web.</a:t>
            </a:r>
            <a:endParaRPr b="0" lang="pt-BR" sz="32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02920" y="345600"/>
            <a:ext cx="9070200" cy="11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CSS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02920" y="1767960"/>
            <a:ext cx="9070200" cy="48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que acontece quando uma página 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utiliza uma folha de estilo?</a:t>
            </a:r>
            <a:endParaRPr b="0" lang="pt-BR" sz="2400" spc="-1" strike="noStrike">
              <a:latin typeface="Arial"/>
            </a:endParaRPr>
          </a:p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r>
              <a:rPr b="0" lang="pt-BR" sz="2400" spc="-1" strike="noStrike" baseline="46000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-  O navegador solicita a página HTML de um servidor 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web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b="0" lang="pt-BR" sz="2400" spc="-1" strike="noStrike" baseline="4600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– O navegador encontra uma instrução na página HTML, indicando que a página utiliza uma folha de estilo. O navegador utiliza essa folha de estilo como uma solicitação separada</a:t>
            </a:r>
            <a:endParaRPr b="0" lang="pt-BR" sz="2400" spc="-1" strike="noStrike">
              <a:latin typeface="Arial"/>
            </a:endParaRPr>
          </a:p>
          <a:p>
            <a:pPr marL="342720" indent="-331560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r>
              <a:rPr b="0" lang="pt-BR" sz="2400" spc="-1" strike="noStrike" baseline="46000">
                <a:solidFill>
                  <a:srgbClr val="000000"/>
                </a:solidFill>
                <a:latin typeface="Calibri"/>
                <a:ea typeface="DejaVu Sans"/>
              </a:rPr>
              <a:t>o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– O navegador usa as regras da folha de estilo para ajustar a aparência da página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502920" y="345600"/>
            <a:ext cx="9070200" cy="11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2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Como podemos vincular o CSS a um documento HTML?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78920" y="1767960"/>
            <a:ext cx="9719640" cy="48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 anchor="t">
            <a:normAutofit/>
          </a:bodyPr>
          <a:p>
            <a:pPr marL="652320" indent="-536400" algn="just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rgbClr val="000000"/>
                </a:solidFill>
                <a:latin typeface="Arial"/>
                <a:ea typeface="DejaVu Sans"/>
              </a:rPr>
              <a:t>Podemos utilizar o CSS de 3 formas diferentes:</a:t>
            </a:r>
            <a:endParaRPr b="0" lang="pt-BR" sz="2600" spc="-1" strike="noStrike">
              <a:latin typeface="Arial"/>
            </a:endParaRPr>
          </a:p>
          <a:p>
            <a:pPr marL="652320" indent="-536400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2600" spc="-1" strike="noStrike">
              <a:latin typeface="Arial"/>
            </a:endParaRPr>
          </a:p>
          <a:p>
            <a:pPr marL="652320" indent="-53640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i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In-line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Desta forma, aplica-se o CSS diretamente no elemento HTML. Pode ser usado para aplicar um estilo exclusivo para um único elemento. (deve ser usado com moderação!)</a:t>
            </a:r>
            <a:endParaRPr b="0" lang="pt-BR" sz="2600" spc="-1" strike="noStrike">
              <a:latin typeface="Arial"/>
            </a:endParaRPr>
          </a:p>
          <a:p>
            <a:pPr marL="652320" indent="-536400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Interna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Cria-se um bloco de estilos dentro do código HTML</a:t>
            </a:r>
            <a:endParaRPr b="0" lang="pt-BR" sz="2600" spc="-1" strike="noStrike">
              <a:latin typeface="Arial"/>
            </a:endParaRPr>
          </a:p>
          <a:p>
            <a:pPr marL="652320" indent="-53640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Externa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: Esta é a melhor forma, pois criamos um arquivo separado para o código CSS (com a  extensão .css). Neste caso, dentro do código HTML existe  um </a:t>
            </a:r>
            <a:r>
              <a:rPr b="0" i="1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link</a:t>
            </a:r>
            <a:r>
              <a:rPr b="0" lang="pt-BR" sz="2600" spc="-1" strike="noStrike">
                <a:solidFill>
                  <a:srgbClr val="000000"/>
                </a:solidFill>
                <a:latin typeface="Calibri"/>
                <a:ea typeface="DejaVu Sans"/>
              </a:rPr>
              <a:t> para o arquivo.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502920" y="345600"/>
            <a:ext cx="9062280" cy="11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Exemplos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53720" y="1433520"/>
            <a:ext cx="9565560" cy="57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normAutofit/>
          </a:bodyPr>
          <a:p>
            <a:pPr marL="342720" indent="-331560" algn="just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1" i="1" lang="pt-BR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In-line:</a:t>
            </a:r>
            <a:endParaRPr b="0" lang="pt-BR" sz="22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 style=“color:blue;"&gt; Cor da fonte dos parágrafos azul&lt;/p&gt; 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 folha de estilo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interna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é especificada dentro da seção 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head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do documento e declarada como conteúdo da </a:t>
            </a:r>
            <a:r>
              <a:rPr b="0" i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tag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&lt;style&gt;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&lt;style type="text/css"&gt;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p{color:blue;}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&lt;/style&gt;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Folha de estilo </a:t>
            </a: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externa –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 No código html colocar “a chamada” ao arquivo CSS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&lt;head&gt;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&lt;link rel="stylesheet" href="meu_estilo.css" type="text/css"&gt;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&lt;/head&gt;</a:t>
            </a:r>
            <a:endParaRPr b="0" lang="pt-BR" sz="2000" spc="-1" strike="noStrike">
              <a:latin typeface="Arial"/>
            </a:endParaRPr>
          </a:p>
          <a:p>
            <a:pPr marL="342720" indent="-331560" algn="just">
              <a:lnSpc>
                <a:spcPct val="93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502920" y="345600"/>
            <a:ext cx="9070200" cy="11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Forma externa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502920" y="1767960"/>
            <a:ext cx="9070200" cy="48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forma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externa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é a mais recomendada, pois podemos aplicar um mesmo estilo a várias páginas simultaneamente, além de facilitar a manutenção, pois quando desejamos fazer alguma alteração devemos atualizar um único arquivo.  Com as outras formas, devemos alterar o código de cada um dos arquivos HTML.  </a:t>
            </a:r>
            <a:endParaRPr b="0" lang="pt-BR" sz="2800" spc="-1" strike="noStrike">
              <a:latin typeface="Arial"/>
            </a:endParaRPr>
          </a:p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 uma folha de estilo externa, você pode mudar a aparência de um site inteiro alterando apenas um arquivo!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502920" y="301320"/>
            <a:ext cx="9054360" cy="12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Como proceder para utilizar a forma externa?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1" name="CustomShape 2"/>
          <p:cNvSpPr/>
          <p:nvPr/>
        </p:nvSpPr>
        <p:spPr>
          <a:xfrm>
            <a:off x="645840" y="1552320"/>
            <a:ext cx="8568360" cy="283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normAutofit/>
          </a:bodyPr>
          <a:p>
            <a:pPr marL="342720" indent="-331560" algn="just">
              <a:lnSpc>
                <a:spcPct val="100000"/>
              </a:lnSpc>
              <a:spcAft>
                <a:spcPts val="1423"/>
              </a:spcAft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342720" indent="-331560" algn="just">
              <a:lnSpc>
                <a:spcPct val="102000"/>
              </a:lnSpc>
              <a:spcAft>
                <a:spcPts val="1423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Devemos criar uma linha de código no </a:t>
            </a:r>
            <a:r>
              <a:rPr b="0" lang="pt-BR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cabeçalho do documento html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entre as </a:t>
            </a:r>
            <a:r>
              <a:rPr b="0" i="1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tags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&lt;head&gt;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 </a:t>
            </a: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&lt;/head&gt;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.  Conforme apresentado abaixo: 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1008000" y="3157920"/>
            <a:ext cx="7598160" cy="137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216000" y="4751280"/>
            <a:ext cx="9646560" cy="243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3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Podemos  IMPORTAR uma folha de estilos. coloca-se a linha de comando @import url(estilo.css) entre as tags &lt;style&gt; e &lt;/style&gt;. Eis a sintaxe geral: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&lt;head&gt;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&lt;style type="text/css"&gt;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@import url("estilo.css");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&lt;/style&gt;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&lt;/head&gt;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64" name="Picture 6" descr=""/>
          <p:cNvPicPr/>
          <p:nvPr/>
        </p:nvPicPr>
        <p:blipFill>
          <a:blip r:embed="rId1"/>
          <a:srcRect l="0" t="13223" r="0" b="0"/>
          <a:stretch/>
        </p:blipFill>
        <p:spPr>
          <a:xfrm>
            <a:off x="817560" y="3240360"/>
            <a:ext cx="8568360" cy="12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02920" y="345600"/>
            <a:ext cx="9070200" cy="11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888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  <a:ea typeface="DejaVu Sans"/>
              </a:rPr>
              <a:t>Estilo em cascata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502920" y="1552680"/>
            <a:ext cx="9395640" cy="57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Porque o nome “estilo em cascata”? Este termo se refere ao modo como os navegadores decidem quais regras tem prioridade quando existem vários conjuntos de regras.</a:t>
            </a:r>
            <a:endParaRPr b="0" lang="pt-BR" sz="2400" spc="-1" strike="noStrike">
              <a:latin typeface="Arial"/>
            </a:endParaRPr>
          </a:p>
          <a:p>
            <a:pPr marL="412560" indent="-307440" algn="just">
              <a:lnSpc>
                <a:spcPct val="102000"/>
              </a:lnSpc>
              <a:spcAft>
                <a:spcPts val="142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Calibri"/>
              </a:rPr>
              <a:t>Todos os estilos em uma página serão "em cascata" em uma nova folha de estilo "virtual" pelas seguintes regras, onde o número um tem a maior prioridade:</a:t>
            </a:r>
            <a:endParaRPr b="0" lang="pt-BR" sz="2400" spc="-1" strike="noStrike">
              <a:latin typeface="Arial"/>
            </a:endParaRPr>
          </a:p>
          <a:p>
            <a:pPr marL="414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  <a:p>
            <a:pPr marL="414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  <a:tabLst>
                <a:tab algn="l" pos="0"/>
              </a:tabLst>
            </a:pPr>
            <a:r>
              <a:rPr b="0" lang="pt-BR" sz="2000" spc="-1" strike="noStrike">
                <a:latin typeface="Calibri"/>
              </a:rPr>
              <a:t>Estilo in-line (dentro de um elemento HTML)</a:t>
            </a:r>
            <a:endParaRPr b="0" lang="pt-BR" sz="2000" spc="-1" strike="noStrike">
              <a:latin typeface="Arial"/>
            </a:endParaRPr>
          </a:p>
          <a:p>
            <a:pPr marL="414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  <a:tabLst>
                <a:tab algn="l" pos="0"/>
              </a:tabLst>
            </a:pPr>
            <a:r>
              <a:rPr b="0" lang="pt-BR" sz="2000" spc="-1" strike="noStrike">
                <a:latin typeface="Calibri"/>
              </a:rPr>
              <a:t>Folhas de estilo externas e internas (na seção head)</a:t>
            </a:r>
            <a:endParaRPr b="0" lang="pt-BR" sz="2000" spc="-1" strike="noStrike">
              <a:latin typeface="Arial"/>
            </a:endParaRPr>
          </a:p>
          <a:p>
            <a:pPr marL="414000">
              <a:lnSpc>
                <a:spcPct val="100000"/>
              </a:lnSpc>
              <a:buClr>
                <a:srgbClr val="000000"/>
              </a:buClr>
              <a:buFont typeface="Wingdings" charset="2"/>
              <a:buAutoNum type="arabicParenR"/>
              <a:tabLst>
                <a:tab algn="l" pos="0"/>
              </a:tabLst>
            </a:pPr>
            <a:r>
              <a:rPr b="0" lang="pt-BR" sz="2000" spc="-1" strike="noStrike">
                <a:latin typeface="Calibri"/>
              </a:rPr>
              <a:t>Navegador padrão</a:t>
            </a:r>
            <a:endParaRPr b="0" lang="pt-BR" sz="2000" spc="-1" strike="noStrike">
              <a:latin typeface="Arial"/>
            </a:endParaRPr>
          </a:p>
          <a:p>
            <a:pPr marL="414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414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9999"/>
                </a:solidFill>
                <a:latin typeface="Calibri"/>
                <a:ea typeface="DejaVu Sans"/>
              </a:rPr>
              <a:t>Portanto, um estilo in-line tem a maior prioridade e substituirá os estilos externos e internos, bem como os padrões do navegador.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34584</TotalTime>
  <Application>LibreOffice/7.3.1.3$Windows_X86_64 LibreOffice_project/a69ca51ded25f3eefd52d7bf9a5fad8c90b87951</Application>
  <AppVersion>15.0000</AppVersion>
  <Words>892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2012-06-22T08:44:06Z</dcterms:created>
  <dc:creator>Ursula Lisboa Fernandes Ribeiro</dc:creator>
  <dc:description/>
  <dc:language>pt-BR</dc:language>
  <cp:lastModifiedBy>Ursula</cp:lastModifiedBy>
  <cp:lastPrinted>2018-04-19T14:21:29Z</cp:lastPrinted>
  <dcterms:modified xsi:type="dcterms:W3CDTF">2024-07-11T15:27:07Z</dcterms:modified>
  <cp:revision>21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Personalizar</vt:lpwstr>
  </property>
  <property fmtid="{D5CDD505-2E9C-101B-9397-08002B2CF9AE}" pid="4" name="Slides">
    <vt:i4>12</vt:i4>
  </property>
</Properties>
</file>