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3" r:id="rId7"/>
    <p:sldMasterId id="214748365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y="6858000" cx="12192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32">
          <p15:clr>
            <a:srgbClr val="9AA0A6"/>
          </p15:clr>
        </p15:guide>
        <p15:guide id="2" pos="469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2" roundtripDataSignature="AMtx7mhQkJ0E1Fu28HZiX19gbhfnYaaK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DD5B7F-7670-4A1C-A7E6-2435D0FCA37C}">
  <a:tblStyle styleId="{0FDD5B7F-7670-4A1C-A7E6-2435D0FCA3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2" orient="horz"/>
        <p:guide pos="46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MontserratSemiBold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-bold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32" Type="http://customschemas.google.com/relationships/presentationmetadata" Target="meta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8cdf3a6e9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28cdf3a6e9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8cdf3a6e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28cdf3a6e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8cdf3a6e9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28cdf3a6e9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8cdf3a6e9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28cdf3a6e9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46f4f694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2746f4f694_0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c2184c1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123c2184c1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746f4f69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12746f4f69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8cdf3a6e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28cdf3a6e9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8cdf3a6e9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28cdf3a6e9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c2184c1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23c2184c1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8cdf3a6e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28cdf3a6e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8cdf3a6e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28cdf3a6e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8cdf3a6e9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128cdf3a6e9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idx="10" type="dt"/>
          </p:nvPr>
        </p:nvSpPr>
        <p:spPr>
          <a:xfrm>
            <a:off x="236691" y="2326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7638011" y="117910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type="title"/>
          </p:nvPr>
        </p:nvSpPr>
        <p:spPr>
          <a:xfrm>
            <a:off x="1549666" y="1923570"/>
            <a:ext cx="8868952" cy="727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i="0" sz="3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3362035" y="2907458"/>
            <a:ext cx="7056582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974391" y="2082065"/>
            <a:ext cx="3238685" cy="311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22"/>
          <p:cNvSpPr txBox="1"/>
          <p:nvPr>
            <p:ph idx="2" type="body"/>
          </p:nvPr>
        </p:nvSpPr>
        <p:spPr>
          <a:xfrm>
            <a:off x="6726998" y="2129323"/>
            <a:ext cx="2869929" cy="511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3" type="body"/>
          </p:nvPr>
        </p:nvSpPr>
        <p:spPr>
          <a:xfrm>
            <a:off x="6726998" y="2879328"/>
            <a:ext cx="4490611" cy="2752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746f4f694_0_248"/>
          <p:cNvSpPr txBox="1"/>
          <p:nvPr>
            <p:ph idx="10" type="dt"/>
          </p:nvPr>
        </p:nvSpPr>
        <p:spPr>
          <a:xfrm>
            <a:off x="338291" y="626023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12746f4f694_0_248"/>
          <p:cNvSpPr txBox="1"/>
          <p:nvPr>
            <p:ph idx="11" type="ftr"/>
          </p:nvPr>
        </p:nvSpPr>
        <p:spPr>
          <a:xfrm>
            <a:off x="4252323" y="626023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8.jpg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7.jpg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idx="10" type="dt"/>
          </p:nvPr>
        </p:nvSpPr>
        <p:spPr>
          <a:xfrm>
            <a:off x="236691" y="2326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Logo&#10;&#10;Description automatically generated" id="11" name="Google Shape;1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9666" y="5683067"/>
            <a:ext cx="4005742" cy="942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ication&#10;&#10;Description automatically generated with medium confidence" id="12" name="Google Shape;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666" y="4427889"/>
            <a:ext cx="2860451" cy="82911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1"/>
          <p:cNvSpPr txBox="1"/>
          <p:nvPr/>
        </p:nvSpPr>
        <p:spPr>
          <a:xfrm>
            <a:off x="7951171" y="6065132"/>
            <a:ext cx="4160983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3E3D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E3E3D"/>
                </a:solidFill>
                <a:latin typeface="Montserrat"/>
                <a:ea typeface="Montserrat"/>
                <a:cs typeface="Montserrat"/>
                <a:sym typeface="Montserrat"/>
              </a:rPr>
              <a:t>ESF projekts Nr. 8.4.1.0/16/l/001 ''Nodarbināto personu profesionālās kompetences pilnveide" </a:t>
            </a:r>
            <a:endParaRPr b="0" i="0" sz="1000" u="none" cap="none" strike="noStrike">
              <a:solidFill>
                <a:srgbClr val="3E3E3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picture containing chart&#10;&#10;Description automatically generated" id="14" name="Google Shape;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449" y="4881259"/>
            <a:ext cx="3908425" cy="9422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7638011" y="117910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746f4f694_0_241"/>
          <p:cNvSpPr txBox="1"/>
          <p:nvPr>
            <p:ph idx="10" type="dt"/>
          </p:nvPr>
        </p:nvSpPr>
        <p:spPr>
          <a:xfrm>
            <a:off x="338291" y="626023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Logo&#10;&#10;Description automatically generated" id="46" name="Google Shape;46;g12746f4f694_0_2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9666" y="5683067"/>
            <a:ext cx="4005744" cy="942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ication&#10;&#10;Description automatically generated with medium confidence" id="47" name="Google Shape;47;g12746f4f694_0_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666" y="4427889"/>
            <a:ext cx="2860450" cy="82911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12746f4f694_0_241"/>
          <p:cNvSpPr txBox="1"/>
          <p:nvPr/>
        </p:nvSpPr>
        <p:spPr>
          <a:xfrm>
            <a:off x="4071381" y="5257006"/>
            <a:ext cx="44766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3E3D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E3E3D"/>
                </a:solidFill>
                <a:latin typeface="Montserrat"/>
                <a:ea typeface="Montserrat"/>
                <a:cs typeface="Montserrat"/>
                <a:sym typeface="Montserrat"/>
              </a:rPr>
              <a:t>ESF projekts Nr. 8.4.1.0/16/l/001 ''Nodarbināto personu profesionālās kompetences pilnveide" </a:t>
            </a:r>
            <a:endParaRPr b="0" i="0" sz="1000" u="none" cap="none" strike="noStrike">
              <a:solidFill>
                <a:srgbClr val="3E3E3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picture containing chart&#10;&#10;Description automatically generated" id="49" name="Google Shape;49;g12746f4f694_0_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8150" y="3788614"/>
            <a:ext cx="5303148" cy="127854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12746f4f694_0_241"/>
          <p:cNvSpPr txBox="1"/>
          <p:nvPr>
            <p:ph idx="11" type="ftr"/>
          </p:nvPr>
        </p:nvSpPr>
        <p:spPr>
          <a:xfrm>
            <a:off x="4252323" y="626023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hyperlink" Target="https://www.w3schools.com/js/js_events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hyperlink" Target="mailto:EMail1@Mail.Com" TargetMode="External"/><Relationship Id="rId5" Type="http://schemas.openxmlformats.org/officeDocument/2006/relationships/hyperlink" Target="mailto:EMail2@Mail.Com" TargetMode="External"/><Relationship Id="rId6" Type="http://schemas.openxmlformats.org/officeDocument/2006/relationships/hyperlink" Target="mailto:email3@mail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title"/>
          </p:nvPr>
        </p:nvSpPr>
        <p:spPr>
          <a:xfrm>
            <a:off x="1549666" y="1923570"/>
            <a:ext cx="8868952" cy="727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SemiBold"/>
              <a:buNone/>
            </a:pPr>
            <a:r>
              <a:rPr lang="en-US">
                <a:solidFill>
                  <a:srgbClr val="297DC1"/>
                </a:solidFill>
              </a:rPr>
              <a:t>FRONTEND MĀJASLAPAS IZSTRĀDE </a:t>
            </a:r>
            <a:endParaRPr>
              <a:solidFill>
                <a:srgbClr val="297DC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128"/>
              <a:buFont typeface="Montserrat SemiBold"/>
              <a:buNone/>
            </a:pPr>
            <a:r>
              <a:rPr lang="en-US" sz="2755">
                <a:solidFill>
                  <a:srgbClr val="297DC1"/>
                </a:solidFill>
              </a:rPr>
              <a:t>6. lekcija - cikli, funkcijas un notikumi(events)</a:t>
            </a:r>
            <a:endParaRPr sz="2755">
              <a:solidFill>
                <a:srgbClr val="297DC1"/>
              </a:solidFill>
            </a:endParaRPr>
          </a:p>
        </p:txBody>
      </p:sp>
      <p:sp>
        <p:nvSpPr>
          <p:cNvPr id="59" name="Google Shape;59;p1"/>
          <p:cNvSpPr txBox="1"/>
          <p:nvPr>
            <p:ph idx="10" type="dt"/>
          </p:nvPr>
        </p:nvSpPr>
        <p:spPr>
          <a:xfrm>
            <a:off x="236691" y="2326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2022</a:t>
            </a:r>
            <a:endParaRPr/>
          </a:p>
        </p:txBody>
      </p:sp>
      <p:sp>
        <p:nvSpPr>
          <p:cNvPr id="60" name="Google Shape;60;p1"/>
          <p:cNvSpPr txBox="1"/>
          <p:nvPr>
            <p:ph idx="11" type="ftr"/>
          </p:nvPr>
        </p:nvSpPr>
        <p:spPr>
          <a:xfrm>
            <a:off x="7638011" y="10781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13050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8cdf3a6e9_0_61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38" name="Google Shape;138;g128cdf3a6e9_0_61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2767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DOM elementu meklēšana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g128cdf3a6e9_0_61"/>
          <p:cNvSpPr txBox="1"/>
          <p:nvPr/>
        </p:nvSpPr>
        <p:spPr>
          <a:xfrm>
            <a:off x="6614900" y="2183300"/>
            <a:ext cx="4560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g128cdf3a6e9_0_61"/>
          <p:cNvSpPr txBox="1"/>
          <p:nvPr/>
        </p:nvSpPr>
        <p:spPr>
          <a:xfrm>
            <a:off x="743975" y="1797050"/>
            <a:ext cx="10501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Lai mijiedarbotos ar DOM elementiem, tos nepieciešams atrast ar kādu selektrou. Līdzīgi kā veidojām selektors CSS, arī JS funkcijās, kas tiek izmantotas DOM elementu atrašanai - jānorāda selektors.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Meklēt elementus pēc to id atribūta vērtības. Atgriež vienu elementu.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getElementById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selektors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); 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Meklēt elementus pēc to klases atribūta vērtības. Atgriež masīvu ar elementiem.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getElementsByClassName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selektors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Meklēt elementus pēc to birkas nosaukuma (tag name). Atgriež masīvu ar elementiem.</a:t>
            </a:r>
            <a:endParaRPr b="1" i="0" sz="13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getElementsByTagName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selektors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Atgriež pirmo atrasto elementu, kas atbilst selektora vērtībai. Selektors norādīts brīvi kā CSS.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querySelector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selektors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); 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Atgriež masīvu ar visiem atrastajiem elementiem, kas atbilst selektora vērtibai. Selektors norādīts brīvi kā CSS.</a:t>
            </a:r>
            <a:endParaRPr b="1" i="0" sz="13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querySelectorAll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selektors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);  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8cdf3a6e9_0_45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46" name="Google Shape;146;g128cdf3a6e9_0_45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2767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Darbības ar DOM elementiem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" name="Google Shape;147;g128cdf3a6e9_0_45"/>
          <p:cNvSpPr txBox="1"/>
          <p:nvPr/>
        </p:nvSpPr>
        <p:spPr>
          <a:xfrm>
            <a:off x="6614900" y="2183300"/>
            <a:ext cx="4560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128cdf3a6e9_0_45"/>
          <p:cNvSpPr txBox="1"/>
          <p:nvPr/>
        </p:nvSpPr>
        <p:spPr>
          <a:xfrm>
            <a:off x="743975" y="1797050"/>
            <a:ext cx="11394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 DOM elementiem varam mijiedarboties, izmantojot to metodes vai mainot īpašību vērtības.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Metodes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getAttribute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4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“attributeName”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iegūt norādītā atribūta vērtību.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setAttribute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4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“attributeName”, “value”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iestatīt norādītā atribūta norādīto vērtību.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focus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piešķirt fokusu elementam.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scrollTo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4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“x position”, “y position”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navigēt(scroll) iekš elementa līdz norādītajām x un y koordinātām.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scrollIntoView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navigēt(scroll) skatu līdz elements ir redzams.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Īpašības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classList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iegūt elementa klases atribūta visas vērtības.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dataset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iegūt elementa data attribūta vērtības.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style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iegūt elementa style atribūta visas vērtības.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innerHTML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iegūt elementa HTML iekšējo saturu.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outerHTML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iegūt elementa HTML apkārtējo saturu.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innerText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iegūt elementa saturošo redzamā noformējuma teksta vērtības.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textContent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iegūt elementa saturošo visa teksta vērtības, neatkarīgi no redzamības noformējuma.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iegūt elementa redzamību, atgriež boolean vērtību. Nav saistīts ar CSS redzamības noformējuma.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8cdf3a6e9_0_53"/>
          <p:cNvSpPr txBox="1"/>
          <p:nvPr>
            <p:ph idx="11" type="ftr"/>
          </p:nvPr>
        </p:nvSpPr>
        <p:spPr>
          <a:xfrm>
            <a:off x="7612539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54" name="Google Shape;154;g128cdf3a6e9_0_53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g128cdf3a6e9_0_53"/>
          <p:cNvSpPr txBox="1"/>
          <p:nvPr/>
        </p:nvSpPr>
        <p:spPr>
          <a:xfrm>
            <a:off x="6574451" y="3229650"/>
            <a:ext cx="5244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Notikumi (events)</a:t>
            </a:r>
            <a:endParaRPr b="0" i="0" sz="3200" u="none" cap="none" strike="noStrik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6" name="Google Shape;156;g128cdf3a6e9_0_53"/>
          <p:cNvPicPr preferRelativeResize="0"/>
          <p:nvPr/>
        </p:nvPicPr>
        <p:blipFill rotWithShape="1">
          <a:blip r:embed="rId4">
            <a:alphaModFix/>
          </a:blip>
          <a:srcRect b="13050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28cdf3a6e9_0_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5900" y="2543975"/>
            <a:ext cx="2098525" cy="20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8cdf3a6e9_0_69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63" name="Google Shape;163;g128cdf3a6e9_0_69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g128cdf3a6e9_0_69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2767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Notikumu(events) klausīšanās(listening)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5" name="Google Shape;165;g128cdf3a6e9_0_69"/>
          <p:cNvSpPr txBox="1"/>
          <p:nvPr/>
        </p:nvSpPr>
        <p:spPr>
          <a:xfrm>
            <a:off x="769450" y="2882000"/>
            <a:ext cx="5925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Events listener kā elementa īpašība/attribūts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onclick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(</a:t>
            </a:r>
            <a:r>
              <a:rPr b="1" i="0" lang="en-US" sz="12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eventObject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=&gt; { 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kods ko izpildīt līdz ar notikumu 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onscroll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(</a:t>
            </a:r>
            <a:r>
              <a:rPr b="1" i="0" lang="en-US" sz="12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eventObject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=&gt; { 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kods ko izpildīt līdz ar notikumu 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onkeypress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(</a:t>
            </a:r>
            <a:r>
              <a:rPr b="1" i="0" lang="en-US" sz="12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eventObject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=&gt; { 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kods ko izpildīt līdz ar notikumu 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onmouseeneter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(</a:t>
            </a:r>
            <a:r>
              <a:rPr b="1" i="0" lang="en-US" sz="12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eventObject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=&gt; { 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kods ko izpildīt līdz ar notikumu 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g128cdf3a6e9_0_69"/>
          <p:cNvSpPr txBox="1"/>
          <p:nvPr/>
        </p:nvSpPr>
        <p:spPr>
          <a:xfrm>
            <a:off x="6355200" y="2882000"/>
            <a:ext cx="5000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Event listener kā elementa metode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addEventListener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‘click’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(</a:t>
            </a:r>
            <a:r>
              <a:rPr b="1" i="0" lang="en-US" sz="12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eventObject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=&gt; {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kods ko izpildīt līdz ar notikumu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addEventListener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‘scroll’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(</a:t>
            </a:r>
            <a:r>
              <a:rPr b="1" i="0" lang="en-US" sz="12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eventObject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=&gt; {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kods ko izpildīt līdz ar notikumu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addEventListener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‘keypress’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(</a:t>
            </a:r>
            <a:r>
              <a:rPr b="1" i="0" lang="en-US" sz="12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eventObject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=&gt; {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kods ko izpildīt līdz ar notikumu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addEventListener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‘mouseenter’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(</a:t>
            </a:r>
            <a:r>
              <a:rPr b="1" i="0" lang="en-US" sz="12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eventObject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=&gt; {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kods ko izpildīt līdz ar notikumu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g128cdf3a6e9_0_69"/>
          <p:cNvSpPr txBox="1"/>
          <p:nvPr/>
        </p:nvSpPr>
        <p:spPr>
          <a:xfrm>
            <a:off x="743975" y="1797050"/>
            <a:ext cx="51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8cdf3a6e9_0_69"/>
          <p:cNvSpPr txBox="1"/>
          <p:nvPr/>
        </p:nvSpPr>
        <p:spPr>
          <a:xfrm>
            <a:off x="743975" y="1797050"/>
            <a:ext cx="1007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Jebkurš DOM elements var signalizēt par kādu notikumu(event) - peles klikšķi, taustiņa nospiešanu, izmēra maiņu, navigāciju(scroll) un citiem notikumiem. Lai uz šiem notiekumiem reģētu, ir pieejamas metodes dēvētas par klausītājiem(listeners). Izveidot sasaisti starp notikumu un klausītāju var divos viedos.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Pilnu sarakstu ar iespējamiem events,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skatīt šeit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6f4f694_0_237"/>
          <p:cNvSpPr txBox="1"/>
          <p:nvPr/>
        </p:nvSpPr>
        <p:spPr>
          <a:xfrm>
            <a:off x="4194056" y="626023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rPr>
              <a:t>Programmas nosaukums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3c2184c1e_0_10"/>
          <p:cNvSpPr txBox="1"/>
          <p:nvPr>
            <p:ph idx="11" type="ftr"/>
          </p:nvPr>
        </p:nvSpPr>
        <p:spPr>
          <a:xfrm>
            <a:off x="7612539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67" name="Google Shape;67;g123c2184c1e_0_10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g123c2184c1e_0_10"/>
          <p:cNvSpPr txBox="1"/>
          <p:nvPr/>
        </p:nvSpPr>
        <p:spPr>
          <a:xfrm>
            <a:off x="6574451" y="3229650"/>
            <a:ext cx="5244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Cikli</a:t>
            </a:r>
            <a:endParaRPr b="0" i="0" sz="3200" u="none" cap="none" strike="noStrik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9" name="Google Shape;69;g123c2184c1e_0_10"/>
          <p:cNvPicPr preferRelativeResize="0"/>
          <p:nvPr/>
        </p:nvPicPr>
        <p:blipFill rotWithShape="1">
          <a:blip r:embed="rId4">
            <a:alphaModFix/>
          </a:blip>
          <a:srcRect b="13050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23c2184c1e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5750" y="24502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46f4f694_0_16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76" name="Google Shape;76;g12746f4f694_0_16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2767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g12746f4f694_0_16"/>
          <p:cNvSpPr txBox="1"/>
          <p:nvPr/>
        </p:nvSpPr>
        <p:spPr>
          <a:xfrm>
            <a:off x="6614900" y="2183300"/>
            <a:ext cx="4560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g12746f4f694_0_16"/>
          <p:cNvSpPr txBox="1"/>
          <p:nvPr/>
        </p:nvSpPr>
        <p:spPr>
          <a:xfrm>
            <a:off x="743975" y="1797050"/>
            <a:ext cx="49440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ciklu varam veikt kāda koda bloka izpildi noteiktu reižu skaitu. Šim ciklam svarīgas ir 3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izteiksmes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izteiksme 1: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i 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3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r>
              <a:rPr b="1" i="0" lang="en-US" sz="13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izveido mainīgo </a:t>
            </a:r>
            <a:r>
              <a:rPr b="0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jeb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index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kura vērtība tiks mainīta pēc katra cikla izpildes (iterācija). Šis mainīgais kalpos kā skaitītājs.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izteiksme 2</a:t>
            </a:r>
            <a:endParaRPr b="1" i="0" sz="1300" u="none" cap="none" strike="noStrike">
              <a:solidFill>
                <a:srgbClr val="E691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i 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3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 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izveido nosacījumu, kas tiek pārbaudīts pirms katra cikla izpildes (iterācija). Cikls turpinās izpildīties kamēr nosacījuma vērtība būs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izteiksme 3</a:t>
            </a:r>
            <a:endParaRPr b="1" i="0" sz="1300" u="none" cap="none" strike="noStrike">
              <a:solidFill>
                <a:srgbClr val="E691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++; 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darbība, kas tiks izpildīta katra cikla beigās.</a:t>
            </a:r>
            <a:b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Šajā gadījumā katra cikla beigās </a:t>
            </a:r>
            <a:r>
              <a:rPr b="0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vērtība tiks palielināta par </a:t>
            </a:r>
            <a:r>
              <a:rPr b="0" i="0" lang="en-US" sz="13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++;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ir saīsināts pieraksts izteiksmei </a:t>
            </a: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</a:t>
            </a: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i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b="1" i="0" lang="en-US" sz="13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79;g12746f4f694_0_16"/>
          <p:cNvGraphicFramePr/>
          <p:nvPr/>
        </p:nvGraphicFramePr>
        <p:xfrm>
          <a:off x="6359945" y="179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{0FDD5B7F-7670-4A1C-A7E6-2435D0FCA37C}</a:tableStyleId>
              </a:tblPr>
              <a:tblGrid>
                <a:gridCol w="5070525"/>
              </a:tblGrid>
              <a:tr h="134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</a:t>
                      </a:r>
                      <a:r>
                        <a:rPr b="1" lang="en-US" sz="15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izteiksme 1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5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izteiksme 2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5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izteiksme 3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	</a:t>
                      </a:r>
                      <a:r>
                        <a:rPr lang="en-US" sz="1500" u="none" cap="none" strike="noStrike">
                          <a:solidFill>
                            <a:srgbClr val="90908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// kods ko izpildīt noteiktu reižu skaitu</a:t>
                      </a:r>
                      <a:endParaRPr sz="1500" u="none" cap="none" strike="noStrike">
                        <a:solidFill>
                          <a:srgbClr val="90908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}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74300" marB="91425" marR="91425" marL="274300"/>
                </a:tc>
              </a:tr>
              <a:tr h="172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</a:t>
                      </a:r>
                      <a:r>
                        <a:rPr b="1" lang="en-US" sz="1500" u="none" cap="none" strike="noStrike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let</a:t>
                      </a:r>
                      <a:r>
                        <a:rPr b="1" lang="en-US" sz="15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i 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=</a:t>
                      </a:r>
                      <a:r>
                        <a:rPr b="1" lang="en-US" sz="15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500" u="none" cap="none" strike="noStrike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5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 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r>
                        <a:rPr b="1" lang="en-US" sz="15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500" u="none" cap="none" strike="noStrike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</a:t>
                      </a:r>
                      <a:r>
                        <a:rPr b="1" lang="en-US" sz="1500" u="none" cap="none" strike="noStrike">
                          <a:solidFill>
                            <a:srgbClr val="E6913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i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++)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	</a:t>
                      </a:r>
                      <a:r>
                        <a:rPr lang="en-US" sz="1500" u="none" cap="none" strike="noStrike">
                          <a:solidFill>
                            <a:srgbClr val="90908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// kods ko izpildīt 10x</a:t>
                      </a:r>
                      <a:endParaRPr sz="1500" u="none" cap="none" strike="noStrike">
                        <a:solidFill>
                          <a:srgbClr val="90908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}</a:t>
                      </a:r>
                      <a:endParaRPr sz="1400" u="none" cap="none" strike="noStrike"/>
                    </a:p>
                  </a:txBody>
                  <a:tcPr marT="274300" marB="91425" marR="91425" marL="2743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8cdf3a6e9_0_3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85" name="Google Shape;85;g128cdf3a6e9_0_3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2767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forEach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" name="Google Shape;86;g128cdf3a6e9_0_3"/>
          <p:cNvSpPr txBox="1"/>
          <p:nvPr/>
        </p:nvSpPr>
        <p:spPr>
          <a:xfrm>
            <a:off x="7024850" y="1797050"/>
            <a:ext cx="4702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 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exampleArray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b="1" i="0" lang="en-US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“el 1”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US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“el 2”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US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“el 3”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b="1" i="0" sz="1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rPr>
              <a:t>// ar 1 parametru - masīva elementu</a:t>
            </a:r>
            <a:endParaRPr b="0" i="0" sz="1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exampleArray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forEach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((</a:t>
            </a:r>
            <a:r>
              <a:rPr b="1" i="0" lang="en-US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currentEl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=&gt;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0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console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log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(“Array element”,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currentEl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400" u="none" cap="none" strike="noStrike">
              <a:solidFill>
                <a:srgbClr val="E691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rPr>
              <a:t>// ar 2 parametriem - masīva elementu un indeksu</a:t>
            </a:r>
            <a:endParaRPr b="0" i="0" sz="1400" u="none" cap="none" strike="noStrike">
              <a:solidFill>
                <a:srgbClr val="90908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exampleArray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forEach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((</a:t>
            </a:r>
            <a:r>
              <a:rPr b="1" i="0" lang="en-US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currentEl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index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=&gt;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0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console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log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(“Array element”,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i="0" lang="en-US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currentEl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0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console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log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(“Index of the element”,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i="0" lang="en-US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currentEl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28cdf3a6e9_0_3"/>
          <p:cNvSpPr txBox="1"/>
          <p:nvPr/>
        </p:nvSpPr>
        <p:spPr>
          <a:xfrm>
            <a:off x="743975" y="1797050"/>
            <a:ext cx="55053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forEach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cikls ir metode massīviem - arrays.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 to mēs varam iterēt caur visiem masīva elementiem un pie katra elementa cikla izpildīt kodu.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forEach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();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metodē kā parametrs ir jānorāda funkcija, kas tiks izpildīta katrā iterācijā. Viens no veidiem kā šo funkciju norādīt ir ar sintaksi 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 =&gt; {}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forEach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(() =&gt; {});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Tomēr šajā brīdī kā parametrs norādītā funkcija nepilda nekādas darbības.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 funkcijai tiks norādīts viens parametrs, tas būs elements kura iterācijas kārta ir pienākusi. 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=&gt; {} 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 funkcijai tiks norādīts arī otrs parametrs, tas būs šī elementa indeks masīvā.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index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=&gt; {} 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Šajā brīdī jau varam veikt ko jēgpilnu katrā iterācijā.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forEach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((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12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index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=&gt; { </a:t>
            </a:r>
            <a:r>
              <a:rPr b="0" i="0" lang="en-US" sz="12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rPr>
              <a:t>// kods ko izpildīt katrā iterācijā 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Funkcijas parametru nosaukumus varam brīvi izvēleties.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8cdf3a6e9_0_11"/>
          <p:cNvSpPr txBox="1"/>
          <p:nvPr>
            <p:ph idx="11" type="ftr"/>
          </p:nvPr>
        </p:nvSpPr>
        <p:spPr>
          <a:xfrm>
            <a:off x="7612539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93" name="Google Shape;93;g128cdf3a6e9_0_11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g128cdf3a6e9_0_11"/>
          <p:cNvSpPr txBox="1"/>
          <p:nvPr/>
        </p:nvSpPr>
        <p:spPr>
          <a:xfrm>
            <a:off x="6574451" y="3229650"/>
            <a:ext cx="5244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Funkcijas</a:t>
            </a:r>
            <a:endParaRPr b="0" i="0" sz="3200" u="none" cap="none" strike="noStrik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5" name="Google Shape;95;g128cdf3a6e9_0_11"/>
          <p:cNvPicPr preferRelativeResize="0"/>
          <p:nvPr/>
        </p:nvPicPr>
        <p:blipFill rotWithShape="1">
          <a:blip r:embed="rId4">
            <a:alphaModFix/>
          </a:blip>
          <a:srcRect b="13050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28cdf3a6e9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0600" y="2659800"/>
            <a:ext cx="18669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c2184c1e_0_2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02" name="Google Shape;102;g123c2184c1e_0_2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g123c2184c1e_0_2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2767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Funkcijas sintakse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" name="Google Shape;104;g123c2184c1e_0_2"/>
          <p:cNvSpPr txBox="1"/>
          <p:nvPr/>
        </p:nvSpPr>
        <p:spPr>
          <a:xfrm>
            <a:off x="744550" y="1797050"/>
            <a:ext cx="6448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Funkcijas ir rīki ko paši izgatavojam konkrētu uzdevumu veišanai.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Funkcija var saņemt neierobežotu skaitu parametru, kas nepieciešami darbību veikšanai. Kaut arī aizvien bieži sastopama pirms ES6 funkcijas pieraksta sintakse, ieteicams izmantot ES6 sinatki.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ES6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4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someFunction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(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parametrs 1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parametrs 2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) =&gt; {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// funkcijas koda bloks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Prims ES6: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4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nosaukums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parametrs 1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parametrs 2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) {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funkcijas koda bloks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4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someFunction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parametrs 1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parametrs 2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) {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// funkcijas koda bloks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cdf3a6e9_0_19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10" name="Google Shape;110;g128cdf3a6e9_0_19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g128cdf3a6e9_0_19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2767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Funkciju izpilde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" name="Google Shape;112;g128cdf3a6e9_0_19"/>
          <p:cNvSpPr txBox="1"/>
          <p:nvPr/>
        </p:nvSpPr>
        <p:spPr>
          <a:xfrm>
            <a:off x="1206900" y="2615925"/>
            <a:ext cx="49908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Neatgriežot vērtību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deklarējam globālu mainīgo, kas tiks modificēts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3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someVar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deklarējam funkciju un norādam kādus mainīgos tā saņems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3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3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someFunction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(</a:t>
            </a:r>
            <a:r>
              <a:rPr b="1" i="0" lang="en-US" sz="13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US" sz="13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=&gt; {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someVar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3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3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0" i="0" sz="1300" u="none" cap="none" strike="noStrike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izpildām funkciju un padodam tai parameturs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3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someFunction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3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i="0" lang="en-US" sz="13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13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izvadām globālā mainīgā vērtību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console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3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log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someVar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); 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izvadītais someVar rezultāts ir 5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g128cdf3a6e9_0_19"/>
          <p:cNvSpPr txBox="1"/>
          <p:nvPr/>
        </p:nvSpPr>
        <p:spPr>
          <a:xfrm>
            <a:off x="6544500" y="2615925"/>
            <a:ext cx="4440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Atgriežot vērtību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deklarējam globālu mainīgo, kas tiks modificēts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3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someVar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deklarējam funkciju un norādam kādus mainīgos tā saņems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3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3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someFunction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(</a:t>
            </a:r>
            <a:r>
              <a:rPr b="1" i="0" lang="en-US" sz="13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US" sz="13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=&gt; {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i="0" lang="en-US" sz="1300" u="none" cap="none" strike="noStrike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3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3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0" i="0" sz="1300" u="none" cap="none" strike="noStrike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izpildām funkciju un padodam tai parameturs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someVar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</a:t>
            </a: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3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someFunction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3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i="0" lang="en-US" sz="13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13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izvadām globālā mainīgā vērtību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console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3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log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3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someVar</a:t>
            </a:r>
            <a:r>
              <a:rPr b="1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izvadītais rezultāts ir 5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128cdf3a6e9_0_19"/>
          <p:cNvSpPr txBox="1"/>
          <p:nvPr/>
        </p:nvSpPr>
        <p:spPr>
          <a:xfrm>
            <a:off x="743975" y="1797050"/>
            <a:ext cx="51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28cdf3a6e9_0_19"/>
          <p:cNvSpPr txBox="1"/>
          <p:nvPr/>
        </p:nvSpPr>
        <p:spPr>
          <a:xfrm>
            <a:off x="743975" y="1797050"/>
            <a:ext cx="1007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Funkciju deklarēšanā ir jānorāda vai tā atgriezīs vai neatgriezīs rezultātu.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 funkcija atgriež rezultātu, tās izpildi saglabājot mainīgajā - mainīgais iegūs funkcijas atgriezto vērtību. 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8cdf3a6e9_0_37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21" name="Google Shape;121;g128cdf3a6e9_0_37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128cdf3a6e9_0_37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2767" u="none" cap="none" strike="noStrike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Try Catch bloks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3" name="Google Shape;123;g128cdf3a6e9_0_37"/>
          <p:cNvSpPr txBox="1"/>
          <p:nvPr/>
        </p:nvSpPr>
        <p:spPr>
          <a:xfrm>
            <a:off x="744550" y="1797050"/>
            <a:ext cx="10266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Būtiski ir kontrolēti reaģēt uz kļūdām kodā (errors). Proti, apzināties momentus, kad kādā koda blokā varētu būt iespējama kļūda un paredzēt kodu šādam gadījumam. To mēs varam panākt ar 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Try Catch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bloku.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emailList 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[</a:t>
            </a:r>
            <a:r>
              <a:rPr b="1" i="0" lang="en-US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 </a:t>
            </a:r>
            <a:r>
              <a:rPr b="1" i="0" lang="en-US" sz="1400" u="none" cap="none" strike="noStrike">
                <a:solidFill>
                  <a:srgbClr val="6AA84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EMail1@Mail.Com</a:t>
            </a:r>
            <a:r>
              <a:rPr b="1" i="0" lang="en-US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  ”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US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  </a:t>
            </a:r>
            <a:r>
              <a:rPr b="1" i="0" lang="en-US" sz="1400" u="none" cap="none" strike="noStrike">
                <a:solidFill>
                  <a:srgbClr val="6AA84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EMail2@Mail.Com</a:t>
            </a:r>
            <a:r>
              <a:rPr b="1" i="0" lang="en-US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”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US" sz="1400" u="sng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US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   EM</a:t>
            </a:r>
            <a:r>
              <a:rPr b="1" i="0" lang="en-US" sz="1400" u="none" cap="none" strike="noStrike">
                <a:solidFill>
                  <a:srgbClr val="6AA84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ail3@Mail.Com</a:t>
            </a:r>
            <a:r>
              <a:rPr b="1" i="0" lang="en-US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”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];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formatEmail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(</a:t>
            </a:r>
            <a:r>
              <a:rPr b="1" i="0" lang="en-US" sz="14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=&gt; {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	</a:t>
            </a:r>
            <a:r>
              <a:rPr b="1" i="0" lang="en-US" sz="14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trim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();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i="0" lang="en-US" sz="14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toLowerCase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();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catch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4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err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	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console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log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“Not able to format item:”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US" sz="14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err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emailList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14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forEach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400" u="none" cap="none" strike="noStrik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formatEmail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400" u="none" cap="none" strike="noStrike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arrayItem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))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8cdf3a6e9_0_29"/>
          <p:cNvSpPr txBox="1"/>
          <p:nvPr>
            <p:ph idx="11" type="ftr"/>
          </p:nvPr>
        </p:nvSpPr>
        <p:spPr>
          <a:xfrm>
            <a:off x="7612539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29" name="Google Shape;129;g128cdf3a6e9_0_29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128cdf3a6e9_0_29"/>
          <p:cNvSpPr txBox="1"/>
          <p:nvPr/>
        </p:nvSpPr>
        <p:spPr>
          <a:xfrm>
            <a:off x="6574451" y="3229650"/>
            <a:ext cx="5244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Mijiedarbība ar DOM</a:t>
            </a:r>
            <a:endParaRPr b="0" i="0" sz="3200" u="none" cap="none" strike="noStrik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1" name="Google Shape;131;g128cdf3a6e9_0_29"/>
          <p:cNvPicPr preferRelativeResize="0"/>
          <p:nvPr/>
        </p:nvPicPr>
        <p:blipFill rotWithShape="1">
          <a:blip r:embed="rId4">
            <a:alphaModFix/>
          </a:blip>
          <a:srcRect b="13050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28cdf3a6e9_0_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4425" y="2546475"/>
            <a:ext cx="2093550" cy="20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7_Office Theme">
  <a:themeElements>
    <a:clrScheme name="Custom 7">
      <a:dk1>
        <a:srgbClr val="3E3E3D"/>
      </a:dk1>
      <a:lt1>
        <a:srgbClr val="FFFFFF"/>
      </a:lt1>
      <a:dk2>
        <a:srgbClr val="14123D"/>
      </a:dk2>
      <a:lt2>
        <a:srgbClr val="DBDAD9"/>
      </a:lt2>
      <a:accent1>
        <a:srgbClr val="297DC1"/>
      </a:accent1>
      <a:accent2>
        <a:srgbClr val="297DC1"/>
      </a:accent2>
      <a:accent3>
        <a:srgbClr val="DBDAD9"/>
      </a:accent3>
      <a:accent4>
        <a:srgbClr val="3E3E3D"/>
      </a:accent4>
      <a:accent5>
        <a:srgbClr val="14123D"/>
      </a:accent5>
      <a:accent6>
        <a:srgbClr val="297DC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Custom 9">
      <a:dk1>
        <a:srgbClr val="3E3E3D"/>
      </a:dk1>
      <a:lt1>
        <a:srgbClr val="FFFFFF"/>
      </a:lt1>
      <a:dk2>
        <a:srgbClr val="14123D"/>
      </a:dk2>
      <a:lt2>
        <a:srgbClr val="DBDAD9"/>
      </a:lt2>
      <a:accent1>
        <a:srgbClr val="161515"/>
      </a:accent1>
      <a:accent2>
        <a:srgbClr val="161515"/>
      </a:accent2>
      <a:accent3>
        <a:srgbClr val="DBDAD9"/>
      </a:accent3>
      <a:accent4>
        <a:srgbClr val="3E3E3D"/>
      </a:accent4>
      <a:accent5>
        <a:srgbClr val="14123D"/>
      </a:accent5>
      <a:accent6>
        <a:srgbClr val="297DC1"/>
      </a:accent6>
      <a:hlink>
        <a:srgbClr val="161515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Custom 7">
      <a:dk1>
        <a:srgbClr val="3E3E3D"/>
      </a:dk1>
      <a:lt1>
        <a:srgbClr val="FFFFFF"/>
      </a:lt1>
      <a:dk2>
        <a:srgbClr val="14123D"/>
      </a:dk2>
      <a:lt2>
        <a:srgbClr val="DBDAD9"/>
      </a:lt2>
      <a:accent1>
        <a:srgbClr val="297DC1"/>
      </a:accent1>
      <a:accent2>
        <a:srgbClr val="297DC1"/>
      </a:accent2>
      <a:accent3>
        <a:srgbClr val="DBDAD9"/>
      </a:accent3>
      <a:accent4>
        <a:srgbClr val="3E3E3D"/>
      </a:accent4>
      <a:accent5>
        <a:srgbClr val="14123D"/>
      </a:accent5>
      <a:accent6>
        <a:srgbClr val="297DC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6_Office Theme">
  <a:themeElements>
    <a:clrScheme name="Custom 7">
      <a:dk1>
        <a:srgbClr val="3E3E3D"/>
      </a:dk1>
      <a:lt1>
        <a:srgbClr val="FFFFFF"/>
      </a:lt1>
      <a:dk2>
        <a:srgbClr val="14123D"/>
      </a:dk2>
      <a:lt2>
        <a:srgbClr val="DBDAD9"/>
      </a:lt2>
      <a:accent1>
        <a:srgbClr val="297DC1"/>
      </a:accent1>
      <a:accent2>
        <a:srgbClr val="297DC1"/>
      </a:accent2>
      <a:accent3>
        <a:srgbClr val="DBDAD9"/>
      </a:accent3>
      <a:accent4>
        <a:srgbClr val="3E3E3D"/>
      </a:accent4>
      <a:accent5>
        <a:srgbClr val="14123D"/>
      </a:accent5>
      <a:accent6>
        <a:srgbClr val="297DC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2021-10-18T11:21:18Z</dcterms:created>
  <dc:creator>Anna Bausova</dc:creator>
</cp:coreProperties>
</file>