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3" r:id="rId6"/>
    <p:sldMasterId id="214748365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Lst>
  <p:sldSz cy="6858000" cx="12192000"/>
  <p:notesSz cx="6858000" cy="9144000"/>
  <p:embeddedFontLst>
    <p:embeddedFont>
      <p:font typeface="Montserrat SemiBold"/>
      <p:regular r:id="rId23"/>
      <p:bold r:id="rId24"/>
      <p:italic r:id="rId25"/>
      <p:boldItalic r:id="rId26"/>
    </p:embeddedFont>
    <p:embeddedFont>
      <p:font typeface="Roboto"/>
      <p:regular r:id="rId27"/>
      <p:bold r:id="rId28"/>
      <p:italic r:id="rId29"/>
      <p:boldItalic r:id="rId30"/>
    </p:embeddedFont>
    <p:embeddedFont>
      <p:font typeface="Montserra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32">
          <p15:clr>
            <a:srgbClr val="9AA0A6"/>
          </p15:clr>
        </p15:guide>
        <p15:guide id="2" pos="469">
          <p15:clr>
            <a:srgbClr val="9AA0A6"/>
          </p15:clr>
        </p15:guide>
      </p15:sldGuideLst>
    </p:ext>
    <p:ext uri="http://customooxmlschemas.google.com/">
      <go:slidesCustomData xmlns:go="http://customooxmlschemas.google.com/" r:id="rId35" roundtripDataSignature="AMtx7mgD00zGcFarkUUuPjcpnQd+9oq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32" orient="horz"/>
        <p:guide pos="46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font" Target="fonts/MontserratSemiBold-bold.fntdata"/><Relationship Id="rId23" Type="http://schemas.openxmlformats.org/officeDocument/2006/relationships/font" Target="fonts/MontserratSemiBold-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font" Target="fonts/MontserratSemiBold-boldItalic.fntdata"/><Relationship Id="rId25" Type="http://schemas.openxmlformats.org/officeDocument/2006/relationships/font" Target="fonts/MontserratSemiBold-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oboto-italic.fntdata"/><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font" Target="fonts/Montserrat-regular.fntdata"/><Relationship Id="rId30" Type="http://schemas.openxmlformats.org/officeDocument/2006/relationships/font" Target="fonts/Roboto-boldItalic.fntdata"/><Relationship Id="rId11" Type="http://schemas.openxmlformats.org/officeDocument/2006/relationships/slide" Target="slides/slide3.xml"/><Relationship Id="rId33" Type="http://schemas.openxmlformats.org/officeDocument/2006/relationships/font" Target="fonts/Montserrat-italic.fntdata"/><Relationship Id="rId10" Type="http://schemas.openxmlformats.org/officeDocument/2006/relationships/slide" Target="slides/slide2.xml"/><Relationship Id="rId32" Type="http://schemas.openxmlformats.org/officeDocument/2006/relationships/font" Target="fonts/Montserrat-bold.fntdata"/><Relationship Id="rId13" Type="http://schemas.openxmlformats.org/officeDocument/2006/relationships/slide" Target="slides/slide5.xml"/><Relationship Id="rId35" Type="http://customschemas.google.com/relationships/presentationmetadata" Target="metadata"/><Relationship Id="rId12" Type="http://schemas.openxmlformats.org/officeDocument/2006/relationships/slide" Target="slides/slide4.xml"/><Relationship Id="rId34" Type="http://schemas.openxmlformats.org/officeDocument/2006/relationships/font" Target="fonts/Montserrat-boldItalic.fnt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dfac567cf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12dfac567cf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dfac567cf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12dfac567cf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dfac567cf_0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12dfac567cf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dfac567cf_0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12dfac567cf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746f4f694_0_2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12746f4f694_0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8cdf3a6e9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g128cdf3a6e9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3c2184c1e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g123c2184c1e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8cdf3a6e9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g128cdf3a6e9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c4414eb96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g11c4414eb96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dfac567cf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g12dfac567cf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8cdf3a6e9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128cdf3a6e9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dfac567cf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12dfac567cf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dfac567cf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12dfac567cf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6" name="Shape 16"/>
        <p:cNvGrpSpPr/>
        <p:nvPr/>
      </p:nvGrpSpPr>
      <p:grpSpPr>
        <a:xfrm>
          <a:off x="0" y="0"/>
          <a:ext cx="0" cy="0"/>
          <a:chOff x="0" y="0"/>
          <a:chExt cx="0" cy="0"/>
        </a:xfrm>
      </p:grpSpPr>
      <p:sp>
        <p:nvSpPr>
          <p:cNvPr id="17" name="Google Shape;17;p12"/>
          <p:cNvSpPr txBox="1"/>
          <p:nvPr>
            <p:ph idx="10" type="dt"/>
          </p:nvPr>
        </p:nvSpPr>
        <p:spPr>
          <a:xfrm>
            <a:off x="236691" y="232641"/>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2"/>
          <p:cNvSpPr txBox="1"/>
          <p:nvPr>
            <p:ph idx="11" type="ftr"/>
          </p:nvPr>
        </p:nvSpPr>
        <p:spPr>
          <a:xfrm>
            <a:off x="7638011" y="1179105"/>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type="title"/>
          </p:nvPr>
        </p:nvSpPr>
        <p:spPr>
          <a:xfrm>
            <a:off x="1549666" y="1923570"/>
            <a:ext cx="8868952" cy="727335"/>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200"/>
              <a:buFont typeface="Montserrat SemiBold"/>
              <a:buNone/>
              <a:defRPr b="0" i="0" sz="3200" u="none" cap="none" strike="noStrike">
                <a:solidFill>
                  <a:schemeClr val="dk1"/>
                </a:solidFill>
                <a:latin typeface="Montserrat SemiBold"/>
                <a:ea typeface="Montserrat SemiBold"/>
                <a:cs typeface="Montserrat SemiBold"/>
                <a:sym typeface="Montserrat Semi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12"/>
          <p:cNvSpPr txBox="1"/>
          <p:nvPr>
            <p:ph idx="1" type="body"/>
          </p:nvPr>
        </p:nvSpPr>
        <p:spPr>
          <a:xfrm>
            <a:off x="3362035" y="2907458"/>
            <a:ext cx="7056582" cy="27749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Montserrat"/>
                <a:ea typeface="Montserrat"/>
                <a:cs typeface="Montserrat"/>
                <a:sym typeface="Montserrat"/>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228600" lvl="4" marL="2286000" marR="0" rtl="0" algn="r">
              <a:lnSpc>
                <a:spcPct val="90000"/>
              </a:lnSpc>
              <a:spcBef>
                <a:spcPts val="500"/>
              </a:spcBef>
              <a:spcAft>
                <a:spcPts val="0"/>
              </a:spcAft>
              <a:buClr>
                <a:schemeClr val="dk1"/>
              </a:buClr>
              <a:buSzPts val="1600"/>
              <a:buFont typeface="Arial"/>
              <a:buNone/>
              <a:defRPr b="0" i="0" sz="16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5" name="Shape 25"/>
        <p:cNvGrpSpPr/>
        <p:nvPr/>
      </p:nvGrpSpPr>
      <p:grpSpPr>
        <a:xfrm>
          <a:off x="0" y="0"/>
          <a:ext cx="0" cy="0"/>
          <a:chOff x="0" y="0"/>
          <a:chExt cx="0" cy="0"/>
        </a:xfrm>
      </p:grpSpPr>
      <p:sp>
        <p:nvSpPr>
          <p:cNvPr id="26" name="Google Shape;26;p22"/>
          <p:cNvSpPr txBox="1"/>
          <p:nvPr>
            <p:ph idx="10" type="dt"/>
          </p:nvPr>
        </p:nvSpPr>
        <p:spPr>
          <a:xfrm>
            <a:off x="178066" y="6376367"/>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2"/>
          <p:cNvSpPr txBox="1"/>
          <p:nvPr>
            <p:ph idx="11" type="ftr"/>
          </p:nvPr>
        </p:nvSpPr>
        <p:spPr>
          <a:xfrm>
            <a:off x="7671262" y="1079990"/>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 type="body"/>
          </p:nvPr>
        </p:nvSpPr>
        <p:spPr>
          <a:xfrm>
            <a:off x="974391" y="2082065"/>
            <a:ext cx="3238685" cy="311143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000"/>
              <a:buFont typeface="Arial"/>
              <a:buNone/>
              <a:defRPr b="0" i="0" sz="1000" u="none" cap="none" strike="noStrike">
                <a:solidFill>
                  <a:schemeClr val="dk1"/>
                </a:solidFill>
                <a:latin typeface="Montserrat"/>
                <a:ea typeface="Montserrat"/>
                <a:cs typeface="Montserrat"/>
                <a:sym typeface="Montserrat"/>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2pPr>
            <a:lvl3pPr indent="-228600" lvl="2" marL="1371600" marR="0" rtl="0" algn="just">
              <a:lnSpc>
                <a:spcPct val="90000"/>
              </a:lnSpc>
              <a:spcBef>
                <a:spcPts val="500"/>
              </a:spcBef>
              <a:spcAft>
                <a:spcPts val="0"/>
              </a:spcAft>
              <a:buClr>
                <a:schemeClr val="dk1"/>
              </a:buClr>
              <a:buSzPts val="2000"/>
              <a:buFont typeface="Arial"/>
              <a:buNone/>
              <a:defRPr b="0" i="0" sz="2000" u="none" cap="none" strike="noStrike">
                <a:solidFill>
                  <a:schemeClr val="dk1"/>
                </a:solidFill>
                <a:latin typeface="Montserrat"/>
                <a:ea typeface="Montserrat"/>
                <a:cs typeface="Montserrat"/>
                <a:sym typeface="Montserrat"/>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Montserrat"/>
                <a:ea typeface="Montserrat"/>
                <a:cs typeface="Montserrat"/>
                <a:sym typeface="Montserrat"/>
              </a:defRPr>
            </a:lvl4pPr>
            <a:lvl5pPr indent="-228600" lvl="4" marL="22860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29" name="Google Shape;29;p22"/>
          <p:cNvSpPr txBox="1"/>
          <p:nvPr>
            <p:ph idx="2" type="body"/>
          </p:nvPr>
        </p:nvSpPr>
        <p:spPr>
          <a:xfrm>
            <a:off x="6726998" y="2129323"/>
            <a:ext cx="2869929" cy="51133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2"/>
              </a:buClr>
              <a:buSzPts val="3200"/>
              <a:buFont typeface="Arial"/>
              <a:buNone/>
              <a:defRPr b="0" i="0" sz="3200" u="none" cap="none" strike="noStrike">
                <a:solidFill>
                  <a:schemeClr val="accent2"/>
                </a:solidFill>
                <a:latin typeface="Montserrat SemiBold"/>
                <a:ea typeface="Montserrat SemiBold"/>
                <a:cs typeface="Montserrat SemiBold"/>
                <a:sym typeface="Montserrat SemiBol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228600" lvl="2" marL="1371600" marR="0" rtl="0" algn="just">
              <a:lnSpc>
                <a:spcPct val="90000"/>
              </a:lnSpc>
              <a:spcBef>
                <a:spcPts val="500"/>
              </a:spcBef>
              <a:spcAft>
                <a:spcPts val="0"/>
              </a:spcAft>
              <a:buClr>
                <a:schemeClr val="dk1"/>
              </a:buClr>
              <a:buSzPts val="2000"/>
              <a:buFont typeface="Arial"/>
              <a:buNone/>
              <a:defRPr b="0" i="0" sz="2000" u="none" cap="none" strike="noStrike">
                <a:solidFill>
                  <a:schemeClr val="dk1"/>
                </a:solidFill>
                <a:latin typeface="Montserrat"/>
                <a:ea typeface="Montserrat"/>
                <a:cs typeface="Montserrat"/>
                <a:sym typeface="Montserrat"/>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Montserrat"/>
                <a:ea typeface="Montserrat"/>
                <a:cs typeface="Montserrat"/>
                <a:sym typeface="Montserrat"/>
              </a:defRPr>
            </a:lvl4pPr>
            <a:lvl5pPr indent="-228600" lvl="4" marL="22860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30" name="Google Shape;30;p22"/>
          <p:cNvSpPr txBox="1"/>
          <p:nvPr>
            <p:ph idx="3" type="body"/>
          </p:nvPr>
        </p:nvSpPr>
        <p:spPr>
          <a:xfrm>
            <a:off x="6726998" y="2879328"/>
            <a:ext cx="4490611" cy="275235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200"/>
              <a:buFont typeface="Arial"/>
              <a:buNone/>
              <a:defRPr b="0" i="0" sz="12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228600" lvl="2" marL="1371600" marR="0" rtl="0" algn="just">
              <a:lnSpc>
                <a:spcPct val="90000"/>
              </a:lnSpc>
              <a:spcBef>
                <a:spcPts val="500"/>
              </a:spcBef>
              <a:spcAft>
                <a:spcPts val="0"/>
              </a:spcAft>
              <a:buClr>
                <a:schemeClr val="dk1"/>
              </a:buClr>
              <a:buSzPts val="2000"/>
              <a:buFont typeface="Arial"/>
              <a:buNone/>
              <a:defRPr b="0" i="0" sz="2000" u="none" cap="none" strike="noStrike">
                <a:solidFill>
                  <a:schemeClr val="dk1"/>
                </a:solidFill>
                <a:latin typeface="Montserrat"/>
                <a:ea typeface="Montserrat"/>
                <a:cs typeface="Montserrat"/>
                <a:sym typeface="Montserrat"/>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Montserrat"/>
                <a:ea typeface="Montserrat"/>
                <a:cs typeface="Montserrat"/>
                <a:sym typeface="Montserrat"/>
              </a:defRPr>
            </a:lvl4pPr>
            <a:lvl5pPr indent="-228600" lvl="4" marL="22860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31" name="Google Shape;31;p22"/>
          <p:cNvSpPr txBox="1"/>
          <p:nvPr>
            <p:ph idx="12" type="sldNum"/>
          </p:nvPr>
        </p:nvSpPr>
        <p:spPr>
          <a:xfrm>
            <a:off x="9321800" y="6421005"/>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2" name="Shape 32"/>
        <p:cNvGrpSpPr/>
        <p:nvPr/>
      </p:nvGrpSpPr>
      <p:grpSpPr>
        <a:xfrm>
          <a:off x="0" y="0"/>
          <a:ext cx="0" cy="0"/>
          <a:chOff x="0" y="0"/>
          <a:chExt cx="0" cy="0"/>
        </a:xfrm>
      </p:grpSpPr>
      <p:sp>
        <p:nvSpPr>
          <p:cNvPr id="33" name="Google Shape;33;p27"/>
          <p:cNvSpPr txBox="1"/>
          <p:nvPr>
            <p:ph idx="10" type="dt"/>
          </p:nvPr>
        </p:nvSpPr>
        <p:spPr>
          <a:xfrm>
            <a:off x="178066" y="6376367"/>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7"/>
          <p:cNvSpPr txBox="1"/>
          <p:nvPr>
            <p:ph idx="11" type="ftr"/>
          </p:nvPr>
        </p:nvSpPr>
        <p:spPr>
          <a:xfrm>
            <a:off x="7671262" y="1079990"/>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7"/>
          <p:cNvSpPr txBox="1"/>
          <p:nvPr>
            <p:ph idx="12" type="sldNum"/>
          </p:nvPr>
        </p:nvSpPr>
        <p:spPr>
          <a:xfrm>
            <a:off x="9321800" y="6421005"/>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0" name="Shape 40"/>
        <p:cNvGrpSpPr/>
        <p:nvPr/>
      </p:nvGrpSpPr>
      <p:grpSpPr>
        <a:xfrm>
          <a:off x="0" y="0"/>
          <a:ext cx="0" cy="0"/>
          <a:chOff x="0" y="0"/>
          <a:chExt cx="0" cy="0"/>
        </a:xfrm>
      </p:grpSpPr>
      <p:sp>
        <p:nvSpPr>
          <p:cNvPr id="41" name="Google Shape;41;p16"/>
          <p:cNvSpPr txBox="1"/>
          <p:nvPr>
            <p:ph idx="10" type="dt"/>
          </p:nvPr>
        </p:nvSpPr>
        <p:spPr>
          <a:xfrm>
            <a:off x="178066" y="6376367"/>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1" type="ftr"/>
          </p:nvPr>
        </p:nvSpPr>
        <p:spPr>
          <a:xfrm>
            <a:off x="7671262" y="1079990"/>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2" type="sldNum"/>
          </p:nvPr>
        </p:nvSpPr>
        <p:spPr>
          <a:xfrm>
            <a:off x="9321800" y="6421005"/>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1" name="Shape 51"/>
        <p:cNvGrpSpPr/>
        <p:nvPr/>
      </p:nvGrpSpPr>
      <p:grpSpPr>
        <a:xfrm>
          <a:off x="0" y="0"/>
          <a:ext cx="0" cy="0"/>
          <a:chOff x="0" y="0"/>
          <a:chExt cx="0" cy="0"/>
        </a:xfrm>
      </p:grpSpPr>
      <p:sp>
        <p:nvSpPr>
          <p:cNvPr id="52" name="Google Shape;52;g12746f4f694_0_248"/>
          <p:cNvSpPr txBox="1"/>
          <p:nvPr>
            <p:ph idx="10" type="dt"/>
          </p:nvPr>
        </p:nvSpPr>
        <p:spPr>
          <a:xfrm>
            <a:off x="338291" y="6260234"/>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g12746f4f694_0_248"/>
          <p:cNvSpPr txBox="1"/>
          <p:nvPr>
            <p:ph idx="11" type="ftr"/>
          </p:nvPr>
        </p:nvSpPr>
        <p:spPr>
          <a:xfrm>
            <a:off x="4252323" y="6260233"/>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8.jpg"/><Relationship Id="rId5" Type="http://schemas.openxmlformats.org/officeDocument/2006/relationships/slideLayout" Target="../slideLayouts/slideLayout1.xml"/><Relationship Id="rId6"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0.jpg"/><Relationship Id="rId2" Type="http://schemas.openxmlformats.org/officeDocument/2006/relationships/slideLayout" Target="../slideLayouts/slideLayout4.xml"/><Relationship Id="rId3"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3.jpg"/><Relationship Id="rId2" Type="http://schemas.openxmlformats.org/officeDocument/2006/relationships/image" Target="../media/image11.png"/><Relationship Id="rId3" Type="http://schemas.openxmlformats.org/officeDocument/2006/relationships/image" Target="../media/image9.png"/><Relationship Id="rId4" Type="http://schemas.openxmlformats.org/officeDocument/2006/relationships/image" Target="../media/image1.jpg"/><Relationship Id="rId5" Type="http://schemas.openxmlformats.org/officeDocument/2006/relationships/slideLayout" Target="../slideLayouts/slideLayout5.xml"/><Relationship Id="rId6"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
          <p:cNvSpPr txBox="1"/>
          <p:nvPr>
            <p:ph idx="10" type="dt"/>
          </p:nvPr>
        </p:nvSpPr>
        <p:spPr>
          <a:xfrm>
            <a:off x="236691" y="232641"/>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pic>
        <p:nvPicPr>
          <p:cNvPr descr="Logo&#10;&#10;Description automatically generated" id="11" name="Google Shape;11;p11"/>
          <p:cNvPicPr preferRelativeResize="0"/>
          <p:nvPr/>
        </p:nvPicPr>
        <p:blipFill rotWithShape="1">
          <a:blip r:embed="rId2">
            <a:alphaModFix/>
          </a:blip>
          <a:srcRect b="0" l="0" r="0" t="0"/>
          <a:stretch/>
        </p:blipFill>
        <p:spPr>
          <a:xfrm>
            <a:off x="1549666" y="5683067"/>
            <a:ext cx="4005742" cy="942292"/>
          </a:xfrm>
          <a:prstGeom prst="rect">
            <a:avLst/>
          </a:prstGeom>
          <a:noFill/>
          <a:ln>
            <a:noFill/>
          </a:ln>
        </p:spPr>
      </p:pic>
      <p:pic>
        <p:nvPicPr>
          <p:cNvPr descr="Application&#10;&#10;Description automatically generated with medium confidence" id="12" name="Google Shape;12;p11"/>
          <p:cNvPicPr preferRelativeResize="0"/>
          <p:nvPr/>
        </p:nvPicPr>
        <p:blipFill rotWithShape="1">
          <a:blip r:embed="rId3">
            <a:alphaModFix/>
          </a:blip>
          <a:srcRect b="0" l="0" r="0" t="0"/>
          <a:stretch/>
        </p:blipFill>
        <p:spPr>
          <a:xfrm>
            <a:off x="1549666" y="4427889"/>
            <a:ext cx="2860451" cy="829117"/>
          </a:xfrm>
          <a:prstGeom prst="rect">
            <a:avLst/>
          </a:prstGeom>
          <a:noFill/>
          <a:ln>
            <a:noFill/>
          </a:ln>
        </p:spPr>
      </p:pic>
      <p:sp>
        <p:nvSpPr>
          <p:cNvPr id="13" name="Google Shape;13;p11"/>
          <p:cNvSpPr txBox="1"/>
          <p:nvPr/>
        </p:nvSpPr>
        <p:spPr>
          <a:xfrm>
            <a:off x="7951171" y="6065132"/>
            <a:ext cx="4160983" cy="27749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3E3E3D"/>
              </a:buClr>
              <a:buSzPts val="1000"/>
              <a:buFont typeface="Arial"/>
              <a:buNone/>
            </a:pPr>
            <a:r>
              <a:rPr b="0" i="0" lang="en-US" sz="1000" u="none" cap="none" strike="noStrike">
                <a:solidFill>
                  <a:srgbClr val="3E3E3D"/>
                </a:solidFill>
                <a:latin typeface="Montserrat"/>
                <a:ea typeface="Montserrat"/>
                <a:cs typeface="Montserrat"/>
                <a:sym typeface="Montserrat"/>
              </a:rPr>
              <a:t>ESF projekts Nr. 8.4.1.0/16/l/001 ''Nodarbināto personu profesionālās kompetences pilnveide" </a:t>
            </a:r>
            <a:endParaRPr b="0" i="0" sz="1000" u="none" cap="none" strike="noStrike">
              <a:solidFill>
                <a:srgbClr val="3E3E3D"/>
              </a:solidFill>
              <a:latin typeface="Montserrat"/>
              <a:ea typeface="Montserrat"/>
              <a:cs typeface="Montserrat"/>
              <a:sym typeface="Montserrat"/>
            </a:endParaRPr>
          </a:p>
        </p:txBody>
      </p:sp>
      <p:pic>
        <p:nvPicPr>
          <p:cNvPr descr="A picture containing chart&#10;&#10;Description automatically generated" id="14" name="Google Shape;14;p11"/>
          <p:cNvPicPr preferRelativeResize="0"/>
          <p:nvPr/>
        </p:nvPicPr>
        <p:blipFill rotWithShape="1">
          <a:blip r:embed="rId4">
            <a:alphaModFix/>
          </a:blip>
          <a:srcRect b="0" l="0" r="0" t="0"/>
          <a:stretch/>
        </p:blipFill>
        <p:spPr>
          <a:xfrm>
            <a:off x="8077449" y="4881259"/>
            <a:ext cx="3908425" cy="942292"/>
          </a:xfrm>
          <a:prstGeom prst="rect">
            <a:avLst/>
          </a:prstGeom>
          <a:noFill/>
          <a:ln>
            <a:noFill/>
          </a:ln>
        </p:spPr>
      </p:pic>
      <p:sp>
        <p:nvSpPr>
          <p:cNvPr id="15" name="Google Shape;15;p11"/>
          <p:cNvSpPr txBox="1"/>
          <p:nvPr>
            <p:ph idx="11" type="ftr"/>
          </p:nvPr>
        </p:nvSpPr>
        <p:spPr>
          <a:xfrm>
            <a:off x="7638011" y="1179105"/>
            <a:ext cx="41148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1" name="Shape 21"/>
        <p:cNvGrpSpPr/>
        <p:nvPr/>
      </p:nvGrpSpPr>
      <p:grpSpPr>
        <a:xfrm>
          <a:off x="0" y="0"/>
          <a:ext cx="0" cy="0"/>
          <a:chOff x="0" y="0"/>
          <a:chExt cx="0" cy="0"/>
        </a:xfrm>
      </p:grpSpPr>
      <p:sp>
        <p:nvSpPr>
          <p:cNvPr id="22" name="Google Shape;22;p21"/>
          <p:cNvSpPr txBox="1"/>
          <p:nvPr>
            <p:ph idx="10" type="dt"/>
          </p:nvPr>
        </p:nvSpPr>
        <p:spPr>
          <a:xfrm>
            <a:off x="178066" y="6376367"/>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23" name="Google Shape;23;p21"/>
          <p:cNvSpPr txBox="1"/>
          <p:nvPr>
            <p:ph idx="11" type="ftr"/>
          </p:nvPr>
        </p:nvSpPr>
        <p:spPr>
          <a:xfrm>
            <a:off x="7671262" y="1079990"/>
            <a:ext cx="41148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24" name="Google Shape;24;p21"/>
          <p:cNvSpPr txBox="1"/>
          <p:nvPr>
            <p:ph idx="12" type="sldNum"/>
          </p:nvPr>
        </p:nvSpPr>
        <p:spPr>
          <a:xfrm>
            <a:off x="9321800" y="6421005"/>
            <a:ext cx="27432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6" name="Shape 36"/>
        <p:cNvGrpSpPr/>
        <p:nvPr/>
      </p:nvGrpSpPr>
      <p:grpSpPr>
        <a:xfrm>
          <a:off x="0" y="0"/>
          <a:ext cx="0" cy="0"/>
          <a:chOff x="0" y="0"/>
          <a:chExt cx="0" cy="0"/>
        </a:xfrm>
      </p:grpSpPr>
      <p:sp>
        <p:nvSpPr>
          <p:cNvPr id="37" name="Google Shape;37;p13"/>
          <p:cNvSpPr txBox="1"/>
          <p:nvPr>
            <p:ph idx="10" type="dt"/>
          </p:nvPr>
        </p:nvSpPr>
        <p:spPr>
          <a:xfrm>
            <a:off x="178066" y="6376367"/>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38" name="Google Shape;38;p13"/>
          <p:cNvSpPr txBox="1"/>
          <p:nvPr>
            <p:ph idx="11" type="ftr"/>
          </p:nvPr>
        </p:nvSpPr>
        <p:spPr>
          <a:xfrm>
            <a:off x="7671262" y="1079990"/>
            <a:ext cx="41148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39" name="Google Shape;39;p13"/>
          <p:cNvSpPr txBox="1"/>
          <p:nvPr>
            <p:ph idx="12" type="sldNum"/>
          </p:nvPr>
        </p:nvSpPr>
        <p:spPr>
          <a:xfrm>
            <a:off x="9321800" y="6421005"/>
            <a:ext cx="27432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4" name="Shape 44"/>
        <p:cNvGrpSpPr/>
        <p:nvPr/>
      </p:nvGrpSpPr>
      <p:grpSpPr>
        <a:xfrm>
          <a:off x="0" y="0"/>
          <a:ext cx="0" cy="0"/>
          <a:chOff x="0" y="0"/>
          <a:chExt cx="0" cy="0"/>
        </a:xfrm>
      </p:grpSpPr>
      <p:sp>
        <p:nvSpPr>
          <p:cNvPr id="45" name="Google Shape;45;g12746f4f694_0_241"/>
          <p:cNvSpPr txBox="1"/>
          <p:nvPr>
            <p:ph idx="10" type="dt"/>
          </p:nvPr>
        </p:nvSpPr>
        <p:spPr>
          <a:xfrm>
            <a:off x="338291" y="6260234"/>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pic>
        <p:nvPicPr>
          <p:cNvPr descr="Logo&#10;&#10;Description automatically generated" id="46" name="Google Shape;46;g12746f4f694_0_241"/>
          <p:cNvPicPr preferRelativeResize="0"/>
          <p:nvPr/>
        </p:nvPicPr>
        <p:blipFill rotWithShape="1">
          <a:blip r:embed="rId2">
            <a:alphaModFix/>
          </a:blip>
          <a:srcRect b="0" l="0" r="0" t="0"/>
          <a:stretch/>
        </p:blipFill>
        <p:spPr>
          <a:xfrm>
            <a:off x="1549666" y="5683067"/>
            <a:ext cx="4005744" cy="942292"/>
          </a:xfrm>
          <a:prstGeom prst="rect">
            <a:avLst/>
          </a:prstGeom>
          <a:noFill/>
          <a:ln>
            <a:noFill/>
          </a:ln>
        </p:spPr>
      </p:pic>
      <p:pic>
        <p:nvPicPr>
          <p:cNvPr descr="Application&#10;&#10;Description automatically generated with medium confidence" id="47" name="Google Shape;47;g12746f4f694_0_241"/>
          <p:cNvPicPr preferRelativeResize="0"/>
          <p:nvPr/>
        </p:nvPicPr>
        <p:blipFill rotWithShape="1">
          <a:blip r:embed="rId3">
            <a:alphaModFix/>
          </a:blip>
          <a:srcRect b="0" l="0" r="0" t="0"/>
          <a:stretch/>
        </p:blipFill>
        <p:spPr>
          <a:xfrm>
            <a:off x="1549666" y="4427889"/>
            <a:ext cx="2860450" cy="829117"/>
          </a:xfrm>
          <a:prstGeom prst="rect">
            <a:avLst/>
          </a:prstGeom>
          <a:noFill/>
          <a:ln>
            <a:noFill/>
          </a:ln>
        </p:spPr>
      </p:pic>
      <p:sp>
        <p:nvSpPr>
          <p:cNvPr id="48" name="Google Shape;48;g12746f4f694_0_241"/>
          <p:cNvSpPr txBox="1"/>
          <p:nvPr/>
        </p:nvSpPr>
        <p:spPr>
          <a:xfrm>
            <a:off x="4071381" y="5257006"/>
            <a:ext cx="4476600" cy="2985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3E3E3D"/>
              </a:buClr>
              <a:buSzPts val="1000"/>
              <a:buFont typeface="Arial"/>
              <a:buNone/>
            </a:pPr>
            <a:r>
              <a:rPr b="0" i="0" lang="en-US" sz="1000" u="none" cap="none" strike="noStrike">
                <a:solidFill>
                  <a:srgbClr val="3E3E3D"/>
                </a:solidFill>
                <a:latin typeface="Montserrat"/>
                <a:ea typeface="Montserrat"/>
                <a:cs typeface="Montserrat"/>
                <a:sym typeface="Montserrat"/>
              </a:rPr>
              <a:t>ESF projekts Nr. 8.4.1.0/16/l/001 ''Nodarbināto personu profesionālās kompetences pilnveide" </a:t>
            </a:r>
            <a:endParaRPr b="0" i="0" sz="1000" u="none" cap="none" strike="noStrike">
              <a:solidFill>
                <a:srgbClr val="3E3E3D"/>
              </a:solidFill>
              <a:latin typeface="Montserrat"/>
              <a:ea typeface="Montserrat"/>
              <a:cs typeface="Montserrat"/>
              <a:sym typeface="Montserrat"/>
            </a:endParaRPr>
          </a:p>
        </p:txBody>
      </p:sp>
      <p:pic>
        <p:nvPicPr>
          <p:cNvPr descr="A picture containing chart&#10;&#10;Description automatically generated" id="49" name="Google Shape;49;g12746f4f694_0_241"/>
          <p:cNvPicPr preferRelativeResize="0"/>
          <p:nvPr/>
        </p:nvPicPr>
        <p:blipFill rotWithShape="1">
          <a:blip r:embed="rId4">
            <a:alphaModFix/>
          </a:blip>
          <a:srcRect b="0" l="0" r="0" t="0"/>
          <a:stretch/>
        </p:blipFill>
        <p:spPr>
          <a:xfrm>
            <a:off x="3658150" y="3788614"/>
            <a:ext cx="5303148" cy="1278549"/>
          </a:xfrm>
          <a:prstGeom prst="rect">
            <a:avLst/>
          </a:prstGeom>
          <a:noFill/>
          <a:ln>
            <a:noFill/>
          </a:ln>
        </p:spPr>
      </p:pic>
      <p:sp>
        <p:nvSpPr>
          <p:cNvPr id="50" name="Google Shape;50;g12746f4f694_0_241"/>
          <p:cNvSpPr txBox="1"/>
          <p:nvPr>
            <p:ph idx="11" type="ftr"/>
          </p:nvPr>
        </p:nvSpPr>
        <p:spPr>
          <a:xfrm>
            <a:off x="4252323" y="6260233"/>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6"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hyperlink" Target="https://developer.mozilla.org/en-US/docs/Web/JavaScript/Reference/Global_Objects/RegExp/exec" TargetMode="External"/><Relationship Id="rId11" Type="http://schemas.openxmlformats.org/officeDocument/2006/relationships/hyperlink" Target="https://developer.mozilla.org/en-US/docs/Web/JavaScript/Reference/Global_Objects/String/split" TargetMode="External"/><Relationship Id="rId10" Type="http://schemas.openxmlformats.org/officeDocument/2006/relationships/hyperlink" Target="https://developer.mozilla.org/en-US/docs/Web/JavaScript/Reference/Global_Objects/String/replaceAll" TargetMode="External"/><Relationship Id="rId9" Type="http://schemas.openxmlformats.org/officeDocument/2006/relationships/hyperlink" Target="https://developer.mozilla.org/en-US/docs/Web/JavaScript/Reference/Global_Objects/String/replace" TargetMode="External"/><Relationship Id="rId5" Type="http://schemas.openxmlformats.org/officeDocument/2006/relationships/hyperlink" Target="https://developer.mozilla.org/en-US/docs/Web/JavaScript/Reference/Global_Objects/RegExp/test" TargetMode="External"/><Relationship Id="rId6" Type="http://schemas.openxmlformats.org/officeDocument/2006/relationships/hyperlink" Target="https://developer.mozilla.org/en-US/docs/Web/JavaScript/Reference/Global_Objects/String/match" TargetMode="External"/><Relationship Id="rId7" Type="http://schemas.openxmlformats.org/officeDocument/2006/relationships/hyperlink" Target="https://developer.mozilla.org/en-US/docs/Web/JavaScript/Reference/Global_Objects/String/matchAll" TargetMode="External"/><Relationship Id="rId8" Type="http://schemas.openxmlformats.org/officeDocument/2006/relationships/hyperlink" Target="https://developer.mozilla.org/en-US/docs/Web/JavaScript/Reference/Global_Objects/String/search"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hyperlink" Target="https://developer.mozilla.org/en-US/docs/Web/API/Constraint_validation" TargetMode="External"/><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20" Type="http://schemas.openxmlformats.org/officeDocument/2006/relationships/hyperlink" Target="https://developer.mozilla.org/en-US/docs/Web/HTML/Element/textarea" TargetMode="External"/><Relationship Id="rId11" Type="http://schemas.openxmlformats.org/officeDocument/2006/relationships/hyperlink" Target="https://developer.mozilla.org/en-US/docs/Web/HTML/Element/input" TargetMode="External"/><Relationship Id="rId10" Type="http://schemas.openxmlformats.org/officeDocument/2006/relationships/hyperlink" Target="https://developer.mozilla.org/en-US/docs/Web/HTML/Element/input" TargetMode="External"/><Relationship Id="rId21" Type="http://schemas.openxmlformats.org/officeDocument/2006/relationships/hyperlink" Target="https://developer.mozilla.org/en-US/docs/Web/HTML/Element/textarea" TargetMode="External"/><Relationship Id="rId13" Type="http://schemas.openxmlformats.org/officeDocument/2006/relationships/hyperlink" Target="https://developer.mozilla.org/en-US/docs/Web/HTML/Element/output" TargetMode="External"/><Relationship Id="rId12" Type="http://schemas.openxmlformats.org/officeDocument/2006/relationships/hyperlink" Target="https://developer.mozilla.org/en-US/docs/Web/HTML/Element/input" TargetMode="External"/><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hyperlink" Target="https://developer.mozilla.org/en-US/docs/Web/HTML/Element/button" TargetMode="External"/><Relationship Id="rId9" Type="http://schemas.openxmlformats.org/officeDocument/2006/relationships/hyperlink" Target="https://developer.mozilla.org/en-US/docs/Web/HTML/Element/fieldset" TargetMode="External"/><Relationship Id="rId15" Type="http://schemas.openxmlformats.org/officeDocument/2006/relationships/hyperlink" Target="https://developer.mozilla.org/en-US/docs/Web/HTML/Element/output" TargetMode="External"/><Relationship Id="rId14" Type="http://schemas.openxmlformats.org/officeDocument/2006/relationships/hyperlink" Target="https://developer.mozilla.org/en-US/docs/Web/HTML/Element/output" TargetMode="External"/><Relationship Id="rId17" Type="http://schemas.openxmlformats.org/officeDocument/2006/relationships/hyperlink" Target="https://developer.mozilla.org/en-US/docs/Web/HTML/Element/select" TargetMode="External"/><Relationship Id="rId16" Type="http://schemas.openxmlformats.org/officeDocument/2006/relationships/hyperlink" Target="https://developer.mozilla.org/en-US/docs/Web/HTML/Element/select" TargetMode="External"/><Relationship Id="rId5" Type="http://schemas.openxmlformats.org/officeDocument/2006/relationships/hyperlink" Target="https://developer.mozilla.org/en-US/docs/Web/HTML/Element/button" TargetMode="External"/><Relationship Id="rId19" Type="http://schemas.openxmlformats.org/officeDocument/2006/relationships/hyperlink" Target="https://developer.mozilla.org/en-US/docs/Web/HTML/Element/textarea" TargetMode="External"/><Relationship Id="rId6" Type="http://schemas.openxmlformats.org/officeDocument/2006/relationships/hyperlink" Target="https://developer.mozilla.org/en-US/docs/Web/HTML/Element/button" TargetMode="External"/><Relationship Id="rId18" Type="http://schemas.openxmlformats.org/officeDocument/2006/relationships/hyperlink" Target="https://developer.mozilla.org/en-US/docs/Web/HTML/Element/select" TargetMode="External"/><Relationship Id="rId7" Type="http://schemas.openxmlformats.org/officeDocument/2006/relationships/hyperlink" Target="https://developer.mozilla.org/en-US/docs/Web/HTML/Element/fieldset" TargetMode="External"/><Relationship Id="rId8" Type="http://schemas.openxmlformats.org/officeDocument/2006/relationships/hyperlink" Target="https://developer.mozilla.org/en-US/docs/Web/HTML/Element/fields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hyperlink" Target="https://developer.mozilla.org/en-US/docs/Web/HTML/Attributes/required" TargetMode="External"/><Relationship Id="rId10" Type="http://schemas.openxmlformats.org/officeDocument/2006/relationships/image" Target="../media/image15.png"/><Relationship Id="rId9" Type="http://schemas.openxmlformats.org/officeDocument/2006/relationships/hyperlink" Target="https://developer.mozilla.org/en-US/docs/Web/HTML/Attributes/pattern" TargetMode="External"/><Relationship Id="rId5" Type="http://schemas.openxmlformats.org/officeDocument/2006/relationships/hyperlink" Target="https://developer.mozilla.org/en-US/docs/Web/HTML/Attributes/minlength" TargetMode="External"/><Relationship Id="rId6" Type="http://schemas.openxmlformats.org/officeDocument/2006/relationships/hyperlink" Target="https://developer.mozilla.org/en-US/docs/Web/HTML/Attributes/maxlength" TargetMode="External"/><Relationship Id="rId7" Type="http://schemas.openxmlformats.org/officeDocument/2006/relationships/hyperlink" Target="https://developer.mozilla.org/en-US/docs/Web/HTML/Attributes/min" TargetMode="External"/><Relationship Id="rId8" Type="http://schemas.openxmlformats.org/officeDocument/2006/relationships/hyperlink" Target="https://developer.mozilla.org/en-US/docs/Web/HTML/Attributes/ma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hyperlink" Target="https://developer.mozilla.org/en-US/docs/Web/CSS/:valid" TargetMode="External"/><Relationship Id="rId5" Type="http://schemas.openxmlformats.org/officeDocument/2006/relationships/hyperlink" Target="https://developer.mozilla.org/en-US/docs/Web/CSS/:vali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hyperlink" Target="https://regexone.com/" TargetMode="External"/><Relationship Id="rId5" Type="http://schemas.openxmlformats.org/officeDocument/2006/relationships/hyperlink" Target="https://coding-boot-camp.github.io/full-stack/computer-science/regex-tutorial" TargetMode="External"/><Relationship Id="rId6" Type="http://schemas.openxmlformats.org/officeDocument/2006/relationships/hyperlink" Target="https://developer.mozilla.org/en-US/docs/Web/JavaScript/Guide/Regular_Expressions" TargetMode="External"/><Relationship Id="rId7"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hyperlink" Target="https://regexone.com/lesson/repeating_characters?#" TargetMode="External"/><Relationship Id="rId5" Type="http://schemas.openxmlformats.org/officeDocument/2006/relationships/hyperlink" Target="https://regexr.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 name="Shape 57"/>
        <p:cNvGrpSpPr/>
        <p:nvPr/>
      </p:nvGrpSpPr>
      <p:grpSpPr>
        <a:xfrm>
          <a:off x="0" y="0"/>
          <a:ext cx="0" cy="0"/>
          <a:chOff x="0" y="0"/>
          <a:chExt cx="0" cy="0"/>
        </a:xfrm>
      </p:grpSpPr>
      <p:sp>
        <p:nvSpPr>
          <p:cNvPr id="58" name="Google Shape;58;p1"/>
          <p:cNvSpPr txBox="1"/>
          <p:nvPr>
            <p:ph type="title"/>
          </p:nvPr>
        </p:nvSpPr>
        <p:spPr>
          <a:xfrm>
            <a:off x="1549666" y="1923570"/>
            <a:ext cx="8868952" cy="72733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15000"/>
              </a:lnSpc>
              <a:spcBef>
                <a:spcPts val="0"/>
              </a:spcBef>
              <a:spcAft>
                <a:spcPts val="0"/>
              </a:spcAft>
              <a:buClr>
                <a:schemeClr val="dk1"/>
              </a:buClr>
              <a:buSzPct val="100000"/>
              <a:buFont typeface="Montserrat SemiBold"/>
              <a:buNone/>
            </a:pPr>
            <a:r>
              <a:rPr lang="en-US">
                <a:solidFill>
                  <a:srgbClr val="297DC1"/>
                </a:solidFill>
              </a:rPr>
              <a:t>FRONTEND MĀJASLAPAS IZSTRĀDE </a:t>
            </a:r>
            <a:endParaRPr>
              <a:solidFill>
                <a:srgbClr val="297DC1"/>
              </a:solidFill>
            </a:endParaRPr>
          </a:p>
          <a:p>
            <a:pPr indent="0" lvl="0" marL="0" rtl="0" algn="ctr">
              <a:lnSpc>
                <a:spcPct val="115000"/>
              </a:lnSpc>
              <a:spcBef>
                <a:spcPts val="0"/>
              </a:spcBef>
              <a:spcAft>
                <a:spcPts val="0"/>
              </a:spcAft>
              <a:buClr>
                <a:schemeClr val="dk1"/>
              </a:buClr>
              <a:buSzPct val="116128"/>
              <a:buFont typeface="Montserrat SemiBold"/>
              <a:buNone/>
            </a:pPr>
            <a:r>
              <a:rPr lang="en-US" sz="2755">
                <a:solidFill>
                  <a:srgbClr val="297DC1"/>
                </a:solidFill>
              </a:rPr>
              <a:t>8</a:t>
            </a:r>
            <a:r>
              <a:rPr lang="en-US" sz="2755">
                <a:solidFill>
                  <a:srgbClr val="297DC1"/>
                </a:solidFill>
              </a:rPr>
              <a:t>. lekcija - formu validācija</a:t>
            </a:r>
            <a:endParaRPr sz="2755">
              <a:solidFill>
                <a:srgbClr val="297DC1"/>
              </a:solidFill>
            </a:endParaRPr>
          </a:p>
        </p:txBody>
      </p:sp>
      <p:sp>
        <p:nvSpPr>
          <p:cNvPr id="59" name="Google Shape;59;p1"/>
          <p:cNvSpPr txBox="1"/>
          <p:nvPr>
            <p:ph idx="10" type="dt"/>
          </p:nvPr>
        </p:nvSpPr>
        <p:spPr>
          <a:xfrm>
            <a:off x="236691" y="232641"/>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2022</a:t>
            </a:r>
            <a:endParaRPr/>
          </a:p>
        </p:txBody>
      </p:sp>
      <p:sp>
        <p:nvSpPr>
          <p:cNvPr id="60" name="Google Shape;60;p1"/>
          <p:cNvSpPr txBox="1"/>
          <p:nvPr>
            <p:ph idx="11" type="ftr"/>
          </p:nvPr>
        </p:nvSpPr>
        <p:spPr>
          <a:xfrm>
            <a:off x="7638011" y="1078106"/>
            <a:ext cx="411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pic>
        <p:nvPicPr>
          <p:cNvPr id="61" name="Google Shape;61;p1"/>
          <p:cNvPicPr preferRelativeResize="0"/>
          <p:nvPr/>
        </p:nvPicPr>
        <p:blipFill rotWithShape="1">
          <a:blip r:embed="rId4">
            <a:alphaModFix/>
          </a:blip>
          <a:srcRect b="13050" l="0" r="0" t="0"/>
          <a:stretch/>
        </p:blipFill>
        <p:spPr>
          <a:xfrm>
            <a:off x="9040600" y="0"/>
            <a:ext cx="3136075" cy="1078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g12dfac567cf_0_41"/>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39" name="Google Shape;139;g12dfac567cf_0_41"/>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0" name="Google Shape;140;g12dfac567cf_0_41"/>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lang="en-US" sz="2767">
                <a:solidFill>
                  <a:srgbClr val="297DC1"/>
                </a:solidFill>
                <a:latin typeface="Montserrat SemiBold"/>
                <a:ea typeface="Montserrat SemiBold"/>
                <a:cs typeface="Montserrat SemiBold"/>
                <a:sym typeface="Montserrat SemiBold"/>
              </a:rPr>
              <a:t>RegEx metodes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41" name="Google Shape;141;g12dfac567cf_0_41"/>
          <p:cNvSpPr txBox="1"/>
          <p:nvPr/>
        </p:nvSpPr>
        <p:spPr>
          <a:xfrm>
            <a:off x="744550" y="1797050"/>
            <a:ext cx="4688700" cy="332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lang="en-US" sz="1200">
                <a:solidFill>
                  <a:srgbClr val="E69138"/>
                </a:solidFill>
                <a:uFill>
                  <a:noFill/>
                </a:uFill>
                <a:latin typeface="Montserrat"/>
                <a:ea typeface="Montserrat"/>
                <a:cs typeface="Montserrat"/>
                <a:sym typeface="Montserrat"/>
                <a:hlinkClick r:id="rId4">
                  <a:extLst>
                    <a:ext uri="{A12FA001-AC4F-418D-AE19-62706E023703}">
                      <ahyp:hlinkClr val="tx"/>
                    </a:ext>
                  </a:extLst>
                </a:hlinkClick>
              </a:rPr>
              <a:t>exec()</a:t>
            </a:r>
            <a:endParaRPr b="1" sz="1200">
              <a:solidFill>
                <a:srgbClr val="E69138"/>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200">
                <a:solidFill>
                  <a:schemeClr val="dk1"/>
                </a:solidFill>
                <a:latin typeface="Montserrat"/>
                <a:ea typeface="Montserrat"/>
                <a:cs typeface="Montserrat"/>
                <a:sym typeface="Montserrat"/>
              </a:rPr>
              <a:t>Atgriež masīvu vai null, ja neviena nav atrasta.</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200">
                <a:solidFill>
                  <a:srgbClr val="E69138"/>
                </a:solidFill>
                <a:uFill>
                  <a:noFill/>
                </a:uFill>
                <a:latin typeface="Montserrat"/>
                <a:ea typeface="Montserrat"/>
                <a:cs typeface="Montserrat"/>
                <a:sym typeface="Montserrat"/>
                <a:hlinkClick r:id="rId5">
                  <a:extLst>
                    <a:ext uri="{A12FA001-AC4F-418D-AE19-62706E023703}">
                      <ahyp:hlinkClr val="tx"/>
                    </a:ext>
                  </a:extLst>
                </a:hlinkClick>
              </a:rPr>
              <a:t>test()</a:t>
            </a:r>
            <a:endParaRPr b="1" sz="1200">
              <a:solidFill>
                <a:srgbClr val="E69138"/>
              </a:solidFill>
              <a:latin typeface="Montserrat"/>
              <a:ea typeface="Montserrat"/>
              <a:cs typeface="Montserrat"/>
              <a:sym typeface="Montserrat"/>
            </a:endParaRPr>
          </a:p>
          <a:p>
            <a:pPr indent="0" lvl="0" marL="0" rtl="0" algn="l">
              <a:spcBef>
                <a:spcPts val="0"/>
              </a:spcBef>
              <a:spcAft>
                <a:spcPts val="0"/>
              </a:spcAft>
              <a:buNone/>
            </a:pPr>
            <a:r>
              <a:rPr lang="en-US" sz="1200">
                <a:solidFill>
                  <a:schemeClr val="dk1"/>
                </a:solidFill>
                <a:latin typeface="Montserrat"/>
                <a:ea typeface="Montserrat"/>
                <a:cs typeface="Montserrat"/>
                <a:sym typeface="Montserrat"/>
              </a:rPr>
              <a:t>Atgriež true vai false.</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lang="en-US" sz="1200">
                <a:solidFill>
                  <a:srgbClr val="E69138"/>
                </a:solidFill>
                <a:uFill>
                  <a:noFill/>
                </a:uFill>
                <a:latin typeface="Montserrat"/>
                <a:ea typeface="Montserrat"/>
                <a:cs typeface="Montserrat"/>
                <a:sym typeface="Montserrat"/>
                <a:hlinkClick r:id="rId6">
                  <a:extLst>
                    <a:ext uri="{A12FA001-AC4F-418D-AE19-62706E023703}">
                      <ahyp:hlinkClr val="tx"/>
                    </a:ext>
                  </a:extLst>
                </a:hlinkClick>
              </a:rPr>
              <a:t>match()</a:t>
            </a:r>
            <a:endParaRPr b="1" sz="1200">
              <a:solidFill>
                <a:srgbClr val="E69138"/>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200">
                <a:solidFill>
                  <a:schemeClr val="dk1"/>
                </a:solidFill>
                <a:latin typeface="Montserrat"/>
                <a:ea typeface="Montserrat"/>
                <a:cs typeface="Montserrat"/>
                <a:sym typeface="Montserrat"/>
              </a:rPr>
              <a:t>Atgriež masīvu ar visām sakritībām vai sakritību grupām vai null, ja neviena nav atrasta.</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lang="en-US" sz="1200">
                <a:solidFill>
                  <a:srgbClr val="E69138"/>
                </a:solidFill>
                <a:uFill>
                  <a:noFill/>
                </a:uFill>
                <a:latin typeface="Montserrat"/>
                <a:ea typeface="Montserrat"/>
                <a:cs typeface="Montserrat"/>
                <a:sym typeface="Montserrat"/>
                <a:hlinkClick r:id="rId7">
                  <a:extLst>
                    <a:ext uri="{A12FA001-AC4F-418D-AE19-62706E023703}">
                      <ahyp:hlinkClr val="tx"/>
                    </a:ext>
                  </a:extLst>
                </a:hlinkClick>
              </a:rPr>
              <a:t>matchAll()</a:t>
            </a:r>
            <a:endParaRPr b="1" sz="1200">
              <a:solidFill>
                <a:srgbClr val="E69138"/>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200">
                <a:solidFill>
                  <a:schemeClr val="dk1"/>
                </a:solidFill>
                <a:latin typeface="Montserrat"/>
                <a:ea typeface="Montserrat"/>
                <a:cs typeface="Montserrat"/>
                <a:sym typeface="Montserrat"/>
              </a:rPr>
              <a:t>Atgriež iterator objektu ar visām sakritībām un sakritību grupām.</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200">
                <a:solidFill>
                  <a:srgbClr val="E69138"/>
                </a:solidFill>
                <a:uFill>
                  <a:noFill/>
                </a:uFill>
                <a:latin typeface="Montserrat"/>
                <a:ea typeface="Montserrat"/>
                <a:cs typeface="Montserrat"/>
                <a:sym typeface="Montserrat"/>
                <a:hlinkClick r:id="rId8">
                  <a:extLst>
                    <a:ext uri="{A12FA001-AC4F-418D-AE19-62706E023703}">
                      <ahyp:hlinkClr val="tx"/>
                    </a:ext>
                  </a:extLst>
                </a:hlinkClick>
              </a:rPr>
              <a:t>search()</a:t>
            </a:r>
            <a:endParaRPr b="1" sz="1200">
              <a:solidFill>
                <a:srgbClr val="E69138"/>
              </a:solidFill>
              <a:latin typeface="Montserrat"/>
              <a:ea typeface="Montserrat"/>
              <a:cs typeface="Montserrat"/>
              <a:sym typeface="Montserrat"/>
            </a:endParaRPr>
          </a:p>
          <a:p>
            <a:pPr indent="0" lvl="0" marL="0" rtl="0" algn="l">
              <a:spcBef>
                <a:spcPts val="0"/>
              </a:spcBef>
              <a:spcAft>
                <a:spcPts val="0"/>
              </a:spcAft>
              <a:buNone/>
            </a:pPr>
            <a:r>
              <a:rPr lang="en-US" sz="1200">
                <a:solidFill>
                  <a:schemeClr val="dk1"/>
                </a:solidFill>
                <a:latin typeface="Montserrat"/>
                <a:ea typeface="Montserrat"/>
                <a:cs typeface="Montserrat"/>
                <a:sym typeface="Montserrat"/>
              </a:rPr>
              <a:t>Atgrieš atrastās sakritības indeksu tekstā vai -1, ja tāda nav atrasta.</a:t>
            </a:r>
            <a:endParaRPr sz="1200">
              <a:solidFill>
                <a:schemeClr val="dk1"/>
              </a:solidFill>
              <a:latin typeface="Montserrat"/>
              <a:ea typeface="Montserrat"/>
              <a:cs typeface="Montserrat"/>
              <a:sym typeface="Montserrat"/>
            </a:endParaRPr>
          </a:p>
        </p:txBody>
      </p:sp>
      <p:sp>
        <p:nvSpPr>
          <p:cNvPr id="142" name="Google Shape;142;g12dfac567cf_0_41"/>
          <p:cNvSpPr txBox="1"/>
          <p:nvPr/>
        </p:nvSpPr>
        <p:spPr>
          <a:xfrm>
            <a:off x="6038300" y="1797050"/>
            <a:ext cx="4688700" cy="221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200">
                <a:solidFill>
                  <a:srgbClr val="E69138"/>
                </a:solidFill>
                <a:uFill>
                  <a:noFill/>
                </a:uFill>
                <a:latin typeface="Montserrat"/>
                <a:ea typeface="Montserrat"/>
                <a:cs typeface="Montserrat"/>
                <a:sym typeface="Montserrat"/>
                <a:hlinkClick r:id="rId9">
                  <a:extLst>
                    <a:ext uri="{A12FA001-AC4F-418D-AE19-62706E023703}">
                      <ahyp:hlinkClr val="tx"/>
                    </a:ext>
                  </a:extLst>
                </a:hlinkClick>
              </a:rPr>
              <a:t>replace()</a:t>
            </a:r>
            <a:endParaRPr b="1" sz="1200">
              <a:solidFill>
                <a:srgbClr val="E69138"/>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200">
                <a:solidFill>
                  <a:schemeClr val="dk1"/>
                </a:solidFill>
                <a:latin typeface="Montserrat"/>
                <a:ea typeface="Montserrat"/>
                <a:cs typeface="Montserrat"/>
                <a:sym typeface="Montserrat"/>
              </a:rPr>
              <a:t>Meklē sakritību tekstā un aizvieto to ar norādīto vērtību.</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200">
                <a:solidFill>
                  <a:srgbClr val="E69138"/>
                </a:solidFill>
                <a:uFill>
                  <a:noFill/>
                </a:uFill>
                <a:latin typeface="Montserrat"/>
                <a:ea typeface="Montserrat"/>
                <a:cs typeface="Montserrat"/>
                <a:sym typeface="Montserrat"/>
                <a:hlinkClick r:id="rId10">
                  <a:extLst>
                    <a:ext uri="{A12FA001-AC4F-418D-AE19-62706E023703}">
                      <ahyp:hlinkClr val="tx"/>
                    </a:ext>
                  </a:extLst>
                </a:hlinkClick>
              </a:rPr>
              <a:t>replaceAll()</a:t>
            </a:r>
            <a:endParaRPr b="1" sz="1200">
              <a:solidFill>
                <a:srgbClr val="E69138"/>
              </a:solidFill>
              <a:latin typeface="Montserrat"/>
              <a:ea typeface="Montserrat"/>
              <a:cs typeface="Montserrat"/>
              <a:sym typeface="Montserrat"/>
            </a:endParaRPr>
          </a:p>
          <a:p>
            <a:pPr indent="0" lvl="0" marL="0" rtl="0" algn="l">
              <a:spcBef>
                <a:spcPts val="0"/>
              </a:spcBef>
              <a:spcAft>
                <a:spcPts val="0"/>
              </a:spcAft>
              <a:buNone/>
            </a:pPr>
            <a:r>
              <a:rPr lang="en-US" sz="1200">
                <a:solidFill>
                  <a:schemeClr val="dk1"/>
                </a:solidFill>
                <a:latin typeface="Montserrat"/>
                <a:ea typeface="Montserrat"/>
                <a:cs typeface="Montserrat"/>
                <a:sym typeface="Montserrat"/>
              </a:rPr>
              <a:t>Meklē vairākas sakritības tekstā un aizvieto tās ar norādīto vērtību.</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200">
                <a:solidFill>
                  <a:srgbClr val="E69138"/>
                </a:solidFill>
                <a:uFill>
                  <a:noFill/>
                </a:uFill>
                <a:latin typeface="Montserrat"/>
                <a:ea typeface="Montserrat"/>
                <a:cs typeface="Montserrat"/>
                <a:sym typeface="Montserrat"/>
                <a:hlinkClick r:id="rId11">
                  <a:extLst>
                    <a:ext uri="{A12FA001-AC4F-418D-AE19-62706E023703}">
                      <ahyp:hlinkClr val="tx"/>
                    </a:ext>
                  </a:extLst>
                </a:hlinkClick>
              </a:rPr>
              <a:t>split()</a:t>
            </a:r>
            <a:endParaRPr b="1" sz="1200">
              <a:solidFill>
                <a:srgbClr val="E69138"/>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200">
                <a:solidFill>
                  <a:schemeClr val="dk1"/>
                </a:solidFill>
                <a:latin typeface="Montserrat"/>
                <a:ea typeface="Montserrat"/>
                <a:cs typeface="Montserrat"/>
                <a:sym typeface="Montserrat"/>
              </a:rPr>
              <a:t>Sadala tekstu masīvā, daloto masīva elementos pēc norādītās RegEx izteiksmes sakritības.</a:t>
            </a:r>
            <a:endParaRPr sz="1200">
              <a:solidFill>
                <a:srgbClr val="1B1B1B"/>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sz="1200">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g12dfac567cf_0_65"/>
          <p:cNvSpPr txBox="1"/>
          <p:nvPr>
            <p:ph idx="11" type="ftr"/>
          </p:nvPr>
        </p:nvSpPr>
        <p:spPr>
          <a:xfrm>
            <a:off x="7612539"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48" name="Google Shape;148;g12dfac567cf_0_65"/>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9" name="Google Shape;149;g12dfac567cf_0_65"/>
          <p:cNvSpPr txBox="1"/>
          <p:nvPr/>
        </p:nvSpPr>
        <p:spPr>
          <a:xfrm>
            <a:off x="6574451" y="3229650"/>
            <a:ext cx="52449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70000"/>
              </a:lnSpc>
              <a:spcBef>
                <a:spcPts val="0"/>
              </a:spcBef>
              <a:spcAft>
                <a:spcPts val="0"/>
              </a:spcAft>
              <a:buClr>
                <a:srgbClr val="000000"/>
              </a:buClr>
              <a:buSzPts val="2959"/>
              <a:buFont typeface="Arial"/>
              <a:buNone/>
            </a:pPr>
            <a:r>
              <a:rPr lang="en-US" sz="2160">
                <a:solidFill>
                  <a:schemeClr val="accent1"/>
                </a:solidFill>
                <a:latin typeface="Montserrat SemiBold"/>
                <a:ea typeface="Montserrat SemiBold"/>
                <a:cs typeface="Montserrat SemiBold"/>
                <a:sym typeface="Montserrat SemiBold"/>
              </a:rPr>
              <a:t>Datu validācija ar JavaScript</a:t>
            </a:r>
            <a:endParaRPr b="0" i="0" sz="1960" u="none" cap="none" strike="noStrike">
              <a:solidFill>
                <a:schemeClr val="accent1"/>
              </a:solidFill>
              <a:latin typeface="Montserrat SemiBold"/>
              <a:ea typeface="Montserrat SemiBold"/>
              <a:cs typeface="Montserrat SemiBold"/>
              <a:sym typeface="Montserrat SemiBold"/>
            </a:endParaRPr>
          </a:p>
        </p:txBody>
      </p:sp>
      <p:pic>
        <p:nvPicPr>
          <p:cNvPr id="150" name="Google Shape;150;g12dfac567cf_0_65"/>
          <p:cNvPicPr preferRelativeResize="0"/>
          <p:nvPr/>
        </p:nvPicPr>
        <p:blipFill rotWithShape="1">
          <a:blip r:embed="rId4">
            <a:alphaModFix/>
          </a:blip>
          <a:srcRect b="13051" l="0" r="0" t="0"/>
          <a:stretch/>
        </p:blipFill>
        <p:spPr>
          <a:xfrm>
            <a:off x="9040600" y="0"/>
            <a:ext cx="3136075" cy="1078100"/>
          </a:xfrm>
          <a:prstGeom prst="rect">
            <a:avLst/>
          </a:prstGeom>
          <a:noFill/>
          <a:ln>
            <a:noFill/>
          </a:ln>
        </p:spPr>
      </p:pic>
      <p:pic>
        <p:nvPicPr>
          <p:cNvPr id="151" name="Google Shape;151;g12dfac567cf_0_65"/>
          <p:cNvPicPr preferRelativeResize="0"/>
          <p:nvPr/>
        </p:nvPicPr>
        <p:blipFill>
          <a:blip r:embed="rId5">
            <a:alphaModFix/>
          </a:blip>
          <a:stretch>
            <a:fillRect/>
          </a:stretch>
        </p:blipFill>
        <p:spPr>
          <a:xfrm>
            <a:off x="1557275" y="2558562"/>
            <a:ext cx="2069375" cy="2069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g12dfac567cf_0_73"/>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57" name="Google Shape;157;g12dfac567cf_0_73"/>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8" name="Google Shape;158;g12dfac567cf_0_73"/>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lang="en-US" sz="2767">
                <a:solidFill>
                  <a:srgbClr val="297DC1"/>
                </a:solidFill>
                <a:latin typeface="Montserrat SemiBold"/>
                <a:ea typeface="Montserrat SemiBold"/>
                <a:cs typeface="Montserrat SemiBold"/>
                <a:sym typeface="Montserrat SemiBold"/>
              </a:rPr>
              <a:t>JavaScript rīki validācijai</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59" name="Google Shape;159;g12dfac567cf_0_73"/>
          <p:cNvSpPr txBox="1"/>
          <p:nvPr/>
        </p:nvSpPr>
        <p:spPr>
          <a:xfrm>
            <a:off x="744550" y="1797050"/>
            <a:ext cx="58668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lang="en-US">
                <a:solidFill>
                  <a:schemeClr val="dk1"/>
                </a:solidFill>
                <a:latin typeface="Montserrat"/>
                <a:ea typeface="Montserrat"/>
                <a:cs typeface="Montserrat"/>
                <a:sym typeface="Montserrat"/>
              </a:rPr>
              <a:t>Sarežģītākās formās var papildināt HTML validāciju vai pilnībā to aizvietot ar JavaScript. Tas mums dod lielāku kontroli pār notikumiem un datiem, apstrādājot ievades lauku vērtības.</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lang="en-US">
                <a:solidFill>
                  <a:schemeClr val="dk1"/>
                </a:solidFill>
                <a:latin typeface="Montserrat"/>
                <a:ea typeface="Montserrat"/>
                <a:cs typeface="Montserrat"/>
                <a:sym typeface="Montserrat"/>
              </a:rPr>
              <a:t>Datu validācijai varam izmantot bibliotēkas, veidot paši savas funkcijas vai izmantot JS integrētās metodes šīm darbībām jeb </a:t>
            </a:r>
            <a:r>
              <a:rPr lang="en-US" u="sng">
                <a:solidFill>
                  <a:schemeClr val="hlink"/>
                </a:solidFill>
                <a:latin typeface="Montserrat"/>
                <a:ea typeface="Montserrat"/>
                <a:cs typeface="Montserrat"/>
                <a:sym typeface="Montserrat"/>
                <a:hlinkClick r:id="rId4"/>
              </a:rPr>
              <a:t>Constraint Validation API</a:t>
            </a:r>
            <a:r>
              <a:rPr lang="en-US">
                <a:solidFill>
                  <a:schemeClr val="dk1"/>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p:txBody>
      </p:sp>
      <p:pic>
        <p:nvPicPr>
          <p:cNvPr id="160" name="Google Shape;160;g12dfac567cf_0_73"/>
          <p:cNvPicPr preferRelativeResize="0"/>
          <p:nvPr/>
        </p:nvPicPr>
        <p:blipFill rotWithShape="1">
          <a:blip r:embed="rId5">
            <a:alphaModFix/>
          </a:blip>
          <a:srcRect b="0" l="24068" r="23938" t="0"/>
          <a:stretch/>
        </p:blipFill>
        <p:spPr>
          <a:xfrm>
            <a:off x="7756375" y="1797050"/>
            <a:ext cx="2743201" cy="2965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g12dfac567cf_0_83"/>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66" name="Google Shape;166;g12dfac567cf_0_83"/>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7" name="Google Shape;167;g12dfac567cf_0_83"/>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lang="en-US" sz="2767">
                <a:solidFill>
                  <a:srgbClr val="297DC1"/>
                </a:solidFill>
                <a:latin typeface="Montserrat SemiBold"/>
                <a:ea typeface="Montserrat SemiBold"/>
                <a:cs typeface="Montserrat SemiBold"/>
                <a:sym typeface="Montserrat SemiBold"/>
              </a:rPr>
              <a:t>Integrētās validācijas metodes </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68" name="Google Shape;168;g12dfac567cf_0_83"/>
          <p:cNvSpPr txBox="1"/>
          <p:nvPr/>
        </p:nvSpPr>
        <p:spPr>
          <a:xfrm>
            <a:off x="744550" y="1797050"/>
            <a:ext cx="5866800" cy="443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lang="en-US" sz="1200">
                <a:solidFill>
                  <a:schemeClr val="dk1"/>
                </a:solidFill>
                <a:latin typeface="Montserrat"/>
                <a:ea typeface="Montserrat"/>
                <a:cs typeface="Montserrat"/>
                <a:sym typeface="Montserrat"/>
              </a:rPr>
              <a:t>Dotajiem HTML elementiem </a:t>
            </a:r>
            <a:r>
              <a:rPr b="1" lang="en-US" sz="12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&lt;</a:t>
            </a:r>
            <a:r>
              <a:rPr b="1" lang="en-US" sz="1200">
                <a:solidFill>
                  <a:srgbClr val="3C78D8"/>
                </a:solidFill>
                <a:uFill>
                  <a:noFill/>
                </a:uFill>
                <a:latin typeface="Montserrat"/>
                <a:ea typeface="Montserrat"/>
                <a:cs typeface="Montserrat"/>
                <a:sym typeface="Montserrat"/>
                <a:hlinkClick r:id="rId5">
                  <a:extLst>
                    <a:ext uri="{A12FA001-AC4F-418D-AE19-62706E023703}">
                      <ahyp:hlinkClr val="tx"/>
                    </a:ext>
                  </a:extLst>
                </a:hlinkClick>
              </a:rPr>
              <a:t>button</a:t>
            </a:r>
            <a:r>
              <a:rPr b="1" lang="en-US" sz="1200">
                <a:solidFill>
                  <a:schemeClr val="dk1"/>
                </a:solidFill>
                <a:uFill>
                  <a:noFill/>
                </a:uFill>
                <a:latin typeface="Montserrat"/>
                <a:ea typeface="Montserrat"/>
                <a:cs typeface="Montserrat"/>
                <a:sym typeface="Montserrat"/>
                <a:hlinkClick r:id="rId6">
                  <a:extLst>
                    <a:ext uri="{A12FA001-AC4F-418D-AE19-62706E023703}">
                      <ahyp:hlinkClr val="tx"/>
                    </a:ext>
                  </a:extLst>
                </a:hlinkClick>
              </a:rPr>
              <a:t>&gt;</a:t>
            </a:r>
            <a:r>
              <a:rPr lang="en-US" sz="1200">
                <a:solidFill>
                  <a:schemeClr val="dk1"/>
                </a:solidFill>
                <a:latin typeface="Montserrat"/>
                <a:ea typeface="Montserrat"/>
                <a:cs typeface="Montserrat"/>
                <a:sym typeface="Montserrat"/>
              </a:rPr>
              <a:t>, </a:t>
            </a:r>
            <a:r>
              <a:rPr b="1" lang="en-US" sz="1200">
                <a:solidFill>
                  <a:schemeClr val="dk1"/>
                </a:solidFill>
                <a:uFill>
                  <a:noFill/>
                </a:uFill>
                <a:latin typeface="Montserrat"/>
                <a:ea typeface="Montserrat"/>
                <a:cs typeface="Montserrat"/>
                <a:sym typeface="Montserrat"/>
                <a:hlinkClick r:id="rId7">
                  <a:extLst>
                    <a:ext uri="{A12FA001-AC4F-418D-AE19-62706E023703}">
                      <ahyp:hlinkClr val="tx"/>
                    </a:ext>
                  </a:extLst>
                </a:hlinkClick>
              </a:rPr>
              <a:t>&lt;</a:t>
            </a:r>
            <a:r>
              <a:rPr b="1" lang="en-US" sz="1200">
                <a:solidFill>
                  <a:srgbClr val="3C78D8"/>
                </a:solidFill>
                <a:uFill>
                  <a:noFill/>
                </a:uFill>
                <a:latin typeface="Montserrat"/>
                <a:ea typeface="Montserrat"/>
                <a:cs typeface="Montserrat"/>
                <a:sym typeface="Montserrat"/>
                <a:hlinkClick r:id="rId8">
                  <a:extLst>
                    <a:ext uri="{A12FA001-AC4F-418D-AE19-62706E023703}">
                      <ahyp:hlinkClr val="tx"/>
                    </a:ext>
                  </a:extLst>
                </a:hlinkClick>
              </a:rPr>
              <a:t>fieldset</a:t>
            </a:r>
            <a:r>
              <a:rPr b="1" lang="en-US" sz="1200">
                <a:solidFill>
                  <a:schemeClr val="dk1"/>
                </a:solidFill>
                <a:uFill>
                  <a:noFill/>
                </a:uFill>
                <a:latin typeface="Montserrat"/>
                <a:ea typeface="Montserrat"/>
                <a:cs typeface="Montserrat"/>
                <a:sym typeface="Montserrat"/>
                <a:hlinkClick r:id="rId9">
                  <a:extLst>
                    <a:ext uri="{A12FA001-AC4F-418D-AE19-62706E023703}">
                      <ahyp:hlinkClr val="tx"/>
                    </a:ext>
                  </a:extLst>
                </a:hlinkClick>
              </a:rPr>
              <a:t>&gt;</a:t>
            </a:r>
            <a:r>
              <a:rPr lang="en-US" sz="1200">
                <a:solidFill>
                  <a:schemeClr val="dk1"/>
                </a:solidFill>
                <a:latin typeface="Montserrat"/>
                <a:ea typeface="Montserrat"/>
                <a:cs typeface="Montserrat"/>
                <a:sym typeface="Montserrat"/>
              </a:rPr>
              <a:t>, </a:t>
            </a:r>
            <a:r>
              <a:rPr b="1" lang="en-US" sz="1200">
                <a:solidFill>
                  <a:schemeClr val="dk1"/>
                </a:solidFill>
                <a:uFill>
                  <a:noFill/>
                </a:uFill>
                <a:latin typeface="Montserrat"/>
                <a:ea typeface="Montserrat"/>
                <a:cs typeface="Montserrat"/>
                <a:sym typeface="Montserrat"/>
                <a:hlinkClick r:id="rId10">
                  <a:extLst>
                    <a:ext uri="{A12FA001-AC4F-418D-AE19-62706E023703}">
                      <ahyp:hlinkClr val="tx"/>
                    </a:ext>
                  </a:extLst>
                </a:hlinkClick>
              </a:rPr>
              <a:t>&lt;</a:t>
            </a:r>
            <a:r>
              <a:rPr b="1" lang="en-US" sz="1200">
                <a:solidFill>
                  <a:srgbClr val="3C78D8"/>
                </a:solidFill>
                <a:uFill>
                  <a:noFill/>
                </a:uFill>
                <a:latin typeface="Montserrat"/>
                <a:ea typeface="Montserrat"/>
                <a:cs typeface="Montserrat"/>
                <a:sym typeface="Montserrat"/>
                <a:hlinkClick r:id="rId11">
                  <a:extLst>
                    <a:ext uri="{A12FA001-AC4F-418D-AE19-62706E023703}">
                      <ahyp:hlinkClr val="tx"/>
                    </a:ext>
                  </a:extLst>
                </a:hlinkClick>
              </a:rPr>
              <a:t>input</a:t>
            </a:r>
            <a:r>
              <a:rPr b="1" lang="en-US" sz="1200">
                <a:solidFill>
                  <a:schemeClr val="dk1"/>
                </a:solidFill>
                <a:uFill>
                  <a:noFill/>
                </a:uFill>
                <a:latin typeface="Montserrat"/>
                <a:ea typeface="Montserrat"/>
                <a:cs typeface="Montserrat"/>
                <a:sym typeface="Montserrat"/>
                <a:hlinkClick r:id="rId12">
                  <a:extLst>
                    <a:ext uri="{A12FA001-AC4F-418D-AE19-62706E023703}">
                      <ahyp:hlinkClr val="tx"/>
                    </a:ext>
                  </a:extLst>
                </a:hlinkClick>
              </a:rPr>
              <a:t>&gt;</a:t>
            </a:r>
            <a:r>
              <a:rPr lang="en-US" sz="1200">
                <a:solidFill>
                  <a:schemeClr val="dk1"/>
                </a:solidFill>
                <a:latin typeface="Montserrat"/>
                <a:ea typeface="Montserrat"/>
                <a:cs typeface="Montserrat"/>
                <a:sym typeface="Montserrat"/>
              </a:rPr>
              <a:t> , </a:t>
            </a:r>
            <a:r>
              <a:rPr b="1" lang="en-US" sz="1200">
                <a:solidFill>
                  <a:schemeClr val="dk1"/>
                </a:solidFill>
                <a:uFill>
                  <a:noFill/>
                </a:uFill>
                <a:latin typeface="Montserrat"/>
                <a:ea typeface="Montserrat"/>
                <a:cs typeface="Montserrat"/>
                <a:sym typeface="Montserrat"/>
                <a:hlinkClick r:id="rId13">
                  <a:extLst>
                    <a:ext uri="{A12FA001-AC4F-418D-AE19-62706E023703}">
                      <ahyp:hlinkClr val="tx"/>
                    </a:ext>
                  </a:extLst>
                </a:hlinkClick>
              </a:rPr>
              <a:t>&lt;</a:t>
            </a:r>
            <a:r>
              <a:rPr b="1" lang="en-US" sz="1200">
                <a:solidFill>
                  <a:srgbClr val="3C78D8"/>
                </a:solidFill>
                <a:uFill>
                  <a:noFill/>
                </a:uFill>
                <a:latin typeface="Montserrat"/>
                <a:ea typeface="Montserrat"/>
                <a:cs typeface="Montserrat"/>
                <a:sym typeface="Montserrat"/>
                <a:hlinkClick r:id="rId14">
                  <a:extLst>
                    <a:ext uri="{A12FA001-AC4F-418D-AE19-62706E023703}">
                      <ahyp:hlinkClr val="tx"/>
                    </a:ext>
                  </a:extLst>
                </a:hlinkClick>
              </a:rPr>
              <a:t>output</a:t>
            </a:r>
            <a:r>
              <a:rPr b="1" lang="en-US" sz="1200">
                <a:solidFill>
                  <a:schemeClr val="dk1"/>
                </a:solidFill>
                <a:uFill>
                  <a:noFill/>
                </a:uFill>
                <a:latin typeface="Montserrat"/>
                <a:ea typeface="Montserrat"/>
                <a:cs typeface="Montserrat"/>
                <a:sym typeface="Montserrat"/>
                <a:hlinkClick r:id="rId15">
                  <a:extLst>
                    <a:ext uri="{A12FA001-AC4F-418D-AE19-62706E023703}">
                      <ahyp:hlinkClr val="tx"/>
                    </a:ext>
                  </a:extLst>
                </a:hlinkClick>
              </a:rPr>
              <a:t>&gt;</a:t>
            </a:r>
            <a:r>
              <a:rPr lang="en-US" sz="1200">
                <a:solidFill>
                  <a:schemeClr val="dk1"/>
                </a:solidFill>
                <a:latin typeface="Montserrat"/>
                <a:ea typeface="Montserrat"/>
                <a:cs typeface="Montserrat"/>
                <a:sym typeface="Montserrat"/>
              </a:rPr>
              <a:t>, </a:t>
            </a:r>
            <a:r>
              <a:rPr b="1" lang="en-US" sz="1200">
                <a:solidFill>
                  <a:schemeClr val="dk1"/>
                </a:solidFill>
                <a:uFill>
                  <a:noFill/>
                </a:uFill>
                <a:latin typeface="Montserrat"/>
                <a:ea typeface="Montserrat"/>
                <a:cs typeface="Montserrat"/>
                <a:sym typeface="Montserrat"/>
                <a:hlinkClick r:id="rId16">
                  <a:extLst>
                    <a:ext uri="{A12FA001-AC4F-418D-AE19-62706E023703}">
                      <ahyp:hlinkClr val="tx"/>
                    </a:ext>
                  </a:extLst>
                </a:hlinkClick>
              </a:rPr>
              <a:t>&lt;</a:t>
            </a:r>
            <a:r>
              <a:rPr b="1" lang="en-US" sz="1200">
                <a:solidFill>
                  <a:srgbClr val="3C78D8"/>
                </a:solidFill>
                <a:uFill>
                  <a:noFill/>
                </a:uFill>
                <a:latin typeface="Montserrat"/>
                <a:ea typeface="Montserrat"/>
                <a:cs typeface="Montserrat"/>
                <a:sym typeface="Montserrat"/>
                <a:hlinkClick r:id="rId17">
                  <a:extLst>
                    <a:ext uri="{A12FA001-AC4F-418D-AE19-62706E023703}">
                      <ahyp:hlinkClr val="tx"/>
                    </a:ext>
                  </a:extLst>
                </a:hlinkClick>
              </a:rPr>
              <a:t>select</a:t>
            </a:r>
            <a:r>
              <a:rPr b="1" lang="en-US" sz="1200">
                <a:solidFill>
                  <a:schemeClr val="dk1"/>
                </a:solidFill>
                <a:uFill>
                  <a:noFill/>
                </a:uFill>
                <a:latin typeface="Montserrat"/>
                <a:ea typeface="Montserrat"/>
                <a:cs typeface="Montserrat"/>
                <a:sym typeface="Montserrat"/>
                <a:hlinkClick r:id="rId18">
                  <a:extLst>
                    <a:ext uri="{A12FA001-AC4F-418D-AE19-62706E023703}">
                      <ahyp:hlinkClr val="tx"/>
                    </a:ext>
                  </a:extLst>
                </a:hlinkClick>
              </a:rPr>
              <a:t>&gt;</a:t>
            </a:r>
            <a:r>
              <a:rPr lang="en-US" sz="1200">
                <a:solidFill>
                  <a:schemeClr val="dk1"/>
                </a:solidFill>
                <a:latin typeface="Montserrat"/>
                <a:ea typeface="Montserrat"/>
                <a:cs typeface="Montserrat"/>
                <a:sym typeface="Montserrat"/>
              </a:rPr>
              <a:t>, </a:t>
            </a:r>
            <a:r>
              <a:rPr b="1" lang="en-US" sz="1200">
                <a:solidFill>
                  <a:schemeClr val="dk1"/>
                </a:solidFill>
                <a:uFill>
                  <a:noFill/>
                </a:uFill>
                <a:latin typeface="Montserrat"/>
                <a:ea typeface="Montserrat"/>
                <a:cs typeface="Montserrat"/>
                <a:sym typeface="Montserrat"/>
                <a:hlinkClick r:id="rId19">
                  <a:extLst>
                    <a:ext uri="{A12FA001-AC4F-418D-AE19-62706E023703}">
                      <ahyp:hlinkClr val="tx"/>
                    </a:ext>
                  </a:extLst>
                </a:hlinkClick>
              </a:rPr>
              <a:t>&lt;</a:t>
            </a:r>
            <a:r>
              <a:rPr b="1" lang="en-US" sz="1200">
                <a:solidFill>
                  <a:srgbClr val="3C78D8"/>
                </a:solidFill>
                <a:uFill>
                  <a:noFill/>
                </a:uFill>
                <a:latin typeface="Montserrat"/>
                <a:ea typeface="Montserrat"/>
                <a:cs typeface="Montserrat"/>
                <a:sym typeface="Montserrat"/>
                <a:hlinkClick r:id="rId20">
                  <a:extLst>
                    <a:ext uri="{A12FA001-AC4F-418D-AE19-62706E023703}">
                      <ahyp:hlinkClr val="tx"/>
                    </a:ext>
                  </a:extLst>
                </a:hlinkClick>
              </a:rPr>
              <a:t>textarea</a:t>
            </a:r>
            <a:r>
              <a:rPr b="1" lang="en-US" sz="1200">
                <a:solidFill>
                  <a:schemeClr val="dk1"/>
                </a:solidFill>
                <a:uFill>
                  <a:noFill/>
                </a:uFill>
                <a:latin typeface="Montserrat"/>
                <a:ea typeface="Montserrat"/>
                <a:cs typeface="Montserrat"/>
                <a:sym typeface="Montserrat"/>
                <a:hlinkClick r:id="rId21">
                  <a:extLst>
                    <a:ext uri="{A12FA001-AC4F-418D-AE19-62706E023703}">
                      <ahyp:hlinkClr val="tx"/>
                    </a:ext>
                  </a:extLst>
                </a:hlinkClick>
              </a:rPr>
              <a:t>&gt;</a:t>
            </a:r>
            <a:r>
              <a:rPr lang="en-US" sz="1200">
                <a:solidFill>
                  <a:schemeClr val="dk1"/>
                </a:solidFill>
                <a:latin typeface="Montserrat"/>
                <a:ea typeface="Montserrat"/>
                <a:cs typeface="Montserrat"/>
                <a:sym typeface="Montserrat"/>
              </a:rPr>
              <a:t> ir pieejams sekojošās īpašības:</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200">
                <a:solidFill>
                  <a:srgbClr val="E69138"/>
                </a:solidFill>
                <a:latin typeface="Montserrat"/>
                <a:ea typeface="Montserrat"/>
                <a:cs typeface="Montserrat"/>
                <a:sym typeface="Montserrat"/>
              </a:rPr>
              <a:t>validationMessage</a:t>
            </a:r>
            <a:r>
              <a:rPr lang="en-US" sz="1200">
                <a:solidFill>
                  <a:schemeClr val="dk1"/>
                </a:solidFill>
                <a:latin typeface="Montserrat"/>
                <a:ea typeface="Montserrat"/>
                <a:cs typeface="Montserrat"/>
                <a:sym typeface="Montserrat"/>
              </a:rPr>
              <a:t> - atgriež paziņojumu par nesakritību datu formātā ar nepieciešamo vai tukšu string vērtību, ja dati atbilst kritērijiem.</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200">
                <a:solidFill>
                  <a:srgbClr val="E69138"/>
                </a:solidFill>
                <a:latin typeface="Montserrat"/>
                <a:ea typeface="Montserrat"/>
                <a:cs typeface="Montserrat"/>
                <a:sym typeface="Montserrat"/>
              </a:rPr>
              <a:t>validity</a:t>
            </a:r>
            <a:r>
              <a:rPr lang="en-US" sz="1200">
                <a:solidFill>
                  <a:schemeClr val="dk1"/>
                </a:solidFill>
                <a:latin typeface="Montserrat"/>
                <a:ea typeface="Montserrat"/>
                <a:cs typeface="Montserrat"/>
                <a:sym typeface="Montserrat"/>
              </a:rPr>
              <a:t> - atgriež objektu ar detalizētu apskatu par datu atbilstību nepieciešamajiem kritērijiem.</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lang="en-US" sz="1200">
                <a:solidFill>
                  <a:srgbClr val="E69138"/>
                </a:solidFill>
                <a:latin typeface="Montserrat"/>
                <a:ea typeface="Montserrat"/>
                <a:cs typeface="Montserrat"/>
                <a:sym typeface="Montserrat"/>
              </a:rPr>
              <a:t>willValidate</a:t>
            </a:r>
            <a:r>
              <a:rPr lang="en-US" sz="1200">
                <a:solidFill>
                  <a:schemeClr val="dk1"/>
                </a:solidFill>
                <a:latin typeface="Montserrat"/>
                <a:ea typeface="Montserrat"/>
                <a:cs typeface="Montserrat"/>
                <a:sym typeface="Montserrat"/>
              </a:rPr>
              <a:t> - atgriež </a:t>
            </a:r>
            <a:r>
              <a:rPr lang="en-US" sz="1200">
                <a:solidFill>
                  <a:srgbClr val="6AA84F"/>
                </a:solidFill>
                <a:latin typeface="Montserrat"/>
                <a:ea typeface="Montserrat"/>
                <a:cs typeface="Montserrat"/>
                <a:sym typeface="Montserrat"/>
              </a:rPr>
              <a:t>true</a:t>
            </a:r>
            <a:r>
              <a:rPr lang="en-US" sz="1200">
                <a:solidFill>
                  <a:schemeClr val="dk1"/>
                </a:solidFill>
                <a:latin typeface="Montserrat"/>
                <a:ea typeface="Montserrat"/>
                <a:cs typeface="Montserrat"/>
                <a:sym typeface="Montserrat"/>
              </a:rPr>
              <a:t>, ja lauks tiks validēts pirms vērtību nosūtīšanas serveri vai </a:t>
            </a:r>
            <a:r>
              <a:rPr lang="en-US" sz="1200">
                <a:solidFill>
                  <a:srgbClr val="6AA84F"/>
                </a:solidFill>
                <a:latin typeface="Montserrat"/>
                <a:ea typeface="Montserrat"/>
                <a:cs typeface="Montserrat"/>
                <a:sym typeface="Montserrat"/>
              </a:rPr>
              <a:t>false</a:t>
            </a:r>
            <a:r>
              <a:rPr lang="en-US" sz="1200">
                <a:solidFill>
                  <a:schemeClr val="dk1"/>
                </a:solidFill>
                <a:latin typeface="Montserrat"/>
                <a:ea typeface="Montserrat"/>
                <a:cs typeface="Montserrat"/>
                <a:sym typeface="Montserrat"/>
              </a:rPr>
              <a:t>, ja tas netiks darīts.</a:t>
            </a:r>
            <a:endParaRPr sz="1200">
              <a:solidFill>
                <a:srgbClr val="1B1B1B"/>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200">
                <a:solidFill>
                  <a:schemeClr val="dk1"/>
                </a:solidFill>
                <a:latin typeface="Montserrat"/>
                <a:ea typeface="Montserrat"/>
                <a:cs typeface="Montserrat"/>
                <a:sym typeface="Montserrat"/>
              </a:rPr>
              <a:t>Un vairāks metodes validācijas darbībām:</a:t>
            </a:r>
            <a:br>
              <a:rPr lang="en-US" sz="1200">
                <a:solidFill>
                  <a:schemeClr val="dk1"/>
                </a:solidFill>
                <a:latin typeface="Montserrat"/>
                <a:ea typeface="Montserrat"/>
                <a:cs typeface="Montserrat"/>
                <a:sym typeface="Montserrat"/>
              </a:rPr>
            </a:br>
            <a:br>
              <a:rPr lang="en-US" sz="1200">
                <a:solidFill>
                  <a:schemeClr val="dk1"/>
                </a:solidFill>
                <a:latin typeface="Montserrat"/>
                <a:ea typeface="Montserrat"/>
                <a:cs typeface="Montserrat"/>
                <a:sym typeface="Montserrat"/>
              </a:rPr>
            </a:br>
            <a:r>
              <a:rPr b="1" lang="en-US" sz="1200">
                <a:solidFill>
                  <a:srgbClr val="3C78D8"/>
                </a:solidFill>
                <a:latin typeface="Montserrat"/>
                <a:ea typeface="Montserrat"/>
                <a:cs typeface="Montserrat"/>
                <a:sym typeface="Montserrat"/>
              </a:rPr>
              <a:t>checkValidity()</a:t>
            </a:r>
            <a:r>
              <a:rPr lang="en-US" sz="1200">
                <a:solidFill>
                  <a:schemeClr val="dk1"/>
                </a:solidFill>
                <a:latin typeface="Montserrat"/>
                <a:ea typeface="Montserrat"/>
                <a:cs typeface="Montserrat"/>
                <a:sym typeface="Montserrat"/>
              </a:rPr>
              <a:t> - atgriež </a:t>
            </a:r>
            <a:r>
              <a:rPr lang="en-US" sz="1200">
                <a:solidFill>
                  <a:srgbClr val="6AA84F"/>
                </a:solidFill>
                <a:latin typeface="Montserrat"/>
                <a:ea typeface="Montserrat"/>
                <a:cs typeface="Montserrat"/>
                <a:sym typeface="Montserrat"/>
              </a:rPr>
              <a:t>true</a:t>
            </a:r>
            <a:r>
              <a:rPr lang="en-US" sz="1200">
                <a:solidFill>
                  <a:schemeClr val="dk1"/>
                </a:solidFill>
                <a:latin typeface="Montserrat"/>
                <a:ea typeface="Montserrat"/>
                <a:cs typeface="Montserrat"/>
                <a:sym typeface="Montserrat"/>
              </a:rPr>
              <a:t>, ja dati atbilst uzstādītajiem kritērijiem vai </a:t>
            </a:r>
            <a:r>
              <a:rPr lang="en-US" sz="1200">
                <a:solidFill>
                  <a:srgbClr val="6AA84F"/>
                </a:solidFill>
                <a:latin typeface="Montserrat"/>
                <a:ea typeface="Montserrat"/>
                <a:cs typeface="Montserrat"/>
                <a:sym typeface="Montserrat"/>
              </a:rPr>
              <a:t>false</a:t>
            </a:r>
            <a:r>
              <a:rPr lang="en-US" sz="1200">
                <a:solidFill>
                  <a:schemeClr val="dk1"/>
                </a:solidFill>
                <a:latin typeface="Montserrat"/>
                <a:ea typeface="Montserrat"/>
                <a:cs typeface="Montserrat"/>
                <a:sym typeface="Montserrat"/>
              </a:rPr>
              <a:t>, ja neatbilst un izpilda “invalid” notikumu attiecīgajiem elementiem</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200">
                <a:solidFill>
                  <a:srgbClr val="3C78D8"/>
                </a:solidFill>
                <a:latin typeface="Montserrat"/>
                <a:ea typeface="Montserrat"/>
                <a:cs typeface="Montserrat"/>
                <a:sym typeface="Montserrat"/>
              </a:rPr>
              <a:t>reportValidity()</a:t>
            </a:r>
            <a:r>
              <a:rPr lang="en-US" sz="1200">
                <a:solidFill>
                  <a:schemeClr val="dk1"/>
                </a:solidFill>
                <a:latin typeface="Montserrat"/>
                <a:ea typeface="Montserrat"/>
                <a:cs typeface="Montserrat"/>
                <a:sym typeface="Montserrat"/>
              </a:rPr>
              <a:t> - izpilda kļūdas paziņojumu par formas ievades laukiem, kuru dati neatbilst kritērijiem.</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200">
                <a:solidFill>
                  <a:srgbClr val="3C78D8"/>
                </a:solidFill>
                <a:latin typeface="Montserrat"/>
                <a:ea typeface="Montserrat"/>
                <a:cs typeface="Montserrat"/>
                <a:sym typeface="Montserrat"/>
              </a:rPr>
              <a:t>setCustomValidity(</a:t>
            </a:r>
            <a:r>
              <a:rPr b="1" lang="en-US" sz="1200">
                <a:solidFill>
                  <a:srgbClr val="E69138"/>
                </a:solidFill>
                <a:latin typeface="Montserrat"/>
                <a:ea typeface="Montserrat"/>
                <a:cs typeface="Montserrat"/>
                <a:sym typeface="Montserrat"/>
              </a:rPr>
              <a:t>message</a:t>
            </a:r>
            <a:r>
              <a:rPr b="1" lang="en-US" sz="1200">
                <a:solidFill>
                  <a:srgbClr val="3C78D8"/>
                </a:solidFill>
                <a:latin typeface="Montserrat"/>
                <a:ea typeface="Montserrat"/>
                <a:cs typeface="Montserrat"/>
                <a:sym typeface="Montserrat"/>
              </a:rPr>
              <a:t>)</a:t>
            </a:r>
            <a:r>
              <a:rPr lang="en-US" sz="1200">
                <a:solidFill>
                  <a:schemeClr val="dk1"/>
                </a:solidFill>
                <a:latin typeface="Montserrat"/>
                <a:ea typeface="Montserrat"/>
                <a:cs typeface="Montserrat"/>
                <a:sym typeface="Montserrat"/>
              </a:rPr>
              <a:t> - uzstāda pielāgotu kļūdas paziņojumu attiecīgajam ievades laukam, ja dati neatbilst kritērijiem.</a:t>
            </a:r>
            <a:endParaRPr sz="1200">
              <a:solidFill>
                <a:srgbClr val="1B1B1B"/>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sz="1200">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12746f4f694_0_237"/>
          <p:cNvSpPr txBox="1"/>
          <p:nvPr/>
        </p:nvSpPr>
        <p:spPr>
          <a:xfrm>
            <a:off x="4194056" y="6260233"/>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90908F"/>
                </a:solidFill>
                <a:latin typeface="Montserrat"/>
                <a:ea typeface="Montserrat"/>
                <a:cs typeface="Montserrat"/>
                <a:sym typeface="Montserrat"/>
              </a:rPr>
              <a:t>Programmas nosaukums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g128cdf3a6e9_0_11"/>
          <p:cNvSpPr txBox="1"/>
          <p:nvPr>
            <p:ph idx="11" type="ftr"/>
          </p:nvPr>
        </p:nvSpPr>
        <p:spPr>
          <a:xfrm>
            <a:off x="7612539"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67" name="Google Shape;67;g128cdf3a6e9_0_11"/>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8" name="Google Shape;68;g128cdf3a6e9_0_11"/>
          <p:cNvSpPr txBox="1"/>
          <p:nvPr/>
        </p:nvSpPr>
        <p:spPr>
          <a:xfrm>
            <a:off x="6574451" y="3229650"/>
            <a:ext cx="52449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70000"/>
              </a:lnSpc>
              <a:spcBef>
                <a:spcPts val="0"/>
              </a:spcBef>
              <a:spcAft>
                <a:spcPts val="0"/>
              </a:spcAft>
              <a:buClr>
                <a:srgbClr val="000000"/>
              </a:buClr>
              <a:buSzPts val="2959"/>
              <a:buFont typeface="Arial"/>
              <a:buNone/>
            </a:pPr>
            <a:r>
              <a:rPr lang="en-US" sz="2160">
                <a:solidFill>
                  <a:schemeClr val="accent1"/>
                </a:solidFill>
                <a:latin typeface="Montserrat SemiBold"/>
                <a:ea typeface="Montserrat SemiBold"/>
                <a:cs typeface="Montserrat SemiBold"/>
                <a:sym typeface="Montserrat SemiBold"/>
              </a:rPr>
              <a:t>Datu validācija ar HTML</a:t>
            </a:r>
            <a:endParaRPr b="0" i="0" sz="1960" u="none" cap="none" strike="noStrike">
              <a:solidFill>
                <a:schemeClr val="accent1"/>
              </a:solidFill>
              <a:latin typeface="Montserrat SemiBold"/>
              <a:ea typeface="Montserrat SemiBold"/>
              <a:cs typeface="Montserrat SemiBold"/>
              <a:sym typeface="Montserrat SemiBold"/>
            </a:endParaRPr>
          </a:p>
        </p:txBody>
      </p:sp>
      <p:pic>
        <p:nvPicPr>
          <p:cNvPr id="69" name="Google Shape;69;g128cdf3a6e9_0_11"/>
          <p:cNvPicPr preferRelativeResize="0"/>
          <p:nvPr/>
        </p:nvPicPr>
        <p:blipFill rotWithShape="1">
          <a:blip r:embed="rId4">
            <a:alphaModFix/>
          </a:blip>
          <a:srcRect b="13050" l="0" r="0" t="0"/>
          <a:stretch/>
        </p:blipFill>
        <p:spPr>
          <a:xfrm>
            <a:off x="9040600" y="0"/>
            <a:ext cx="3136075" cy="1078100"/>
          </a:xfrm>
          <a:prstGeom prst="rect">
            <a:avLst/>
          </a:prstGeom>
          <a:noFill/>
          <a:ln>
            <a:noFill/>
          </a:ln>
        </p:spPr>
      </p:pic>
      <p:pic>
        <p:nvPicPr>
          <p:cNvPr id="70" name="Google Shape;70;g128cdf3a6e9_0_11"/>
          <p:cNvPicPr preferRelativeResize="0"/>
          <p:nvPr/>
        </p:nvPicPr>
        <p:blipFill>
          <a:blip r:embed="rId5">
            <a:alphaModFix/>
          </a:blip>
          <a:stretch>
            <a:fillRect/>
          </a:stretch>
        </p:blipFill>
        <p:spPr>
          <a:xfrm>
            <a:off x="1621975" y="2541850"/>
            <a:ext cx="2102800" cy="210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g123c2184c1e_0_2"/>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76" name="Google Shape;76;g123c2184c1e_0_2"/>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7" name="Google Shape;77;g123c2184c1e_0_2"/>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lang="en-US" sz="2767">
                <a:solidFill>
                  <a:srgbClr val="297DC1"/>
                </a:solidFill>
                <a:latin typeface="Montserrat SemiBold"/>
                <a:ea typeface="Montserrat SemiBold"/>
                <a:cs typeface="Montserrat SemiBold"/>
                <a:sym typeface="Montserrat SemiBold"/>
              </a:rPr>
              <a:t>Formas validācija</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78" name="Google Shape;78;g123c2184c1e_0_2"/>
          <p:cNvSpPr txBox="1"/>
          <p:nvPr/>
        </p:nvSpPr>
        <p:spPr>
          <a:xfrm>
            <a:off x="744550" y="1797050"/>
            <a:ext cx="4868700" cy="378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Pirms nosūtām datus no formas(submit), tos nepieciešams pārbaudīt - vai tie atbilst paredzētajiem vērtības formātam.</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br>
              <a:rPr lang="en-US" sz="1300">
                <a:solidFill>
                  <a:schemeClr val="dk1"/>
                </a:solidFill>
                <a:latin typeface="Montserrat"/>
                <a:ea typeface="Montserrat"/>
                <a:cs typeface="Montserrat"/>
                <a:sym typeface="Montserrat"/>
              </a:rPr>
            </a:br>
            <a:r>
              <a:rPr lang="en-US" sz="1300">
                <a:solidFill>
                  <a:schemeClr val="dk1"/>
                </a:solidFill>
                <a:latin typeface="Montserrat"/>
                <a:ea typeface="Montserrat"/>
                <a:cs typeface="Montserrat"/>
                <a:sym typeface="Montserrat"/>
              </a:rPr>
              <a:t>Formu validāciju veic gan pārlūkprogrammā, gan servera pusē.</a:t>
            </a:r>
            <a:br>
              <a:rPr lang="en-US" sz="1300">
                <a:solidFill>
                  <a:schemeClr val="dk1"/>
                </a:solidFill>
                <a:latin typeface="Montserrat"/>
                <a:ea typeface="Montserrat"/>
                <a:cs typeface="Montserrat"/>
                <a:sym typeface="Montserrat"/>
              </a:rPr>
            </a:br>
            <a:r>
              <a:rPr lang="en-US" sz="1300">
                <a:solidFill>
                  <a:schemeClr val="dk1"/>
                </a:solidFill>
                <a:latin typeface="Montserrat"/>
                <a:ea typeface="Montserrat"/>
                <a:cs typeface="Montserrat"/>
                <a:sym typeface="Montserrat"/>
              </a:rPr>
              <a:t>Veicot validāciju, mēs varam nodrošināt labāku lietotāja pieredzi mājaslapā. Lietotājs var izlabot kļūdainus datus, negaidot atbildi no servera, ja veicam datu validāciju pirms tie tiek nosūtīti.</a:t>
            </a:r>
            <a:br>
              <a:rPr lang="en-US" sz="1300">
                <a:solidFill>
                  <a:schemeClr val="dk1"/>
                </a:solidFill>
                <a:latin typeface="Montserrat"/>
                <a:ea typeface="Montserrat"/>
                <a:cs typeface="Montserrat"/>
                <a:sym typeface="Montserrat"/>
              </a:rPr>
            </a:br>
            <a:r>
              <a:rPr lang="en-US" sz="1300">
                <a:solidFill>
                  <a:schemeClr val="dk1"/>
                </a:solidFill>
                <a:latin typeface="Montserrat"/>
                <a:ea typeface="Montserrat"/>
                <a:cs typeface="Montserrat"/>
                <a:sym typeface="Montserrat"/>
              </a:rPr>
              <a:t>Ar datu validāciju pārlūkprogramā varam nodrošināt arī neliela mēra lietotāja un servera datu drošību.</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Datu validācija arī servera pusē ir obligāti nepieciešama, jo tikai tā varam parūpēties ar servera drošību.</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Neatbilstošu datu formāta ievadīšanas gadījumā, varam informēt lietotāju par kļūdu ar kļūdas paziņojumu.</a:t>
            </a:r>
            <a:endParaRPr b="1" i="0" u="none" cap="none" strike="noStrike">
              <a:solidFill>
                <a:schemeClr val="dk1"/>
              </a:solidFill>
              <a:latin typeface="Montserrat"/>
              <a:ea typeface="Montserrat"/>
              <a:cs typeface="Montserrat"/>
              <a:sym typeface="Montserrat"/>
            </a:endParaRPr>
          </a:p>
        </p:txBody>
      </p:sp>
      <p:pic>
        <p:nvPicPr>
          <p:cNvPr id="79" name="Google Shape;79;g123c2184c1e_0_2"/>
          <p:cNvPicPr preferRelativeResize="0"/>
          <p:nvPr/>
        </p:nvPicPr>
        <p:blipFill rotWithShape="1">
          <a:blip r:embed="rId4">
            <a:alphaModFix/>
          </a:blip>
          <a:srcRect b="0" l="0" r="15002" t="0"/>
          <a:stretch/>
        </p:blipFill>
        <p:spPr>
          <a:xfrm>
            <a:off x="7156125" y="1468600"/>
            <a:ext cx="3337524" cy="4647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g128cdf3a6e9_0_19"/>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85" name="Google Shape;85;g128cdf3a6e9_0_19"/>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6" name="Google Shape;86;g128cdf3a6e9_0_19"/>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lang="en-US" sz="2767">
                <a:solidFill>
                  <a:srgbClr val="297DC1"/>
                </a:solidFill>
                <a:latin typeface="Montserrat SemiBold"/>
                <a:ea typeface="Montserrat SemiBold"/>
                <a:cs typeface="Montserrat SemiBold"/>
                <a:sym typeface="Montserrat SemiBold"/>
              </a:rPr>
              <a:t>Validācija ar HTML</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87" name="Google Shape;87;g128cdf3a6e9_0_19"/>
          <p:cNvSpPr txBox="1"/>
          <p:nvPr/>
        </p:nvSpPr>
        <p:spPr>
          <a:xfrm>
            <a:off x="743975" y="1797050"/>
            <a:ext cx="5194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128cdf3a6e9_0_19"/>
          <p:cNvSpPr txBox="1"/>
          <p:nvPr/>
        </p:nvSpPr>
        <p:spPr>
          <a:xfrm>
            <a:off x="743975" y="1797050"/>
            <a:ext cx="5726400" cy="427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Montserrat"/>
                <a:ea typeface="Montserrat"/>
                <a:cs typeface="Montserrat"/>
                <a:sym typeface="Montserrat"/>
              </a:rPr>
              <a:t>Kopš HTML5 ir pieejami rīki, kas nodrošina formas datu validāciju arī bez JavaScript izmantošanas. </a:t>
            </a:r>
            <a:br>
              <a:rPr lang="en-US">
                <a:solidFill>
                  <a:schemeClr val="dk1"/>
                </a:solidFill>
                <a:latin typeface="Montserrat"/>
                <a:ea typeface="Montserrat"/>
                <a:cs typeface="Montserrat"/>
                <a:sym typeface="Montserrat"/>
              </a:rPr>
            </a:br>
            <a:r>
              <a:rPr lang="en-US">
                <a:solidFill>
                  <a:schemeClr val="dk1"/>
                </a:solidFill>
                <a:latin typeface="Montserrat"/>
                <a:ea typeface="Montserrat"/>
                <a:cs typeface="Montserrat"/>
                <a:sym typeface="Montserrat"/>
              </a:rPr>
              <a:t>Vienkāršās aplikācijas ar to var būt gana, lai nodrošinātu labu lietotāja pieredzi.</a:t>
            </a:r>
            <a:br>
              <a:rPr lang="en-US">
                <a:solidFill>
                  <a:schemeClr val="dk1"/>
                </a:solidFill>
                <a:latin typeface="Montserrat"/>
                <a:ea typeface="Montserrat"/>
                <a:cs typeface="Montserrat"/>
                <a:sym typeface="Montserrat"/>
              </a:rPr>
            </a:b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Montserrat"/>
                <a:ea typeface="Montserrat"/>
                <a:cs typeface="Montserrat"/>
                <a:sym typeface="Montserrat"/>
              </a:rPr>
              <a:t>HTML formas validāciju panākam ar HTML formas elementu atribūtiem:</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lang="en-US">
                <a:solidFill>
                  <a:srgbClr val="E69138"/>
                </a:solidFill>
                <a:uFill>
                  <a:noFill/>
                </a:uFill>
                <a:latin typeface="Montserrat"/>
                <a:ea typeface="Montserrat"/>
                <a:cs typeface="Montserrat"/>
                <a:sym typeface="Montserrat"/>
                <a:hlinkClick r:id="rId4">
                  <a:extLst>
                    <a:ext uri="{A12FA001-AC4F-418D-AE19-62706E023703}">
                      <ahyp:hlinkClr val="tx"/>
                    </a:ext>
                  </a:extLst>
                </a:hlinkClick>
              </a:rPr>
              <a:t>required</a:t>
            </a:r>
            <a:r>
              <a:rPr lang="en-US">
                <a:solidFill>
                  <a:schemeClr val="dk1"/>
                </a:solidFill>
                <a:latin typeface="Montserrat"/>
                <a:ea typeface="Montserrat"/>
                <a:cs typeface="Montserrat"/>
                <a:sym typeface="Montserrat"/>
              </a:rPr>
              <a:t> - formas lauka vērtība ir obligāta</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lang="en-US">
                <a:solidFill>
                  <a:srgbClr val="E69138"/>
                </a:solidFill>
                <a:uFill>
                  <a:noFill/>
                </a:uFill>
                <a:latin typeface="Montserrat"/>
                <a:ea typeface="Montserrat"/>
                <a:cs typeface="Montserrat"/>
                <a:sym typeface="Montserrat"/>
                <a:hlinkClick r:id="rId5">
                  <a:extLst>
                    <a:ext uri="{A12FA001-AC4F-418D-AE19-62706E023703}">
                      <ahyp:hlinkClr val="tx"/>
                    </a:ext>
                  </a:extLst>
                </a:hlinkClick>
              </a:rPr>
              <a:t>minlength</a:t>
            </a:r>
            <a:r>
              <a:rPr lang="en-US">
                <a:solidFill>
                  <a:schemeClr val="dk1"/>
                </a:solidFill>
                <a:latin typeface="Montserrat"/>
                <a:ea typeface="Montserrat"/>
                <a:cs typeface="Montserrat"/>
                <a:sym typeface="Montserrat"/>
              </a:rPr>
              <a:t> un </a:t>
            </a:r>
            <a:r>
              <a:rPr b="1" lang="en-US">
                <a:solidFill>
                  <a:srgbClr val="E69138"/>
                </a:solidFill>
                <a:uFill>
                  <a:noFill/>
                </a:uFill>
                <a:latin typeface="Montserrat"/>
                <a:ea typeface="Montserrat"/>
                <a:cs typeface="Montserrat"/>
                <a:sym typeface="Montserrat"/>
                <a:hlinkClick r:id="rId6">
                  <a:extLst>
                    <a:ext uri="{A12FA001-AC4F-418D-AE19-62706E023703}">
                      <ahyp:hlinkClr val="tx"/>
                    </a:ext>
                  </a:extLst>
                </a:hlinkClick>
              </a:rPr>
              <a:t>maxlength</a:t>
            </a:r>
            <a:r>
              <a:rPr lang="en-US">
                <a:solidFill>
                  <a:schemeClr val="dk1"/>
                </a:solidFill>
                <a:latin typeface="Montserrat"/>
                <a:ea typeface="Montserrat"/>
                <a:cs typeface="Montserrat"/>
                <a:sym typeface="Montserrat"/>
              </a:rPr>
              <a:t>: teksta(string) vērtības minimālais un maksimālais simbolu skaits.</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lang="en-US">
                <a:solidFill>
                  <a:srgbClr val="E69138"/>
                </a:solidFill>
                <a:uFill>
                  <a:noFill/>
                </a:uFill>
                <a:latin typeface="Montserrat"/>
                <a:ea typeface="Montserrat"/>
                <a:cs typeface="Montserrat"/>
                <a:sym typeface="Montserrat"/>
                <a:hlinkClick r:id="rId7">
                  <a:extLst>
                    <a:ext uri="{A12FA001-AC4F-418D-AE19-62706E023703}">
                      <ahyp:hlinkClr val="tx"/>
                    </a:ext>
                  </a:extLst>
                </a:hlinkClick>
              </a:rPr>
              <a:t>min</a:t>
            </a:r>
            <a:r>
              <a:rPr lang="en-US">
                <a:solidFill>
                  <a:schemeClr val="dk1"/>
                </a:solidFill>
                <a:latin typeface="Montserrat"/>
                <a:ea typeface="Montserrat"/>
                <a:cs typeface="Montserrat"/>
                <a:sym typeface="Montserrat"/>
              </a:rPr>
              <a:t> un </a:t>
            </a:r>
            <a:r>
              <a:rPr b="1" lang="en-US">
                <a:solidFill>
                  <a:srgbClr val="E69138"/>
                </a:solidFill>
                <a:uFill>
                  <a:noFill/>
                </a:uFill>
                <a:latin typeface="Montserrat"/>
                <a:ea typeface="Montserrat"/>
                <a:cs typeface="Montserrat"/>
                <a:sym typeface="Montserrat"/>
                <a:hlinkClick r:id="rId8">
                  <a:extLst>
                    <a:ext uri="{A12FA001-AC4F-418D-AE19-62706E023703}">
                      <ahyp:hlinkClr val="tx"/>
                    </a:ext>
                  </a:extLst>
                </a:hlinkClick>
              </a:rPr>
              <a:t>max</a:t>
            </a:r>
            <a:r>
              <a:rPr lang="en-US">
                <a:solidFill>
                  <a:schemeClr val="dk1"/>
                </a:solidFill>
                <a:latin typeface="Montserrat"/>
                <a:ea typeface="Montserrat"/>
                <a:cs typeface="Montserrat"/>
                <a:sym typeface="Montserrat"/>
              </a:rPr>
              <a:t>: skaitlisku vērtību(number) minimālais un maksimālais lielums.</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lang="en-US">
                <a:solidFill>
                  <a:srgbClr val="E69138"/>
                </a:solidFill>
                <a:latin typeface="Montserrat"/>
                <a:ea typeface="Montserrat"/>
                <a:cs typeface="Montserrat"/>
                <a:sym typeface="Montserrat"/>
              </a:rPr>
              <a:t>type</a:t>
            </a:r>
            <a:r>
              <a:rPr lang="en-US">
                <a:solidFill>
                  <a:schemeClr val="dk1"/>
                </a:solidFill>
                <a:latin typeface="Montserrat"/>
                <a:ea typeface="Montserrat"/>
                <a:cs typeface="Montserrat"/>
                <a:sym typeface="Montserrat"/>
              </a:rPr>
              <a:t> - ievades laukā sagaidāmais datu formāts(skaitlis, teksts, epasts u.c.).</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lang="en-US">
                <a:solidFill>
                  <a:srgbClr val="E69138"/>
                </a:solidFill>
                <a:uFill>
                  <a:noFill/>
                </a:uFill>
                <a:latin typeface="Montserrat"/>
                <a:ea typeface="Montserrat"/>
                <a:cs typeface="Montserrat"/>
                <a:sym typeface="Montserrat"/>
                <a:hlinkClick r:id="rId9">
                  <a:extLst>
                    <a:ext uri="{A12FA001-AC4F-418D-AE19-62706E023703}">
                      <ahyp:hlinkClr val="tx"/>
                    </a:ext>
                  </a:extLst>
                </a:hlinkClick>
              </a:rPr>
              <a:t>pattern</a:t>
            </a:r>
            <a:r>
              <a:rPr lang="en-US">
                <a:solidFill>
                  <a:schemeClr val="dk1"/>
                </a:solidFill>
                <a:latin typeface="Montserrat"/>
                <a:ea typeface="Montserrat"/>
                <a:cs typeface="Montserrat"/>
                <a:sym typeface="Montserrat"/>
              </a:rPr>
              <a:t> - specifiska formāta vērtība, ko definējam ar RegEx izteiksmi.</a:t>
            </a:r>
            <a:endParaRPr sz="1200">
              <a:solidFill>
                <a:srgbClr val="1B1B1B"/>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latin typeface="Montserrat"/>
              <a:ea typeface="Montserrat"/>
              <a:cs typeface="Montserrat"/>
              <a:sym typeface="Montserrat"/>
            </a:endParaRPr>
          </a:p>
        </p:txBody>
      </p:sp>
      <p:pic>
        <p:nvPicPr>
          <p:cNvPr id="89" name="Google Shape;89;g128cdf3a6e9_0_19"/>
          <p:cNvPicPr preferRelativeResize="0"/>
          <p:nvPr/>
        </p:nvPicPr>
        <p:blipFill>
          <a:blip r:embed="rId10">
            <a:alphaModFix/>
          </a:blip>
          <a:stretch>
            <a:fillRect/>
          </a:stretch>
        </p:blipFill>
        <p:spPr>
          <a:xfrm>
            <a:off x="6993950" y="1797050"/>
            <a:ext cx="4293001" cy="1659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g11c4414eb96_0_15"/>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95" name="Google Shape;95;g11c4414eb96_0_15"/>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6" name="Google Shape;96;g11c4414eb96_0_15"/>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lang="en-US" sz="2767">
                <a:solidFill>
                  <a:srgbClr val="297DC1"/>
                </a:solidFill>
                <a:latin typeface="Montserrat SemiBold"/>
                <a:ea typeface="Montserrat SemiBold"/>
                <a:cs typeface="Montserrat SemiBold"/>
                <a:sym typeface="Montserrat SemiBold"/>
              </a:rPr>
              <a:t>HTML formas validācijas stāvokļi</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97" name="Google Shape;97;g11c4414eb96_0_15"/>
          <p:cNvSpPr txBox="1"/>
          <p:nvPr/>
        </p:nvSpPr>
        <p:spPr>
          <a:xfrm>
            <a:off x="743975" y="1797050"/>
            <a:ext cx="5194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g11c4414eb96_0_15"/>
          <p:cNvSpPr txBox="1"/>
          <p:nvPr/>
        </p:nvSpPr>
        <p:spPr>
          <a:xfrm>
            <a:off x="984275" y="2228400"/>
            <a:ext cx="4474800" cy="198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sz="1300">
                <a:solidFill>
                  <a:schemeClr val="dk1"/>
                </a:solidFill>
                <a:latin typeface="Montserrat"/>
                <a:ea typeface="Montserrat"/>
                <a:cs typeface="Montserrat"/>
                <a:sym typeface="Montserrat"/>
              </a:rPr>
              <a:t>Ja formas datu validācija ir izdevusies, tie ir pareizi, izpildās sekojošie nosacījumi:</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sz="1300">
              <a:solidFill>
                <a:schemeClr val="dk1"/>
              </a:solidFill>
              <a:latin typeface="Montserrat"/>
              <a:ea typeface="Montserrat"/>
              <a:cs typeface="Montserrat"/>
              <a:sym typeface="Montserrat"/>
            </a:endParaRPr>
          </a:p>
          <a:p>
            <a:pPr indent="-311150" lvl="0" marL="457200" marR="0" rtl="0" algn="l">
              <a:lnSpc>
                <a:spcPct val="100000"/>
              </a:lnSpc>
              <a:spcBef>
                <a:spcPts val="0"/>
              </a:spcBef>
              <a:spcAft>
                <a:spcPts val="0"/>
              </a:spcAft>
              <a:buClr>
                <a:schemeClr val="dk1"/>
              </a:buClr>
              <a:buSzPts val="1300"/>
              <a:buFont typeface="Montserrat"/>
              <a:buChar char="●"/>
            </a:pPr>
            <a:r>
              <a:rPr lang="en-US" sz="1300">
                <a:solidFill>
                  <a:schemeClr val="dk1"/>
                </a:solidFill>
                <a:latin typeface="Montserrat"/>
                <a:ea typeface="Montserrat"/>
                <a:cs typeface="Montserrat"/>
                <a:sym typeface="Montserrat"/>
              </a:rPr>
              <a:t>Formas ievades elemnts satur CSS pseido klasi </a:t>
            </a:r>
            <a:r>
              <a:rPr lang="en-US" sz="1300">
                <a:solidFill>
                  <a:srgbClr val="E69138"/>
                </a:solidFill>
                <a:uFill>
                  <a:noFill/>
                </a:uFill>
                <a:latin typeface="Montserrat"/>
                <a:ea typeface="Montserrat"/>
                <a:cs typeface="Montserrat"/>
                <a:sym typeface="Montserrat"/>
                <a:hlinkClick r:id="rId4">
                  <a:extLst>
                    <a:ext uri="{A12FA001-AC4F-418D-AE19-62706E023703}">
                      <ahyp:hlinkClr val="tx"/>
                    </a:ext>
                  </a:extLst>
                </a:hlinkClick>
              </a:rPr>
              <a:t>:valid</a:t>
            </a:r>
            <a:r>
              <a:rPr lang="en-US" sz="1300">
                <a:solidFill>
                  <a:schemeClr val="dk1"/>
                </a:solidFill>
                <a:latin typeface="Montserrat"/>
                <a:ea typeface="Montserrat"/>
                <a:cs typeface="Montserrat"/>
                <a:sym typeface="Montserrat"/>
              </a:rPr>
              <a:t>. To izmantojot, varam piešķirt formas elementam vizuālu noformējumu.</a:t>
            </a:r>
            <a:endParaRPr sz="1300">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311150" lvl="0" marL="457200" marR="0" rtl="0" algn="l">
              <a:lnSpc>
                <a:spcPct val="100000"/>
              </a:lnSpc>
              <a:spcBef>
                <a:spcPts val="0"/>
              </a:spcBef>
              <a:spcAft>
                <a:spcPts val="0"/>
              </a:spcAft>
              <a:buClr>
                <a:schemeClr val="dk1"/>
              </a:buClr>
              <a:buSzPts val="1300"/>
              <a:buFont typeface="Montserrat"/>
              <a:buChar char="●"/>
            </a:pPr>
            <a:r>
              <a:rPr lang="en-US" sz="1300">
                <a:solidFill>
                  <a:schemeClr val="dk1"/>
                </a:solidFill>
                <a:latin typeface="Montserrat"/>
                <a:ea typeface="Montserrat"/>
                <a:cs typeface="Montserrat"/>
                <a:sym typeface="Montserrat"/>
              </a:rPr>
              <a:t>Dati tiks nosūtīti uz serveri, ja vien kas cits to neaizkavē, piem., papildus JS validācija.</a:t>
            </a:r>
            <a:endParaRPr>
              <a:solidFill>
                <a:schemeClr val="dk1"/>
              </a:solidFill>
              <a:latin typeface="Montserrat"/>
              <a:ea typeface="Montserrat"/>
              <a:cs typeface="Montserrat"/>
              <a:sym typeface="Montserrat"/>
            </a:endParaRPr>
          </a:p>
        </p:txBody>
      </p:sp>
      <p:sp>
        <p:nvSpPr>
          <p:cNvPr id="99" name="Google Shape;99;g11c4414eb96_0_15"/>
          <p:cNvSpPr txBox="1"/>
          <p:nvPr/>
        </p:nvSpPr>
        <p:spPr>
          <a:xfrm>
            <a:off x="5986200" y="2197250"/>
            <a:ext cx="4474800" cy="220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Ja formas datu validācija nav izdevusies, dati ir nepareizi, izpildās šie nosacījumu:</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en-US" sz="1300">
                <a:solidFill>
                  <a:schemeClr val="dk1"/>
                </a:solidFill>
                <a:latin typeface="Montserrat"/>
                <a:ea typeface="Montserrat"/>
                <a:cs typeface="Montserrat"/>
                <a:sym typeface="Montserrat"/>
              </a:rPr>
              <a:t>Formas ievades elemnts satur CSS pseido klasi </a:t>
            </a:r>
            <a:r>
              <a:rPr lang="en-US" sz="1300">
                <a:solidFill>
                  <a:srgbClr val="E69138"/>
                </a:solidFill>
                <a:uFill>
                  <a:noFill/>
                </a:uFill>
                <a:latin typeface="Montserrat"/>
                <a:ea typeface="Montserrat"/>
                <a:cs typeface="Montserrat"/>
                <a:sym typeface="Montserrat"/>
                <a:hlinkClick r:id="rId5">
                  <a:extLst>
                    <a:ext uri="{A12FA001-AC4F-418D-AE19-62706E023703}">
                      <ahyp:hlinkClr val="tx"/>
                    </a:ext>
                  </a:extLst>
                </a:hlinkClick>
              </a:rPr>
              <a:t>:invalid</a:t>
            </a:r>
            <a:r>
              <a:rPr lang="en-US" sz="1300">
                <a:solidFill>
                  <a:schemeClr val="dk1"/>
                </a:solidFill>
                <a:latin typeface="Montserrat"/>
                <a:ea typeface="Montserrat"/>
                <a:cs typeface="Montserrat"/>
                <a:sym typeface="Montserrat"/>
              </a:rPr>
              <a:t>. To izmantojot, varam piešķirt formas elementam vizuālu noformējumu.</a:t>
            </a:r>
            <a:endParaRPr sz="1300">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311150" lvl="0" marL="457200" marR="0" rtl="0" algn="l">
              <a:lnSpc>
                <a:spcPct val="100000"/>
              </a:lnSpc>
              <a:spcBef>
                <a:spcPts val="0"/>
              </a:spcBef>
              <a:spcAft>
                <a:spcPts val="0"/>
              </a:spcAft>
              <a:buClr>
                <a:schemeClr val="dk1"/>
              </a:buClr>
              <a:buSzPts val="1300"/>
              <a:buFont typeface="Montserrat"/>
              <a:buChar char="●"/>
            </a:pPr>
            <a:r>
              <a:rPr lang="en-US" sz="1300">
                <a:solidFill>
                  <a:schemeClr val="dk1"/>
                </a:solidFill>
                <a:latin typeface="Montserrat"/>
                <a:ea typeface="Montserrat"/>
                <a:cs typeface="Montserrat"/>
                <a:sym typeface="Montserrat"/>
              </a:rPr>
              <a:t>Dati netiks nosūtīti uz serveri, tiks parādīts klūdas paziņojums.</a:t>
            </a:r>
            <a:endParaRPr sz="1100">
              <a:solidFill>
                <a:srgbClr val="1B1B1B"/>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g12dfac567cf_0_6"/>
          <p:cNvSpPr txBox="1"/>
          <p:nvPr>
            <p:ph idx="11" type="ftr"/>
          </p:nvPr>
        </p:nvSpPr>
        <p:spPr>
          <a:xfrm>
            <a:off x="7612539"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05" name="Google Shape;105;g12dfac567cf_0_6"/>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6" name="Google Shape;106;g12dfac567cf_0_6"/>
          <p:cNvSpPr txBox="1"/>
          <p:nvPr/>
        </p:nvSpPr>
        <p:spPr>
          <a:xfrm>
            <a:off x="6574451" y="3229650"/>
            <a:ext cx="52449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70000"/>
              </a:lnSpc>
              <a:spcBef>
                <a:spcPts val="0"/>
              </a:spcBef>
              <a:spcAft>
                <a:spcPts val="0"/>
              </a:spcAft>
              <a:buClr>
                <a:srgbClr val="000000"/>
              </a:buClr>
              <a:buSzPts val="2959"/>
              <a:buFont typeface="Arial"/>
              <a:buNone/>
            </a:pPr>
            <a:r>
              <a:rPr lang="en-US" sz="2160">
                <a:solidFill>
                  <a:schemeClr val="accent1"/>
                </a:solidFill>
                <a:latin typeface="Montserrat SemiBold"/>
                <a:ea typeface="Montserrat SemiBold"/>
                <a:cs typeface="Montserrat SemiBold"/>
                <a:sym typeface="Montserrat SemiBold"/>
              </a:rPr>
              <a:t>RegEx</a:t>
            </a:r>
            <a:endParaRPr b="0" i="0" sz="1960" u="none" cap="none" strike="noStrike">
              <a:solidFill>
                <a:schemeClr val="accent1"/>
              </a:solidFill>
              <a:latin typeface="Montserrat SemiBold"/>
              <a:ea typeface="Montserrat SemiBold"/>
              <a:cs typeface="Montserrat SemiBold"/>
              <a:sym typeface="Montserrat SemiBold"/>
            </a:endParaRPr>
          </a:p>
        </p:txBody>
      </p:sp>
      <p:pic>
        <p:nvPicPr>
          <p:cNvPr id="107" name="Google Shape;107;g12dfac567cf_0_6"/>
          <p:cNvPicPr preferRelativeResize="0"/>
          <p:nvPr/>
        </p:nvPicPr>
        <p:blipFill rotWithShape="1">
          <a:blip r:embed="rId4">
            <a:alphaModFix/>
          </a:blip>
          <a:srcRect b="13051" l="0" r="0" t="0"/>
          <a:stretch/>
        </p:blipFill>
        <p:spPr>
          <a:xfrm>
            <a:off x="9040600" y="0"/>
            <a:ext cx="3136075" cy="1078100"/>
          </a:xfrm>
          <a:prstGeom prst="rect">
            <a:avLst/>
          </a:prstGeom>
          <a:noFill/>
          <a:ln>
            <a:noFill/>
          </a:ln>
        </p:spPr>
      </p:pic>
      <p:pic>
        <p:nvPicPr>
          <p:cNvPr id="108" name="Google Shape;108;g12dfac567cf_0_6"/>
          <p:cNvPicPr preferRelativeResize="0"/>
          <p:nvPr/>
        </p:nvPicPr>
        <p:blipFill>
          <a:blip r:embed="rId5">
            <a:alphaModFix/>
          </a:blip>
          <a:stretch>
            <a:fillRect/>
          </a:stretch>
        </p:blipFill>
        <p:spPr>
          <a:xfrm>
            <a:off x="1695925" y="264075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g128cdf3a6e9_0_37"/>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14" name="Google Shape;114;g128cdf3a6e9_0_37"/>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5" name="Google Shape;115;g128cdf3a6e9_0_37"/>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lang="en-US" sz="2767">
                <a:solidFill>
                  <a:srgbClr val="297DC1"/>
                </a:solidFill>
                <a:latin typeface="Montserrat SemiBold"/>
                <a:ea typeface="Montserrat SemiBold"/>
                <a:cs typeface="Montserrat SemiBold"/>
                <a:sym typeface="Montserrat SemiBold"/>
              </a:rPr>
              <a:t>RegEx (regular expressions)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16" name="Google Shape;116;g128cdf3a6e9_0_37"/>
          <p:cNvSpPr txBox="1"/>
          <p:nvPr/>
        </p:nvSpPr>
        <p:spPr>
          <a:xfrm>
            <a:off x="744550" y="1797050"/>
            <a:ext cx="5866800" cy="320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lang="en-US">
                <a:solidFill>
                  <a:schemeClr val="dk1"/>
                </a:solidFill>
                <a:latin typeface="Montserrat"/>
                <a:ea typeface="Montserrat"/>
                <a:cs typeface="Montserrat"/>
                <a:sym typeface="Montserrat"/>
              </a:rPr>
              <a:t>RegEx( regular expressions) ir simbolu izteiksmes ar kurām meklējam sakritības tekstā.</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lang="en-US">
                <a:solidFill>
                  <a:schemeClr val="dk1"/>
                </a:solidFill>
                <a:latin typeface="Montserrat"/>
                <a:ea typeface="Montserrat"/>
                <a:cs typeface="Montserrat"/>
                <a:sym typeface="Montserrat"/>
              </a:rPr>
              <a:t>Plaši izmantots rīks dažādās programmēšanas valodās. Tas mums palīdz atrast meklētas sakritības ar norādīto simbolu izteiksmi un atgriezt vērtību pārbaudīt, validēt, aizvietot vai veikt jebkuru citu iespējamo darbību ar tekstu jeb string tipa vērtību.</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lang="en-US" u="sng">
                <a:solidFill>
                  <a:schemeClr val="hlink"/>
                </a:solidFill>
                <a:latin typeface="Montserrat"/>
                <a:ea typeface="Montserrat"/>
                <a:cs typeface="Montserrat"/>
                <a:sym typeface="Montserrat"/>
                <a:hlinkClick r:id="rId4"/>
              </a:rPr>
              <a:t>Ievads RegEx (interaktīvs)</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lang="en-US" u="sng">
                <a:solidFill>
                  <a:schemeClr val="hlink"/>
                </a:solidFill>
                <a:latin typeface="Montserrat"/>
                <a:ea typeface="Montserrat"/>
                <a:cs typeface="Montserrat"/>
                <a:sym typeface="Montserrat"/>
                <a:hlinkClick r:id="rId5"/>
              </a:rPr>
              <a:t>Ievads RegEx (teksts)</a:t>
            </a:r>
            <a:r>
              <a:rPr lang="en-US">
                <a:solidFill>
                  <a:schemeClr val="dk1"/>
                </a:solidFill>
                <a:latin typeface="Montserrat"/>
                <a:ea typeface="Montserrat"/>
                <a:cs typeface="Montserrat"/>
                <a:sym typeface="Montserrat"/>
              </a:rPr>
              <a:t>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lang="en-US" u="sng">
                <a:solidFill>
                  <a:schemeClr val="hlink"/>
                </a:solidFill>
                <a:latin typeface="Montserrat"/>
                <a:ea typeface="Montserrat"/>
                <a:cs typeface="Montserrat"/>
                <a:sym typeface="Montserrat"/>
                <a:hlinkClick r:id="rId6"/>
              </a:rPr>
              <a:t>MDN RegEx resurss</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a:solidFill>
                <a:schemeClr val="dk1"/>
              </a:solidFill>
              <a:latin typeface="Montserrat"/>
              <a:ea typeface="Montserrat"/>
              <a:cs typeface="Montserrat"/>
              <a:sym typeface="Montserrat"/>
            </a:endParaRPr>
          </a:p>
        </p:txBody>
      </p:sp>
      <p:pic>
        <p:nvPicPr>
          <p:cNvPr id="117" name="Google Shape;117;g128cdf3a6e9_0_37"/>
          <p:cNvPicPr preferRelativeResize="0"/>
          <p:nvPr/>
        </p:nvPicPr>
        <p:blipFill>
          <a:blip r:embed="rId7">
            <a:alphaModFix/>
          </a:blip>
          <a:stretch>
            <a:fillRect/>
          </a:stretch>
        </p:blipFill>
        <p:spPr>
          <a:xfrm>
            <a:off x="7259875" y="2889544"/>
            <a:ext cx="3701325" cy="12320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g12dfac567cf_0_18"/>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23" name="Google Shape;123;g12dfac567cf_0_18"/>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4" name="Google Shape;124;g12dfac567cf_0_18"/>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lang="en-US" sz="2767">
                <a:solidFill>
                  <a:srgbClr val="297DC1"/>
                </a:solidFill>
                <a:latin typeface="Montserrat SemiBold"/>
                <a:ea typeface="Montserrat SemiBold"/>
                <a:cs typeface="Montserrat SemiBold"/>
                <a:sym typeface="Montserrat SemiBold"/>
              </a:rPr>
              <a:t>RegEx deklearēšana</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25" name="Google Shape;125;g12dfac567cf_0_18"/>
          <p:cNvSpPr txBox="1"/>
          <p:nvPr/>
        </p:nvSpPr>
        <p:spPr>
          <a:xfrm>
            <a:off x="744550" y="1797050"/>
            <a:ext cx="58668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lang="en-US">
                <a:solidFill>
                  <a:schemeClr val="dk1"/>
                </a:solidFill>
                <a:latin typeface="Montserrat"/>
                <a:ea typeface="Montserrat"/>
                <a:cs typeface="Montserrat"/>
                <a:sym typeface="Montserrat"/>
              </a:rPr>
              <a:t>RegEx izteiksmi iespējams deklarēt JavaScript divode veidos:</a:t>
            </a:r>
            <a:br>
              <a:rPr lang="en-US">
                <a:solidFill>
                  <a:schemeClr val="dk1"/>
                </a:solidFill>
                <a:latin typeface="Montserrat"/>
                <a:ea typeface="Montserrat"/>
                <a:cs typeface="Montserrat"/>
                <a:sym typeface="Montserrat"/>
              </a:rPr>
            </a:b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200">
                <a:solidFill>
                  <a:srgbClr val="3C78D8"/>
                </a:solidFill>
              </a:rPr>
              <a:t>let</a:t>
            </a:r>
            <a:r>
              <a:rPr b="1" lang="en-US" sz="1200">
                <a:solidFill>
                  <a:srgbClr val="1B1B1B"/>
                </a:solidFill>
              </a:rPr>
              <a:t> </a:t>
            </a:r>
            <a:r>
              <a:rPr b="1" lang="en-US" sz="1200">
                <a:solidFill>
                  <a:srgbClr val="E69138"/>
                </a:solidFill>
              </a:rPr>
              <a:t>regEx</a:t>
            </a:r>
            <a:r>
              <a:rPr b="1" lang="en-US" sz="1200">
                <a:solidFill>
                  <a:srgbClr val="1B1B1B"/>
                </a:solidFill>
              </a:rPr>
              <a:t> =</a:t>
            </a:r>
            <a:r>
              <a:rPr lang="en-US" sz="1200">
                <a:solidFill>
                  <a:srgbClr val="1B1B1B"/>
                </a:solidFill>
              </a:rPr>
              <a:t> </a:t>
            </a:r>
            <a:r>
              <a:rPr b="1" lang="en-US" sz="1200">
                <a:solidFill>
                  <a:srgbClr val="6AA84F"/>
                </a:solidFill>
              </a:rPr>
              <a:t>/abc/</a:t>
            </a:r>
            <a:r>
              <a:rPr b="1" lang="en-US" sz="1200">
                <a:solidFill>
                  <a:srgbClr val="1B1B1B"/>
                </a:solidFill>
              </a:rPr>
              <a:t>;</a:t>
            </a:r>
            <a:endParaRPr b="1" sz="1200">
              <a:solidFill>
                <a:srgbClr val="1B1B1B"/>
              </a:solidFill>
            </a:endParaRPr>
          </a:p>
          <a:p>
            <a:pPr indent="0" lvl="0" marL="0" marR="0" rtl="0" algn="l">
              <a:lnSpc>
                <a:spcPct val="100000"/>
              </a:lnSpc>
              <a:spcBef>
                <a:spcPts val="0"/>
              </a:spcBef>
              <a:spcAft>
                <a:spcPts val="0"/>
              </a:spcAft>
              <a:buNone/>
            </a:pPr>
            <a:r>
              <a:rPr lang="en-US">
                <a:solidFill>
                  <a:schemeClr val="dk1"/>
                </a:solidFill>
                <a:latin typeface="Montserrat"/>
                <a:ea typeface="Montserrat"/>
                <a:cs typeface="Montserrat"/>
                <a:sym typeface="Montserrat"/>
              </a:rPr>
              <a:t>Šis risinājums ir vieglāk pierakstāms, bet derīgs tikai statiskai RegEx izteiksmei, kas nesatur mainīgo vērtību.</a:t>
            </a:r>
            <a:endParaRPr sz="1200">
              <a:solidFill>
                <a:srgbClr val="1B1B1B"/>
              </a:solidFill>
            </a:endParaRPr>
          </a:p>
          <a:p>
            <a:pPr indent="0" lvl="0" marL="0" marR="0" rtl="0" algn="l">
              <a:lnSpc>
                <a:spcPct val="100000"/>
              </a:lnSpc>
              <a:spcBef>
                <a:spcPts val="0"/>
              </a:spcBef>
              <a:spcAft>
                <a:spcPts val="0"/>
              </a:spcAft>
              <a:buNone/>
            </a:pPr>
            <a:r>
              <a:t/>
            </a:r>
            <a:endParaRPr sz="1200">
              <a:solidFill>
                <a:srgbClr val="1B1B1B"/>
              </a:solidFill>
            </a:endParaRPr>
          </a:p>
          <a:p>
            <a:pPr indent="0" lvl="0" marL="0" rtl="0" algn="l">
              <a:spcBef>
                <a:spcPts val="0"/>
              </a:spcBef>
              <a:spcAft>
                <a:spcPts val="0"/>
              </a:spcAft>
              <a:buNone/>
            </a:pPr>
            <a:r>
              <a:rPr b="1" lang="en-US" sz="1200">
                <a:solidFill>
                  <a:srgbClr val="3C78D8"/>
                </a:solidFill>
              </a:rPr>
              <a:t>let</a:t>
            </a:r>
            <a:r>
              <a:rPr b="1" lang="en-US" sz="1200">
                <a:solidFill>
                  <a:srgbClr val="1B1B1B"/>
                </a:solidFill>
              </a:rPr>
              <a:t> </a:t>
            </a:r>
            <a:r>
              <a:rPr b="1" lang="en-US" sz="1200">
                <a:solidFill>
                  <a:srgbClr val="E69138"/>
                </a:solidFill>
              </a:rPr>
              <a:t>regEx</a:t>
            </a:r>
            <a:r>
              <a:rPr b="1" lang="en-US" sz="1200">
                <a:solidFill>
                  <a:srgbClr val="1B1B1B"/>
                </a:solidFill>
              </a:rPr>
              <a:t> =</a:t>
            </a:r>
            <a:r>
              <a:rPr lang="en-US" sz="1200">
                <a:solidFill>
                  <a:srgbClr val="1B1B1B"/>
                </a:solidFill>
              </a:rPr>
              <a:t> </a:t>
            </a:r>
            <a:r>
              <a:rPr b="1" lang="en-US" sz="1200">
                <a:solidFill>
                  <a:srgbClr val="6D9EEB"/>
                </a:solidFill>
              </a:rPr>
              <a:t>new</a:t>
            </a:r>
            <a:r>
              <a:rPr lang="en-US" sz="1200">
                <a:solidFill>
                  <a:srgbClr val="1B1B1B"/>
                </a:solidFill>
              </a:rPr>
              <a:t> </a:t>
            </a:r>
            <a:r>
              <a:rPr b="1" lang="en-US" sz="1200">
                <a:solidFill>
                  <a:srgbClr val="F6B26B"/>
                </a:solidFill>
              </a:rPr>
              <a:t>RegExp</a:t>
            </a:r>
            <a:r>
              <a:rPr b="1" lang="en-US" sz="1200">
                <a:solidFill>
                  <a:srgbClr val="1B1B1B"/>
                </a:solidFill>
              </a:rPr>
              <a:t>(</a:t>
            </a:r>
            <a:r>
              <a:rPr b="1" lang="en-US" sz="1200">
                <a:solidFill>
                  <a:srgbClr val="6AA84F"/>
                </a:solidFill>
              </a:rPr>
              <a:t>'abc'</a:t>
            </a:r>
            <a:r>
              <a:rPr b="1" lang="en-US" sz="1200">
                <a:solidFill>
                  <a:srgbClr val="1B1B1B"/>
                </a:solidFill>
              </a:rPr>
              <a:t>);</a:t>
            </a:r>
            <a:endParaRPr sz="1200">
              <a:solidFill>
                <a:srgbClr val="1B1B1B"/>
              </a:solidFill>
            </a:endParaRPr>
          </a:p>
          <a:p>
            <a:pPr indent="0" lvl="0" marL="0" marR="0" rtl="0" algn="l">
              <a:lnSpc>
                <a:spcPct val="100000"/>
              </a:lnSpc>
              <a:spcBef>
                <a:spcPts val="0"/>
              </a:spcBef>
              <a:spcAft>
                <a:spcPts val="0"/>
              </a:spcAft>
              <a:buClr>
                <a:srgbClr val="000000"/>
              </a:buClr>
              <a:buSzPts val="1500"/>
              <a:buFont typeface="Arial"/>
              <a:buNone/>
            </a:pPr>
            <a:r>
              <a:rPr lang="en-US">
                <a:solidFill>
                  <a:schemeClr val="dk1"/>
                </a:solidFill>
                <a:latin typeface="Montserrat"/>
                <a:ea typeface="Montserrat"/>
                <a:cs typeface="Montserrat"/>
                <a:sym typeface="Montserrat"/>
              </a:rPr>
              <a:t>Inicializējot jaunu RegEx klases instanci, iespējams izmantot dinamiskas izteiksmes, piem, ja izteiksme tiks mainīta aplikācijas izpildes laikā vai veidota, balstoties uz ievades lauka vērtību. </a:t>
            </a:r>
            <a:endParaRPr>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g12dfac567cf_0_28"/>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31" name="Google Shape;131;g12dfac567cf_0_28"/>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2" name="Google Shape;132;g12dfac567cf_0_28"/>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lang="en-US" sz="2767">
                <a:solidFill>
                  <a:srgbClr val="297DC1"/>
                </a:solidFill>
                <a:latin typeface="Montserrat SemiBold"/>
                <a:ea typeface="Montserrat SemiBold"/>
                <a:cs typeface="Montserrat SemiBold"/>
                <a:sym typeface="Montserrat SemiBold"/>
              </a:rPr>
              <a:t>RegEx izteiksmju darbība un sintakse</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33" name="Google Shape;133;g12dfac567cf_0_28"/>
          <p:cNvSpPr txBox="1"/>
          <p:nvPr/>
        </p:nvSpPr>
        <p:spPr>
          <a:xfrm>
            <a:off x="744550" y="1797050"/>
            <a:ext cx="7332300" cy="418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lang="en-US" sz="1300">
                <a:solidFill>
                  <a:schemeClr val="dk1"/>
                </a:solidFill>
                <a:latin typeface="Montserrat"/>
                <a:ea typeface="Montserrat"/>
                <a:cs typeface="Montserrat"/>
                <a:sym typeface="Montserrat"/>
              </a:rPr>
              <a:t>Izteiksme </a:t>
            </a:r>
            <a:r>
              <a:rPr b="1" lang="en-US" sz="1300">
                <a:solidFill>
                  <a:srgbClr val="6AA84F"/>
                </a:solidFill>
                <a:latin typeface="Montserrat"/>
                <a:ea typeface="Montserrat"/>
                <a:cs typeface="Montserrat"/>
                <a:sym typeface="Montserrat"/>
              </a:rPr>
              <a:t>/abc/</a:t>
            </a:r>
            <a:r>
              <a:rPr lang="en-US" sz="1300">
                <a:solidFill>
                  <a:schemeClr val="dk1"/>
                </a:solidFill>
                <a:latin typeface="Montserrat"/>
                <a:ea typeface="Montserrat"/>
                <a:cs typeface="Montserrat"/>
                <a:sym typeface="Montserrat"/>
              </a:rPr>
              <a:t> atradīs sakritību tekstos </a:t>
            </a:r>
            <a:r>
              <a:rPr lang="en-US" sz="1300">
                <a:solidFill>
                  <a:srgbClr val="6AA84F"/>
                </a:solidFill>
                <a:latin typeface="Montserrat"/>
                <a:ea typeface="Montserrat"/>
                <a:cs typeface="Montserrat"/>
                <a:sym typeface="Montserrat"/>
              </a:rPr>
              <a:t>"Hi, do you know your </a:t>
            </a:r>
            <a:r>
              <a:rPr b="1" lang="en-US" sz="1300">
                <a:solidFill>
                  <a:srgbClr val="6AA84F"/>
                </a:solidFill>
                <a:latin typeface="Montserrat"/>
                <a:ea typeface="Montserrat"/>
                <a:cs typeface="Montserrat"/>
                <a:sym typeface="Montserrat"/>
              </a:rPr>
              <a:t>abc</a:t>
            </a:r>
            <a:r>
              <a:rPr lang="en-US" sz="1300">
                <a:solidFill>
                  <a:srgbClr val="6AA84F"/>
                </a:solidFill>
                <a:latin typeface="Montserrat"/>
                <a:ea typeface="Montserrat"/>
                <a:cs typeface="Montserrat"/>
                <a:sym typeface="Montserrat"/>
              </a:rPr>
              <a:t>'s?"</a:t>
            </a:r>
            <a:r>
              <a:rPr lang="en-US" sz="1300">
                <a:solidFill>
                  <a:schemeClr val="dk1"/>
                </a:solidFill>
                <a:latin typeface="Montserrat"/>
                <a:ea typeface="Montserrat"/>
                <a:cs typeface="Montserrat"/>
                <a:sym typeface="Montserrat"/>
              </a:rPr>
              <a:t> un </a:t>
            </a:r>
            <a:r>
              <a:rPr lang="en-US" sz="1300">
                <a:solidFill>
                  <a:srgbClr val="6AA84F"/>
                </a:solidFill>
                <a:latin typeface="Montserrat"/>
                <a:ea typeface="Montserrat"/>
                <a:cs typeface="Montserrat"/>
                <a:sym typeface="Montserrat"/>
              </a:rPr>
              <a:t>"The latest airplane designs evolved from sl</a:t>
            </a:r>
            <a:r>
              <a:rPr b="1" lang="en-US" sz="1300">
                <a:solidFill>
                  <a:srgbClr val="6AA84F"/>
                </a:solidFill>
                <a:latin typeface="Montserrat"/>
                <a:ea typeface="Montserrat"/>
                <a:cs typeface="Montserrat"/>
                <a:sym typeface="Montserrat"/>
              </a:rPr>
              <a:t>abc</a:t>
            </a:r>
            <a:r>
              <a:rPr lang="en-US" sz="1300">
                <a:solidFill>
                  <a:srgbClr val="6AA84F"/>
                </a:solidFill>
                <a:latin typeface="Montserrat"/>
                <a:ea typeface="Montserrat"/>
                <a:cs typeface="Montserrat"/>
                <a:sym typeface="Montserrat"/>
              </a:rPr>
              <a:t>raft."</a:t>
            </a:r>
            <a:r>
              <a:rPr lang="en-US" sz="1300">
                <a:solidFill>
                  <a:schemeClr val="dk1"/>
                </a:solidFill>
                <a:latin typeface="Montserrat"/>
                <a:ea typeface="Montserrat"/>
                <a:cs typeface="Montserrat"/>
                <a:sym typeface="Montserrat"/>
              </a:rPr>
              <a:t>, bet ne tekstā </a:t>
            </a:r>
            <a:r>
              <a:rPr lang="en-US" sz="1300">
                <a:solidFill>
                  <a:srgbClr val="6AA84F"/>
                </a:solidFill>
                <a:latin typeface="Montserrat"/>
                <a:ea typeface="Montserrat"/>
                <a:cs typeface="Montserrat"/>
                <a:sym typeface="Montserrat"/>
              </a:rPr>
              <a:t>"Gr</a:t>
            </a:r>
            <a:r>
              <a:rPr b="1" lang="en-US" sz="1300">
                <a:solidFill>
                  <a:srgbClr val="6AA84F"/>
                </a:solidFill>
                <a:latin typeface="Montserrat"/>
                <a:ea typeface="Montserrat"/>
                <a:cs typeface="Montserrat"/>
                <a:sym typeface="Montserrat"/>
              </a:rPr>
              <a:t>ab c</a:t>
            </a:r>
            <a:r>
              <a:rPr lang="en-US" sz="1300">
                <a:solidFill>
                  <a:srgbClr val="6AA84F"/>
                </a:solidFill>
                <a:latin typeface="Montserrat"/>
                <a:ea typeface="Montserrat"/>
                <a:cs typeface="Montserrat"/>
                <a:sym typeface="Montserrat"/>
              </a:rPr>
              <a:t>rab"</a:t>
            </a:r>
            <a:r>
              <a:rPr lang="en-US" sz="1300">
                <a:solidFill>
                  <a:schemeClr val="dk1"/>
                </a:solidFill>
                <a:latin typeface="Montserrat"/>
                <a:ea typeface="Montserrat"/>
                <a:cs typeface="Montserrat"/>
                <a:sym typeface="Montserrat"/>
              </a:rPr>
              <a:t>.</a:t>
            </a:r>
            <a:endParaRPr sz="1300">
              <a:solidFill>
                <a:srgbClr val="6AA84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lang="en-US" sz="1300">
                <a:solidFill>
                  <a:schemeClr val="dk1"/>
                </a:solidFill>
                <a:latin typeface="Montserrat"/>
                <a:ea typeface="Montserrat"/>
                <a:cs typeface="Montserrat"/>
                <a:sym typeface="Montserrat"/>
              </a:rPr>
              <a:t>Tiks atrastas tikai strikti izteiksmei identiskas sakritības.</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lang="en-US" sz="1300">
                <a:solidFill>
                  <a:schemeClr val="dk1"/>
                </a:solidFill>
                <a:latin typeface="Montserrat"/>
                <a:ea typeface="Montserrat"/>
                <a:cs typeface="Montserrat"/>
                <a:sym typeface="Montserrat"/>
              </a:rPr>
              <a:t>Ar dažādu ne alfabētisko simbolu palīdzību varam veidot izteiksmes plašākam meklējamo vērtību lokam.</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lang="en-US" sz="1300">
                <a:solidFill>
                  <a:schemeClr val="dk1"/>
                </a:solidFill>
                <a:latin typeface="Montserrat"/>
                <a:ea typeface="Montserrat"/>
                <a:cs typeface="Montserrat"/>
                <a:sym typeface="Montserrat"/>
              </a:rPr>
              <a:t>Piemēram, lai atrastu tekstā tieši vienu a burtu, kam seko neierobežots skaits ar burtu b un tam seko tieši viens burts c, varētu izmantot izteiksmi </a:t>
            </a:r>
            <a:r>
              <a:rPr b="1" lang="en-US" sz="1300">
                <a:solidFill>
                  <a:srgbClr val="6AA84F"/>
                </a:solidFill>
                <a:latin typeface="Montserrat"/>
                <a:ea typeface="Montserrat"/>
                <a:cs typeface="Montserrat"/>
                <a:sym typeface="Montserrat"/>
              </a:rPr>
              <a:t>/ab*c/</a:t>
            </a:r>
            <a:r>
              <a:rPr lang="en-US" sz="1300">
                <a:solidFill>
                  <a:schemeClr val="dk1"/>
                </a:solidFill>
                <a:latin typeface="Montserrat"/>
                <a:ea typeface="Montserrat"/>
                <a:cs typeface="Montserrat"/>
                <a:sym typeface="Montserrat"/>
              </a:rPr>
              <a:t>. Tekstā</a:t>
            </a:r>
            <a:r>
              <a:rPr b="1" lang="en-US" sz="1300">
                <a:solidFill>
                  <a:srgbClr val="6AA84F"/>
                </a:solidFill>
                <a:latin typeface="Montserrat"/>
                <a:ea typeface="Montserrat"/>
                <a:cs typeface="Montserrat"/>
                <a:sym typeface="Montserrat"/>
              </a:rPr>
              <a:t> </a:t>
            </a:r>
            <a:r>
              <a:rPr lang="en-US" sz="1300">
                <a:solidFill>
                  <a:srgbClr val="6AA84F"/>
                </a:solidFill>
                <a:latin typeface="Montserrat"/>
                <a:ea typeface="Montserrat"/>
                <a:cs typeface="Montserrat"/>
                <a:sym typeface="Montserrat"/>
              </a:rPr>
              <a:t>"cbb</a:t>
            </a:r>
            <a:r>
              <a:rPr b="1" lang="en-US" sz="1300">
                <a:solidFill>
                  <a:srgbClr val="6AA84F"/>
                </a:solidFill>
                <a:latin typeface="Montserrat"/>
                <a:ea typeface="Montserrat"/>
                <a:cs typeface="Montserrat"/>
                <a:sym typeface="Montserrat"/>
              </a:rPr>
              <a:t>abbbbc</a:t>
            </a:r>
            <a:r>
              <a:rPr lang="en-US" sz="1300">
                <a:solidFill>
                  <a:srgbClr val="6AA84F"/>
                </a:solidFill>
                <a:latin typeface="Montserrat"/>
                <a:ea typeface="Montserrat"/>
                <a:cs typeface="Montserrat"/>
                <a:sym typeface="Montserrat"/>
              </a:rPr>
              <a:t>debc"</a:t>
            </a:r>
            <a:r>
              <a:rPr lang="en-US" sz="1300">
                <a:solidFill>
                  <a:schemeClr val="dk1"/>
                </a:solidFill>
                <a:latin typeface="Montserrat"/>
                <a:ea typeface="Montserrat"/>
                <a:cs typeface="Montserrat"/>
                <a:sym typeface="Montserrat"/>
              </a:rPr>
              <a:t> būtu viena sakritība ar šo izteiksmi.</a:t>
            </a:r>
            <a:endParaRPr b="1" sz="1300">
              <a:solidFill>
                <a:srgbClr val="6AA84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lang="en-US" sz="1300">
                <a:solidFill>
                  <a:schemeClr val="dk1"/>
                </a:solidFill>
                <a:latin typeface="Montserrat"/>
                <a:ea typeface="Montserrat"/>
                <a:cs typeface="Montserrat"/>
                <a:sym typeface="Montserrat"/>
              </a:rPr>
              <a:t>Izteiksme </a:t>
            </a:r>
            <a:r>
              <a:rPr b="1" lang="en-US" sz="1300">
                <a:solidFill>
                  <a:srgbClr val="6AA84F"/>
                </a:solidFill>
                <a:latin typeface="Montserrat"/>
                <a:ea typeface="Montserrat"/>
                <a:cs typeface="Montserrat"/>
                <a:sym typeface="Montserrat"/>
              </a:rPr>
              <a:t>/</a:t>
            </a:r>
            <a:r>
              <a:rPr b="1" lang="en-US" sz="1300">
                <a:solidFill>
                  <a:srgbClr val="6AA84F"/>
                </a:solidFill>
                <a:uFill>
                  <a:noFill/>
                </a:uFill>
                <a:latin typeface="Montserrat"/>
                <a:ea typeface="Montserrat"/>
                <a:cs typeface="Montserrat"/>
                <a:sym typeface="Montserrat"/>
                <a:hlinkClick r:id="rId4">
                  <a:extLst>
                    <a:ext uri="{A12FA001-AC4F-418D-AE19-62706E023703}">
                      <ahyp:hlinkClr val="tx"/>
                    </a:ext>
                  </a:extLst>
                </a:hlinkClick>
              </a:rPr>
              <a:t>waz{3,5}up</a:t>
            </a:r>
            <a:r>
              <a:rPr b="1" lang="en-US" sz="1300">
                <a:solidFill>
                  <a:srgbClr val="6AA84F"/>
                </a:solidFill>
                <a:latin typeface="Montserrat"/>
                <a:ea typeface="Montserrat"/>
                <a:cs typeface="Montserrat"/>
                <a:sym typeface="Montserrat"/>
              </a:rPr>
              <a:t>/</a:t>
            </a:r>
            <a:r>
              <a:rPr lang="en-US" sz="1300">
                <a:solidFill>
                  <a:schemeClr val="dk1"/>
                </a:solidFill>
                <a:latin typeface="Montserrat"/>
                <a:ea typeface="Montserrat"/>
                <a:cs typeface="Montserrat"/>
                <a:sym typeface="Montserrat"/>
              </a:rPr>
              <a:t> norādīts, ka meklējam sakritīzu, kas satur 3-5 secīgus z burtus. Teksti </a:t>
            </a:r>
            <a:r>
              <a:rPr lang="en-US" sz="1300">
                <a:solidFill>
                  <a:srgbClr val="6AA84F"/>
                </a:solidFill>
                <a:latin typeface="Montserrat"/>
                <a:ea typeface="Montserrat"/>
                <a:cs typeface="Montserrat"/>
                <a:sym typeface="Montserrat"/>
              </a:rPr>
              <a:t>"</a:t>
            </a:r>
            <a:r>
              <a:rPr b="1" lang="en-US" sz="1300">
                <a:solidFill>
                  <a:srgbClr val="6AA84F"/>
                </a:solidFill>
                <a:latin typeface="Montserrat"/>
                <a:ea typeface="Montserrat"/>
                <a:cs typeface="Montserrat"/>
                <a:sym typeface="Montserrat"/>
              </a:rPr>
              <a:t>wazzzzzup</a:t>
            </a:r>
            <a:r>
              <a:rPr lang="en-US" sz="1300">
                <a:solidFill>
                  <a:srgbClr val="6AA84F"/>
                </a:solidFill>
                <a:latin typeface="Montserrat"/>
                <a:ea typeface="Montserrat"/>
                <a:cs typeface="Montserrat"/>
                <a:sym typeface="Montserrat"/>
              </a:rPr>
              <a:t>"</a:t>
            </a:r>
            <a:r>
              <a:rPr lang="en-US" sz="1300">
                <a:solidFill>
                  <a:schemeClr val="dk1"/>
                </a:solidFill>
                <a:latin typeface="Montserrat"/>
                <a:ea typeface="Montserrat"/>
                <a:cs typeface="Montserrat"/>
                <a:sym typeface="Montserrat"/>
              </a:rPr>
              <a:t> un </a:t>
            </a:r>
            <a:r>
              <a:rPr lang="en-US" sz="1300">
                <a:solidFill>
                  <a:srgbClr val="6AA84F"/>
                </a:solidFill>
                <a:latin typeface="Montserrat"/>
                <a:ea typeface="Montserrat"/>
                <a:cs typeface="Montserrat"/>
                <a:sym typeface="Montserrat"/>
              </a:rPr>
              <a:t>"</a:t>
            </a:r>
            <a:r>
              <a:rPr b="1" lang="en-US" sz="1300">
                <a:solidFill>
                  <a:srgbClr val="6AA84F"/>
                </a:solidFill>
                <a:latin typeface="Montserrat"/>
                <a:ea typeface="Montserrat"/>
                <a:cs typeface="Montserrat"/>
                <a:sym typeface="Montserrat"/>
              </a:rPr>
              <a:t>wazzzup</a:t>
            </a:r>
            <a:r>
              <a:rPr lang="en-US" sz="1300">
                <a:solidFill>
                  <a:srgbClr val="6AA84F"/>
                </a:solidFill>
                <a:latin typeface="Montserrat"/>
                <a:ea typeface="Montserrat"/>
                <a:cs typeface="Montserrat"/>
                <a:sym typeface="Montserrat"/>
              </a:rPr>
              <a:t>"</a:t>
            </a:r>
            <a:r>
              <a:rPr lang="en-US" sz="1300">
                <a:solidFill>
                  <a:schemeClr val="dk1"/>
                </a:solidFill>
                <a:latin typeface="Montserrat"/>
                <a:ea typeface="Montserrat"/>
                <a:cs typeface="Montserrat"/>
                <a:sym typeface="Montserrat"/>
              </a:rPr>
              <a:t> pilnībā atbilst meklētajam, bet ne teksts </a:t>
            </a:r>
            <a:r>
              <a:rPr lang="en-US" sz="1300">
                <a:solidFill>
                  <a:srgbClr val="6AA84F"/>
                </a:solidFill>
                <a:latin typeface="Montserrat"/>
                <a:ea typeface="Montserrat"/>
                <a:cs typeface="Montserrat"/>
                <a:sym typeface="Montserrat"/>
              </a:rPr>
              <a:t>"wazup"</a:t>
            </a:r>
            <a:r>
              <a:rPr lang="en-US" sz="1300">
                <a:solidFill>
                  <a:schemeClr val="dk1"/>
                </a:solidFill>
                <a:latin typeface="Montserrat"/>
                <a:ea typeface="Montserrat"/>
                <a:cs typeface="Montserrat"/>
                <a:sym typeface="Montserrat"/>
              </a:rPr>
              <a:t>.</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lang="en-US" sz="1300">
                <a:solidFill>
                  <a:schemeClr val="dk1"/>
                </a:solidFill>
                <a:latin typeface="Montserrat"/>
                <a:ea typeface="Montserrat"/>
                <a:cs typeface="Montserrat"/>
                <a:sym typeface="Montserrat"/>
              </a:rPr>
              <a:t>Varam meklēt arī skaitļu un teksta kombnācijas. Izteiksme </a:t>
            </a:r>
            <a:r>
              <a:rPr b="1" lang="en-US" sz="1300">
                <a:solidFill>
                  <a:srgbClr val="6AA84F"/>
                </a:solidFill>
                <a:latin typeface="Montserrat"/>
                <a:ea typeface="Montserrat"/>
                <a:cs typeface="Montserrat"/>
                <a:sym typeface="Montserrat"/>
              </a:rPr>
              <a:t>/[A-Z]{2}\s[0-9]{7}/ </a:t>
            </a:r>
            <a:r>
              <a:rPr lang="en-US" sz="1300">
                <a:solidFill>
                  <a:schemeClr val="dk1"/>
                </a:solidFill>
                <a:latin typeface="Montserrat"/>
                <a:ea typeface="Montserrat"/>
                <a:cs typeface="Montserrat"/>
                <a:sym typeface="Montserrat"/>
              </a:rPr>
              <a:t>meklēs 2 lielos burtus </a:t>
            </a:r>
            <a:r>
              <a:rPr b="1" lang="en-US" sz="1300">
                <a:solidFill>
                  <a:srgbClr val="6AA84F"/>
                </a:solidFill>
                <a:latin typeface="Montserrat"/>
                <a:ea typeface="Montserrat"/>
                <a:cs typeface="Montserrat"/>
                <a:sym typeface="Montserrat"/>
              </a:rPr>
              <a:t>[A-Z]{2}</a:t>
            </a:r>
            <a:r>
              <a:rPr lang="en-US" sz="1300">
                <a:solidFill>
                  <a:schemeClr val="dk1"/>
                </a:solidFill>
                <a:latin typeface="Montserrat"/>
                <a:ea typeface="Montserrat"/>
                <a:cs typeface="Montserrat"/>
                <a:sym typeface="Montserrat"/>
              </a:rPr>
              <a:t>, kam seko atstarpe </a:t>
            </a:r>
            <a:r>
              <a:rPr b="1" lang="en-US" sz="1300">
                <a:solidFill>
                  <a:srgbClr val="6AA84F"/>
                </a:solidFill>
                <a:latin typeface="Montserrat"/>
                <a:ea typeface="Montserrat"/>
                <a:cs typeface="Montserrat"/>
                <a:sym typeface="Montserrat"/>
              </a:rPr>
              <a:t>\s </a:t>
            </a:r>
            <a:r>
              <a:rPr lang="en-US" sz="1300">
                <a:solidFill>
                  <a:schemeClr val="dk1"/>
                </a:solidFill>
                <a:latin typeface="Montserrat"/>
                <a:ea typeface="Montserrat"/>
                <a:cs typeface="Montserrat"/>
                <a:sym typeface="Montserrat"/>
              </a:rPr>
              <a:t>un septiņi cipari no 0 līdz 9 </a:t>
            </a:r>
            <a:r>
              <a:rPr b="1" lang="en-US" sz="1300">
                <a:solidFill>
                  <a:srgbClr val="6AA84F"/>
                </a:solidFill>
                <a:latin typeface="Montserrat"/>
                <a:ea typeface="Montserrat"/>
                <a:cs typeface="Montserrat"/>
                <a:sym typeface="Montserrat"/>
              </a:rPr>
              <a:t>[0-9]{7}</a:t>
            </a:r>
            <a:r>
              <a:rPr lang="en-US" sz="1300">
                <a:solidFill>
                  <a:schemeClr val="dk1"/>
                </a:solidFill>
                <a:latin typeface="Montserrat"/>
                <a:ea typeface="Montserrat"/>
                <a:cs typeface="Montserrat"/>
                <a:sym typeface="Montserrat"/>
              </a:rPr>
              <a:t>. Šādi mēs varētu pārbaudīt kādas valsts pasta indeksu un atrast sakritību, piem., </a:t>
            </a:r>
            <a:r>
              <a:rPr lang="en-US" sz="1300">
                <a:solidFill>
                  <a:srgbClr val="6AA84F"/>
                </a:solidFill>
                <a:latin typeface="Montserrat"/>
                <a:ea typeface="Montserrat"/>
                <a:cs typeface="Montserrat"/>
                <a:sym typeface="Montserrat"/>
              </a:rPr>
              <a:t>"</a:t>
            </a:r>
            <a:r>
              <a:rPr b="1" lang="en-US" sz="1300">
                <a:solidFill>
                  <a:srgbClr val="6AA84F"/>
                </a:solidFill>
                <a:latin typeface="Montserrat"/>
                <a:ea typeface="Montserrat"/>
                <a:cs typeface="Montserrat"/>
                <a:sym typeface="Montserrat"/>
              </a:rPr>
              <a:t>CA 6782344</a:t>
            </a:r>
            <a:r>
              <a:rPr lang="en-US" sz="1300">
                <a:solidFill>
                  <a:srgbClr val="6AA84F"/>
                </a:solidFill>
                <a:latin typeface="Montserrat"/>
                <a:ea typeface="Montserrat"/>
                <a:cs typeface="Montserrat"/>
                <a:sym typeface="Montserrat"/>
              </a:rPr>
              <a:t>"</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lang="en-US" sz="1300">
                <a:solidFill>
                  <a:schemeClr val="dk1"/>
                </a:solidFill>
                <a:latin typeface="Montserrat"/>
                <a:ea typeface="Montserrat"/>
                <a:cs typeface="Montserrat"/>
                <a:sym typeface="Montserrat"/>
              </a:rPr>
              <a:t>RegEx izteiksmes var kļūt diez gan sarēģītas un grūti lasāmas, piem., izteiksme epasta adreses pārbaudei:</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lang="en-US" sz="1300">
                <a:solidFill>
                  <a:srgbClr val="6AA84F"/>
                </a:solidFill>
                <a:latin typeface="Montserrat"/>
                <a:ea typeface="Montserrat"/>
                <a:cs typeface="Montserrat"/>
                <a:sym typeface="Montserrat"/>
              </a:rPr>
              <a:t> /^[a-zA-Z0-9.! #$%&amp;'*+/=? ^_`{|}~-]+@[a-zA-Z0-9-]+(?:\. [a-zA-Z0-9-]+)*$/</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lang="en-US" sz="1300" u="sng">
                <a:solidFill>
                  <a:schemeClr val="hlink"/>
                </a:solidFill>
                <a:latin typeface="Montserrat"/>
                <a:ea typeface="Montserrat"/>
                <a:cs typeface="Montserrat"/>
                <a:sym typeface="Montserrat"/>
                <a:hlinkClick r:id="rId5"/>
              </a:rPr>
              <a:t>Rīks RegEx izteiksmju darbības pārbaudei</a:t>
            </a:r>
            <a:r>
              <a:rPr lang="en-US" sz="1300">
                <a:solidFill>
                  <a:schemeClr val="dk1"/>
                </a:solidFill>
                <a:latin typeface="Montserrat"/>
                <a:ea typeface="Montserrat"/>
                <a:cs typeface="Montserrat"/>
                <a:sym typeface="Montserrat"/>
              </a:rPr>
              <a:t> </a:t>
            </a:r>
            <a:endParaRPr b="1" sz="1300">
              <a:solidFill>
                <a:srgbClr val="6AA84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7_Office Theme">
  <a:themeElements>
    <a:clrScheme name="Custom 7">
      <a:dk1>
        <a:srgbClr val="3E3E3D"/>
      </a:dk1>
      <a:lt1>
        <a:srgbClr val="FFFFFF"/>
      </a:lt1>
      <a:dk2>
        <a:srgbClr val="14123D"/>
      </a:dk2>
      <a:lt2>
        <a:srgbClr val="DBDAD9"/>
      </a:lt2>
      <a:accent1>
        <a:srgbClr val="297DC1"/>
      </a:accent1>
      <a:accent2>
        <a:srgbClr val="297DC1"/>
      </a:accent2>
      <a:accent3>
        <a:srgbClr val="DBDAD9"/>
      </a:accent3>
      <a:accent4>
        <a:srgbClr val="3E3E3D"/>
      </a:accent4>
      <a:accent5>
        <a:srgbClr val="14123D"/>
      </a:accent5>
      <a:accent6>
        <a:srgbClr val="297DC1"/>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Custom 9">
      <a:dk1>
        <a:srgbClr val="3E3E3D"/>
      </a:dk1>
      <a:lt1>
        <a:srgbClr val="FFFFFF"/>
      </a:lt1>
      <a:dk2>
        <a:srgbClr val="14123D"/>
      </a:dk2>
      <a:lt2>
        <a:srgbClr val="DBDAD9"/>
      </a:lt2>
      <a:accent1>
        <a:srgbClr val="161515"/>
      </a:accent1>
      <a:accent2>
        <a:srgbClr val="161515"/>
      </a:accent2>
      <a:accent3>
        <a:srgbClr val="DBDAD9"/>
      </a:accent3>
      <a:accent4>
        <a:srgbClr val="3E3E3D"/>
      </a:accent4>
      <a:accent5>
        <a:srgbClr val="14123D"/>
      </a:accent5>
      <a:accent6>
        <a:srgbClr val="297DC1"/>
      </a:accent6>
      <a:hlink>
        <a:srgbClr val="161515"/>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6_Office Theme">
  <a:themeElements>
    <a:clrScheme name="Custom 7">
      <a:dk1>
        <a:srgbClr val="3E3E3D"/>
      </a:dk1>
      <a:lt1>
        <a:srgbClr val="FFFFFF"/>
      </a:lt1>
      <a:dk2>
        <a:srgbClr val="14123D"/>
      </a:dk2>
      <a:lt2>
        <a:srgbClr val="DBDAD9"/>
      </a:lt2>
      <a:accent1>
        <a:srgbClr val="297DC1"/>
      </a:accent1>
      <a:accent2>
        <a:srgbClr val="297DC1"/>
      </a:accent2>
      <a:accent3>
        <a:srgbClr val="DBDAD9"/>
      </a:accent3>
      <a:accent4>
        <a:srgbClr val="3E3E3D"/>
      </a:accent4>
      <a:accent5>
        <a:srgbClr val="14123D"/>
      </a:accent5>
      <a:accent6>
        <a:srgbClr val="297DC1"/>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Custom 7">
      <a:dk1>
        <a:srgbClr val="3E3E3D"/>
      </a:dk1>
      <a:lt1>
        <a:srgbClr val="FFFFFF"/>
      </a:lt1>
      <a:dk2>
        <a:srgbClr val="14123D"/>
      </a:dk2>
      <a:lt2>
        <a:srgbClr val="DBDAD9"/>
      </a:lt2>
      <a:accent1>
        <a:srgbClr val="297DC1"/>
      </a:accent1>
      <a:accent2>
        <a:srgbClr val="297DC1"/>
      </a:accent2>
      <a:accent3>
        <a:srgbClr val="DBDAD9"/>
      </a:accent3>
      <a:accent4>
        <a:srgbClr val="3E3E3D"/>
      </a:accent4>
      <a:accent5>
        <a:srgbClr val="14123D"/>
      </a:accent5>
      <a:accent6>
        <a:srgbClr val="297DC1"/>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2021-10-18T11:21:18Z</dcterms:created>
  <dc:creator>Anna Bausova</dc:creator>
</cp:coreProperties>
</file>