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3" r:id="rId6"/>
    <p:sldMasterId id="214748365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6858000" cx="12192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32">
          <p15:clr>
            <a:srgbClr val="9AA0A6"/>
          </p15:clr>
        </p15:guide>
        <p15:guide id="2" pos="469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1" roundtripDataSignature="AMtx7minVeCe4eFzHVooIoqJswTLy7iS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32" orient="horz"/>
        <p:guide pos="46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-italic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customschemas.google.com/relationships/presentationmetadata" Target="meta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0c0711f41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30c0711f41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0c0711f41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30c0711f41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0c0711f41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130c0711f41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0c0711f41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130c0711f41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746f4f694_0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2746f4f694_0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8cdf3a6e9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128cdf3a6e9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3c2184c1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123c2184c1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8cdf3a6e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28cdf3a6e9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c4414eb96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1c4414eb96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0c0711f41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30c0711f41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0c0711f41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30c0711f41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dfac567c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12dfac567c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8cdf3a6e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28cdf3a6e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idx="10" type="dt"/>
          </p:nvPr>
        </p:nvSpPr>
        <p:spPr>
          <a:xfrm>
            <a:off x="236691" y="2326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7638011" y="117910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type="title"/>
          </p:nvPr>
        </p:nvSpPr>
        <p:spPr>
          <a:xfrm>
            <a:off x="1549666" y="1923570"/>
            <a:ext cx="8868952" cy="727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i="0" sz="3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3362035" y="2907458"/>
            <a:ext cx="7056582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974391" y="2082065"/>
            <a:ext cx="3238685" cy="311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22"/>
          <p:cNvSpPr txBox="1"/>
          <p:nvPr>
            <p:ph idx="2" type="body"/>
          </p:nvPr>
        </p:nvSpPr>
        <p:spPr>
          <a:xfrm>
            <a:off x="6726998" y="2129323"/>
            <a:ext cx="2869929" cy="511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3" type="body"/>
          </p:nvPr>
        </p:nvSpPr>
        <p:spPr>
          <a:xfrm>
            <a:off x="6726998" y="2879328"/>
            <a:ext cx="4490611" cy="2752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746f4f694_0_248"/>
          <p:cNvSpPr txBox="1"/>
          <p:nvPr>
            <p:ph idx="10" type="dt"/>
          </p:nvPr>
        </p:nvSpPr>
        <p:spPr>
          <a:xfrm>
            <a:off x="338291" y="626023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12746f4f694_0_248"/>
          <p:cNvSpPr txBox="1"/>
          <p:nvPr>
            <p:ph idx="11" type="ftr"/>
          </p:nvPr>
        </p:nvSpPr>
        <p:spPr>
          <a:xfrm>
            <a:off x="4252323" y="626023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17.jp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jpg"/><Relationship Id="rId2" Type="http://schemas.openxmlformats.org/officeDocument/2006/relationships/image" Target="../media/image19.png"/><Relationship Id="rId3" Type="http://schemas.openxmlformats.org/officeDocument/2006/relationships/image" Target="../media/image3.png"/><Relationship Id="rId4" Type="http://schemas.openxmlformats.org/officeDocument/2006/relationships/image" Target="../media/image18.jpg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idx="10" type="dt"/>
          </p:nvPr>
        </p:nvSpPr>
        <p:spPr>
          <a:xfrm>
            <a:off x="236691" y="2326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Logo&#10;&#10;Description automatically generated" id="11" name="Google Shape;1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9666" y="5683067"/>
            <a:ext cx="4005742" cy="942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ication&#10;&#10;Description automatically generated with medium confidence" id="12" name="Google Shape;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666" y="4427889"/>
            <a:ext cx="2860451" cy="82911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1"/>
          <p:cNvSpPr txBox="1"/>
          <p:nvPr/>
        </p:nvSpPr>
        <p:spPr>
          <a:xfrm>
            <a:off x="7951171" y="6065132"/>
            <a:ext cx="4160983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3E3D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E3E3D"/>
                </a:solidFill>
                <a:latin typeface="Montserrat"/>
                <a:ea typeface="Montserrat"/>
                <a:cs typeface="Montserrat"/>
                <a:sym typeface="Montserrat"/>
              </a:rPr>
              <a:t>ESF projekts Nr. 8.4.1.0/16/l/001 ''Nodarbināto personu profesionālās kompetences pilnveide" </a:t>
            </a:r>
            <a:endParaRPr b="0" i="0" sz="1000" u="none" cap="none" strike="noStrike">
              <a:solidFill>
                <a:srgbClr val="3E3E3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picture containing chart&#10;&#10;Description automatically generated" id="14" name="Google Shape;1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449" y="4881259"/>
            <a:ext cx="3908425" cy="9422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7638011" y="117910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746f4f694_0_241"/>
          <p:cNvSpPr txBox="1"/>
          <p:nvPr>
            <p:ph idx="10" type="dt"/>
          </p:nvPr>
        </p:nvSpPr>
        <p:spPr>
          <a:xfrm>
            <a:off x="338291" y="626023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Logo&#10;&#10;Description automatically generated" id="46" name="Google Shape;46;g12746f4f694_0_2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9666" y="5683067"/>
            <a:ext cx="4005744" cy="942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ication&#10;&#10;Description automatically generated with medium confidence" id="47" name="Google Shape;47;g12746f4f694_0_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666" y="4427889"/>
            <a:ext cx="2860450" cy="82911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12746f4f694_0_241"/>
          <p:cNvSpPr txBox="1"/>
          <p:nvPr/>
        </p:nvSpPr>
        <p:spPr>
          <a:xfrm>
            <a:off x="4071381" y="5257006"/>
            <a:ext cx="44766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3E3D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E3E3D"/>
                </a:solidFill>
                <a:latin typeface="Montserrat"/>
                <a:ea typeface="Montserrat"/>
                <a:cs typeface="Montserrat"/>
                <a:sym typeface="Montserrat"/>
              </a:rPr>
              <a:t>ESF projekts Nr. 8.4.1.0/16/l/001 ''Nodarbināto personu profesionālās kompetences pilnveide" </a:t>
            </a:r>
            <a:endParaRPr b="0" i="0" sz="1000" u="none" cap="none" strike="noStrike">
              <a:solidFill>
                <a:srgbClr val="3E3E3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picture containing chart&#10;&#10;Description automatically generated" id="49" name="Google Shape;49;g12746f4f694_0_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8150" y="3788614"/>
            <a:ext cx="5303148" cy="127854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12746f4f694_0_241"/>
          <p:cNvSpPr txBox="1"/>
          <p:nvPr>
            <p:ph idx="11" type="ftr"/>
          </p:nvPr>
        </p:nvSpPr>
        <p:spPr>
          <a:xfrm>
            <a:off x="4252323" y="626023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hyperlink" Target="https://jsonplaceholder.typicode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randomuser.me/documentation#format" TargetMode="External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hyperlink" Target="https://randomuser.me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hyperlink" Target="https://developer.mozilla.org/en-US/docs/Web/JavaScript/Guide/Using_promis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title"/>
          </p:nvPr>
        </p:nvSpPr>
        <p:spPr>
          <a:xfrm>
            <a:off x="1549666" y="1923570"/>
            <a:ext cx="8868952" cy="727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SemiBold"/>
              <a:buNone/>
            </a:pPr>
            <a:r>
              <a:rPr lang="en-US">
                <a:solidFill>
                  <a:srgbClr val="297DC1"/>
                </a:solidFill>
              </a:rPr>
              <a:t>FRONTEND MĀJASLAPAS IZSTRĀDE </a:t>
            </a:r>
            <a:endParaRPr>
              <a:solidFill>
                <a:srgbClr val="297DC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128"/>
              <a:buFont typeface="Montserrat SemiBold"/>
              <a:buNone/>
            </a:pPr>
            <a:r>
              <a:rPr lang="en-US" sz="2755">
                <a:solidFill>
                  <a:srgbClr val="297DC1"/>
                </a:solidFill>
              </a:rPr>
              <a:t>9. lekcija - saziņa ar serveri</a:t>
            </a:r>
            <a:endParaRPr sz="2755">
              <a:solidFill>
                <a:srgbClr val="297DC1"/>
              </a:solidFill>
            </a:endParaRPr>
          </a:p>
        </p:txBody>
      </p:sp>
      <p:sp>
        <p:nvSpPr>
          <p:cNvPr id="59" name="Google Shape;59;p1"/>
          <p:cNvSpPr txBox="1"/>
          <p:nvPr>
            <p:ph idx="10" type="dt"/>
          </p:nvPr>
        </p:nvSpPr>
        <p:spPr>
          <a:xfrm>
            <a:off x="236691" y="2326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2022</a:t>
            </a:r>
            <a:endParaRPr/>
          </a:p>
        </p:txBody>
      </p:sp>
      <p:sp>
        <p:nvSpPr>
          <p:cNvPr id="60" name="Google Shape;60;p1"/>
          <p:cNvSpPr txBox="1"/>
          <p:nvPr>
            <p:ph idx="11" type="ftr"/>
          </p:nvPr>
        </p:nvSpPr>
        <p:spPr>
          <a:xfrm>
            <a:off x="7638011" y="10781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13050" l="0" r="0" t="0"/>
          <a:stretch/>
        </p:blipFill>
        <p:spPr>
          <a:xfrm>
            <a:off x="9040600" y="0"/>
            <a:ext cx="3136075" cy="10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0c0711f41_0_25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40" name="Google Shape;140;g130c0711f41_0_25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g130c0711f41_0_25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2767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POST metode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2" name="Google Shape;142;g130c0711f41_0_25"/>
          <p:cNvSpPr txBox="1"/>
          <p:nvPr/>
        </p:nvSpPr>
        <p:spPr>
          <a:xfrm>
            <a:off x="743975" y="1468600"/>
            <a:ext cx="65082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Norādot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”POST”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varam nosūtīt serverim datus un </a:t>
            </a:r>
            <a:r>
              <a:rPr b="0" i="0" lang="en-US" sz="1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tie tiks saglabāti daubāzē kā jauns ieraksts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fetch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“resource_URL”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”POST”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body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// dati,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headers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// informācija serverim,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200" u="none" cap="none" strike="noStrike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Turpmākajos piemēros izmantosim API, kas var simulēt datu sūtīšanu kā JSON un ievietošanu datubāzē -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JSON palceholder API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fetch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“https://jsonplaceholder.typicode.com/posts”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”POST”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body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en-US" sz="1200" u="none" cap="none" strike="noStrike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stringify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	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'User title'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	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body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'Content text'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	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userId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),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headers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'Content-type': 'application/json; charset=UTF-8'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Tā kā šis API ir gatavs saņemt JSON objekta datus, izmantojam </a:t>
            </a:r>
            <a:r>
              <a:rPr b="0" i="0" lang="en-US" sz="1200" u="none" cap="none" strike="noStrike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stringify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 metodi, lai pārvērstu JavaScript objektu JSON formātā.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headers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sadaļā norādām nosūtāmo datu tipu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application/json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un izmantotos simbolus kopumu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charset=UTF-8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0c0711f41_0_35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48" name="Google Shape;148;g130c0711f41_0_35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g130c0711f41_0_35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2767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PUT metode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0" name="Google Shape;150;g130c0711f41_0_35"/>
          <p:cNvSpPr txBox="1"/>
          <p:nvPr/>
        </p:nvSpPr>
        <p:spPr>
          <a:xfrm>
            <a:off x="743975" y="1468600"/>
            <a:ext cx="65082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Norādot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”PUT”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varam nosūtīt serverim datus un </a:t>
            </a:r>
            <a:r>
              <a:rPr b="0" i="0" lang="en-US" sz="1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datubāzē tiks atrasts ieraksts kuru aizvietot ar nosūtītajiem datiem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fetch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“https://jsonplaceholder.typicode.com/posts”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”PUT”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body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en-US" sz="1200" u="none" cap="none" strike="noStrike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stringify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	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'Updated title'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	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body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'Same old content text'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	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userId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),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headers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'Content-type': 'application/json; charset=UTF-8'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Izmantojot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”PUT”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metodi, jānosūta atbilstošā datubāzes ieraksta pilna objekta struktūra, pat ja tiek mainīti tikai daļa no datiem.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Tā kā katram datubāzes ierakstam tiek piešķirts arī unikāls identifikātors, to nepieciešams norādīt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body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objekta īpašībā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id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lai varētu veikt izmaiņas attiecīgajā ierakstā.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0c0711f41_0_43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56" name="Google Shape;156;g130c0711f41_0_43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g130c0711f41_0_43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2767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PATCH metode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8" name="Google Shape;158;g130c0711f41_0_43"/>
          <p:cNvSpPr txBox="1"/>
          <p:nvPr/>
        </p:nvSpPr>
        <p:spPr>
          <a:xfrm>
            <a:off x="743975" y="1468600"/>
            <a:ext cx="6508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Norādot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”PATCH”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varam nosūtīt serverim datus un </a:t>
            </a:r>
            <a:r>
              <a:rPr b="0" i="0" lang="en-US" sz="1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datubāzē tiks atrasts ieraksts kurā veikt labojumus ar nosūtītajiem datiem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fetch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“https://jsonplaceholder.typicode.com/posts”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”PATCH”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body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en-US" sz="1200" u="none" cap="none" strike="noStrike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stringify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	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body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'Patched-up content text'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),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headers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'Content-type': 'application/json; charset=UTF-8'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Izmantojot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”PATCH”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metodi, varam nosūtīt serverim tikai daļēju izmaināmā ieraksta saturu un tas tiks papildināts. 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0c0711f41_0_50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64" name="Google Shape;164;g130c0711f41_0_50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g130c0711f41_0_50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2767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PATCH metode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6" name="Google Shape;166;g130c0711f41_0_50"/>
          <p:cNvSpPr txBox="1"/>
          <p:nvPr/>
        </p:nvSpPr>
        <p:spPr>
          <a:xfrm>
            <a:off x="743975" y="1468600"/>
            <a:ext cx="65082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Norādot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”DELETE”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varam nosūtīt serverim datus par ierakstu </a:t>
            </a:r>
            <a:r>
              <a:rPr b="0" i="0" lang="en-US" sz="1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 dzēst no datubāzes.</a:t>
            </a:r>
            <a:endParaRPr b="0" i="0" sz="1200" u="sng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fetch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“https://jsonplaceholder.typicode.com/posts”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”DELETE”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body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en-US" sz="1200" u="none" cap="none" strike="noStrike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stringify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),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headers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'Content-type': 'application/json; charset=UTF-8'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Izmantojot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”DELETE”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metodi, varam nosūtīt serverim tikai identifikātoru ierakstam ko dzēst. Šis API pieļauj arī īsinātu pierakstu šai darbībai:</a:t>
            </a:r>
            <a:b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fetch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“https://jsonplaceholder.typicode.com/posts/1”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”DELETE”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Kur dzēšamā ieraksta identifikātors norādīts URL un nav nepieciešams izmantot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body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vai</a:t>
            </a: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headers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īpašību.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746f4f694_0_237"/>
          <p:cNvSpPr txBox="1"/>
          <p:nvPr/>
        </p:nvSpPr>
        <p:spPr>
          <a:xfrm>
            <a:off x="4194056" y="626023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rPr>
              <a:t>Programmas nosaukums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8cdf3a6e9_0_11"/>
          <p:cNvSpPr txBox="1"/>
          <p:nvPr>
            <p:ph idx="11" type="ftr"/>
          </p:nvPr>
        </p:nvSpPr>
        <p:spPr>
          <a:xfrm>
            <a:off x="7612539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67" name="Google Shape;67;g128cdf3a6e9_0_11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g128cdf3a6e9_0_11"/>
          <p:cNvSpPr txBox="1"/>
          <p:nvPr/>
        </p:nvSpPr>
        <p:spPr>
          <a:xfrm>
            <a:off x="6574451" y="3229650"/>
            <a:ext cx="5244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216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Lietojumprogrammas interfeiss</a:t>
            </a:r>
            <a:r>
              <a:rPr b="0" i="0" lang="en-US" sz="2100" u="none" cap="none" strike="noStrike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16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(API)</a:t>
            </a:r>
            <a:endParaRPr b="0" i="0" sz="1960" u="none" cap="none" strike="noStrik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9" name="Google Shape;69;g128cdf3a6e9_0_11"/>
          <p:cNvPicPr preferRelativeResize="0"/>
          <p:nvPr/>
        </p:nvPicPr>
        <p:blipFill rotWithShape="1">
          <a:blip r:embed="rId4">
            <a:alphaModFix/>
          </a:blip>
          <a:srcRect b="13050" l="0" r="0" t="0"/>
          <a:stretch/>
        </p:blipFill>
        <p:spPr>
          <a:xfrm>
            <a:off x="9040600" y="0"/>
            <a:ext cx="3136075" cy="1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28cdf3a6e9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9875" y="2574200"/>
            <a:ext cx="2038100" cy="20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c2184c1e_0_2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76" name="Google Shape;76;g123c2184c1e_0_2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g123c2184c1e_0_2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2767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Serveris kā API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" name="Google Shape;78;g123c2184c1e_0_2"/>
          <p:cNvSpPr txBox="1"/>
          <p:nvPr/>
        </p:nvSpPr>
        <p:spPr>
          <a:xfrm>
            <a:off x="743975" y="1797050"/>
            <a:ext cx="5067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Gluži kā mājaslapas apmeklētājam ir piejamas pogas, izvēlnes un ievadlauki, lai iegūtu vēlamo informāciju - no JavaScript puses mums ir pieejams līdzvērtīgs interfeis serverī ar kuru varam mijiedarboties jeb API. 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Pieprasot un sūtot datus serverim no pārlūkprogrammas, izmantojam servera API (Application Programming Interface) jeb servera lietojumprogrammas interfeisu. 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Serveris veic datu iegūšanu un saglabāšanu datubāzē - katram API piemīt nosacījumi kā pareizi pieprasīt un nosūtīt datus no pārlūkprogrammas, lai serveris varētu atgriezt aplikācijai nepieciešamo informāciju.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Katras aplikācijas servera konfigurācija un formāts datu pieprasīšanai/sūtīšanai būs atšķirīgs un dokumentēts katrā attiecīgajā projektā.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Lekcijas piemērā izmantosim bezmaksas API, lai demonstrētu šo saziņu starp pārlūkprogramm un serveri:</a:t>
            </a:r>
            <a:b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3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Randomuser.me dokumentācija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g123c2184c1e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6050" y="2427025"/>
            <a:ext cx="5289551" cy="18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8cdf3a6e9_0_19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85" name="Google Shape;85;g128cdf3a6e9_0_19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g128cdf3a6e9_0_19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2767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Fetch metode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" name="Google Shape;87;g128cdf3a6e9_0_19"/>
          <p:cNvSpPr txBox="1"/>
          <p:nvPr/>
        </p:nvSpPr>
        <p:spPr>
          <a:xfrm>
            <a:off x="743975" y="1797050"/>
            <a:ext cx="51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28cdf3a6e9_0_19"/>
          <p:cNvSpPr txBox="1"/>
          <p:nvPr/>
        </p:nvSpPr>
        <p:spPr>
          <a:xfrm>
            <a:off x="743975" y="1468600"/>
            <a:ext cx="572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fetch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“resource_URL”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metodei obligāts ir tikai viens parametrs - resursa URL, ko vēlamies iegūt no servera.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Izmantojot piemēru ar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randomuser.me API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kā parametru varam norādīt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“https://randomuser.me/api/”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kas atgriezīs JSON objektu ar nejauši izvēlētiem, mākslīga lieotāja datiem.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fetch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“https://randomuser.me/api/”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g128cdf3a6e9_0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325" y="2946100"/>
            <a:ext cx="7048924" cy="23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28cdf3a6e9_0_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97875" y="2221113"/>
            <a:ext cx="3195050" cy="24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c4414eb96_0_15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96" name="Google Shape;96;g11c4414eb96_0_15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g11c4414eb96_0_15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2767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API parametri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8" name="Google Shape;98;g11c4414eb96_0_15"/>
          <p:cNvSpPr txBox="1"/>
          <p:nvPr/>
        </p:nvSpPr>
        <p:spPr>
          <a:xfrm>
            <a:off x="743975" y="1797050"/>
            <a:ext cx="51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1c4414eb96_0_15"/>
          <p:cNvSpPr txBox="1"/>
          <p:nvPr/>
        </p:nvSpPr>
        <p:spPr>
          <a:xfrm>
            <a:off x="744550" y="1507400"/>
            <a:ext cx="5435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Lai iegūtu specifiskākus datus no servera, pievienojot URL parametrus, varam pieprasīt datus, kas atbilst parametru vērtību kritērijiem.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URL pievienojam parametrus aiz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simbola.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fetch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0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“https://randomuser.me/api/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r>
              <a:rPr b="0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Serveris sagaida key/value pāri jeb parametra nosaukumu un vērtību pēc kuriem atlasīt datus no datubāzes. 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Dotajā piemēra API serveris var saņemt pieprasījumu, piem., atgriezt tikai sieviešu dzimuma lietotāju datus: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fetch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0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“https://randomuser.me/api/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?gender=female</a:t>
            </a:r>
            <a:r>
              <a:rPr b="0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Varam arī norādīt cik personu datu piemērus atgriezt: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fetch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0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“https://randomuser.me/api/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?results=50</a:t>
            </a:r>
            <a:r>
              <a:rPr b="0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Kā arī varam kombinēt šos parametrus iekš URL ar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&amp;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simbolu: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fetch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0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“https://randomuser.me/api/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?results=50&amp;gender=female</a:t>
            </a:r>
            <a:r>
              <a:rPr b="0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0c0711f41_0_8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05" name="Google Shape;105;g130c0711f41_0_8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g130c0711f41_0_8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2767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Iegūto datu apstrāde - Promise objekts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7" name="Google Shape;107;g130c0711f41_0_8"/>
          <p:cNvSpPr txBox="1"/>
          <p:nvPr/>
        </p:nvSpPr>
        <p:spPr>
          <a:xfrm>
            <a:off x="743975" y="1797050"/>
            <a:ext cx="51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30c0711f41_0_8"/>
          <p:cNvSpPr txBox="1"/>
          <p:nvPr/>
        </p:nvSpPr>
        <p:spPr>
          <a:xfrm>
            <a:off x="744550" y="1507400"/>
            <a:ext cx="5435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Līdz šim brīdim esam apskatījuši kā pieprasīt datus no API, bet pagaidām tos varam apskatīt tikai DevTools -&gt; Network cilnē.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Lai ar tiem darbotos mūsu JavaScript kodā, nepieciešams vispirms sagaidīt atbildi no servera un tad varam piekļūt datiem.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Šādas operācijas tiek dēvētas par asinhronām jeb tiek veikta darbība, bet nav zināms, kad tā atgriezīs kādu rezultātu. JavaScript ir pieejamas vairākas metodes kā rīkoties ar asinhronām darbībām - viena no tām ir </a:t>
            </a: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Promise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objekts.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fetch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metode atgriež šādu Promise objektu, kas mums ļauj izmantot </a:t>
            </a: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then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metodi, lai izpildītu kodu tikai pēc tam, kad esam saņēmuši atbildi no servera. 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fetch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().</a:t>
            </a: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then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then()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sagaida parametru, kas būs funkcija ko izsaukt attiecīgajā brīdī. Šajā funkcijā kā parametrs tiek ievietots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response</a:t>
            </a: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datu straume jeb servera pilna atbilde: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fetch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“resource_URL”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.</a:t>
            </a: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then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response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=&gt; {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kods ko izpildīt, kad saņemta servera atbilde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})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MDN dokumentācija par Promise pielietojumu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0c0711f41_0_16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14" name="Google Shape;114;g130c0711f41_0_16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g130c0711f41_0_16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2767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Iegūto datu apstrāde - Readabble stream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6" name="Google Shape;116;g130c0711f41_0_16"/>
          <p:cNvSpPr txBox="1"/>
          <p:nvPr/>
        </p:nvSpPr>
        <p:spPr>
          <a:xfrm>
            <a:off x="743975" y="1797050"/>
            <a:ext cx="51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30c0711f41_0_16"/>
          <p:cNvSpPr txBox="1"/>
          <p:nvPr/>
        </p:nvSpPr>
        <p:spPr>
          <a:xfrm>
            <a:off x="744550" y="1507400"/>
            <a:ext cx="5813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Tā kā serveris atgriež datus nelielās daļās(chunks) līdz visi dati ir nosūtīti, ar 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response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datu straumi (ReadableStream) nav iespējams darboties kā līdz šim ierasto JavaScript objektu. 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 sagaidām JSON tipa atbildi no servera, varam izmantot datu straumes</a:t>
            </a: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json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metdoi, lai no tās iegūtu objektu. Tā kā pati </a:t>
            </a: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metode arī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ir asinhrona un nav zināms, kad tā beigs savu darbību - tā argriež Promise. Līdz ar to varam izmantot </a:t>
            </a: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then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metodi, lai izpildītu kodu, kad ir iegūts rezultāts. 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metodes gala rezultāts tiks padots secīgajai </a:t>
            </a: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then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funkcijai kā parametrs: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fetch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“resource_URL”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.</a:t>
            </a: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then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response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=&gt; {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b="1" i="0" lang="en-US" sz="1200" u="none" cap="none" strike="noStrike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response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}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.</a:t>
            </a: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then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responseObj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=&gt; {</a:t>
            </a:r>
            <a:endParaRPr b="1" i="0" sz="1200" u="none" cap="none" strike="noStrike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kods ko izpildīt, kad iegūts JavaScript objekts no json() metodes</a:t>
            </a:r>
            <a:endParaRPr b="1" i="0" sz="1200" u="none" cap="none" strike="noStrike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})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dfac567cf_0_6"/>
          <p:cNvSpPr txBox="1"/>
          <p:nvPr>
            <p:ph idx="11" type="ftr"/>
          </p:nvPr>
        </p:nvSpPr>
        <p:spPr>
          <a:xfrm>
            <a:off x="7612539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23" name="Google Shape;123;g12dfac567cf_0_6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g12dfac567cf_0_6"/>
          <p:cNvSpPr txBox="1"/>
          <p:nvPr/>
        </p:nvSpPr>
        <p:spPr>
          <a:xfrm>
            <a:off x="6574451" y="3229650"/>
            <a:ext cx="5244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9"/>
              <a:buFont typeface="Arial"/>
              <a:buNone/>
            </a:pPr>
            <a:r>
              <a:rPr b="0" i="0" lang="en-US" sz="216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Datu sūtīšana uz API</a:t>
            </a:r>
            <a:endParaRPr b="0" i="0" sz="1960" u="none" cap="none" strike="noStrik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5" name="Google Shape;125;g12dfac567cf_0_6"/>
          <p:cNvPicPr preferRelativeResize="0"/>
          <p:nvPr/>
        </p:nvPicPr>
        <p:blipFill rotWithShape="1">
          <a:blip r:embed="rId4">
            <a:alphaModFix/>
          </a:blip>
          <a:srcRect b="13050" l="0" r="0" t="0"/>
          <a:stretch/>
        </p:blipFill>
        <p:spPr>
          <a:xfrm>
            <a:off x="9040600" y="0"/>
            <a:ext cx="3136075" cy="1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2dfac567cf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5150" y="2680500"/>
            <a:ext cx="1825500" cy="1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8cdf3a6e9_0_37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32" name="Google Shape;132;g128cdf3a6e9_0_37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g128cdf3a6e9_0_37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2767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Konfigurācijas objekts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4" name="Google Shape;134;g128cdf3a6e9_0_37"/>
          <p:cNvSpPr txBox="1"/>
          <p:nvPr/>
        </p:nvSpPr>
        <p:spPr>
          <a:xfrm>
            <a:off x="744550" y="1468600"/>
            <a:ext cx="5866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Nosūtot datus serverim, varam izmantot jau iepazīto </a:t>
            </a: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fetch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metodi. Veicot datu sūtīšanu, fetch metodē nepieciešams pievienot vēl vienu parametru - konfigurācijas objektu. Šajā konfigurācijas objektā kā īpašības varam norādīt metodi ar kādu vēlamies mijaiedarboties ar servera datiem(</a:t>
            </a:r>
            <a:r>
              <a:rPr b="0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), sūtāmie dati (</a:t>
            </a:r>
            <a:r>
              <a:rPr b="0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body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un informācija serverim par šo pieprasījumu (</a:t>
            </a:r>
            <a:r>
              <a:rPr b="0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headers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):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fetch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“resource_URL”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// metode,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body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// dati,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headers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// informācija serverim,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100" u="none" cap="none" strike="noStrike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Iepriekšējos piemēros jau noklusēti tika iestatīs </a:t>
            </a:r>
            <a:r>
              <a:rPr b="0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en-US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“GET”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“GET”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metodei nav obligāti nepieciešams norādīt </a:t>
            </a:r>
            <a:r>
              <a:rPr b="0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body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</a:t>
            </a:r>
            <a:r>
              <a:rPr b="0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headers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īpašības, tāpēc varam vienkāršos datu pieprasījuma gadījumos iztikt bez konfigurācijas objekta.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Custom 9">
      <a:dk1>
        <a:srgbClr val="3E3E3D"/>
      </a:dk1>
      <a:lt1>
        <a:srgbClr val="FFFFFF"/>
      </a:lt1>
      <a:dk2>
        <a:srgbClr val="14123D"/>
      </a:dk2>
      <a:lt2>
        <a:srgbClr val="DBDAD9"/>
      </a:lt2>
      <a:accent1>
        <a:srgbClr val="161515"/>
      </a:accent1>
      <a:accent2>
        <a:srgbClr val="161515"/>
      </a:accent2>
      <a:accent3>
        <a:srgbClr val="DBDAD9"/>
      </a:accent3>
      <a:accent4>
        <a:srgbClr val="3E3E3D"/>
      </a:accent4>
      <a:accent5>
        <a:srgbClr val="14123D"/>
      </a:accent5>
      <a:accent6>
        <a:srgbClr val="297DC1"/>
      </a:accent6>
      <a:hlink>
        <a:srgbClr val="161515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Office Theme">
  <a:themeElements>
    <a:clrScheme name="Custom 7">
      <a:dk1>
        <a:srgbClr val="3E3E3D"/>
      </a:dk1>
      <a:lt1>
        <a:srgbClr val="FFFFFF"/>
      </a:lt1>
      <a:dk2>
        <a:srgbClr val="14123D"/>
      </a:dk2>
      <a:lt2>
        <a:srgbClr val="DBDAD9"/>
      </a:lt2>
      <a:accent1>
        <a:srgbClr val="297DC1"/>
      </a:accent1>
      <a:accent2>
        <a:srgbClr val="297DC1"/>
      </a:accent2>
      <a:accent3>
        <a:srgbClr val="DBDAD9"/>
      </a:accent3>
      <a:accent4>
        <a:srgbClr val="3E3E3D"/>
      </a:accent4>
      <a:accent5>
        <a:srgbClr val="14123D"/>
      </a:accent5>
      <a:accent6>
        <a:srgbClr val="297DC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Custom 7">
      <a:dk1>
        <a:srgbClr val="3E3E3D"/>
      </a:dk1>
      <a:lt1>
        <a:srgbClr val="FFFFFF"/>
      </a:lt1>
      <a:dk2>
        <a:srgbClr val="14123D"/>
      </a:dk2>
      <a:lt2>
        <a:srgbClr val="DBDAD9"/>
      </a:lt2>
      <a:accent1>
        <a:srgbClr val="297DC1"/>
      </a:accent1>
      <a:accent2>
        <a:srgbClr val="297DC1"/>
      </a:accent2>
      <a:accent3>
        <a:srgbClr val="DBDAD9"/>
      </a:accent3>
      <a:accent4>
        <a:srgbClr val="3E3E3D"/>
      </a:accent4>
      <a:accent5>
        <a:srgbClr val="14123D"/>
      </a:accent5>
      <a:accent6>
        <a:srgbClr val="297DC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6_Office Theme">
  <a:themeElements>
    <a:clrScheme name="Custom 7">
      <a:dk1>
        <a:srgbClr val="3E3E3D"/>
      </a:dk1>
      <a:lt1>
        <a:srgbClr val="FFFFFF"/>
      </a:lt1>
      <a:dk2>
        <a:srgbClr val="14123D"/>
      </a:dk2>
      <a:lt2>
        <a:srgbClr val="DBDAD9"/>
      </a:lt2>
      <a:accent1>
        <a:srgbClr val="297DC1"/>
      </a:accent1>
      <a:accent2>
        <a:srgbClr val="297DC1"/>
      </a:accent2>
      <a:accent3>
        <a:srgbClr val="DBDAD9"/>
      </a:accent3>
      <a:accent4>
        <a:srgbClr val="3E3E3D"/>
      </a:accent4>
      <a:accent5>
        <a:srgbClr val="14123D"/>
      </a:accent5>
      <a:accent6>
        <a:srgbClr val="297DC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2021-10-18T11:21:18Z</dcterms:created>
  <dc:creator>Anna Bausova</dc:creator>
</cp:coreProperties>
</file>