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10287000" cx="18288000"/>
  <p:notesSz cx="6858000" cy="9144000"/>
  <p:embeddedFontLst>
    <p:embeddedFont>
      <p:font typeface="League Spartan"/>
      <p:bold r:id="rId27"/>
    </p:embeddedFont>
    <p:embeddedFont>
      <p:font typeface="Poppins"/>
      <p:regular r:id="rId28"/>
      <p:bold r:id="rId29"/>
      <p:italic r:id="rId30"/>
      <p:boldItalic r:id="rId31"/>
    </p:embeddedFont>
    <p:embeddedFont>
      <p:font typeface="Lato"/>
      <p:bold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A67623F-13F9-422D-8AC2-F703577E4C05}">
  <a:tblStyle styleId="{DA67623F-13F9-422D-8AC2-F703577E4C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oppins-regular.fntdata"/><Relationship Id="rId27" Type="http://schemas.openxmlformats.org/officeDocument/2006/relationships/font" Target="fonts/LeagueSpartan-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Italic.fntdata"/><Relationship Id="rId30" Type="http://schemas.openxmlformats.org/officeDocument/2006/relationships/font" Target="fonts/Poppins-italic.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24ea3368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d24ea33683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24b681da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d24b681da7_1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d24b681da7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d24b681da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24b681da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d24b681da7_1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24b681da7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24b681da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24b681da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d24b681da7_1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d24b681da7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d24b681da7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26e5d892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2d26e5d892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26e5d8924_2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26e5d8924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f6368aaf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8f6368aaf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247fea3fa_6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d247fea3fa_6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247fea3fa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d247fea3fa_6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24b681da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d24b681da7_5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24b681da7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d24b681da7_5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hyperlink" Target="https://drive.google.com/drive/folders/1C9REwmyucLr7yRY-BbGBsyd7x_ARYxSe?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108475"/>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
        <p:nvSpPr>
          <p:cNvPr id="85" name="Google Shape;85;p13"/>
          <p:cNvSpPr txBox="1"/>
          <p:nvPr/>
        </p:nvSpPr>
        <p:spPr>
          <a:xfrm>
            <a:off x="1285220" y="2767063"/>
            <a:ext cx="16377000" cy="30534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lang="en-US" sz="8265">
                <a:solidFill>
                  <a:srgbClr val="004AAD"/>
                </a:solidFill>
                <a:latin typeface="Poppins"/>
                <a:ea typeface="Poppins"/>
                <a:cs typeface="Poppins"/>
                <a:sym typeface="Poppins"/>
              </a:rPr>
              <a:t>Team </a:t>
            </a:r>
            <a:endParaRPr b="1" sz="8265">
              <a:solidFill>
                <a:srgbClr val="004AAD"/>
              </a:solidFill>
              <a:latin typeface="Poppins"/>
              <a:ea typeface="Poppins"/>
              <a:cs typeface="Poppins"/>
              <a:sym typeface="Poppins"/>
            </a:endParaRPr>
          </a:p>
          <a:p>
            <a:pPr indent="0" lvl="0" marL="0" marR="0" rtl="0" algn="ctr">
              <a:lnSpc>
                <a:spcPct val="140012"/>
              </a:lnSpc>
              <a:spcBef>
                <a:spcPts val="0"/>
              </a:spcBef>
              <a:spcAft>
                <a:spcPts val="0"/>
              </a:spcAft>
              <a:buNone/>
            </a:pPr>
            <a:r>
              <a:rPr b="1" lang="en-US" sz="8265">
                <a:solidFill>
                  <a:srgbClr val="004AAD"/>
                </a:solidFill>
                <a:latin typeface="Poppins"/>
                <a:ea typeface="Poppins"/>
                <a:cs typeface="Poppins"/>
                <a:sym typeface="Poppins"/>
              </a:rPr>
              <a:t>Algorithm Architects</a:t>
            </a:r>
            <a:endParaRPr>
              <a:latin typeface="Poppins"/>
              <a:ea typeface="Poppins"/>
              <a:cs typeface="Poppins"/>
              <a:sym typeface="Poppins"/>
            </a:endParaRPr>
          </a:p>
        </p:txBody>
      </p:sp>
      <p:grpSp>
        <p:nvGrpSpPr>
          <p:cNvPr id="86" name="Google Shape;86;p13"/>
          <p:cNvGrpSpPr/>
          <p:nvPr/>
        </p:nvGrpSpPr>
        <p:grpSpPr>
          <a:xfrm>
            <a:off x="-1130300" y="3876923"/>
            <a:ext cx="3086120" cy="2352339"/>
            <a:chOff x="0" y="-47625"/>
            <a:chExt cx="812800" cy="619542"/>
          </a:xfrm>
        </p:grpSpPr>
        <p:sp>
          <p:nvSpPr>
            <p:cNvPr id="87" name="Google Shape;87;p13"/>
            <p:cNvSpPr/>
            <p:nvPr/>
          </p:nvSpPr>
          <p:spPr>
            <a:xfrm>
              <a:off x="0" y="0"/>
              <a:ext cx="812800" cy="571917"/>
            </a:xfrm>
            <a:custGeom>
              <a:rect b="b" l="l" r="r" t="t"/>
              <a:pathLst>
                <a:path extrusionOk="0"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txBox="1"/>
            <p:nvPr/>
          </p:nvSpPr>
          <p:spPr>
            <a:xfrm>
              <a:off x="0" y="-47625"/>
              <a:ext cx="812800" cy="6195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9" name="Google Shape;89;p13"/>
          <p:cNvSpPr txBox="1"/>
          <p:nvPr/>
        </p:nvSpPr>
        <p:spPr>
          <a:xfrm>
            <a:off x="3277825" y="1258775"/>
            <a:ext cx="12391800" cy="831600"/>
          </a:xfrm>
          <a:prstGeom prst="rect">
            <a:avLst/>
          </a:prstGeom>
          <a:noFill/>
          <a:ln>
            <a:noFill/>
          </a:ln>
        </p:spPr>
        <p:txBody>
          <a:bodyPr anchorCtr="0" anchor="t" bIns="0" lIns="0" spcFirstLastPara="1" rIns="0" wrap="square" tIns="0">
            <a:spAutoFit/>
          </a:bodyPr>
          <a:lstStyle/>
          <a:p>
            <a:pPr indent="0" lvl="0" marL="0" marR="0" rtl="0" algn="ctr">
              <a:lnSpc>
                <a:spcPct val="139996"/>
              </a:lnSpc>
              <a:spcBef>
                <a:spcPts val="0"/>
              </a:spcBef>
              <a:spcAft>
                <a:spcPts val="0"/>
              </a:spcAft>
              <a:buNone/>
            </a:pPr>
            <a:r>
              <a:rPr lang="en-US" sz="5403">
                <a:solidFill>
                  <a:srgbClr val="303642"/>
                </a:solidFill>
                <a:latin typeface="Poppins"/>
                <a:ea typeface="Poppins"/>
                <a:cs typeface="Poppins"/>
                <a:sym typeface="Poppins"/>
              </a:rPr>
              <a:t>Capstone Project </a:t>
            </a:r>
            <a:endParaRPr sz="1500">
              <a:latin typeface="Poppins"/>
              <a:ea typeface="Poppins"/>
              <a:cs typeface="Poppins"/>
              <a:sym typeface="Poppins"/>
            </a:endParaRPr>
          </a:p>
        </p:txBody>
      </p:sp>
      <p:sp>
        <p:nvSpPr>
          <p:cNvPr id="90" name="Google Shape;90;p13"/>
          <p:cNvSpPr txBox="1"/>
          <p:nvPr/>
        </p:nvSpPr>
        <p:spPr>
          <a:xfrm>
            <a:off x="4754025" y="7099873"/>
            <a:ext cx="8526900" cy="25593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None/>
            </a:pPr>
            <a:r>
              <a:rPr lang="en-US" sz="2519">
                <a:solidFill>
                  <a:srgbClr val="303642"/>
                </a:solidFill>
                <a:latin typeface="Poppins"/>
                <a:ea typeface="Poppins"/>
                <a:cs typeface="Poppins"/>
                <a:sym typeface="Poppins"/>
              </a:rPr>
              <a:t>Team Members:</a:t>
            </a:r>
            <a:endParaRPr sz="2519">
              <a:solidFill>
                <a:srgbClr val="303642"/>
              </a:solidFill>
              <a:latin typeface="Poppins"/>
              <a:ea typeface="Poppins"/>
              <a:cs typeface="Poppins"/>
              <a:sym typeface="Poppins"/>
            </a:endParaRPr>
          </a:p>
          <a:p>
            <a:pPr indent="-388556" lvl="0" marL="457200" marR="0" rtl="0" algn="ctr">
              <a:lnSpc>
                <a:spcPct val="140018"/>
              </a:lnSpc>
              <a:spcBef>
                <a:spcPts val="0"/>
              </a:spcBef>
              <a:spcAft>
                <a:spcPts val="0"/>
              </a:spcAft>
              <a:buClr>
                <a:srgbClr val="303642"/>
              </a:buClr>
              <a:buSzPts val="2519"/>
              <a:buFont typeface="Poppins"/>
              <a:buAutoNum type="arabicPeriod"/>
            </a:pPr>
            <a:r>
              <a:rPr lang="en-US" sz="2519">
                <a:solidFill>
                  <a:srgbClr val="303642"/>
                </a:solidFill>
                <a:latin typeface="Poppins"/>
                <a:ea typeface="Poppins"/>
                <a:cs typeface="Poppins"/>
                <a:sym typeface="Poppins"/>
              </a:rPr>
              <a:t>Akshada Modak - 202301485</a:t>
            </a:r>
            <a:endParaRPr sz="2519">
              <a:solidFill>
                <a:srgbClr val="303642"/>
              </a:solidFill>
              <a:latin typeface="Poppins"/>
              <a:ea typeface="Poppins"/>
              <a:cs typeface="Poppins"/>
              <a:sym typeface="Poppins"/>
            </a:endParaRPr>
          </a:p>
          <a:p>
            <a:pPr indent="-388556" lvl="0" marL="457200" marR="0" rtl="0" algn="ctr">
              <a:lnSpc>
                <a:spcPct val="140018"/>
              </a:lnSpc>
              <a:spcBef>
                <a:spcPts val="0"/>
              </a:spcBef>
              <a:spcAft>
                <a:spcPts val="0"/>
              </a:spcAft>
              <a:buClr>
                <a:srgbClr val="303642"/>
              </a:buClr>
              <a:buSzPts val="2519"/>
              <a:buFont typeface="Poppins"/>
              <a:buAutoNum type="arabicPeriod"/>
            </a:pPr>
            <a:r>
              <a:rPr lang="en-US" sz="2519">
                <a:solidFill>
                  <a:srgbClr val="303642"/>
                </a:solidFill>
                <a:latin typeface="Poppins"/>
                <a:ea typeface="Poppins"/>
                <a:cs typeface="Poppins"/>
                <a:sym typeface="Poppins"/>
              </a:rPr>
              <a:t>Maanav </a:t>
            </a:r>
            <a:r>
              <a:rPr lang="en-US" sz="2519">
                <a:solidFill>
                  <a:srgbClr val="303642"/>
                </a:solidFill>
                <a:latin typeface="Poppins"/>
                <a:ea typeface="Poppins"/>
                <a:cs typeface="Poppins"/>
                <a:sym typeface="Poppins"/>
              </a:rPr>
              <a:t>Gurubaxani</a:t>
            </a:r>
            <a:r>
              <a:rPr lang="en-US" sz="2519">
                <a:solidFill>
                  <a:srgbClr val="303642"/>
                </a:solidFill>
                <a:latin typeface="Poppins"/>
                <a:ea typeface="Poppins"/>
                <a:cs typeface="Poppins"/>
                <a:sym typeface="Poppins"/>
              </a:rPr>
              <a:t> - 202301438</a:t>
            </a:r>
            <a:endParaRPr sz="2519">
              <a:solidFill>
                <a:srgbClr val="303642"/>
              </a:solidFill>
              <a:latin typeface="Poppins"/>
              <a:ea typeface="Poppins"/>
              <a:cs typeface="Poppins"/>
              <a:sym typeface="Poppins"/>
            </a:endParaRPr>
          </a:p>
          <a:p>
            <a:pPr indent="-388556" lvl="0" marL="457200" marR="0" rtl="0" algn="ctr">
              <a:lnSpc>
                <a:spcPct val="140018"/>
              </a:lnSpc>
              <a:spcBef>
                <a:spcPts val="0"/>
              </a:spcBef>
              <a:spcAft>
                <a:spcPts val="0"/>
              </a:spcAft>
              <a:buClr>
                <a:srgbClr val="303642"/>
              </a:buClr>
              <a:buSzPts val="2519"/>
              <a:buFont typeface="Poppins"/>
              <a:buAutoNum type="arabicPeriod"/>
            </a:pPr>
            <a:r>
              <a:rPr lang="en-US" sz="2519">
                <a:solidFill>
                  <a:srgbClr val="303642"/>
                </a:solidFill>
                <a:latin typeface="Poppins"/>
                <a:ea typeface="Poppins"/>
                <a:cs typeface="Poppins"/>
                <a:sym typeface="Poppins"/>
              </a:rPr>
              <a:t>Harita Rathod - 202301211</a:t>
            </a:r>
            <a:endParaRPr sz="2519">
              <a:solidFill>
                <a:srgbClr val="303642"/>
              </a:solidFill>
              <a:latin typeface="Poppins"/>
              <a:ea typeface="Poppins"/>
              <a:cs typeface="Poppins"/>
              <a:sym typeface="Poppins"/>
            </a:endParaRPr>
          </a:p>
          <a:p>
            <a:pPr indent="-388556" lvl="0" marL="457200" marR="0" rtl="0" algn="ctr">
              <a:lnSpc>
                <a:spcPct val="140018"/>
              </a:lnSpc>
              <a:spcBef>
                <a:spcPts val="0"/>
              </a:spcBef>
              <a:spcAft>
                <a:spcPts val="0"/>
              </a:spcAft>
              <a:buClr>
                <a:srgbClr val="303642"/>
              </a:buClr>
              <a:buSzPts val="2519"/>
              <a:buFont typeface="Poppins"/>
              <a:buAutoNum type="arabicPeriod"/>
            </a:pPr>
            <a:r>
              <a:rPr lang="en-US" sz="2519">
                <a:solidFill>
                  <a:srgbClr val="303642"/>
                </a:solidFill>
                <a:latin typeface="Poppins"/>
                <a:ea typeface="Poppins"/>
                <a:cs typeface="Poppins"/>
                <a:sym typeface="Poppins"/>
              </a:rPr>
              <a:t>Jevik Rakholiya - 202301276</a:t>
            </a:r>
            <a:endParaRPr sz="2519">
              <a:solidFill>
                <a:srgbClr val="303642"/>
              </a:solidFill>
              <a:latin typeface="Poppins"/>
              <a:ea typeface="Poppins"/>
              <a:cs typeface="Poppins"/>
              <a:sym typeface="Poppins"/>
            </a:endParaRPr>
          </a:p>
        </p:txBody>
      </p:sp>
      <p:grpSp>
        <p:nvGrpSpPr>
          <p:cNvPr id="91" name="Google Shape;91;p13"/>
          <p:cNvGrpSpPr/>
          <p:nvPr/>
        </p:nvGrpSpPr>
        <p:grpSpPr>
          <a:xfrm>
            <a:off x="16467343" y="3876924"/>
            <a:ext cx="3086100" cy="2352325"/>
            <a:chOff x="0" y="-47625"/>
            <a:chExt cx="812800" cy="619542"/>
          </a:xfrm>
        </p:grpSpPr>
        <p:sp>
          <p:nvSpPr>
            <p:cNvPr id="92" name="Google Shape;92;p13"/>
            <p:cNvSpPr/>
            <p:nvPr/>
          </p:nvSpPr>
          <p:spPr>
            <a:xfrm>
              <a:off x="0" y="0"/>
              <a:ext cx="812800" cy="571917"/>
            </a:xfrm>
            <a:custGeom>
              <a:rect b="b" l="l" r="r" t="t"/>
              <a:pathLst>
                <a:path extrusionOk="0" h="571917" w="812800">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txBox="1"/>
            <p:nvPr/>
          </p:nvSpPr>
          <p:spPr>
            <a:xfrm>
              <a:off x="0" y="-47625"/>
              <a:ext cx="812800" cy="61954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89" name="Google Shape;189;p22"/>
          <p:cNvGrpSpPr/>
          <p:nvPr/>
        </p:nvGrpSpPr>
        <p:grpSpPr>
          <a:xfrm>
            <a:off x="-970541" y="1825518"/>
            <a:ext cx="1601942" cy="6647613"/>
            <a:chOff x="0" y="-47625"/>
            <a:chExt cx="421908" cy="1750800"/>
          </a:xfrm>
        </p:grpSpPr>
        <p:sp>
          <p:nvSpPr>
            <p:cNvPr id="190" name="Google Shape;190;p22"/>
            <p:cNvSpPr/>
            <p:nvPr/>
          </p:nvSpPr>
          <p:spPr>
            <a:xfrm>
              <a:off x="0" y="0"/>
              <a:ext cx="421908" cy="1703153"/>
            </a:xfrm>
            <a:custGeom>
              <a:rect b="b" l="l" r="r" t="t"/>
              <a:pathLst>
                <a:path extrusionOk="0" h="1703153" w="421908">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
            <p:cNvSpPr txBox="1"/>
            <p:nvPr/>
          </p:nvSpPr>
          <p:spPr>
            <a:xfrm>
              <a:off x="0" y="-47625"/>
              <a:ext cx="421800" cy="17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22"/>
          <p:cNvSpPr txBox="1"/>
          <p:nvPr/>
        </p:nvSpPr>
        <p:spPr>
          <a:xfrm>
            <a:off x="9746700" y="1032875"/>
            <a:ext cx="8541300" cy="7000200"/>
          </a:xfrm>
          <a:prstGeom prst="rect">
            <a:avLst/>
          </a:prstGeom>
          <a:noFill/>
          <a:ln>
            <a:noFill/>
          </a:ln>
        </p:spPr>
        <p:txBody>
          <a:bodyPr anchorCtr="0" anchor="t" bIns="0" lIns="0" spcFirstLastPara="1" rIns="0" wrap="square" tIns="0">
            <a:spAutoFit/>
          </a:bodyPr>
          <a:lstStyle/>
          <a:p>
            <a:pPr indent="0" lvl="0" marL="0" rtl="0" algn="l">
              <a:spcBef>
                <a:spcPts val="155"/>
              </a:spcBef>
              <a:spcAft>
                <a:spcPts val="0"/>
              </a:spcAft>
              <a:buSzPts val="1100"/>
              <a:buNone/>
            </a:pPr>
            <a:r>
              <a:rPr b="1" lang="en-US" sz="2000">
                <a:solidFill>
                  <a:schemeClr val="dk2"/>
                </a:solidFill>
                <a:latin typeface="Courier New"/>
                <a:ea typeface="Courier New"/>
                <a:cs typeface="Courier New"/>
                <a:sym typeface="Courier New"/>
              </a:rPr>
              <a:t>d. ShiftV function:</a:t>
            </a:r>
            <a:endParaRPr b="1" sz="3000">
              <a:solidFill>
                <a:schemeClr val="dk2"/>
              </a:solidFill>
            </a:endParaRPr>
          </a:p>
          <a:p>
            <a:pPr indent="0" lvl="0" marL="0" rtl="0" algn="l">
              <a:spcBef>
                <a:spcPts val="155"/>
              </a:spcBef>
              <a:spcAft>
                <a:spcPts val="0"/>
              </a:spcAft>
              <a:buSzPts val="1100"/>
              <a:buNone/>
            </a:pPr>
            <a:r>
              <a:rPr lang="en-US" sz="3000">
                <a:solidFill>
                  <a:schemeClr val="dk2"/>
                </a:solidFill>
              </a:rPr>
              <a:t>	</a:t>
            </a:r>
            <a:endParaRPr sz="3000">
              <a:solidFill>
                <a:schemeClr val="dk2"/>
              </a:solidFill>
            </a:endParaRPr>
          </a:p>
          <a:p>
            <a:pPr indent="0" lvl="0" marL="0" rtl="0" algn="l">
              <a:spcBef>
                <a:spcPts val="155"/>
              </a:spcBef>
              <a:spcAft>
                <a:spcPts val="0"/>
              </a:spcAft>
              <a:buSzPts val="1100"/>
              <a:buNone/>
            </a:pPr>
            <a:r>
              <a:rPr lang="en-US" sz="3000">
                <a:solidFill>
                  <a:schemeClr val="dk2"/>
                </a:solidFill>
              </a:rPr>
              <a:t>	</a:t>
            </a:r>
            <a:r>
              <a:rPr b="1" lang="en-US" sz="1500">
                <a:solidFill>
                  <a:schemeClr val="dk2"/>
                </a:solidFill>
                <a:latin typeface="Courier New"/>
                <a:ea typeface="Courier New"/>
                <a:cs typeface="Courier New"/>
                <a:sym typeface="Courier New"/>
              </a:rPr>
              <a:t>Function shiftV():</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For i = 0 to VipGates - 1:</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min = arr_of_vip[0]</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 = -1</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For j = 0 to VipGates - 1:</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If min &gt;= arr_of_vip[j]:</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 = j</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min = arr_of_vip[j]</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For</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If a != -1 and min &lt; arr_of_vip[i]:</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Increment arr_of_vip[a] by 1</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Decrement arr_of_vip[i] by 1</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For</a:t>
            </a:r>
            <a:endParaRPr b="1" sz="1500">
              <a:solidFill>
                <a:schemeClr val="dk2"/>
              </a:solidFill>
              <a:latin typeface="Courier New"/>
              <a:ea typeface="Courier New"/>
              <a:cs typeface="Courier New"/>
              <a:sym typeface="Courier New"/>
            </a:endParaRPr>
          </a:p>
          <a:p>
            <a:pPr indent="457200" lvl="0" marL="0" rtl="0" algn="l">
              <a:spcBef>
                <a:spcPts val="155"/>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End Function</a:t>
            </a:r>
            <a:endParaRPr b="1" sz="1500">
              <a:solidFill>
                <a:schemeClr val="dk2"/>
              </a:solidFill>
              <a:latin typeface="Courier New"/>
              <a:ea typeface="Courier New"/>
              <a:cs typeface="Courier New"/>
              <a:sym typeface="Courier New"/>
            </a:endParaRPr>
          </a:p>
          <a:p>
            <a:pPr indent="0" lvl="0" marL="0" rtl="0" algn="l">
              <a:spcBef>
                <a:spcPts val="155"/>
              </a:spcBef>
              <a:spcAft>
                <a:spcPts val="0"/>
              </a:spcAft>
              <a:buClr>
                <a:schemeClr val="dk1"/>
              </a:buClr>
              <a:buSzPts val="1100"/>
              <a:buFont typeface="Arial"/>
              <a:buNone/>
            </a:pPr>
            <a:r>
              <a:t/>
            </a:r>
            <a:endParaRPr b="1" sz="3000">
              <a:solidFill>
                <a:schemeClr val="dk2"/>
              </a:solidFill>
              <a:latin typeface="Courier New"/>
              <a:ea typeface="Courier New"/>
              <a:cs typeface="Courier New"/>
              <a:sym typeface="Courier New"/>
            </a:endParaRPr>
          </a:p>
          <a:p>
            <a:pPr indent="457200" lvl="0" marL="0" marR="0" rtl="0" algn="l">
              <a:lnSpc>
                <a:spcPct val="100000"/>
              </a:lnSpc>
              <a:spcBef>
                <a:spcPts val="155"/>
              </a:spcBef>
              <a:spcAft>
                <a:spcPts val="0"/>
              </a:spcAft>
              <a:buClr>
                <a:schemeClr val="dk1"/>
              </a:buClr>
              <a:buSzPts val="1100"/>
              <a:buFont typeface="Arial"/>
              <a:buNone/>
            </a:pPr>
            <a:r>
              <a:rPr b="1" lang="en-US" sz="2000">
                <a:solidFill>
                  <a:schemeClr val="dk2"/>
                </a:solidFill>
              </a:rPr>
              <a:t>Space Complexity -O(1) </a:t>
            </a:r>
            <a:endParaRPr b="1" sz="2000">
              <a:solidFill>
                <a:schemeClr val="dk2"/>
              </a:solidFill>
            </a:endParaRPr>
          </a:p>
          <a:p>
            <a:pPr indent="457200" lvl="0" marL="0" marR="0" rtl="0" algn="l">
              <a:lnSpc>
                <a:spcPct val="100000"/>
              </a:lnSpc>
              <a:spcBef>
                <a:spcPts val="155"/>
              </a:spcBef>
              <a:spcAft>
                <a:spcPts val="0"/>
              </a:spcAft>
              <a:buClr>
                <a:schemeClr val="dk1"/>
              </a:buClr>
              <a:buSzPts val="1100"/>
              <a:buFont typeface="Arial"/>
              <a:buNone/>
            </a:pPr>
            <a:r>
              <a:rPr b="1" lang="en-US" sz="2000">
                <a:solidFill>
                  <a:schemeClr val="dk2"/>
                </a:solidFill>
              </a:rPr>
              <a:t>Time Complexity - O(VipGates^2) </a:t>
            </a:r>
            <a:endParaRPr b="1" sz="2000">
              <a:solidFill>
                <a:schemeClr val="dk2"/>
              </a:solidFill>
            </a:endParaRPr>
          </a:p>
          <a:p>
            <a:pPr indent="0" lvl="0" marL="1374267" marR="0" rtl="0" algn="l">
              <a:lnSpc>
                <a:spcPct val="100000"/>
              </a:lnSpc>
              <a:spcBef>
                <a:spcPts val="155"/>
              </a:spcBef>
              <a:spcAft>
                <a:spcPts val="0"/>
              </a:spcAft>
              <a:buClr>
                <a:schemeClr val="dk1"/>
              </a:buClr>
              <a:buSzPts val="1100"/>
              <a:buFont typeface="Arial"/>
              <a:buNone/>
            </a:pPr>
            <a:r>
              <a:t/>
            </a:r>
            <a:endParaRPr b="1" sz="2000">
              <a:solidFill>
                <a:schemeClr val="dk2"/>
              </a:solidFill>
            </a:endParaRPr>
          </a:p>
        </p:txBody>
      </p:sp>
      <p:sp>
        <p:nvSpPr>
          <p:cNvPr id="193" name="Google Shape;193;p22"/>
          <p:cNvSpPr txBox="1"/>
          <p:nvPr/>
        </p:nvSpPr>
        <p:spPr>
          <a:xfrm>
            <a:off x="413325" y="273375"/>
            <a:ext cx="7855800" cy="10166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t/>
            </a:r>
            <a:endParaRPr b="1" sz="2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20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2000">
                <a:solidFill>
                  <a:schemeClr val="dk2"/>
                </a:solidFill>
                <a:latin typeface="Courier New"/>
                <a:ea typeface="Courier New"/>
                <a:cs typeface="Courier New"/>
                <a:sym typeface="Courier New"/>
              </a:rPr>
              <a:t>    c</a:t>
            </a:r>
            <a:r>
              <a:rPr b="1" lang="en-US" sz="2000">
                <a:solidFill>
                  <a:schemeClr val="dk2"/>
                </a:solidFill>
                <a:latin typeface="Courier New"/>
                <a:ea typeface="Courier New"/>
                <a:cs typeface="Courier New"/>
                <a:sym typeface="Courier New"/>
              </a:rPr>
              <a:t>. Shift function</a:t>
            </a:r>
            <a:r>
              <a:rPr b="1" lang="en-US" sz="3000">
                <a:solidFill>
                  <a:schemeClr val="dk2"/>
                </a:solidFill>
              </a:rPr>
              <a:t> </a:t>
            </a:r>
            <a:endParaRPr b="1" sz="3000">
              <a:solidFill>
                <a:schemeClr val="dk2"/>
              </a:solidFill>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Function shift():</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For i = 0 to Gates - 1:</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min = arr_of_gates[0]</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 = -1</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For j = 0 to Gates - 1:</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If min &gt;= arr_of_gates[j]:</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 = j</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min = arr_of_gates[j]</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For</a:t>
            </a:r>
            <a:endParaRPr b="1" sz="1500">
              <a:solidFill>
                <a:schemeClr val="dk2"/>
              </a:solidFill>
              <a:latin typeface="Courier New"/>
              <a:ea typeface="Courier New"/>
              <a:cs typeface="Courier New"/>
              <a:sym typeface="Courier New"/>
            </a:endParaRPr>
          </a:p>
          <a:p>
            <a:pPr indent="0" lvl="0" marL="0" rtl="0" algn="l">
              <a:spcBef>
                <a:spcPts val="1478"/>
              </a:spcBef>
              <a:spcAft>
                <a:spcPts val="0"/>
              </a:spcAft>
              <a:buClr>
                <a:schemeClr val="dk1"/>
              </a:buClr>
              <a:buSzPts val="1100"/>
              <a:buFont typeface="Arial"/>
              <a:buNone/>
            </a:pPr>
            <a:r>
              <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If a != -1 and min &lt; arr_of_gates[i]:</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Increment arr_of_gates[a] by 1</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Decrement arr_of_gates[i] by 1</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For</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End Function</a:t>
            </a:r>
            <a:endParaRPr b="1" sz="1500">
              <a:solidFill>
                <a:schemeClr val="dk2"/>
              </a:solidFill>
              <a:latin typeface="Courier New"/>
              <a:ea typeface="Courier New"/>
              <a:cs typeface="Courier New"/>
              <a:sym typeface="Courier New"/>
            </a:endParaRPr>
          </a:p>
          <a:p>
            <a:pPr indent="0" lvl="0" marL="1376172" rtl="0" algn="l">
              <a:spcBef>
                <a:spcPts val="1478"/>
              </a:spcBef>
              <a:spcAft>
                <a:spcPts val="0"/>
              </a:spcAft>
              <a:buClr>
                <a:schemeClr val="dk1"/>
              </a:buClr>
              <a:buSzPts val="1100"/>
              <a:buFont typeface="Arial"/>
              <a:buNone/>
            </a:pPr>
            <a:r>
              <a:t/>
            </a:r>
            <a:endParaRPr b="1" sz="1500">
              <a:solidFill>
                <a:schemeClr val="dk2"/>
              </a:solidFill>
              <a:latin typeface="Courier New"/>
              <a:ea typeface="Courier New"/>
              <a:cs typeface="Courier New"/>
              <a:sym typeface="Courier New"/>
            </a:endParaRPr>
          </a:p>
          <a:p>
            <a:pPr indent="457200" lvl="0" marL="914400" marR="0" rtl="0" algn="l">
              <a:lnSpc>
                <a:spcPct val="100000"/>
              </a:lnSpc>
              <a:spcBef>
                <a:spcPts val="155"/>
              </a:spcBef>
              <a:spcAft>
                <a:spcPts val="0"/>
              </a:spcAft>
              <a:buNone/>
            </a:pPr>
            <a:r>
              <a:rPr b="1" lang="en-US" sz="2000">
                <a:solidFill>
                  <a:schemeClr val="dk2"/>
                </a:solidFill>
              </a:rPr>
              <a:t>Space Complexity -O(1) </a:t>
            </a:r>
            <a:endParaRPr b="1" sz="2000">
              <a:solidFill>
                <a:schemeClr val="dk2"/>
              </a:solidFill>
            </a:endParaRPr>
          </a:p>
          <a:p>
            <a:pPr indent="0" lvl="0" marL="1374267" rtl="0" algn="l">
              <a:spcBef>
                <a:spcPts val="155"/>
              </a:spcBef>
              <a:spcAft>
                <a:spcPts val="0"/>
              </a:spcAft>
              <a:buClr>
                <a:schemeClr val="dk1"/>
              </a:buClr>
              <a:buSzPts val="1100"/>
              <a:buFont typeface="Arial"/>
              <a:buNone/>
            </a:pPr>
            <a:r>
              <a:rPr b="1" lang="en-US" sz="2000">
                <a:solidFill>
                  <a:schemeClr val="dk2"/>
                </a:solidFill>
              </a:rPr>
              <a:t>Time Complexity - O(Gates^2) </a:t>
            </a:r>
            <a:endParaRPr b="1" sz="3000">
              <a:solidFill>
                <a:schemeClr val="dk2"/>
              </a:solidFill>
            </a:endParaRPr>
          </a:p>
          <a:p>
            <a:pPr indent="0" lvl="0" marL="2366298" rtl="0" algn="l">
              <a:spcBef>
                <a:spcPts val="155"/>
              </a:spcBef>
              <a:spcAft>
                <a:spcPts val="0"/>
              </a:spcAft>
              <a:buClr>
                <a:schemeClr val="dk1"/>
              </a:buClr>
              <a:buSzPts val="1100"/>
              <a:buFont typeface="Arial"/>
              <a:buNone/>
            </a:pPr>
            <a:r>
              <a:t/>
            </a:r>
            <a:endParaRPr b="1" sz="2400">
              <a:solidFill>
                <a:schemeClr val="dk1"/>
              </a:solidFill>
            </a:endParaRPr>
          </a:p>
          <a:p>
            <a:pPr indent="0" lvl="0" marL="1804630" rtl="0" algn="l">
              <a:spcBef>
                <a:spcPts val="54"/>
              </a:spcBef>
              <a:spcAft>
                <a:spcPts val="0"/>
              </a:spcAft>
              <a:buSzPts val="1100"/>
              <a:buNone/>
            </a:pPr>
            <a:r>
              <a:t/>
            </a:r>
            <a:endParaRPr sz="2000">
              <a:solidFill>
                <a:schemeClr val="dk1"/>
              </a:solidFill>
            </a:endParaRPr>
          </a:p>
        </p:txBody>
      </p:sp>
      <p:cxnSp>
        <p:nvCxnSpPr>
          <p:cNvPr id="194" name="Google Shape;194;p22"/>
          <p:cNvCxnSpPr/>
          <p:nvPr/>
        </p:nvCxnSpPr>
        <p:spPr>
          <a:xfrm flipH="1">
            <a:off x="9136650" y="958125"/>
            <a:ext cx="14700" cy="87972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00" name="Google Shape;200;p23"/>
          <p:cNvGrpSpPr/>
          <p:nvPr/>
        </p:nvGrpSpPr>
        <p:grpSpPr>
          <a:xfrm>
            <a:off x="-257175" y="4321423"/>
            <a:ext cx="18802628" cy="2187440"/>
            <a:chOff x="0" y="-47625"/>
            <a:chExt cx="4952100" cy="576112"/>
          </a:xfrm>
        </p:grpSpPr>
        <p:sp>
          <p:nvSpPr>
            <p:cNvPr id="201" name="Google Shape;201;p23"/>
            <p:cNvSpPr/>
            <p:nvPr/>
          </p:nvSpPr>
          <p:spPr>
            <a:xfrm>
              <a:off x="0" y="0"/>
              <a:ext cx="4952059" cy="528487"/>
            </a:xfrm>
            <a:custGeom>
              <a:rect b="b" l="l" r="r" t="t"/>
              <a:pathLst>
                <a:path extrusionOk="0" h="528487" w="4952059">
                  <a:moveTo>
                    <a:pt x="20999" y="0"/>
                  </a:moveTo>
                  <a:lnTo>
                    <a:pt x="4931060" y="0"/>
                  </a:lnTo>
                  <a:cubicBezTo>
                    <a:pt x="4936629" y="0"/>
                    <a:pt x="4941970" y="2212"/>
                    <a:pt x="4945909" y="6151"/>
                  </a:cubicBezTo>
                  <a:cubicBezTo>
                    <a:pt x="4949847" y="10089"/>
                    <a:pt x="4952059" y="15430"/>
                    <a:pt x="4952059" y="20999"/>
                  </a:cubicBezTo>
                  <a:lnTo>
                    <a:pt x="4952059" y="507488"/>
                  </a:lnTo>
                  <a:cubicBezTo>
                    <a:pt x="4952059" y="519086"/>
                    <a:pt x="4942658" y="528487"/>
                    <a:pt x="4931060" y="528487"/>
                  </a:cubicBezTo>
                  <a:lnTo>
                    <a:pt x="20999" y="528487"/>
                  </a:lnTo>
                  <a:cubicBezTo>
                    <a:pt x="15430" y="528487"/>
                    <a:pt x="10089" y="526275"/>
                    <a:pt x="6151" y="522337"/>
                  </a:cubicBezTo>
                  <a:cubicBezTo>
                    <a:pt x="2212" y="518399"/>
                    <a:pt x="0" y="513057"/>
                    <a:pt x="0" y="507488"/>
                  </a:cubicBezTo>
                  <a:lnTo>
                    <a:pt x="0" y="20999"/>
                  </a:lnTo>
                  <a:cubicBezTo>
                    <a:pt x="0" y="15430"/>
                    <a:pt x="2212" y="10089"/>
                    <a:pt x="6151" y="6151"/>
                  </a:cubicBezTo>
                  <a:cubicBezTo>
                    <a:pt x="10089" y="2212"/>
                    <a:pt x="15430" y="0"/>
                    <a:pt x="20999"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txBox="1"/>
            <p:nvPr/>
          </p:nvSpPr>
          <p:spPr>
            <a:xfrm>
              <a:off x="0" y="-47625"/>
              <a:ext cx="4952100" cy="576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3" name="Google Shape;203;p23"/>
          <p:cNvSpPr txBox="1"/>
          <p:nvPr/>
        </p:nvSpPr>
        <p:spPr>
          <a:xfrm>
            <a:off x="1530175" y="4978650"/>
            <a:ext cx="15202500" cy="87300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lang="en-US" sz="5672">
                <a:solidFill>
                  <a:srgbClr val="FFFFFF"/>
                </a:solidFill>
                <a:latin typeface="League Spartan"/>
                <a:ea typeface="League Spartan"/>
                <a:cs typeface="League Spartan"/>
                <a:sym typeface="League Spartan"/>
              </a:rPr>
              <a:t>Insert New Function Flow Chart</a:t>
            </a:r>
            <a:endParaRPr b="1" sz="5672">
              <a:solidFill>
                <a:srgbClr val="FFFFFF"/>
              </a:solidFill>
              <a:latin typeface="League Spartan"/>
              <a:ea typeface="League Spartan"/>
              <a:cs typeface="League Spartan"/>
              <a:sym typeface="League Spart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4"/>
          <p:cNvPicPr preferRelativeResize="0"/>
          <p:nvPr/>
        </p:nvPicPr>
        <p:blipFill>
          <a:blip r:embed="rId3">
            <a:alphaModFix/>
          </a:blip>
          <a:stretch>
            <a:fillRect/>
          </a:stretch>
        </p:blipFill>
        <p:spPr>
          <a:xfrm>
            <a:off x="965650" y="152400"/>
            <a:ext cx="15312249" cy="9982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14" name="Google Shape;214;p25"/>
          <p:cNvGrpSpPr/>
          <p:nvPr/>
        </p:nvGrpSpPr>
        <p:grpSpPr>
          <a:xfrm>
            <a:off x="-257175" y="4321423"/>
            <a:ext cx="18802628" cy="2187440"/>
            <a:chOff x="0" y="-47625"/>
            <a:chExt cx="4952100" cy="576112"/>
          </a:xfrm>
        </p:grpSpPr>
        <p:sp>
          <p:nvSpPr>
            <p:cNvPr id="215" name="Google Shape;215;p25"/>
            <p:cNvSpPr/>
            <p:nvPr/>
          </p:nvSpPr>
          <p:spPr>
            <a:xfrm>
              <a:off x="0" y="0"/>
              <a:ext cx="4952059" cy="528487"/>
            </a:xfrm>
            <a:custGeom>
              <a:rect b="b" l="l" r="r" t="t"/>
              <a:pathLst>
                <a:path extrusionOk="0" h="528487" w="4952059">
                  <a:moveTo>
                    <a:pt x="20999" y="0"/>
                  </a:moveTo>
                  <a:lnTo>
                    <a:pt x="4931060" y="0"/>
                  </a:lnTo>
                  <a:cubicBezTo>
                    <a:pt x="4936629" y="0"/>
                    <a:pt x="4941970" y="2212"/>
                    <a:pt x="4945909" y="6151"/>
                  </a:cubicBezTo>
                  <a:cubicBezTo>
                    <a:pt x="4949847" y="10089"/>
                    <a:pt x="4952059" y="15430"/>
                    <a:pt x="4952059" y="20999"/>
                  </a:cubicBezTo>
                  <a:lnTo>
                    <a:pt x="4952059" y="507488"/>
                  </a:lnTo>
                  <a:cubicBezTo>
                    <a:pt x="4952059" y="519086"/>
                    <a:pt x="4942658" y="528487"/>
                    <a:pt x="4931060" y="528487"/>
                  </a:cubicBezTo>
                  <a:lnTo>
                    <a:pt x="20999" y="528487"/>
                  </a:lnTo>
                  <a:cubicBezTo>
                    <a:pt x="15430" y="528487"/>
                    <a:pt x="10089" y="526275"/>
                    <a:pt x="6151" y="522337"/>
                  </a:cubicBezTo>
                  <a:cubicBezTo>
                    <a:pt x="2212" y="518399"/>
                    <a:pt x="0" y="513057"/>
                    <a:pt x="0" y="507488"/>
                  </a:cubicBezTo>
                  <a:lnTo>
                    <a:pt x="0" y="20999"/>
                  </a:lnTo>
                  <a:cubicBezTo>
                    <a:pt x="0" y="15430"/>
                    <a:pt x="2212" y="10089"/>
                    <a:pt x="6151" y="6151"/>
                  </a:cubicBezTo>
                  <a:cubicBezTo>
                    <a:pt x="10089" y="2212"/>
                    <a:pt x="15430" y="0"/>
                    <a:pt x="20999"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txBox="1"/>
            <p:nvPr/>
          </p:nvSpPr>
          <p:spPr>
            <a:xfrm>
              <a:off x="0" y="-47625"/>
              <a:ext cx="4952100" cy="576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7" name="Google Shape;217;p25"/>
          <p:cNvSpPr txBox="1"/>
          <p:nvPr/>
        </p:nvSpPr>
        <p:spPr>
          <a:xfrm>
            <a:off x="1530175" y="4978650"/>
            <a:ext cx="15202500" cy="87300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lang="en-US" sz="5672">
                <a:solidFill>
                  <a:srgbClr val="FFFFFF"/>
                </a:solidFill>
                <a:latin typeface="League Spartan"/>
                <a:ea typeface="League Spartan"/>
                <a:cs typeface="League Spartan"/>
                <a:sym typeface="League Spartan"/>
              </a:rPr>
              <a:t>Insert New Vip Function Flow Chart</a:t>
            </a:r>
            <a:endParaRPr b="1" sz="5672">
              <a:solidFill>
                <a:srgbClr val="FFFFFF"/>
              </a:solidFill>
              <a:latin typeface="League Spartan"/>
              <a:ea typeface="League Spartan"/>
              <a:cs typeface="League Spartan"/>
              <a:sym typeface="League Spart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26"/>
          <p:cNvPicPr preferRelativeResize="0"/>
          <p:nvPr/>
        </p:nvPicPr>
        <p:blipFill>
          <a:blip r:embed="rId3">
            <a:alphaModFix/>
          </a:blip>
          <a:stretch>
            <a:fillRect/>
          </a:stretch>
        </p:blipFill>
        <p:spPr>
          <a:xfrm>
            <a:off x="152400" y="152400"/>
            <a:ext cx="17918825" cy="998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28" name="Google Shape;228;p27"/>
          <p:cNvGrpSpPr/>
          <p:nvPr/>
        </p:nvGrpSpPr>
        <p:grpSpPr>
          <a:xfrm>
            <a:off x="-257175" y="4321423"/>
            <a:ext cx="18802628" cy="2187440"/>
            <a:chOff x="0" y="-47625"/>
            <a:chExt cx="4952100" cy="576112"/>
          </a:xfrm>
        </p:grpSpPr>
        <p:sp>
          <p:nvSpPr>
            <p:cNvPr id="229" name="Google Shape;229;p27"/>
            <p:cNvSpPr/>
            <p:nvPr/>
          </p:nvSpPr>
          <p:spPr>
            <a:xfrm>
              <a:off x="0" y="0"/>
              <a:ext cx="4952059" cy="528487"/>
            </a:xfrm>
            <a:custGeom>
              <a:rect b="b" l="l" r="r" t="t"/>
              <a:pathLst>
                <a:path extrusionOk="0" h="528487" w="4952059">
                  <a:moveTo>
                    <a:pt x="20999" y="0"/>
                  </a:moveTo>
                  <a:lnTo>
                    <a:pt x="4931060" y="0"/>
                  </a:lnTo>
                  <a:cubicBezTo>
                    <a:pt x="4936629" y="0"/>
                    <a:pt x="4941970" y="2212"/>
                    <a:pt x="4945909" y="6151"/>
                  </a:cubicBezTo>
                  <a:cubicBezTo>
                    <a:pt x="4949847" y="10089"/>
                    <a:pt x="4952059" y="15430"/>
                    <a:pt x="4952059" y="20999"/>
                  </a:cubicBezTo>
                  <a:lnTo>
                    <a:pt x="4952059" y="507488"/>
                  </a:lnTo>
                  <a:cubicBezTo>
                    <a:pt x="4952059" y="519086"/>
                    <a:pt x="4942658" y="528487"/>
                    <a:pt x="4931060" y="528487"/>
                  </a:cubicBezTo>
                  <a:lnTo>
                    <a:pt x="20999" y="528487"/>
                  </a:lnTo>
                  <a:cubicBezTo>
                    <a:pt x="15430" y="528487"/>
                    <a:pt x="10089" y="526275"/>
                    <a:pt x="6151" y="522337"/>
                  </a:cubicBezTo>
                  <a:cubicBezTo>
                    <a:pt x="2212" y="518399"/>
                    <a:pt x="0" y="513057"/>
                    <a:pt x="0" y="507488"/>
                  </a:cubicBezTo>
                  <a:lnTo>
                    <a:pt x="0" y="20999"/>
                  </a:lnTo>
                  <a:cubicBezTo>
                    <a:pt x="0" y="15430"/>
                    <a:pt x="2212" y="10089"/>
                    <a:pt x="6151" y="6151"/>
                  </a:cubicBezTo>
                  <a:cubicBezTo>
                    <a:pt x="10089" y="2212"/>
                    <a:pt x="15430" y="0"/>
                    <a:pt x="20999"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txBox="1"/>
            <p:nvPr/>
          </p:nvSpPr>
          <p:spPr>
            <a:xfrm>
              <a:off x="0" y="-47625"/>
              <a:ext cx="4952100" cy="576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1" name="Google Shape;231;p27"/>
          <p:cNvSpPr txBox="1"/>
          <p:nvPr/>
        </p:nvSpPr>
        <p:spPr>
          <a:xfrm>
            <a:off x="1530175" y="4978650"/>
            <a:ext cx="15202500" cy="87300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lang="en-US" sz="5672">
                <a:solidFill>
                  <a:srgbClr val="FFFFFF"/>
                </a:solidFill>
                <a:latin typeface="League Spartan"/>
                <a:ea typeface="League Spartan"/>
                <a:cs typeface="League Spartan"/>
                <a:sym typeface="League Spartan"/>
              </a:rPr>
              <a:t>Shift</a:t>
            </a:r>
            <a:r>
              <a:rPr b="1" lang="en-US" sz="5672">
                <a:solidFill>
                  <a:srgbClr val="FFFFFF"/>
                </a:solidFill>
                <a:latin typeface="League Spartan"/>
                <a:ea typeface="League Spartan"/>
                <a:cs typeface="League Spartan"/>
                <a:sym typeface="League Spartan"/>
              </a:rPr>
              <a:t> Vip1 Function Flow Chart</a:t>
            </a:r>
            <a:endParaRPr b="1" sz="5672">
              <a:solidFill>
                <a:srgbClr val="FFFFFF"/>
              </a:solidFill>
              <a:latin typeface="League Spartan"/>
              <a:ea typeface="League Spartan"/>
              <a:cs typeface="League Spartan"/>
              <a:sym typeface="League Spart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8"/>
          <p:cNvPicPr preferRelativeResize="0"/>
          <p:nvPr/>
        </p:nvPicPr>
        <p:blipFill>
          <a:blip r:embed="rId3">
            <a:alphaModFix/>
          </a:blip>
          <a:stretch>
            <a:fillRect/>
          </a:stretch>
        </p:blipFill>
        <p:spPr>
          <a:xfrm>
            <a:off x="152400" y="152400"/>
            <a:ext cx="17903677" cy="99821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42" name="Google Shape;242;p29"/>
          <p:cNvGrpSpPr/>
          <p:nvPr/>
        </p:nvGrpSpPr>
        <p:grpSpPr>
          <a:xfrm>
            <a:off x="-257175" y="4321423"/>
            <a:ext cx="18802628" cy="2187440"/>
            <a:chOff x="0" y="-47625"/>
            <a:chExt cx="4952100" cy="576112"/>
          </a:xfrm>
        </p:grpSpPr>
        <p:sp>
          <p:nvSpPr>
            <p:cNvPr id="243" name="Google Shape;243;p29"/>
            <p:cNvSpPr/>
            <p:nvPr/>
          </p:nvSpPr>
          <p:spPr>
            <a:xfrm>
              <a:off x="0" y="0"/>
              <a:ext cx="4952059" cy="528487"/>
            </a:xfrm>
            <a:custGeom>
              <a:rect b="b" l="l" r="r" t="t"/>
              <a:pathLst>
                <a:path extrusionOk="0" h="528487" w="4952059">
                  <a:moveTo>
                    <a:pt x="20999" y="0"/>
                  </a:moveTo>
                  <a:lnTo>
                    <a:pt x="4931060" y="0"/>
                  </a:lnTo>
                  <a:cubicBezTo>
                    <a:pt x="4936629" y="0"/>
                    <a:pt x="4941970" y="2212"/>
                    <a:pt x="4945909" y="6151"/>
                  </a:cubicBezTo>
                  <a:cubicBezTo>
                    <a:pt x="4949847" y="10089"/>
                    <a:pt x="4952059" y="15430"/>
                    <a:pt x="4952059" y="20999"/>
                  </a:cubicBezTo>
                  <a:lnTo>
                    <a:pt x="4952059" y="507488"/>
                  </a:lnTo>
                  <a:cubicBezTo>
                    <a:pt x="4952059" y="519086"/>
                    <a:pt x="4942658" y="528487"/>
                    <a:pt x="4931060" y="528487"/>
                  </a:cubicBezTo>
                  <a:lnTo>
                    <a:pt x="20999" y="528487"/>
                  </a:lnTo>
                  <a:cubicBezTo>
                    <a:pt x="15430" y="528487"/>
                    <a:pt x="10089" y="526275"/>
                    <a:pt x="6151" y="522337"/>
                  </a:cubicBezTo>
                  <a:cubicBezTo>
                    <a:pt x="2212" y="518399"/>
                    <a:pt x="0" y="513057"/>
                    <a:pt x="0" y="507488"/>
                  </a:cubicBezTo>
                  <a:lnTo>
                    <a:pt x="0" y="20999"/>
                  </a:lnTo>
                  <a:cubicBezTo>
                    <a:pt x="0" y="15430"/>
                    <a:pt x="2212" y="10089"/>
                    <a:pt x="6151" y="6151"/>
                  </a:cubicBezTo>
                  <a:cubicBezTo>
                    <a:pt x="10089" y="2212"/>
                    <a:pt x="15430" y="0"/>
                    <a:pt x="20999"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txBox="1"/>
            <p:nvPr/>
          </p:nvSpPr>
          <p:spPr>
            <a:xfrm>
              <a:off x="0" y="-47625"/>
              <a:ext cx="4952100" cy="576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5" name="Google Shape;245;p29"/>
          <p:cNvSpPr txBox="1"/>
          <p:nvPr/>
        </p:nvSpPr>
        <p:spPr>
          <a:xfrm>
            <a:off x="1530175" y="4978650"/>
            <a:ext cx="15202500" cy="87300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lang="en-US" sz="5672">
                <a:solidFill>
                  <a:srgbClr val="FFFFFF"/>
                </a:solidFill>
                <a:latin typeface="League Spartan"/>
                <a:ea typeface="League Spartan"/>
                <a:cs typeface="League Spartan"/>
                <a:sym typeface="League Spartan"/>
              </a:rPr>
              <a:t>Shift1 Function Flow Chart</a:t>
            </a:r>
            <a:endParaRPr b="1" sz="5672">
              <a:solidFill>
                <a:srgbClr val="FFFFFF"/>
              </a:solidFill>
              <a:latin typeface="League Spartan"/>
              <a:ea typeface="League Spartan"/>
              <a:cs typeface="League Spartan"/>
              <a:sym typeface="League Spart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30"/>
          <p:cNvPicPr preferRelativeResize="0"/>
          <p:nvPr/>
        </p:nvPicPr>
        <p:blipFill>
          <a:blip r:embed="rId3">
            <a:alphaModFix/>
          </a:blip>
          <a:stretch>
            <a:fillRect/>
          </a:stretch>
        </p:blipFill>
        <p:spPr>
          <a:xfrm>
            <a:off x="1103575" y="152400"/>
            <a:ext cx="15883776" cy="99821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256" name="Google Shape;256;p31"/>
          <p:cNvGrpSpPr/>
          <p:nvPr/>
        </p:nvGrpSpPr>
        <p:grpSpPr>
          <a:xfrm>
            <a:off x="-257175" y="4321427"/>
            <a:ext cx="18939306" cy="2812464"/>
            <a:chOff x="0" y="-47625"/>
            <a:chExt cx="4952100" cy="576112"/>
          </a:xfrm>
        </p:grpSpPr>
        <p:sp>
          <p:nvSpPr>
            <p:cNvPr id="257" name="Google Shape;257;p31"/>
            <p:cNvSpPr/>
            <p:nvPr/>
          </p:nvSpPr>
          <p:spPr>
            <a:xfrm>
              <a:off x="0" y="0"/>
              <a:ext cx="4952059" cy="528487"/>
            </a:xfrm>
            <a:custGeom>
              <a:rect b="b" l="l" r="r" t="t"/>
              <a:pathLst>
                <a:path extrusionOk="0" h="528487" w="4952059">
                  <a:moveTo>
                    <a:pt x="20999" y="0"/>
                  </a:moveTo>
                  <a:lnTo>
                    <a:pt x="4931060" y="0"/>
                  </a:lnTo>
                  <a:cubicBezTo>
                    <a:pt x="4936629" y="0"/>
                    <a:pt x="4941970" y="2212"/>
                    <a:pt x="4945909" y="6151"/>
                  </a:cubicBezTo>
                  <a:cubicBezTo>
                    <a:pt x="4949847" y="10089"/>
                    <a:pt x="4952059" y="15430"/>
                    <a:pt x="4952059" y="20999"/>
                  </a:cubicBezTo>
                  <a:lnTo>
                    <a:pt x="4952059" y="507488"/>
                  </a:lnTo>
                  <a:cubicBezTo>
                    <a:pt x="4952059" y="519086"/>
                    <a:pt x="4942658" y="528487"/>
                    <a:pt x="4931060" y="528487"/>
                  </a:cubicBezTo>
                  <a:lnTo>
                    <a:pt x="20999" y="528487"/>
                  </a:lnTo>
                  <a:cubicBezTo>
                    <a:pt x="15430" y="528487"/>
                    <a:pt x="10089" y="526275"/>
                    <a:pt x="6151" y="522337"/>
                  </a:cubicBezTo>
                  <a:cubicBezTo>
                    <a:pt x="2212" y="518399"/>
                    <a:pt x="0" y="513057"/>
                    <a:pt x="0" y="507488"/>
                  </a:cubicBezTo>
                  <a:lnTo>
                    <a:pt x="0" y="20999"/>
                  </a:lnTo>
                  <a:cubicBezTo>
                    <a:pt x="0" y="15430"/>
                    <a:pt x="2212" y="10089"/>
                    <a:pt x="6151" y="6151"/>
                  </a:cubicBezTo>
                  <a:cubicBezTo>
                    <a:pt x="10089" y="2212"/>
                    <a:pt x="15430" y="0"/>
                    <a:pt x="20999"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txBox="1"/>
            <p:nvPr/>
          </p:nvSpPr>
          <p:spPr>
            <a:xfrm>
              <a:off x="0" y="-47625"/>
              <a:ext cx="4952100" cy="576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9" name="Google Shape;259;p31"/>
          <p:cNvSpPr txBox="1"/>
          <p:nvPr/>
        </p:nvSpPr>
        <p:spPr>
          <a:xfrm>
            <a:off x="1530175" y="4978650"/>
            <a:ext cx="15202500" cy="406560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lang="en-US" sz="5472">
                <a:solidFill>
                  <a:srgbClr val="FFFFFF"/>
                </a:solidFill>
                <a:latin typeface="League Spartan"/>
                <a:ea typeface="League Spartan"/>
                <a:cs typeface="League Spartan"/>
                <a:sym typeface="League Spartan"/>
              </a:rPr>
              <a:t>Video Link of our Project </a:t>
            </a:r>
            <a:r>
              <a:rPr b="1" lang="en-US" sz="6072">
                <a:solidFill>
                  <a:srgbClr val="FFFFFF"/>
                </a:solidFill>
                <a:latin typeface="League Spartan"/>
                <a:ea typeface="League Spartan"/>
                <a:cs typeface="League Spartan"/>
                <a:sym typeface="League Spartan"/>
              </a:rPr>
              <a:t>- </a:t>
            </a:r>
            <a:r>
              <a:rPr b="1" lang="en-US" sz="2772" u="sng">
                <a:solidFill>
                  <a:schemeClr val="lt1"/>
                </a:solidFill>
                <a:latin typeface="League Spartan"/>
                <a:ea typeface="League Spartan"/>
                <a:cs typeface="League Spartan"/>
                <a:sym typeface="League Spartan"/>
                <a:hlinkClick r:id="rId4">
                  <a:extLst>
                    <a:ext uri="{A12FA001-AC4F-418D-AE19-62706E023703}">
                      <ahyp:hlinkClr val="tx"/>
                    </a:ext>
                  </a:extLst>
                </a:hlinkClick>
              </a:rPr>
              <a:t>https://drive.google.com/drive/folders/1C9REwmyucLr7yRY-BbGBsyd7x_ARYxSe?usp=sharing</a:t>
            </a:r>
            <a:endParaRPr b="1" sz="2772">
              <a:solidFill>
                <a:schemeClr val="lt1"/>
              </a:solidFill>
              <a:latin typeface="League Spartan"/>
              <a:ea typeface="League Spartan"/>
              <a:cs typeface="League Spartan"/>
              <a:sym typeface="League Spartan"/>
            </a:endParaRPr>
          </a:p>
          <a:p>
            <a:pPr indent="0" lvl="0" marL="0" marR="0" rtl="0" algn="ctr">
              <a:lnSpc>
                <a:spcPct val="139985"/>
              </a:lnSpc>
              <a:spcBef>
                <a:spcPts val="0"/>
              </a:spcBef>
              <a:spcAft>
                <a:spcPts val="0"/>
              </a:spcAft>
              <a:buNone/>
            </a:pPr>
            <a:r>
              <a:t/>
            </a:r>
            <a:endParaRPr b="1" sz="5972">
              <a:solidFill>
                <a:srgbClr val="FFFFFF"/>
              </a:solidFill>
              <a:latin typeface="League Spartan"/>
              <a:ea typeface="League Spartan"/>
              <a:cs typeface="League Spartan"/>
              <a:sym typeface="League Spartan"/>
            </a:endParaRPr>
          </a:p>
          <a:p>
            <a:pPr indent="0" lvl="0" marL="0" marR="0" rtl="0" algn="ctr">
              <a:lnSpc>
                <a:spcPct val="139985"/>
              </a:lnSpc>
              <a:spcBef>
                <a:spcPts val="0"/>
              </a:spcBef>
              <a:spcAft>
                <a:spcPts val="0"/>
              </a:spcAft>
              <a:buNone/>
            </a:pPr>
            <a:r>
              <a:t/>
            </a:r>
            <a:endParaRPr b="1" sz="5672">
              <a:solidFill>
                <a:srgbClr val="FFFFFF"/>
              </a:solidFill>
              <a:latin typeface="League Spartan"/>
              <a:ea typeface="League Spartan"/>
              <a:cs typeface="League Spartan"/>
              <a:sym typeface="League Spart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p:nvPr/>
        </p:nvSpPr>
        <p:spPr>
          <a:xfrm>
            <a:off x="7620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99" name="Google Shape;99;p14"/>
          <p:cNvGrpSpPr/>
          <p:nvPr/>
        </p:nvGrpSpPr>
        <p:grpSpPr>
          <a:xfrm>
            <a:off x="0" y="-180827"/>
            <a:ext cx="6792753" cy="10467894"/>
            <a:chOff x="0" y="-47625"/>
            <a:chExt cx="1789026" cy="2756958"/>
          </a:xfrm>
        </p:grpSpPr>
        <p:sp>
          <p:nvSpPr>
            <p:cNvPr id="100" name="Google Shape;100;p14"/>
            <p:cNvSpPr/>
            <p:nvPr/>
          </p:nvSpPr>
          <p:spPr>
            <a:xfrm>
              <a:off x="0" y="0"/>
              <a:ext cx="1789026" cy="2709333"/>
            </a:xfrm>
            <a:custGeom>
              <a:rect b="b" l="l" r="r" t="t"/>
              <a:pathLst>
                <a:path extrusionOk="0" h="2709333" w="1789026">
                  <a:moveTo>
                    <a:pt x="0" y="0"/>
                  </a:moveTo>
                  <a:lnTo>
                    <a:pt x="1789026" y="0"/>
                  </a:lnTo>
                  <a:lnTo>
                    <a:pt x="1789026" y="2709333"/>
                  </a:lnTo>
                  <a:lnTo>
                    <a:pt x="0" y="2709333"/>
                  </a:lnTo>
                  <a:close/>
                </a:path>
              </a:pathLst>
            </a:custGeom>
            <a:solidFill>
              <a:srgbClr val="004AAD"/>
            </a:solidFill>
            <a:ln>
              <a:noFill/>
            </a:ln>
          </p:spPr>
        </p:sp>
        <p:sp>
          <p:nvSpPr>
            <p:cNvPr id="101" name="Google Shape;101;p14"/>
            <p:cNvSpPr txBox="1"/>
            <p:nvPr/>
          </p:nvSpPr>
          <p:spPr>
            <a:xfrm>
              <a:off x="0" y="-47625"/>
              <a:ext cx="1789026" cy="2756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 name="Google Shape;102;p14"/>
          <p:cNvGrpSpPr/>
          <p:nvPr/>
        </p:nvGrpSpPr>
        <p:grpSpPr>
          <a:xfrm>
            <a:off x="5446818" y="8373478"/>
            <a:ext cx="897173" cy="2364387"/>
            <a:chOff x="0" y="-47625"/>
            <a:chExt cx="236291" cy="622715"/>
          </a:xfrm>
        </p:grpSpPr>
        <p:sp>
          <p:nvSpPr>
            <p:cNvPr id="103" name="Google Shape;103;p14"/>
            <p:cNvSpPr/>
            <p:nvPr/>
          </p:nvSpPr>
          <p:spPr>
            <a:xfrm>
              <a:off x="0" y="0"/>
              <a:ext cx="236291" cy="575090"/>
            </a:xfrm>
            <a:custGeom>
              <a:rect b="b" l="l" r="r" t="t"/>
              <a:pathLst>
                <a:path extrusionOk="0" h="575090" w="236291">
                  <a:moveTo>
                    <a:pt x="118145" y="0"/>
                  </a:moveTo>
                  <a:lnTo>
                    <a:pt x="118145" y="0"/>
                  </a:lnTo>
                  <a:cubicBezTo>
                    <a:pt x="183395" y="0"/>
                    <a:pt x="236291" y="52895"/>
                    <a:pt x="236291" y="118145"/>
                  </a:cubicBezTo>
                  <a:lnTo>
                    <a:pt x="236291" y="456945"/>
                  </a:lnTo>
                  <a:cubicBezTo>
                    <a:pt x="236291" y="488279"/>
                    <a:pt x="223843" y="518330"/>
                    <a:pt x="201687" y="540486"/>
                  </a:cubicBezTo>
                  <a:cubicBezTo>
                    <a:pt x="179530" y="562643"/>
                    <a:pt x="149480" y="575090"/>
                    <a:pt x="118145" y="575090"/>
                  </a:cubicBezTo>
                  <a:lnTo>
                    <a:pt x="118145" y="575090"/>
                  </a:lnTo>
                  <a:cubicBezTo>
                    <a:pt x="86811" y="575090"/>
                    <a:pt x="56761" y="562643"/>
                    <a:pt x="34604" y="540486"/>
                  </a:cubicBezTo>
                  <a:cubicBezTo>
                    <a:pt x="12447" y="518330"/>
                    <a:pt x="0" y="488279"/>
                    <a:pt x="0" y="456945"/>
                  </a:cubicBezTo>
                  <a:lnTo>
                    <a:pt x="0" y="118145"/>
                  </a:lnTo>
                  <a:cubicBezTo>
                    <a:pt x="0" y="86811"/>
                    <a:pt x="12447" y="56761"/>
                    <a:pt x="34604" y="34604"/>
                  </a:cubicBezTo>
                  <a:cubicBezTo>
                    <a:pt x="56761" y="12447"/>
                    <a:pt x="86811" y="0"/>
                    <a:pt x="1181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0" y="-47625"/>
              <a:ext cx="236291" cy="6227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5" name="Google Shape;105;p14"/>
          <p:cNvSpPr txBox="1"/>
          <p:nvPr/>
        </p:nvSpPr>
        <p:spPr>
          <a:xfrm>
            <a:off x="808536" y="4272600"/>
            <a:ext cx="4842000" cy="11007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1" lang="en-US" sz="7151">
                <a:solidFill>
                  <a:srgbClr val="FFFFFF"/>
                </a:solidFill>
                <a:latin typeface="Lato"/>
                <a:ea typeface="Lato"/>
                <a:cs typeface="Lato"/>
                <a:sym typeface="Lato"/>
              </a:rPr>
              <a:t>Problem</a:t>
            </a:r>
            <a:endParaRPr sz="4000"/>
          </a:p>
        </p:txBody>
      </p:sp>
      <p:sp>
        <p:nvSpPr>
          <p:cNvPr id="106" name="Google Shape;106;p14"/>
          <p:cNvSpPr txBox="1"/>
          <p:nvPr/>
        </p:nvSpPr>
        <p:spPr>
          <a:xfrm>
            <a:off x="7357475" y="1444725"/>
            <a:ext cx="10425600" cy="7216800"/>
          </a:xfrm>
          <a:prstGeom prst="rect">
            <a:avLst/>
          </a:prstGeom>
          <a:noFill/>
          <a:ln>
            <a:noFill/>
          </a:ln>
        </p:spPr>
        <p:txBody>
          <a:bodyPr anchorCtr="0" anchor="t" bIns="0" lIns="0" spcFirstLastPara="1" rIns="0" wrap="square" tIns="0">
            <a:spAutoFit/>
          </a:bodyPr>
          <a:lstStyle/>
          <a:p>
            <a:pPr indent="0" lvl="0" marL="0" marR="0" rtl="0" algn="l">
              <a:lnSpc>
                <a:spcPct val="140047"/>
              </a:lnSpc>
              <a:spcBef>
                <a:spcPts val="0"/>
              </a:spcBef>
              <a:spcAft>
                <a:spcPts val="0"/>
              </a:spcAft>
              <a:buNone/>
            </a:pPr>
            <a:r>
              <a:rPr lang="en-US" sz="2400">
                <a:solidFill>
                  <a:schemeClr val="dk2"/>
                </a:solidFill>
              </a:rPr>
              <a:t>An entry queue manager for a stadium is to be made.</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2"/>
                </a:solidFill>
              </a:rPr>
              <a:t>There are N entry gates.</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2"/>
                </a:solidFill>
              </a:rPr>
              <a:t>As people keep coming in, they can line up in any of the queues or switch queues anytime if they think that will get them a quicker entry. The entry queue manager helps them in making that decision by suggesting:</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US" sz="2400">
                <a:solidFill>
                  <a:schemeClr val="dk2"/>
                </a:solidFill>
              </a:rPr>
              <a:t>The waiting time for the last person in the queue to enter through any gate (assume that it takes p mins for a single attendee to enter any gate),</a:t>
            </a:r>
            <a:endParaRPr sz="2400">
              <a:solidFill>
                <a:schemeClr val="dk2"/>
              </a:solidFill>
            </a:endParaRPr>
          </a:p>
          <a:p>
            <a:pPr indent="-381000" lvl="0" marL="457200" rtl="0" algn="l">
              <a:lnSpc>
                <a:spcPct val="115000"/>
              </a:lnSpc>
              <a:spcBef>
                <a:spcPts val="0"/>
              </a:spcBef>
              <a:spcAft>
                <a:spcPts val="0"/>
              </a:spcAft>
              <a:buClr>
                <a:schemeClr val="dk2"/>
              </a:buClr>
              <a:buSzPts val="2400"/>
              <a:buAutoNum type="arabicPeriod"/>
            </a:pPr>
            <a:r>
              <a:rPr lang="en-US" sz="2400">
                <a:solidFill>
                  <a:schemeClr val="dk2"/>
                </a:solidFill>
              </a:rPr>
              <a:t>The particular queue number(s) where one should be switching.</a:t>
            </a:r>
            <a:endParaRPr sz="2400">
              <a:solidFill>
                <a:schemeClr val="dk2"/>
              </a:solidFill>
            </a:endParaRPr>
          </a:p>
          <a:p>
            <a:pPr indent="0" lvl="0" marL="45720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2"/>
                </a:solidFill>
              </a:rPr>
              <a:t>The queue manager must be designed to minimise the time for M people to enter the stadium. Each gate has an initial random assignment of M/2 people (a gate may not have anyone assigned).</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t/>
            </a:r>
            <a:endParaRPr sz="2400">
              <a:solidFill>
                <a:schemeClr val="dk2"/>
              </a:solidFill>
            </a:endParaRPr>
          </a:p>
          <a:p>
            <a:pPr indent="0" lvl="0" marL="0" rtl="0" algn="l">
              <a:lnSpc>
                <a:spcPct val="115000"/>
              </a:lnSpc>
              <a:spcBef>
                <a:spcPts val="0"/>
              </a:spcBef>
              <a:spcAft>
                <a:spcPts val="0"/>
              </a:spcAft>
              <a:buClr>
                <a:schemeClr val="dk1"/>
              </a:buClr>
              <a:buSzPts val="1100"/>
              <a:buFont typeface="Arial"/>
              <a:buNone/>
            </a:pPr>
            <a:r>
              <a:rPr b="1" lang="en-US" sz="2400">
                <a:solidFill>
                  <a:schemeClr val="dk2"/>
                </a:solidFill>
              </a:rPr>
              <a:t>“Initial random assignment of M/2 people”:</a:t>
            </a:r>
            <a:r>
              <a:rPr lang="en-US" sz="2400">
                <a:solidFill>
                  <a:schemeClr val="dk2"/>
                </a:solidFill>
              </a:rPr>
              <a:t> Half of the total number of attendees (i.e., the capacity of the stadium) are already assigned to each of the gates randomly (may not be equally distributed).</a:t>
            </a:r>
            <a:endParaRPr sz="2400">
              <a:solidFill>
                <a:schemeClr val="dk2"/>
              </a:solidFill>
            </a:endParaRPr>
          </a:p>
          <a:p>
            <a:pPr indent="0" lvl="0" marL="0" marR="0" rtl="0" algn="l">
              <a:lnSpc>
                <a:spcPct val="140047"/>
              </a:lnSpc>
              <a:spcBef>
                <a:spcPts val="0"/>
              </a:spcBef>
              <a:spcAft>
                <a:spcPts val="0"/>
              </a:spcAft>
              <a:buNone/>
            </a:pPr>
            <a:r>
              <a:t/>
            </a:r>
            <a:endParaRPr sz="2125">
              <a:solidFill>
                <a:srgbClr val="FFFFFF"/>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9257" l="0" r="0" t="-9258"/>
            </a:stretch>
          </a:blipFill>
          <a:ln>
            <a:noFill/>
          </a:ln>
        </p:spPr>
      </p:sp>
      <p:grpSp>
        <p:nvGrpSpPr>
          <p:cNvPr id="265" name="Google Shape;265;p32"/>
          <p:cNvGrpSpPr/>
          <p:nvPr/>
        </p:nvGrpSpPr>
        <p:grpSpPr>
          <a:xfrm>
            <a:off x="-722650" y="3685898"/>
            <a:ext cx="5245136" cy="1513615"/>
            <a:chOff x="0" y="-47625"/>
            <a:chExt cx="1381426" cy="398645"/>
          </a:xfrm>
        </p:grpSpPr>
        <p:sp>
          <p:nvSpPr>
            <p:cNvPr id="266" name="Google Shape;266;p32"/>
            <p:cNvSpPr/>
            <p:nvPr/>
          </p:nvSpPr>
          <p:spPr>
            <a:xfrm>
              <a:off x="0" y="0"/>
              <a:ext cx="1381426" cy="351020"/>
            </a:xfrm>
            <a:custGeom>
              <a:rect b="b" l="l" r="r" t="t"/>
              <a:pathLst>
                <a:path extrusionOk="0" h="351020" w="1381426">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
            <p:cNvSpPr txBox="1"/>
            <p:nvPr/>
          </p:nvSpPr>
          <p:spPr>
            <a:xfrm>
              <a:off x="0" y="-47625"/>
              <a:ext cx="1381426" cy="39864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8" name="Google Shape;268;p32"/>
          <p:cNvGrpSpPr/>
          <p:nvPr/>
        </p:nvGrpSpPr>
        <p:grpSpPr>
          <a:xfrm>
            <a:off x="13648025" y="3874510"/>
            <a:ext cx="5118134" cy="1513615"/>
            <a:chOff x="0" y="-47625"/>
            <a:chExt cx="1347977" cy="398645"/>
          </a:xfrm>
        </p:grpSpPr>
        <p:sp>
          <p:nvSpPr>
            <p:cNvPr id="269" name="Google Shape;269;p32"/>
            <p:cNvSpPr/>
            <p:nvPr/>
          </p:nvSpPr>
          <p:spPr>
            <a:xfrm>
              <a:off x="0" y="0"/>
              <a:ext cx="1347977" cy="351020"/>
            </a:xfrm>
            <a:custGeom>
              <a:rect b="b" l="l" r="r" t="t"/>
              <a:pathLst>
                <a:path extrusionOk="0" h="351020" w="1347977">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txBox="1"/>
            <p:nvPr/>
          </p:nvSpPr>
          <p:spPr>
            <a:xfrm>
              <a:off x="0" y="-47625"/>
              <a:ext cx="1347977" cy="39864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1" name="Google Shape;271;p32"/>
          <p:cNvSpPr txBox="1"/>
          <p:nvPr/>
        </p:nvSpPr>
        <p:spPr>
          <a:xfrm>
            <a:off x="4933310" y="4063122"/>
            <a:ext cx="8421300" cy="1136400"/>
          </a:xfrm>
          <a:prstGeom prst="rect">
            <a:avLst/>
          </a:prstGeom>
          <a:noFill/>
          <a:ln>
            <a:noFill/>
          </a:ln>
        </p:spPr>
        <p:txBody>
          <a:bodyPr anchorCtr="0" anchor="t" bIns="0" lIns="0" spcFirstLastPara="1" rIns="0" wrap="square" tIns="0">
            <a:spAutoFit/>
          </a:bodyPr>
          <a:lstStyle/>
          <a:p>
            <a:pPr indent="0" lvl="0" marL="0" marR="0" rtl="0" algn="ctr">
              <a:lnSpc>
                <a:spcPct val="139989"/>
              </a:lnSpc>
              <a:spcBef>
                <a:spcPts val="0"/>
              </a:spcBef>
              <a:spcAft>
                <a:spcPts val="0"/>
              </a:spcAft>
              <a:buNone/>
            </a:pPr>
            <a:r>
              <a:rPr b="1" i="0" lang="en-US" sz="7382" u="none" cap="none" strike="noStrike">
                <a:solidFill>
                  <a:srgbClr val="004AAD"/>
                </a:solidFill>
                <a:latin typeface="League Spartan"/>
                <a:ea typeface="League Spartan"/>
                <a:cs typeface="League Spartan"/>
                <a:sym typeface="League Spartan"/>
              </a:rPr>
              <a:t>THANK YOU</a:t>
            </a:r>
            <a:endParaRPr/>
          </a:p>
        </p:txBody>
      </p:sp>
      <p:grpSp>
        <p:nvGrpSpPr>
          <p:cNvPr id="272" name="Google Shape;272;p32"/>
          <p:cNvGrpSpPr/>
          <p:nvPr/>
        </p:nvGrpSpPr>
        <p:grpSpPr>
          <a:xfrm>
            <a:off x="7616763" y="7022773"/>
            <a:ext cx="3054371" cy="942110"/>
            <a:chOff x="0" y="-47625"/>
            <a:chExt cx="804438" cy="248126"/>
          </a:xfrm>
        </p:grpSpPr>
        <p:sp>
          <p:nvSpPr>
            <p:cNvPr id="273" name="Google Shape;273;p32"/>
            <p:cNvSpPr/>
            <p:nvPr/>
          </p:nvSpPr>
          <p:spPr>
            <a:xfrm>
              <a:off x="0" y="0"/>
              <a:ext cx="804438" cy="200501"/>
            </a:xfrm>
            <a:custGeom>
              <a:rect b="b" l="l" r="r" t="t"/>
              <a:pathLst>
                <a:path extrusionOk="0" h="200501" w="804438">
                  <a:moveTo>
                    <a:pt x="100251" y="0"/>
                  </a:moveTo>
                  <a:lnTo>
                    <a:pt x="704187" y="0"/>
                  </a:lnTo>
                  <a:cubicBezTo>
                    <a:pt x="730775" y="0"/>
                    <a:pt x="756275" y="10562"/>
                    <a:pt x="775075" y="29363"/>
                  </a:cubicBezTo>
                  <a:cubicBezTo>
                    <a:pt x="793876" y="48163"/>
                    <a:pt x="804438" y="73662"/>
                    <a:pt x="804438" y="100251"/>
                  </a:cubicBezTo>
                  <a:lnTo>
                    <a:pt x="804438" y="100251"/>
                  </a:lnTo>
                  <a:cubicBezTo>
                    <a:pt x="804438" y="155617"/>
                    <a:pt x="759554" y="200501"/>
                    <a:pt x="704187" y="200501"/>
                  </a:cubicBezTo>
                  <a:lnTo>
                    <a:pt x="100251" y="200501"/>
                  </a:lnTo>
                  <a:cubicBezTo>
                    <a:pt x="44884" y="200501"/>
                    <a:pt x="0" y="155617"/>
                    <a:pt x="0" y="100251"/>
                  </a:cubicBezTo>
                  <a:lnTo>
                    <a:pt x="0" y="100251"/>
                  </a:lnTo>
                  <a:cubicBezTo>
                    <a:pt x="0" y="44884"/>
                    <a:pt x="44884" y="0"/>
                    <a:pt x="100251"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txBox="1"/>
            <p:nvPr/>
          </p:nvSpPr>
          <p:spPr>
            <a:xfrm>
              <a:off x="0" y="-47625"/>
              <a:ext cx="804438" cy="24812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5" name="Google Shape;275;p32"/>
          <p:cNvSpPr txBox="1"/>
          <p:nvPr/>
        </p:nvSpPr>
        <p:spPr>
          <a:xfrm>
            <a:off x="7456776" y="7858398"/>
            <a:ext cx="3592200" cy="215400"/>
          </a:xfrm>
          <a:prstGeom prst="rect">
            <a:avLst/>
          </a:prstGeom>
          <a:noFill/>
          <a:ln>
            <a:noFill/>
          </a:ln>
        </p:spPr>
        <p:txBody>
          <a:bodyPr anchorCtr="0" anchor="t" bIns="0" lIns="0" spcFirstLastPara="1" rIns="0" wrap="square" tIns="0">
            <a:spAutoFit/>
          </a:bodyPr>
          <a:lstStyle/>
          <a:p>
            <a:pPr indent="0" lvl="0" marL="0" marR="0" rtl="0" algn="l">
              <a:lnSpc>
                <a:spcPct val="140025"/>
              </a:lnSpc>
              <a:spcBef>
                <a:spcPts val="0"/>
              </a:spcBef>
              <a:spcAft>
                <a:spcPts val="0"/>
              </a:spcAft>
              <a:buNone/>
            </a:pPr>
            <a:r>
              <a:t/>
            </a:r>
            <a:endParaRPr/>
          </a:p>
        </p:txBody>
      </p:sp>
      <p:sp>
        <p:nvSpPr>
          <p:cNvPr id="276" name="Google Shape;276;p32"/>
          <p:cNvSpPr txBox="1"/>
          <p:nvPr/>
        </p:nvSpPr>
        <p:spPr>
          <a:xfrm>
            <a:off x="9268070" y="8726199"/>
            <a:ext cx="56106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277" name="Google Shape;277;p32"/>
          <p:cNvSpPr txBox="1"/>
          <p:nvPr/>
        </p:nvSpPr>
        <p:spPr>
          <a:xfrm>
            <a:off x="4522475" y="8771799"/>
            <a:ext cx="35004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12" name="Google Shape;112;p15"/>
          <p:cNvGrpSpPr/>
          <p:nvPr/>
        </p:nvGrpSpPr>
        <p:grpSpPr>
          <a:xfrm>
            <a:off x="-44375" y="0"/>
            <a:ext cx="18376748" cy="1113797"/>
            <a:chOff x="0" y="-47625"/>
            <a:chExt cx="4952100" cy="576112"/>
          </a:xfrm>
        </p:grpSpPr>
        <p:sp>
          <p:nvSpPr>
            <p:cNvPr id="113" name="Google Shape;113;p15"/>
            <p:cNvSpPr/>
            <p:nvPr/>
          </p:nvSpPr>
          <p:spPr>
            <a:xfrm>
              <a:off x="0" y="0"/>
              <a:ext cx="4952059" cy="528487"/>
            </a:xfrm>
            <a:custGeom>
              <a:rect b="b" l="l" r="r" t="t"/>
              <a:pathLst>
                <a:path extrusionOk="0" h="528487" w="4952059">
                  <a:moveTo>
                    <a:pt x="20999" y="0"/>
                  </a:moveTo>
                  <a:lnTo>
                    <a:pt x="4931060" y="0"/>
                  </a:lnTo>
                  <a:cubicBezTo>
                    <a:pt x="4936629" y="0"/>
                    <a:pt x="4941970" y="2212"/>
                    <a:pt x="4945909" y="6151"/>
                  </a:cubicBezTo>
                  <a:cubicBezTo>
                    <a:pt x="4949847" y="10089"/>
                    <a:pt x="4952059" y="15430"/>
                    <a:pt x="4952059" y="20999"/>
                  </a:cubicBezTo>
                  <a:lnTo>
                    <a:pt x="4952059" y="507488"/>
                  </a:lnTo>
                  <a:cubicBezTo>
                    <a:pt x="4952059" y="519086"/>
                    <a:pt x="4942658" y="528487"/>
                    <a:pt x="4931060" y="528487"/>
                  </a:cubicBezTo>
                  <a:lnTo>
                    <a:pt x="20999" y="528487"/>
                  </a:lnTo>
                  <a:cubicBezTo>
                    <a:pt x="15430" y="528487"/>
                    <a:pt x="10089" y="526275"/>
                    <a:pt x="6151" y="522337"/>
                  </a:cubicBezTo>
                  <a:cubicBezTo>
                    <a:pt x="2212" y="518399"/>
                    <a:pt x="0" y="513057"/>
                    <a:pt x="0" y="507488"/>
                  </a:cubicBezTo>
                  <a:lnTo>
                    <a:pt x="0" y="20999"/>
                  </a:lnTo>
                  <a:cubicBezTo>
                    <a:pt x="0" y="15430"/>
                    <a:pt x="2212" y="10089"/>
                    <a:pt x="6151" y="6151"/>
                  </a:cubicBezTo>
                  <a:cubicBezTo>
                    <a:pt x="10089" y="2212"/>
                    <a:pt x="15430" y="0"/>
                    <a:pt x="20999"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txBox="1"/>
            <p:nvPr/>
          </p:nvSpPr>
          <p:spPr>
            <a:xfrm>
              <a:off x="0" y="-47625"/>
              <a:ext cx="4952100" cy="576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5" name="Google Shape;115;p15"/>
          <p:cNvSpPr txBox="1"/>
          <p:nvPr/>
        </p:nvSpPr>
        <p:spPr>
          <a:xfrm>
            <a:off x="1542738" y="0"/>
            <a:ext cx="15202500" cy="87300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lang="en-US" sz="5672">
                <a:solidFill>
                  <a:srgbClr val="FFFFFF"/>
                </a:solidFill>
                <a:latin typeface="League Spartan"/>
                <a:ea typeface="League Spartan"/>
                <a:cs typeface="League Spartan"/>
                <a:sym typeface="League Spartan"/>
              </a:rPr>
              <a:t>Algorithm </a:t>
            </a:r>
            <a:endParaRPr/>
          </a:p>
        </p:txBody>
      </p:sp>
      <p:pic>
        <p:nvPicPr>
          <p:cNvPr id="116" name="Google Shape;116;p15"/>
          <p:cNvPicPr preferRelativeResize="0"/>
          <p:nvPr/>
        </p:nvPicPr>
        <p:blipFill rotWithShape="1">
          <a:blip r:embed="rId4">
            <a:alphaModFix/>
          </a:blip>
          <a:srcRect b="0" l="-1390" r="1390" t="0"/>
          <a:stretch/>
        </p:blipFill>
        <p:spPr>
          <a:xfrm>
            <a:off x="397724" y="1113800"/>
            <a:ext cx="17492551" cy="8684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p:nvPr/>
        </p:nvSpPr>
        <p:spPr>
          <a:xfrm>
            <a:off x="0" y="-9030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22" name="Google Shape;122;p16"/>
          <p:cNvGrpSpPr/>
          <p:nvPr/>
        </p:nvGrpSpPr>
        <p:grpSpPr>
          <a:xfrm>
            <a:off x="0" y="-180827"/>
            <a:ext cx="6792753" cy="10468053"/>
            <a:chOff x="0" y="-47625"/>
            <a:chExt cx="1789026" cy="2757000"/>
          </a:xfrm>
        </p:grpSpPr>
        <p:sp>
          <p:nvSpPr>
            <p:cNvPr id="123" name="Google Shape;123;p16"/>
            <p:cNvSpPr/>
            <p:nvPr/>
          </p:nvSpPr>
          <p:spPr>
            <a:xfrm>
              <a:off x="0" y="0"/>
              <a:ext cx="1789026" cy="2709333"/>
            </a:xfrm>
            <a:custGeom>
              <a:rect b="b" l="l" r="r" t="t"/>
              <a:pathLst>
                <a:path extrusionOk="0" h="2709333" w="1789026">
                  <a:moveTo>
                    <a:pt x="0" y="0"/>
                  </a:moveTo>
                  <a:lnTo>
                    <a:pt x="1789026" y="0"/>
                  </a:lnTo>
                  <a:lnTo>
                    <a:pt x="1789026" y="2709333"/>
                  </a:lnTo>
                  <a:lnTo>
                    <a:pt x="0" y="2709333"/>
                  </a:lnTo>
                  <a:close/>
                </a:path>
              </a:pathLst>
            </a:custGeom>
            <a:solidFill>
              <a:srgbClr val="004AAD"/>
            </a:solidFill>
            <a:ln>
              <a:noFill/>
            </a:ln>
          </p:spPr>
        </p:sp>
        <p:sp>
          <p:nvSpPr>
            <p:cNvPr id="124" name="Google Shape;124;p16"/>
            <p:cNvSpPr txBox="1"/>
            <p:nvPr/>
          </p:nvSpPr>
          <p:spPr>
            <a:xfrm>
              <a:off x="0" y="-47625"/>
              <a:ext cx="1788900" cy="2757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 name="Google Shape;125;p16"/>
          <p:cNvGrpSpPr/>
          <p:nvPr/>
        </p:nvGrpSpPr>
        <p:grpSpPr>
          <a:xfrm>
            <a:off x="5446818" y="8449678"/>
            <a:ext cx="897587" cy="2364709"/>
            <a:chOff x="0" y="-47625"/>
            <a:chExt cx="236400" cy="622800"/>
          </a:xfrm>
        </p:grpSpPr>
        <p:sp>
          <p:nvSpPr>
            <p:cNvPr id="126" name="Google Shape;126;p16"/>
            <p:cNvSpPr/>
            <p:nvPr/>
          </p:nvSpPr>
          <p:spPr>
            <a:xfrm>
              <a:off x="0" y="0"/>
              <a:ext cx="236291" cy="575090"/>
            </a:xfrm>
            <a:custGeom>
              <a:rect b="b" l="l" r="r" t="t"/>
              <a:pathLst>
                <a:path extrusionOk="0" h="575090" w="236291">
                  <a:moveTo>
                    <a:pt x="118145" y="0"/>
                  </a:moveTo>
                  <a:lnTo>
                    <a:pt x="118145" y="0"/>
                  </a:lnTo>
                  <a:cubicBezTo>
                    <a:pt x="183395" y="0"/>
                    <a:pt x="236291" y="52895"/>
                    <a:pt x="236291" y="118145"/>
                  </a:cubicBezTo>
                  <a:lnTo>
                    <a:pt x="236291" y="456945"/>
                  </a:lnTo>
                  <a:cubicBezTo>
                    <a:pt x="236291" y="488279"/>
                    <a:pt x="223843" y="518330"/>
                    <a:pt x="201687" y="540486"/>
                  </a:cubicBezTo>
                  <a:cubicBezTo>
                    <a:pt x="179530" y="562643"/>
                    <a:pt x="149480" y="575090"/>
                    <a:pt x="118145" y="575090"/>
                  </a:cubicBezTo>
                  <a:lnTo>
                    <a:pt x="118145" y="575090"/>
                  </a:lnTo>
                  <a:cubicBezTo>
                    <a:pt x="86811" y="575090"/>
                    <a:pt x="56761" y="562643"/>
                    <a:pt x="34604" y="540486"/>
                  </a:cubicBezTo>
                  <a:cubicBezTo>
                    <a:pt x="12447" y="518330"/>
                    <a:pt x="0" y="488279"/>
                    <a:pt x="0" y="456945"/>
                  </a:cubicBezTo>
                  <a:lnTo>
                    <a:pt x="0" y="118145"/>
                  </a:lnTo>
                  <a:cubicBezTo>
                    <a:pt x="0" y="86811"/>
                    <a:pt x="12447" y="56761"/>
                    <a:pt x="34604" y="34604"/>
                  </a:cubicBezTo>
                  <a:cubicBezTo>
                    <a:pt x="56761" y="12447"/>
                    <a:pt x="86811" y="0"/>
                    <a:pt x="11814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txBox="1"/>
            <p:nvPr/>
          </p:nvSpPr>
          <p:spPr>
            <a:xfrm>
              <a:off x="0" y="-47625"/>
              <a:ext cx="236400" cy="622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8" name="Google Shape;128;p16"/>
          <p:cNvSpPr txBox="1"/>
          <p:nvPr/>
        </p:nvSpPr>
        <p:spPr>
          <a:xfrm>
            <a:off x="162525" y="2831700"/>
            <a:ext cx="6303000" cy="26622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1" lang="en-US" sz="4551">
                <a:solidFill>
                  <a:srgbClr val="FFFFFF"/>
                </a:solidFill>
                <a:latin typeface="Lato"/>
                <a:ea typeface="Lato"/>
                <a:cs typeface="Lato"/>
                <a:sym typeface="Lato"/>
              </a:rPr>
              <a:t>DATA STRUCTURE</a:t>
            </a:r>
            <a:endParaRPr b="1" sz="4551">
              <a:solidFill>
                <a:srgbClr val="FFFFFF"/>
              </a:solidFill>
              <a:latin typeface="Lato"/>
              <a:ea typeface="Lato"/>
              <a:cs typeface="Lato"/>
              <a:sym typeface="Lato"/>
            </a:endParaRPr>
          </a:p>
          <a:p>
            <a:pPr indent="0" lvl="0" marL="0" marR="0" rtl="0" algn="ctr">
              <a:lnSpc>
                <a:spcPct val="140013"/>
              </a:lnSpc>
              <a:spcBef>
                <a:spcPts val="0"/>
              </a:spcBef>
              <a:spcAft>
                <a:spcPts val="0"/>
              </a:spcAft>
              <a:buNone/>
            </a:pPr>
            <a:r>
              <a:rPr b="1" lang="en-US" sz="4551">
                <a:solidFill>
                  <a:srgbClr val="FFFFFF"/>
                </a:solidFill>
                <a:latin typeface="Lato"/>
                <a:ea typeface="Lato"/>
                <a:cs typeface="Lato"/>
                <a:sym typeface="Lato"/>
              </a:rPr>
              <a:t>1- Dimensional </a:t>
            </a:r>
            <a:endParaRPr b="1" sz="4551">
              <a:solidFill>
                <a:srgbClr val="FFFFFF"/>
              </a:solidFill>
              <a:latin typeface="Lato"/>
              <a:ea typeface="Lato"/>
              <a:cs typeface="Lato"/>
              <a:sym typeface="Lato"/>
            </a:endParaRPr>
          </a:p>
          <a:p>
            <a:pPr indent="0" lvl="0" marL="0" marR="0" rtl="0" algn="ctr">
              <a:lnSpc>
                <a:spcPct val="140013"/>
              </a:lnSpc>
              <a:spcBef>
                <a:spcPts val="0"/>
              </a:spcBef>
              <a:spcAft>
                <a:spcPts val="0"/>
              </a:spcAft>
              <a:buNone/>
            </a:pPr>
            <a:r>
              <a:rPr b="1" lang="en-US" sz="4551">
                <a:solidFill>
                  <a:srgbClr val="FFFFFF"/>
                </a:solidFill>
                <a:latin typeface="Lato"/>
                <a:ea typeface="Lato"/>
                <a:cs typeface="Lato"/>
                <a:sym typeface="Lato"/>
              </a:rPr>
              <a:t>Array</a:t>
            </a:r>
            <a:endParaRPr b="1" sz="4551">
              <a:solidFill>
                <a:srgbClr val="FFFFFF"/>
              </a:solidFill>
              <a:latin typeface="Lato"/>
              <a:ea typeface="Lato"/>
              <a:cs typeface="Lato"/>
              <a:sym typeface="Lato"/>
            </a:endParaRPr>
          </a:p>
        </p:txBody>
      </p:sp>
      <p:sp>
        <p:nvSpPr>
          <p:cNvPr id="129" name="Google Shape;129;p16"/>
          <p:cNvSpPr txBox="1"/>
          <p:nvPr/>
        </p:nvSpPr>
        <p:spPr>
          <a:xfrm>
            <a:off x="7092925" y="1032175"/>
            <a:ext cx="11067000" cy="8617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400">
                <a:solidFill>
                  <a:schemeClr val="dk1"/>
                </a:solidFill>
              </a:rPr>
              <a:t>● The application uses a one dimensional array that stores the number of people     on every gate . </a:t>
            </a:r>
            <a:endParaRPr sz="2400">
              <a:solidFill>
                <a:schemeClr val="dk1"/>
              </a:solidFill>
            </a:endParaRPr>
          </a:p>
          <a:p>
            <a:pPr indent="0" lvl="0" marL="0" marR="715684" rtl="0" algn="l">
              <a:lnSpc>
                <a:spcPct val="100000"/>
              </a:lnSpc>
              <a:spcBef>
                <a:spcPts val="1000"/>
              </a:spcBef>
              <a:spcAft>
                <a:spcPts val="0"/>
              </a:spcAft>
              <a:buSzPts val="1100"/>
              <a:buNone/>
            </a:pPr>
            <a:r>
              <a:rPr lang="en-US" sz="2400">
                <a:solidFill>
                  <a:schemeClr val="dk1"/>
                </a:solidFill>
              </a:rPr>
              <a:t>● The size of the array is equal to the number of gates in the stadium . </a:t>
            </a:r>
            <a:endParaRPr sz="2400">
              <a:solidFill>
                <a:schemeClr val="dk1"/>
              </a:solidFill>
            </a:endParaRPr>
          </a:p>
          <a:p>
            <a:pPr indent="0" lvl="0" marL="0" marR="715684" rtl="0" algn="l">
              <a:lnSpc>
                <a:spcPct val="100000"/>
              </a:lnSpc>
              <a:spcBef>
                <a:spcPts val="1000"/>
              </a:spcBef>
              <a:spcAft>
                <a:spcPts val="0"/>
              </a:spcAft>
              <a:buSzPts val="1100"/>
              <a:buNone/>
            </a:pPr>
            <a:r>
              <a:rPr lang="en-US" sz="2400">
                <a:solidFill>
                  <a:schemeClr val="dk1"/>
                </a:solidFill>
              </a:rPr>
              <a:t>● The initial choice for data structure was vector deque or a queue using stl . </a:t>
            </a:r>
            <a:endParaRPr sz="2400">
              <a:solidFill>
                <a:schemeClr val="dk1"/>
              </a:solidFill>
            </a:endParaRPr>
          </a:p>
          <a:p>
            <a:pPr indent="0" lvl="0" marL="0" marR="472437" rtl="0" algn="l">
              <a:lnSpc>
                <a:spcPct val="100000"/>
              </a:lnSpc>
              <a:spcBef>
                <a:spcPts val="1000"/>
              </a:spcBef>
              <a:spcAft>
                <a:spcPts val="0"/>
              </a:spcAft>
              <a:buClr>
                <a:schemeClr val="dk1"/>
              </a:buClr>
              <a:buSzPts val="1100"/>
              <a:buFont typeface="Arial"/>
              <a:buNone/>
            </a:pPr>
            <a:r>
              <a:rPr lang="en-US" sz="2400">
                <a:solidFill>
                  <a:schemeClr val="dk1"/>
                </a:solidFill>
              </a:rPr>
              <a:t>● Vector deque was chosen as the application required pop from the front (at the gate entrance) .It required pop and push from the back for allowing shift and insertion of newcomers. </a:t>
            </a:r>
            <a:endParaRPr sz="2400">
              <a:solidFill>
                <a:schemeClr val="dk1"/>
              </a:solidFill>
            </a:endParaRPr>
          </a:p>
          <a:p>
            <a:pPr indent="0" lvl="0" marL="0" rtl="0" algn="l">
              <a:lnSpc>
                <a:spcPct val="100000"/>
              </a:lnSpc>
              <a:spcBef>
                <a:spcPts val="1651"/>
              </a:spcBef>
              <a:spcAft>
                <a:spcPts val="0"/>
              </a:spcAft>
              <a:buClr>
                <a:schemeClr val="dk1"/>
              </a:buClr>
              <a:buSzPts val="1100"/>
              <a:buFont typeface="Arial"/>
              <a:buNone/>
            </a:pPr>
            <a:r>
              <a:rPr lang="en-US" sz="2400">
                <a:solidFill>
                  <a:schemeClr val="dk1"/>
                </a:solidFill>
              </a:rPr>
              <a:t>● However the vector deque increased space complexity . </a:t>
            </a:r>
            <a:endParaRPr sz="2400">
              <a:solidFill>
                <a:schemeClr val="dk1"/>
              </a:solidFill>
            </a:endParaRPr>
          </a:p>
          <a:p>
            <a:pPr indent="0" lvl="0" marL="0" marR="526388" rtl="0" algn="l">
              <a:lnSpc>
                <a:spcPct val="100000"/>
              </a:lnSpc>
              <a:spcBef>
                <a:spcPts val="1773"/>
              </a:spcBef>
              <a:spcAft>
                <a:spcPts val="0"/>
              </a:spcAft>
              <a:buClr>
                <a:schemeClr val="dk1"/>
              </a:buClr>
              <a:buSzPts val="1100"/>
              <a:buFont typeface="Arial"/>
              <a:buNone/>
            </a:pPr>
            <a:r>
              <a:rPr lang="en-US" sz="2400">
                <a:solidFill>
                  <a:schemeClr val="dk1"/>
                </a:solidFill>
              </a:rPr>
              <a:t>● We realised that for the application to run we only required information of the number of people in every queue and this did not require a two dimensional vector deque. </a:t>
            </a:r>
            <a:endParaRPr sz="2400">
              <a:solidFill>
                <a:schemeClr val="dk1"/>
              </a:solidFill>
            </a:endParaRPr>
          </a:p>
          <a:p>
            <a:pPr indent="0" lvl="0" marL="0" marR="582066" rtl="0" algn="l">
              <a:lnSpc>
                <a:spcPct val="100000"/>
              </a:lnSpc>
              <a:spcBef>
                <a:spcPts val="1652"/>
              </a:spcBef>
              <a:spcAft>
                <a:spcPts val="0"/>
              </a:spcAft>
              <a:buClr>
                <a:schemeClr val="dk1"/>
              </a:buClr>
              <a:buSzPts val="1100"/>
              <a:buFont typeface="Arial"/>
              <a:buNone/>
            </a:pPr>
            <a:r>
              <a:rPr lang="en-US" sz="2400">
                <a:solidFill>
                  <a:schemeClr val="dk1"/>
                </a:solidFill>
              </a:rPr>
              <a:t>● The pop function in the gates could be easily done by subtracting one from the value(people at a gate) at each index. The push and pop from the queue could be done similarly . </a:t>
            </a:r>
            <a:endParaRPr sz="2400">
              <a:solidFill>
                <a:schemeClr val="dk1"/>
              </a:solidFill>
            </a:endParaRPr>
          </a:p>
          <a:p>
            <a:pPr indent="0" lvl="0" marL="0" marR="616845" rtl="0" algn="l">
              <a:lnSpc>
                <a:spcPct val="100000"/>
              </a:lnSpc>
              <a:spcBef>
                <a:spcPts val="1652"/>
              </a:spcBef>
              <a:spcAft>
                <a:spcPts val="0"/>
              </a:spcAft>
              <a:buClr>
                <a:schemeClr val="dk1"/>
              </a:buClr>
              <a:buSzPts val="1100"/>
              <a:buFont typeface="Arial"/>
              <a:buNone/>
            </a:pPr>
            <a:r>
              <a:rPr lang="en-US" sz="2400">
                <a:solidFill>
                  <a:schemeClr val="dk1"/>
                </a:solidFill>
              </a:rPr>
              <a:t>● The operations for shift and insert became relatively much easier, the space complexities reduced by far. </a:t>
            </a:r>
            <a:endParaRPr sz="2400">
              <a:solidFill>
                <a:schemeClr val="dk1"/>
              </a:solidFill>
            </a:endParaRPr>
          </a:p>
          <a:p>
            <a:pPr indent="0" lvl="0" marL="0" marR="645242" rtl="0" algn="l">
              <a:lnSpc>
                <a:spcPct val="100000"/>
              </a:lnSpc>
              <a:spcBef>
                <a:spcPts val="1652"/>
              </a:spcBef>
              <a:spcAft>
                <a:spcPts val="0"/>
              </a:spcAft>
              <a:buClr>
                <a:schemeClr val="dk1"/>
              </a:buClr>
              <a:buSzPts val="1100"/>
              <a:buFont typeface="Arial"/>
              <a:buNone/>
            </a:pPr>
            <a:r>
              <a:rPr lang="en-US" sz="2400">
                <a:solidFill>
                  <a:schemeClr val="dk1"/>
                </a:solidFill>
              </a:rPr>
              <a:t>● The implementation of the VIP feature and Group/Family feature was easily done.</a:t>
            </a:r>
            <a:endParaRPr sz="2400">
              <a:solidFill>
                <a:schemeClr val="dk1"/>
              </a:solidFill>
            </a:endParaRPr>
          </a:p>
          <a:p>
            <a:pPr indent="0" lvl="0" marL="0" marR="0" rtl="0" algn="ctr">
              <a:lnSpc>
                <a:spcPct val="100000"/>
              </a:lnSpc>
              <a:spcBef>
                <a:spcPts val="0"/>
              </a:spcBef>
              <a:spcAft>
                <a:spcPts val="0"/>
              </a:spcAft>
              <a:buNone/>
            </a:pPr>
            <a:r>
              <a:t/>
            </a:r>
            <a:endParaRPr sz="33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35" name="Google Shape;135;p17"/>
          <p:cNvGrpSpPr/>
          <p:nvPr/>
        </p:nvGrpSpPr>
        <p:grpSpPr>
          <a:xfrm>
            <a:off x="7886688" y="9292827"/>
            <a:ext cx="2514615" cy="441169"/>
            <a:chOff x="0" y="-47625"/>
            <a:chExt cx="662281" cy="116195"/>
          </a:xfrm>
        </p:grpSpPr>
        <p:sp>
          <p:nvSpPr>
            <p:cNvPr id="136" name="Google Shape;136;p17"/>
            <p:cNvSpPr/>
            <p:nvPr/>
          </p:nvSpPr>
          <p:spPr>
            <a:xfrm>
              <a:off x="0" y="0"/>
              <a:ext cx="662281" cy="68570"/>
            </a:xfrm>
            <a:custGeom>
              <a:rect b="b" l="l" r="r" t="t"/>
              <a:pathLst>
                <a:path extrusionOk="0" h="68570" w="662281">
                  <a:moveTo>
                    <a:pt x="0" y="0"/>
                  </a:moveTo>
                  <a:lnTo>
                    <a:pt x="662281" y="0"/>
                  </a:lnTo>
                  <a:lnTo>
                    <a:pt x="662281" y="68570"/>
                  </a:lnTo>
                  <a:lnTo>
                    <a:pt x="0" y="68570"/>
                  </a:lnTo>
                  <a:close/>
                </a:path>
              </a:pathLst>
            </a:custGeom>
            <a:solidFill>
              <a:srgbClr val="004AAD"/>
            </a:solidFill>
            <a:ln>
              <a:noFill/>
            </a:ln>
          </p:spPr>
        </p:sp>
        <p:sp>
          <p:nvSpPr>
            <p:cNvPr id="137" name="Google Shape;137;p17"/>
            <p:cNvSpPr txBox="1"/>
            <p:nvPr/>
          </p:nvSpPr>
          <p:spPr>
            <a:xfrm>
              <a:off x="0" y="-47625"/>
              <a:ext cx="662281" cy="11619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8" name="Google Shape;138;p17"/>
          <p:cNvSpPr txBox="1"/>
          <p:nvPr/>
        </p:nvSpPr>
        <p:spPr>
          <a:xfrm>
            <a:off x="4733850" y="359425"/>
            <a:ext cx="8820300" cy="7929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lang="en-US" sz="5151">
                <a:solidFill>
                  <a:srgbClr val="351C75"/>
                </a:solidFill>
                <a:latin typeface="Lato"/>
                <a:ea typeface="Lato"/>
                <a:cs typeface="Lato"/>
                <a:sym typeface="Lato"/>
              </a:rPr>
              <a:t>Time and Space Complexities</a:t>
            </a:r>
            <a:endParaRPr>
              <a:solidFill>
                <a:srgbClr val="351C75"/>
              </a:solidFill>
            </a:endParaRPr>
          </a:p>
        </p:txBody>
      </p:sp>
      <p:graphicFrame>
        <p:nvGraphicFramePr>
          <p:cNvPr id="139" name="Google Shape;139;p17"/>
          <p:cNvGraphicFramePr/>
          <p:nvPr/>
        </p:nvGraphicFramePr>
        <p:xfrm>
          <a:off x="952500" y="1429475"/>
          <a:ext cx="3000000" cy="3000000"/>
        </p:xfrm>
        <a:graphic>
          <a:graphicData uri="http://schemas.openxmlformats.org/drawingml/2006/table">
            <a:tbl>
              <a:tblPr>
                <a:noFill/>
                <a:tableStyleId>{DA67623F-13F9-422D-8AC2-F703577E4C05}</a:tableStyleId>
              </a:tblPr>
              <a:tblGrid>
                <a:gridCol w="5461000"/>
                <a:gridCol w="5461000"/>
                <a:gridCol w="5461000"/>
              </a:tblGrid>
              <a:tr h="1077825">
                <a:tc>
                  <a:txBody>
                    <a:bodyPr/>
                    <a:lstStyle/>
                    <a:p>
                      <a:pPr indent="0" lvl="0" marL="0" rtl="0" algn="ctr">
                        <a:spcBef>
                          <a:spcPts val="0"/>
                        </a:spcBef>
                        <a:spcAft>
                          <a:spcPts val="0"/>
                        </a:spcAft>
                        <a:buNone/>
                      </a:pPr>
                      <a:r>
                        <a:rPr b="1" lang="en-US" sz="3000">
                          <a:solidFill>
                            <a:schemeClr val="dk2"/>
                          </a:solidFill>
                        </a:rPr>
                        <a:t>Function</a:t>
                      </a:r>
                      <a:endParaRPr b="1" sz="3000">
                        <a:solidFill>
                          <a:schemeClr val="dk2"/>
                        </a:solidFill>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solidFill>
                            <a:schemeClr val="dk2"/>
                          </a:solidFill>
                        </a:rPr>
                        <a:t>Time Complexity</a:t>
                      </a:r>
                      <a:endParaRPr b="1" sz="3000">
                        <a:solidFill>
                          <a:schemeClr val="dk2"/>
                        </a:solidFill>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b="1" lang="en-US" sz="3000">
                          <a:solidFill>
                            <a:schemeClr val="dk2"/>
                          </a:solidFill>
                        </a:rPr>
                        <a:t>Space Complexity</a:t>
                      </a:r>
                      <a:endParaRPr b="1" sz="3000">
                        <a:solidFill>
                          <a:schemeClr val="dk2"/>
                        </a:solidFill>
                      </a:endParaRPr>
                    </a:p>
                  </a:txBody>
                  <a:tcPr marT="91425" marB="91425" marR="91425" marL="91425" anchor="ctr">
                    <a:lnL cap="flat" cmpd="sng" w="28575">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r h="1077825">
                <a:tc>
                  <a:txBody>
                    <a:bodyPr/>
                    <a:lstStyle/>
                    <a:p>
                      <a:pPr indent="0" lvl="0" marL="0" rtl="0" algn="ctr">
                        <a:spcBef>
                          <a:spcPts val="0"/>
                        </a:spcBef>
                        <a:spcAft>
                          <a:spcPts val="0"/>
                        </a:spcAft>
                        <a:buNone/>
                      </a:pPr>
                      <a:r>
                        <a:rPr lang="en-US" sz="3000">
                          <a:solidFill>
                            <a:srgbClr val="004AAD"/>
                          </a:solidFill>
                        </a:rPr>
                        <a:t>InsertNew</a:t>
                      </a:r>
                      <a:endParaRPr sz="3000">
                        <a:solidFill>
                          <a:srgbClr val="004AAD"/>
                        </a:solidFill>
                      </a:endParaRPr>
                    </a:p>
                  </a:txBody>
                  <a:tcPr marT="91425" marB="91425" marR="91425" marL="91425" anchor="ctr">
                    <a:lnL cap="flat" cmpd="sng" w="28575">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04AAD"/>
                          </a:solidFill>
                        </a:rPr>
                        <a:t>O(people*gates)</a:t>
                      </a:r>
                      <a:endParaRPr sz="3000">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None/>
                      </a:pPr>
                      <a:r>
                        <a:rPr lang="en-US" sz="3000">
                          <a:solidFill>
                            <a:srgbClr val="004AAD"/>
                          </a:solidFill>
                        </a:rPr>
                        <a:t>O(1)</a:t>
                      </a:r>
                      <a:endParaRPr sz="3000">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28575">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1077825">
                <a:tc>
                  <a:txBody>
                    <a:bodyPr/>
                    <a:lstStyle/>
                    <a:p>
                      <a:pPr indent="0" lvl="0" marL="0" rtl="0" algn="ctr">
                        <a:spcBef>
                          <a:spcPts val="0"/>
                        </a:spcBef>
                        <a:spcAft>
                          <a:spcPts val="0"/>
                        </a:spcAft>
                        <a:buNone/>
                      </a:pPr>
                      <a:r>
                        <a:rPr lang="en-US" sz="3000">
                          <a:solidFill>
                            <a:srgbClr val="004AAD"/>
                          </a:solidFill>
                        </a:rPr>
                        <a:t>InsertNewVip</a:t>
                      </a:r>
                      <a:endParaRPr sz="3000">
                        <a:solidFill>
                          <a:srgbClr val="004AAD"/>
                        </a:solidFill>
                      </a:endParaRPr>
                    </a:p>
                  </a:txBody>
                  <a:tcPr marT="91425" marB="91425" marR="91425" marL="91425" anchor="ctr">
                    <a:lnL cap="flat" cmpd="sng" w="28575">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3000">
                          <a:solidFill>
                            <a:srgbClr val="004AAD"/>
                          </a:solidFill>
                        </a:rPr>
                        <a:t>O(peopleVip*VipGates)</a:t>
                      </a:r>
                      <a:endParaRPr sz="3000">
                        <a:solidFill>
                          <a:srgbClr val="004AAD"/>
                        </a:solidFill>
                      </a:endParaRPr>
                    </a:p>
                    <a:p>
                      <a:pPr indent="0" lvl="0" marL="0" rtl="0" algn="ctr">
                        <a:spcBef>
                          <a:spcPts val="0"/>
                        </a:spcBef>
                        <a:spcAft>
                          <a:spcPts val="0"/>
                        </a:spcAft>
                        <a:buNone/>
                      </a:pPr>
                      <a:r>
                        <a:t/>
                      </a:r>
                      <a:endParaRPr>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3000">
                          <a:solidFill>
                            <a:srgbClr val="004AAD"/>
                          </a:solidFill>
                        </a:rPr>
                        <a:t>O(1)</a:t>
                      </a:r>
                      <a:endParaRPr>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1077825">
                <a:tc>
                  <a:txBody>
                    <a:bodyPr/>
                    <a:lstStyle/>
                    <a:p>
                      <a:pPr indent="0" lvl="0" marL="0" rtl="0" algn="ctr">
                        <a:spcBef>
                          <a:spcPts val="0"/>
                        </a:spcBef>
                        <a:spcAft>
                          <a:spcPts val="0"/>
                        </a:spcAft>
                        <a:buNone/>
                      </a:pPr>
                      <a:r>
                        <a:rPr lang="en-US" sz="3000">
                          <a:solidFill>
                            <a:srgbClr val="004AAD"/>
                          </a:solidFill>
                        </a:rPr>
                        <a:t>shiftVip1</a:t>
                      </a:r>
                      <a:endParaRPr sz="3000">
                        <a:solidFill>
                          <a:srgbClr val="004AAD"/>
                        </a:solidFill>
                      </a:endParaRPr>
                    </a:p>
                  </a:txBody>
                  <a:tcPr marT="91425" marB="91425" marR="91425" marL="91425" anchor="ctr">
                    <a:lnL cap="flat" cmpd="sng" w="28575">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3000">
                          <a:solidFill>
                            <a:srgbClr val="004AAD"/>
                          </a:solidFill>
                        </a:rPr>
                        <a:t>O(VipGates)</a:t>
                      </a:r>
                      <a:endParaRPr sz="3000">
                        <a:solidFill>
                          <a:srgbClr val="004AAD"/>
                        </a:solidFill>
                      </a:endParaRPr>
                    </a:p>
                    <a:p>
                      <a:pPr indent="0" lvl="0" marL="0" rtl="0" algn="ctr">
                        <a:spcBef>
                          <a:spcPts val="0"/>
                        </a:spcBef>
                        <a:spcAft>
                          <a:spcPts val="0"/>
                        </a:spcAft>
                        <a:buNone/>
                      </a:pPr>
                      <a:r>
                        <a:t/>
                      </a:r>
                      <a:endParaRPr>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3000">
                          <a:solidFill>
                            <a:srgbClr val="004AAD"/>
                          </a:solidFill>
                        </a:rPr>
                        <a:t>O(1)</a:t>
                      </a:r>
                      <a:endParaRPr>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1077825">
                <a:tc>
                  <a:txBody>
                    <a:bodyPr/>
                    <a:lstStyle/>
                    <a:p>
                      <a:pPr indent="0" lvl="0" marL="0" rtl="0" algn="ctr">
                        <a:spcBef>
                          <a:spcPts val="0"/>
                        </a:spcBef>
                        <a:spcAft>
                          <a:spcPts val="0"/>
                        </a:spcAft>
                        <a:buNone/>
                      </a:pPr>
                      <a:r>
                        <a:rPr lang="en-US" sz="3000">
                          <a:solidFill>
                            <a:srgbClr val="004AAD"/>
                          </a:solidFill>
                        </a:rPr>
                        <a:t>shift1</a:t>
                      </a:r>
                      <a:endParaRPr sz="3000">
                        <a:solidFill>
                          <a:srgbClr val="004AAD"/>
                        </a:solidFill>
                      </a:endParaRPr>
                    </a:p>
                  </a:txBody>
                  <a:tcPr marT="91425" marB="91425" marR="91425" marL="91425" anchor="ctr">
                    <a:lnL cap="flat" cmpd="sng" w="28575">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3000">
                          <a:solidFill>
                            <a:srgbClr val="004AAD"/>
                          </a:solidFill>
                        </a:rPr>
                        <a:t>O(Gates)</a:t>
                      </a:r>
                      <a:endParaRPr sz="3000">
                        <a:solidFill>
                          <a:srgbClr val="004AAD"/>
                        </a:solidFill>
                      </a:endParaRPr>
                    </a:p>
                    <a:p>
                      <a:pPr indent="0" lvl="0" marL="0" rtl="0" algn="ctr">
                        <a:spcBef>
                          <a:spcPts val="0"/>
                        </a:spcBef>
                        <a:spcAft>
                          <a:spcPts val="0"/>
                        </a:spcAft>
                        <a:buNone/>
                      </a:pPr>
                      <a:r>
                        <a:t/>
                      </a:r>
                      <a:endParaRPr>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3000">
                          <a:solidFill>
                            <a:srgbClr val="004AAD"/>
                          </a:solidFill>
                        </a:rPr>
                        <a:t>O(1)</a:t>
                      </a:r>
                      <a:endParaRPr>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1077825">
                <a:tc>
                  <a:txBody>
                    <a:bodyPr/>
                    <a:lstStyle/>
                    <a:p>
                      <a:pPr indent="0" lvl="0" marL="0" rtl="0" algn="ctr">
                        <a:spcBef>
                          <a:spcPts val="0"/>
                        </a:spcBef>
                        <a:spcAft>
                          <a:spcPts val="0"/>
                        </a:spcAft>
                        <a:buNone/>
                      </a:pPr>
                      <a:r>
                        <a:rPr lang="en-US" sz="3000">
                          <a:solidFill>
                            <a:srgbClr val="004AAD"/>
                          </a:solidFill>
                        </a:rPr>
                        <a:t>shift</a:t>
                      </a:r>
                      <a:endParaRPr sz="3000">
                        <a:solidFill>
                          <a:srgbClr val="004AAD"/>
                        </a:solidFill>
                      </a:endParaRPr>
                    </a:p>
                  </a:txBody>
                  <a:tcPr marT="91425" marB="91425" marR="91425" marL="91425" anchor="ctr">
                    <a:lnL cap="flat" cmpd="sng" w="28575">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3000">
                          <a:solidFill>
                            <a:srgbClr val="004AAD"/>
                          </a:solidFill>
                        </a:rPr>
                        <a:t>O(Gates^2)</a:t>
                      </a:r>
                      <a:endParaRPr sz="3000">
                        <a:solidFill>
                          <a:srgbClr val="004AAD"/>
                        </a:solidFill>
                      </a:endParaRPr>
                    </a:p>
                    <a:p>
                      <a:pPr indent="0" lvl="0" marL="0" rtl="0" algn="ctr">
                        <a:spcBef>
                          <a:spcPts val="0"/>
                        </a:spcBef>
                        <a:spcAft>
                          <a:spcPts val="0"/>
                        </a:spcAft>
                        <a:buNone/>
                      </a:pPr>
                      <a:r>
                        <a:t/>
                      </a:r>
                      <a:endParaRPr>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3000">
                          <a:solidFill>
                            <a:srgbClr val="004AAD"/>
                          </a:solidFill>
                        </a:rPr>
                        <a:t>O(1)</a:t>
                      </a:r>
                      <a:endParaRPr>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19050">
                      <a:solidFill>
                        <a:schemeClr val="dk2"/>
                      </a:solidFill>
                      <a:prstDash val="solid"/>
                      <a:round/>
                      <a:headEnd len="sm" w="sm" type="none"/>
                      <a:tailEnd len="sm" w="sm" type="none"/>
                    </a:lnB>
                  </a:tcPr>
                </a:tc>
              </a:tr>
              <a:tr h="1077825">
                <a:tc>
                  <a:txBody>
                    <a:bodyPr/>
                    <a:lstStyle/>
                    <a:p>
                      <a:pPr indent="0" lvl="0" marL="0" rtl="0" algn="ctr">
                        <a:spcBef>
                          <a:spcPts val="0"/>
                        </a:spcBef>
                        <a:spcAft>
                          <a:spcPts val="0"/>
                        </a:spcAft>
                        <a:buNone/>
                      </a:pPr>
                      <a:r>
                        <a:rPr lang="en-US" sz="3000">
                          <a:solidFill>
                            <a:srgbClr val="004AAD"/>
                          </a:solidFill>
                        </a:rPr>
                        <a:t>shiftV</a:t>
                      </a:r>
                      <a:endParaRPr sz="3000">
                        <a:solidFill>
                          <a:srgbClr val="004AAD"/>
                        </a:solidFill>
                      </a:endParaRPr>
                    </a:p>
                  </a:txBody>
                  <a:tcPr marT="91425" marB="91425" marR="91425" marL="91425" anchor="ctr">
                    <a:lnL cap="flat" cmpd="sng" w="28575">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3000">
                          <a:solidFill>
                            <a:srgbClr val="004AAD"/>
                          </a:solidFill>
                        </a:rPr>
                        <a:t>O(VipGates^2)</a:t>
                      </a:r>
                      <a:endParaRPr sz="3000">
                        <a:solidFill>
                          <a:srgbClr val="004AAD"/>
                        </a:solidFill>
                      </a:endParaRPr>
                    </a:p>
                    <a:p>
                      <a:pPr indent="0" lvl="0" marL="0" rtl="0" algn="ctr">
                        <a:spcBef>
                          <a:spcPts val="0"/>
                        </a:spcBef>
                        <a:spcAft>
                          <a:spcPts val="0"/>
                        </a:spcAft>
                        <a:buNone/>
                      </a:pPr>
                      <a:r>
                        <a:t/>
                      </a:r>
                      <a:endParaRPr>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19050">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3000">
                          <a:solidFill>
                            <a:srgbClr val="004AAD"/>
                          </a:solidFill>
                        </a:rPr>
                        <a:t>O(1)</a:t>
                      </a:r>
                      <a:endParaRPr>
                        <a:solidFill>
                          <a:srgbClr val="004AAD"/>
                        </a:solidFill>
                      </a:endParaRPr>
                    </a:p>
                  </a:txBody>
                  <a:tcPr marT="91425" marB="91425" marR="91425" marL="91425" anchor="ctr">
                    <a:lnL cap="flat" cmpd="sng" w="19050">
                      <a:solidFill>
                        <a:schemeClr val="dk2"/>
                      </a:solidFill>
                      <a:prstDash val="solid"/>
                      <a:round/>
                      <a:headEnd len="sm" w="sm" type="none"/>
                      <a:tailEnd len="sm" w="sm" type="none"/>
                    </a:lnL>
                    <a:lnR cap="flat" cmpd="sng" w="28575">
                      <a:solidFill>
                        <a:schemeClr val="dk2"/>
                      </a:solidFill>
                      <a:prstDash val="solid"/>
                      <a:round/>
                      <a:headEnd len="sm" w="sm" type="none"/>
                      <a:tailEnd len="sm" w="sm" type="none"/>
                    </a:lnR>
                    <a:lnT cap="flat" cmpd="sng" w="19050">
                      <a:solidFill>
                        <a:schemeClr val="dk2"/>
                      </a:solidFill>
                      <a:prstDash val="solid"/>
                      <a:round/>
                      <a:headEnd len="sm" w="sm" type="none"/>
                      <a:tailEnd len="sm" w="sm" type="none"/>
                    </a:lnT>
                    <a:lnB cap="flat" cmpd="sng" w="28575">
                      <a:solidFill>
                        <a:schemeClr val="dk2"/>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45" name="Google Shape;145;p18"/>
          <p:cNvGrpSpPr/>
          <p:nvPr/>
        </p:nvGrpSpPr>
        <p:grpSpPr>
          <a:xfrm>
            <a:off x="-257175" y="4321424"/>
            <a:ext cx="18802350" cy="2187426"/>
            <a:chOff x="0" y="-47625"/>
            <a:chExt cx="4952059" cy="576112"/>
          </a:xfrm>
        </p:grpSpPr>
        <p:sp>
          <p:nvSpPr>
            <p:cNvPr id="146" name="Google Shape;146;p18"/>
            <p:cNvSpPr/>
            <p:nvPr/>
          </p:nvSpPr>
          <p:spPr>
            <a:xfrm>
              <a:off x="0" y="0"/>
              <a:ext cx="4952059" cy="528487"/>
            </a:xfrm>
            <a:custGeom>
              <a:rect b="b" l="l" r="r" t="t"/>
              <a:pathLst>
                <a:path extrusionOk="0" h="528487" w="4952059">
                  <a:moveTo>
                    <a:pt x="20999" y="0"/>
                  </a:moveTo>
                  <a:lnTo>
                    <a:pt x="4931060" y="0"/>
                  </a:lnTo>
                  <a:cubicBezTo>
                    <a:pt x="4936629" y="0"/>
                    <a:pt x="4941970" y="2212"/>
                    <a:pt x="4945909" y="6151"/>
                  </a:cubicBezTo>
                  <a:cubicBezTo>
                    <a:pt x="4949847" y="10089"/>
                    <a:pt x="4952059" y="15430"/>
                    <a:pt x="4952059" y="20999"/>
                  </a:cubicBezTo>
                  <a:lnTo>
                    <a:pt x="4952059" y="507488"/>
                  </a:lnTo>
                  <a:cubicBezTo>
                    <a:pt x="4952059" y="519086"/>
                    <a:pt x="4942658" y="528487"/>
                    <a:pt x="4931060" y="528487"/>
                  </a:cubicBezTo>
                  <a:lnTo>
                    <a:pt x="20999" y="528487"/>
                  </a:lnTo>
                  <a:cubicBezTo>
                    <a:pt x="15430" y="528487"/>
                    <a:pt x="10089" y="526275"/>
                    <a:pt x="6151" y="522337"/>
                  </a:cubicBezTo>
                  <a:cubicBezTo>
                    <a:pt x="2212" y="518399"/>
                    <a:pt x="0" y="513057"/>
                    <a:pt x="0" y="507488"/>
                  </a:cubicBezTo>
                  <a:lnTo>
                    <a:pt x="0" y="20999"/>
                  </a:lnTo>
                  <a:cubicBezTo>
                    <a:pt x="0" y="15430"/>
                    <a:pt x="2212" y="10089"/>
                    <a:pt x="6151" y="6151"/>
                  </a:cubicBezTo>
                  <a:cubicBezTo>
                    <a:pt x="10089" y="2212"/>
                    <a:pt x="15430" y="0"/>
                    <a:pt x="20999"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nvSpPr>
          <p:spPr>
            <a:xfrm>
              <a:off x="0" y="-47625"/>
              <a:ext cx="4952059" cy="57611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8" name="Google Shape;148;p18"/>
          <p:cNvSpPr txBox="1"/>
          <p:nvPr/>
        </p:nvSpPr>
        <p:spPr>
          <a:xfrm>
            <a:off x="1530175" y="4978650"/>
            <a:ext cx="15202500" cy="873000"/>
          </a:xfrm>
          <a:prstGeom prst="rect">
            <a:avLst/>
          </a:prstGeom>
          <a:noFill/>
          <a:ln>
            <a:noFill/>
          </a:ln>
        </p:spPr>
        <p:txBody>
          <a:bodyPr anchorCtr="0" anchor="t" bIns="0" lIns="0" spcFirstLastPara="1" rIns="0" wrap="square" tIns="0">
            <a:spAutoFit/>
          </a:bodyPr>
          <a:lstStyle/>
          <a:p>
            <a:pPr indent="0" lvl="0" marL="0" marR="0" rtl="0" algn="ctr">
              <a:lnSpc>
                <a:spcPct val="139985"/>
              </a:lnSpc>
              <a:spcBef>
                <a:spcPts val="0"/>
              </a:spcBef>
              <a:spcAft>
                <a:spcPts val="0"/>
              </a:spcAft>
              <a:buNone/>
            </a:pPr>
            <a:r>
              <a:rPr b="1" lang="en-US" sz="5672">
                <a:solidFill>
                  <a:srgbClr val="FFFFFF"/>
                </a:solidFill>
                <a:latin typeface="League Spartan"/>
                <a:ea typeface="League Spartan"/>
                <a:cs typeface="League Spartan"/>
                <a:sym typeface="League Spartan"/>
              </a:rPr>
              <a:t>Let’s look at the </a:t>
            </a:r>
            <a:r>
              <a:rPr b="1" lang="en-US" sz="5672">
                <a:solidFill>
                  <a:srgbClr val="FFFFFF"/>
                </a:solidFill>
                <a:latin typeface="League Spartan"/>
                <a:ea typeface="League Spartan"/>
                <a:cs typeface="League Spartan"/>
                <a:sym typeface="League Spartan"/>
              </a:rPr>
              <a:t>pseudo codes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54" name="Google Shape;154;p19"/>
          <p:cNvGrpSpPr/>
          <p:nvPr/>
        </p:nvGrpSpPr>
        <p:grpSpPr>
          <a:xfrm>
            <a:off x="-970541" y="1825519"/>
            <a:ext cx="1601933" cy="6647485"/>
            <a:chOff x="0" y="-47625"/>
            <a:chExt cx="421908" cy="1750778"/>
          </a:xfrm>
        </p:grpSpPr>
        <p:sp>
          <p:nvSpPr>
            <p:cNvPr id="155" name="Google Shape;155;p19"/>
            <p:cNvSpPr/>
            <p:nvPr/>
          </p:nvSpPr>
          <p:spPr>
            <a:xfrm>
              <a:off x="0" y="0"/>
              <a:ext cx="421908" cy="1703153"/>
            </a:xfrm>
            <a:custGeom>
              <a:rect b="b" l="l" r="r" t="t"/>
              <a:pathLst>
                <a:path extrusionOk="0" h="1703153" w="421908">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txBox="1"/>
            <p:nvPr/>
          </p:nvSpPr>
          <p:spPr>
            <a:xfrm>
              <a:off x="0" y="-47625"/>
              <a:ext cx="421908" cy="175077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7" name="Google Shape;157;p19"/>
          <p:cNvSpPr txBox="1"/>
          <p:nvPr/>
        </p:nvSpPr>
        <p:spPr>
          <a:xfrm>
            <a:off x="10380543" y="1001200"/>
            <a:ext cx="5508900" cy="7914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Clr>
                <a:schemeClr val="dk1"/>
              </a:buClr>
              <a:buSzPts val="1100"/>
              <a:buFont typeface="Arial"/>
              <a:buNone/>
            </a:pPr>
            <a:r>
              <a:rPr b="1" lang="en-US" sz="2000">
                <a:solidFill>
                  <a:schemeClr val="dk2"/>
                </a:solidFill>
              </a:rPr>
              <a:t>b. InsertNewVip function:</a:t>
            </a:r>
            <a:endParaRPr b="1" sz="2000">
              <a:solidFill>
                <a:schemeClr val="dk2"/>
              </a:solidFill>
            </a:endParaRPr>
          </a:p>
          <a:p>
            <a:pPr indent="0" lvl="0" marL="0" marR="0" rtl="0" algn="l">
              <a:lnSpc>
                <a:spcPct val="115000"/>
              </a:lnSpc>
              <a:spcBef>
                <a:spcPts val="120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Function InsertNewVip(peopleVip, groupVip_t):</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index_of_min = 0</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counter = 0</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min = arr_of_vip[0]</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while peopleVip != 0:</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min = arr_of_vip[0]</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for counter = 0 to VipGates - 1:</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if arr_of_vip[counter] &lt;= min:</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min = arr_of_vip[counter]</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index_of_min = counter</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if groupVip_t == 0:</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arr_of_vip[index_of_min] += 1</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peopleVip -= 1</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arr_of_vip[index_of_min] += groupVip_t</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peopleVip -= 1</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while</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return index_of_min + 1</a:t>
            </a:r>
            <a:endParaRPr b="1" sz="1500">
              <a:solidFill>
                <a:schemeClr val="dk2"/>
              </a:solidFill>
              <a:latin typeface="Courier New"/>
              <a:ea typeface="Courier New"/>
              <a:cs typeface="Courier New"/>
              <a:sym typeface="Courier New"/>
            </a:endParaRPr>
          </a:p>
          <a:p>
            <a:pPr indent="0" lvl="0" marL="457200" rtl="0" algn="l">
              <a:lnSpc>
                <a:spcPct val="115000"/>
              </a:lnSpc>
              <a:spcBef>
                <a:spcPts val="0"/>
              </a:spcBef>
              <a:spcAft>
                <a:spcPts val="0"/>
              </a:spcAft>
              <a:buClr>
                <a:schemeClr val="dk1"/>
              </a:buClr>
              <a:buSzPts val="1100"/>
              <a:buFont typeface="Arial"/>
              <a:buNone/>
            </a:pPr>
            <a:r>
              <a:t/>
            </a:r>
            <a:endParaRPr sz="2000">
              <a:solidFill>
                <a:schemeClr val="dk2"/>
              </a:solidFill>
            </a:endParaRPr>
          </a:p>
          <a:p>
            <a:pPr indent="0" lvl="0" marL="457200" rtl="0" algn="l">
              <a:lnSpc>
                <a:spcPct val="115000"/>
              </a:lnSpc>
              <a:spcBef>
                <a:spcPts val="0"/>
              </a:spcBef>
              <a:spcAft>
                <a:spcPts val="0"/>
              </a:spcAft>
              <a:buClr>
                <a:schemeClr val="dk1"/>
              </a:buClr>
              <a:buSzPts val="1100"/>
              <a:buFont typeface="Arial"/>
              <a:buNone/>
            </a:pPr>
            <a:r>
              <a:rPr b="1" lang="en-US" sz="2000">
                <a:solidFill>
                  <a:schemeClr val="dk2"/>
                </a:solidFill>
              </a:rPr>
              <a:t>TIme complexity:</a:t>
            </a:r>
            <a:r>
              <a:rPr lang="en-US" sz="2000">
                <a:solidFill>
                  <a:schemeClr val="dk2"/>
                </a:solidFill>
              </a:rPr>
              <a:t> O(peopleVip*VipGates)</a:t>
            </a:r>
            <a:endParaRPr sz="2000">
              <a:solidFill>
                <a:schemeClr val="dk2"/>
              </a:solidFill>
            </a:endParaRPr>
          </a:p>
          <a:p>
            <a:pPr indent="0" lvl="0" marL="457200" rtl="0" algn="l">
              <a:lnSpc>
                <a:spcPct val="115000"/>
              </a:lnSpc>
              <a:spcBef>
                <a:spcPts val="0"/>
              </a:spcBef>
              <a:spcAft>
                <a:spcPts val="0"/>
              </a:spcAft>
              <a:buClr>
                <a:schemeClr val="dk1"/>
              </a:buClr>
              <a:buSzPts val="1100"/>
              <a:buFont typeface="Arial"/>
              <a:buNone/>
            </a:pPr>
            <a:r>
              <a:rPr b="1" lang="en-US" sz="2000">
                <a:solidFill>
                  <a:schemeClr val="dk2"/>
                </a:solidFill>
              </a:rPr>
              <a:t>Space complexity:</a:t>
            </a:r>
            <a:r>
              <a:rPr lang="en-US" sz="2000">
                <a:solidFill>
                  <a:schemeClr val="dk2"/>
                </a:solidFill>
              </a:rPr>
              <a:t> O(1)</a:t>
            </a:r>
            <a:endParaRPr sz="2000">
              <a:solidFill>
                <a:schemeClr val="dk2"/>
              </a:solidFill>
            </a:endParaRPr>
          </a:p>
          <a:p>
            <a:pPr indent="0" lvl="0" marL="45720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40013"/>
              </a:lnSpc>
              <a:spcBef>
                <a:spcPts val="0"/>
              </a:spcBef>
              <a:spcAft>
                <a:spcPts val="0"/>
              </a:spcAft>
              <a:buNone/>
            </a:pPr>
            <a:r>
              <a:t/>
            </a:r>
            <a:endParaRPr sz="2000">
              <a:solidFill>
                <a:schemeClr val="dk2"/>
              </a:solidFill>
              <a:latin typeface="Lato"/>
              <a:ea typeface="Lato"/>
              <a:cs typeface="Lato"/>
              <a:sym typeface="Lato"/>
            </a:endParaRPr>
          </a:p>
        </p:txBody>
      </p:sp>
      <p:sp>
        <p:nvSpPr>
          <p:cNvPr id="158" name="Google Shape;158;p19"/>
          <p:cNvSpPr txBox="1"/>
          <p:nvPr/>
        </p:nvSpPr>
        <p:spPr>
          <a:xfrm>
            <a:off x="1373750" y="1001200"/>
            <a:ext cx="6966300" cy="7299900"/>
          </a:xfrm>
          <a:prstGeom prst="rect">
            <a:avLst/>
          </a:prstGeom>
          <a:noFill/>
          <a:ln>
            <a:noFill/>
          </a:ln>
        </p:spPr>
        <p:txBody>
          <a:bodyPr anchorCtr="0" anchor="t" bIns="0" lIns="0" spcFirstLastPara="1" rIns="0" wrap="square" tIns="0">
            <a:spAutoFit/>
          </a:bodyPr>
          <a:lstStyle/>
          <a:p>
            <a:pPr indent="-355600" lvl="0" marL="457200" rtl="0" algn="l">
              <a:lnSpc>
                <a:spcPct val="115000"/>
              </a:lnSpc>
              <a:spcBef>
                <a:spcPts val="0"/>
              </a:spcBef>
              <a:spcAft>
                <a:spcPts val="0"/>
              </a:spcAft>
              <a:buClr>
                <a:schemeClr val="dk2"/>
              </a:buClr>
              <a:buSzPts val="2000"/>
              <a:buAutoNum type="alphaLcPeriod"/>
            </a:pPr>
            <a:r>
              <a:rPr b="1" lang="en-US" sz="2000">
                <a:solidFill>
                  <a:schemeClr val="dk2"/>
                </a:solidFill>
              </a:rPr>
              <a:t>InsertNew function:</a:t>
            </a:r>
            <a:endParaRPr b="1" sz="2000">
              <a:solidFill>
                <a:schemeClr val="dk2"/>
              </a:solidFill>
            </a:endParaRPr>
          </a:p>
          <a:p>
            <a:pPr indent="0" lvl="0" marL="914400" rtl="0" algn="l">
              <a:lnSpc>
                <a:spcPct val="115000"/>
              </a:lnSpc>
              <a:spcBef>
                <a:spcPts val="0"/>
              </a:spcBef>
              <a:spcAft>
                <a:spcPts val="0"/>
              </a:spcAft>
              <a:buClr>
                <a:schemeClr val="dk1"/>
              </a:buClr>
              <a:buSzPts val="1100"/>
              <a:buFont typeface="Arial"/>
              <a:buNone/>
            </a:pPr>
            <a:r>
              <a:t/>
            </a:r>
            <a:endParaRPr sz="2000">
              <a:solidFill>
                <a:schemeClr val="dk2"/>
              </a:solidFill>
            </a:endParaRPr>
          </a:p>
          <a:p>
            <a:pPr indent="45720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Function InsertNew(people, group_t):</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index_of_min = 0</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counter = 0</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min = arr_of_gates[0]</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while (people != 0)</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min = arr_of_gates[0]</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for (counter = 0 to Gates - 1)</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if arr_of_gates[counter] &lt;= min:</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min = arr_of_gates[counter]</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index_of_min = counter</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if group_t == 0:</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arr_of_gates[index_of_min] += 1</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People -= 1</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arr_of_gates[index_of_min] += group_t</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people -= 1</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while</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return index_of_min + 1</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2"/>
              </a:solidFil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2"/>
                </a:solidFill>
              </a:rPr>
              <a:t>Time complexity:</a:t>
            </a:r>
            <a:r>
              <a:rPr lang="en-US" sz="2000">
                <a:solidFill>
                  <a:schemeClr val="dk2"/>
                </a:solidFill>
              </a:rPr>
              <a:t> O(people*gates)</a:t>
            </a:r>
            <a:endParaRPr sz="2000">
              <a:solidFill>
                <a:schemeClr val="dk2"/>
              </a:solidFill>
            </a:endParaRPr>
          </a:p>
          <a:p>
            <a:pPr indent="0" lvl="0" marL="0" rtl="0" algn="l">
              <a:lnSpc>
                <a:spcPct val="115000"/>
              </a:lnSpc>
              <a:spcBef>
                <a:spcPts val="0"/>
              </a:spcBef>
              <a:spcAft>
                <a:spcPts val="0"/>
              </a:spcAft>
              <a:buClr>
                <a:schemeClr val="dk1"/>
              </a:buClr>
              <a:buSzPts val="1100"/>
              <a:buFont typeface="Arial"/>
              <a:buNone/>
            </a:pPr>
            <a:r>
              <a:rPr b="1" lang="en-US" sz="2000">
                <a:solidFill>
                  <a:schemeClr val="dk2"/>
                </a:solidFill>
              </a:rPr>
              <a:t>Space complexity:</a:t>
            </a:r>
            <a:r>
              <a:rPr lang="en-US" sz="2000">
                <a:solidFill>
                  <a:schemeClr val="dk2"/>
                </a:solidFill>
              </a:rPr>
              <a:t> O(1)</a:t>
            </a:r>
            <a:endParaRPr sz="2000">
              <a:solidFill>
                <a:schemeClr val="dk2"/>
              </a:solidFill>
            </a:endParaRPr>
          </a:p>
        </p:txBody>
      </p:sp>
      <p:sp>
        <p:nvSpPr>
          <p:cNvPr id="159" name="Google Shape;159;p19"/>
          <p:cNvSpPr txBox="1"/>
          <p:nvPr/>
        </p:nvSpPr>
        <p:spPr>
          <a:xfrm>
            <a:off x="1373750" y="179075"/>
            <a:ext cx="8493300" cy="4953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20124D"/>
              </a:buClr>
              <a:buSzPts val="3000"/>
              <a:buAutoNum type="arabicPeriod"/>
            </a:pPr>
            <a:r>
              <a:rPr b="1" lang="en-US" sz="3000">
                <a:solidFill>
                  <a:srgbClr val="20124D"/>
                </a:solidFill>
              </a:rPr>
              <a:t>Inserting Newcomers Into The Queue:</a:t>
            </a:r>
            <a:endParaRPr b="1" sz="3000">
              <a:solidFill>
                <a:srgbClr val="20124D"/>
              </a:solidFill>
            </a:endParaRPr>
          </a:p>
        </p:txBody>
      </p:sp>
      <p:cxnSp>
        <p:nvCxnSpPr>
          <p:cNvPr id="160" name="Google Shape;160;p19"/>
          <p:cNvCxnSpPr/>
          <p:nvPr/>
        </p:nvCxnSpPr>
        <p:spPr>
          <a:xfrm flipH="1">
            <a:off x="9134075" y="924200"/>
            <a:ext cx="14700" cy="87972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66" name="Google Shape;166;p20"/>
          <p:cNvGrpSpPr/>
          <p:nvPr/>
        </p:nvGrpSpPr>
        <p:grpSpPr>
          <a:xfrm>
            <a:off x="-970541" y="1825518"/>
            <a:ext cx="1601942" cy="6647613"/>
            <a:chOff x="0" y="-47625"/>
            <a:chExt cx="421908" cy="1750800"/>
          </a:xfrm>
        </p:grpSpPr>
        <p:sp>
          <p:nvSpPr>
            <p:cNvPr id="167" name="Google Shape;167;p20"/>
            <p:cNvSpPr/>
            <p:nvPr/>
          </p:nvSpPr>
          <p:spPr>
            <a:xfrm>
              <a:off x="0" y="0"/>
              <a:ext cx="421908" cy="1703153"/>
            </a:xfrm>
            <a:custGeom>
              <a:rect b="b" l="l" r="r" t="t"/>
              <a:pathLst>
                <a:path extrusionOk="0" h="1703153" w="421908">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nvSpPr>
          <p:spPr>
            <a:xfrm>
              <a:off x="0" y="-47625"/>
              <a:ext cx="421800" cy="17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9" name="Google Shape;169;p20"/>
          <p:cNvSpPr txBox="1"/>
          <p:nvPr/>
        </p:nvSpPr>
        <p:spPr>
          <a:xfrm>
            <a:off x="991550" y="342975"/>
            <a:ext cx="8520600" cy="572700"/>
          </a:xfrm>
          <a:prstGeom prst="rect">
            <a:avLst/>
          </a:prstGeom>
          <a:noFill/>
          <a:ln>
            <a:noFill/>
          </a:ln>
        </p:spPr>
        <p:txBody>
          <a:bodyPr anchorCtr="0" anchor="t" bIns="91425" lIns="91425" spcFirstLastPara="1" rIns="91425" wrap="square" tIns="91425">
            <a:normAutofit fontScale="85000"/>
          </a:bodyPr>
          <a:lstStyle/>
          <a:p>
            <a:pPr indent="0" lvl="0" marL="0" marR="0" rtl="0" algn="l">
              <a:lnSpc>
                <a:spcPct val="115000"/>
              </a:lnSpc>
              <a:spcBef>
                <a:spcPts val="0"/>
              </a:spcBef>
              <a:spcAft>
                <a:spcPts val="1200"/>
              </a:spcAft>
              <a:buNone/>
            </a:pPr>
            <a:r>
              <a:rPr b="1" lang="en-US" sz="3000">
                <a:solidFill>
                  <a:srgbClr val="20124D"/>
                </a:solidFill>
              </a:rPr>
              <a:t>2. Switching Queues</a:t>
            </a:r>
            <a:endParaRPr b="1" sz="2800">
              <a:solidFill>
                <a:srgbClr val="20124D"/>
              </a:solidFill>
            </a:endParaRPr>
          </a:p>
        </p:txBody>
      </p:sp>
      <p:sp>
        <p:nvSpPr>
          <p:cNvPr id="170" name="Google Shape;170;p20"/>
          <p:cNvSpPr txBox="1"/>
          <p:nvPr/>
        </p:nvSpPr>
        <p:spPr>
          <a:xfrm>
            <a:off x="1086250" y="1337275"/>
            <a:ext cx="7593000" cy="14381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2"/>
              </a:buClr>
              <a:buSzPts val="2000"/>
              <a:buFont typeface="Courier New"/>
              <a:buAutoNum type="alphaLcPeriod"/>
            </a:pPr>
            <a:r>
              <a:rPr b="1" lang="en-US" sz="2000">
                <a:solidFill>
                  <a:schemeClr val="dk2"/>
                </a:solidFill>
                <a:latin typeface="Courier New"/>
                <a:ea typeface="Courier New"/>
                <a:cs typeface="Courier New"/>
                <a:sym typeface="Courier New"/>
              </a:rPr>
              <a:t>ShiftVip1 function:</a:t>
            </a:r>
            <a:endParaRPr b="1" sz="2000">
              <a:solidFill>
                <a:schemeClr val="dk2"/>
              </a:solidFill>
              <a:latin typeface="Courier New"/>
              <a:ea typeface="Courier New"/>
              <a:cs typeface="Courier New"/>
              <a:sym typeface="Courier New"/>
            </a:endParaRPr>
          </a:p>
          <a:p>
            <a:pPr indent="0" lvl="0" marL="0" marR="0" rtl="0" algn="l">
              <a:lnSpc>
                <a:spcPct val="115000"/>
              </a:lnSpc>
              <a:spcBef>
                <a:spcPts val="1200"/>
              </a:spcBef>
              <a:spcAft>
                <a:spcPts val="0"/>
              </a:spcAft>
              <a:buNone/>
            </a:pPr>
            <a:r>
              <a:rPr b="1" lang="en-US" sz="1500">
                <a:solidFill>
                  <a:schemeClr val="dk2"/>
                </a:solidFill>
                <a:latin typeface="Courier New"/>
                <a:ea typeface="Courier New"/>
                <a:cs typeface="Courier New"/>
                <a:sym typeface="Courier New"/>
              </a:rPr>
              <a:t>Function shiftVip1(queue_person, standing, poptime, groupVip_t):</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size = arr_of_vip[queue_person]</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if size &gt; standing:</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if groupVip_t != 0:</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"Your last group member is not the last member </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in the queue. You cannot Shift."</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"It will take", poptime * standing, "mins from   </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your current position for all members of the group </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to reach the stadium."</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"You are not the last member in the queue. You </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cannot Shift."</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"It will take", poptime * standing, "mins from  </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your current position to reach the stadium."</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else if size == standing:</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min = arr_of_vip[0]</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a = -1</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for (j = 0 to VipGates - 1):</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if min &gt;= arr_of_vip[j]:</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a = j</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min = arr_of_vip[j]</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End for</a:t>
            </a:r>
            <a:endParaRPr b="1" sz="1500">
              <a:solidFill>
                <a:schemeClr val="dk2"/>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t/>
            </a:r>
            <a:endParaRPr b="1" sz="1500">
              <a:solidFill>
                <a:schemeClr val="dk2"/>
              </a:solidFill>
              <a:latin typeface="Courier New"/>
              <a:ea typeface="Courier New"/>
              <a:cs typeface="Courier New"/>
              <a:sym typeface="Courier New"/>
            </a:endParaRPr>
          </a:p>
        </p:txBody>
      </p:sp>
      <p:sp>
        <p:nvSpPr>
          <p:cNvPr id="171" name="Google Shape;171;p20"/>
          <p:cNvSpPr txBox="1"/>
          <p:nvPr/>
        </p:nvSpPr>
        <p:spPr>
          <a:xfrm>
            <a:off x="9441350" y="1337275"/>
            <a:ext cx="7749900" cy="81888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if a != -1 and (min + groupVip_t) &lt; arr_of_vip[queue_person]:</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"It will take", poptime * standing, "mins from your current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position to reach the stadium."</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"You have to move to queue", a + 1</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if groupVip_t != 0:</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arr_of_vip[a] += groupVip_t</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arr_of_vip[queue_person] -= groupVip_t</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arr_of_vip[a] += 1</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arr_of_vip[queue_person] -= 1</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"It will take", poptime * arr_of_vip[a], "mins from your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new position to reach the stadium."</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if groupVip_t != 0:</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"You and your group members are at the most optimised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place."</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"It will take", poptime * standing, "mins from your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current position to reach the stadium."</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"You are at the most optimised place."</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"It will take", poptime * standing, "mins from your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current position to reach the stadium."</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Print "Enter your accurate standing in your queue"</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US" sz="1500">
                <a:solidFill>
                  <a:schemeClr val="dk2"/>
                </a:solidFill>
                <a:latin typeface="Courier New"/>
                <a:ea typeface="Courier New"/>
                <a:cs typeface="Courier New"/>
                <a:sym typeface="Courier New"/>
              </a:rPr>
              <a:t>End Function</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b="1" sz="1500">
              <a:solidFill>
                <a:schemeClr val="dk2"/>
              </a:solidFill>
              <a:latin typeface="Courier New"/>
              <a:ea typeface="Courier New"/>
              <a:cs typeface="Courier New"/>
              <a:sym typeface="Courier New"/>
            </a:endParaRPr>
          </a:p>
          <a:p>
            <a:pPr indent="0" lvl="0" marL="0" marR="0" rtl="0" algn="l">
              <a:lnSpc>
                <a:spcPct val="115000"/>
              </a:lnSpc>
              <a:spcBef>
                <a:spcPts val="0"/>
              </a:spcBef>
              <a:spcAft>
                <a:spcPts val="0"/>
              </a:spcAft>
              <a:buNone/>
            </a:pPr>
            <a:r>
              <a:rPr lang="en-US" sz="1750">
                <a:solidFill>
                  <a:schemeClr val="dk2"/>
                </a:solidFill>
              </a:rPr>
              <a:t>    </a:t>
            </a:r>
            <a:endParaRPr sz="1750">
              <a:solidFill>
                <a:schemeClr val="dk2"/>
              </a:solidFill>
            </a:endParaRPr>
          </a:p>
          <a:p>
            <a:pPr indent="0" lvl="0" marL="0" rtl="0" algn="l">
              <a:lnSpc>
                <a:spcPct val="115000"/>
              </a:lnSpc>
              <a:spcBef>
                <a:spcPts val="0"/>
              </a:spcBef>
              <a:spcAft>
                <a:spcPts val="0"/>
              </a:spcAft>
              <a:buNone/>
            </a:pPr>
            <a:r>
              <a:rPr lang="en-US" sz="2000">
                <a:solidFill>
                  <a:schemeClr val="dk2"/>
                </a:solidFill>
              </a:rPr>
              <a:t>    </a:t>
            </a:r>
            <a:r>
              <a:rPr b="1" lang="en-US" sz="2000">
                <a:solidFill>
                  <a:schemeClr val="dk2"/>
                </a:solidFill>
              </a:rPr>
              <a:t>TIme complexity: </a:t>
            </a:r>
            <a:r>
              <a:rPr lang="en-US" sz="2000">
                <a:solidFill>
                  <a:schemeClr val="dk2"/>
                </a:solidFill>
              </a:rPr>
              <a:t>O(1)</a:t>
            </a:r>
            <a:r>
              <a:rPr b="1" lang="en-US" sz="2000">
                <a:solidFill>
                  <a:schemeClr val="dk2"/>
                </a:solidFill>
              </a:rPr>
              <a:t> </a:t>
            </a:r>
            <a:endParaRPr b="1" sz="2000">
              <a:solidFill>
                <a:schemeClr val="dk2"/>
              </a:solidFill>
            </a:endParaRPr>
          </a:p>
          <a:p>
            <a:pPr indent="0" lvl="0" marL="0" rtl="0" algn="l">
              <a:lnSpc>
                <a:spcPct val="115000"/>
              </a:lnSpc>
              <a:spcBef>
                <a:spcPts val="0"/>
              </a:spcBef>
              <a:spcAft>
                <a:spcPts val="0"/>
              </a:spcAft>
              <a:buNone/>
            </a:pPr>
            <a:r>
              <a:rPr b="1" lang="en-US" sz="2000">
                <a:solidFill>
                  <a:schemeClr val="dk2"/>
                </a:solidFill>
              </a:rPr>
              <a:t>    Space complexity: </a:t>
            </a:r>
            <a:r>
              <a:rPr lang="en-US" sz="2000">
                <a:solidFill>
                  <a:schemeClr val="dk2"/>
                </a:solidFill>
              </a:rPr>
              <a:t>O(VipGates)</a:t>
            </a:r>
            <a:endParaRPr sz="2000">
              <a:solidFill>
                <a:schemeClr val="dk2"/>
              </a:solidFill>
            </a:endParaRPr>
          </a:p>
          <a:p>
            <a:pPr indent="0" lvl="0" marL="0" rtl="0" algn="l">
              <a:lnSpc>
                <a:spcPct val="115000"/>
              </a:lnSpc>
              <a:spcBef>
                <a:spcPts val="0"/>
              </a:spcBef>
              <a:spcAft>
                <a:spcPts val="1200"/>
              </a:spcAft>
              <a:buNone/>
            </a:pPr>
            <a:r>
              <a:t/>
            </a:r>
            <a:endParaRPr b="1">
              <a:solidFill>
                <a:srgbClr val="595959"/>
              </a:solidFill>
            </a:endParaRPr>
          </a:p>
        </p:txBody>
      </p:sp>
      <p:cxnSp>
        <p:nvCxnSpPr>
          <p:cNvPr id="172" name="Google Shape;172;p20"/>
          <p:cNvCxnSpPr/>
          <p:nvPr/>
        </p:nvCxnSpPr>
        <p:spPr>
          <a:xfrm flipH="1">
            <a:off x="9134075" y="924200"/>
            <a:ext cx="14700" cy="87972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grpSp>
        <p:nvGrpSpPr>
          <p:cNvPr id="178" name="Google Shape;178;p21"/>
          <p:cNvGrpSpPr/>
          <p:nvPr/>
        </p:nvGrpSpPr>
        <p:grpSpPr>
          <a:xfrm>
            <a:off x="-970541" y="1825518"/>
            <a:ext cx="1601942" cy="6647613"/>
            <a:chOff x="0" y="-47625"/>
            <a:chExt cx="421908" cy="1750800"/>
          </a:xfrm>
        </p:grpSpPr>
        <p:sp>
          <p:nvSpPr>
            <p:cNvPr id="179" name="Google Shape;179;p21"/>
            <p:cNvSpPr/>
            <p:nvPr/>
          </p:nvSpPr>
          <p:spPr>
            <a:xfrm>
              <a:off x="0" y="0"/>
              <a:ext cx="421908" cy="1703153"/>
            </a:xfrm>
            <a:custGeom>
              <a:rect b="b" l="l" r="r" t="t"/>
              <a:pathLst>
                <a:path extrusionOk="0" h="1703153" w="421908">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nvSpPr>
          <p:spPr>
            <a:xfrm>
              <a:off x="0" y="-47625"/>
              <a:ext cx="421800" cy="17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1" name="Google Shape;181;p21"/>
          <p:cNvSpPr txBox="1"/>
          <p:nvPr/>
        </p:nvSpPr>
        <p:spPr>
          <a:xfrm>
            <a:off x="9641027" y="924200"/>
            <a:ext cx="6945600" cy="8121900"/>
          </a:xfrm>
          <a:prstGeom prst="rect">
            <a:avLst/>
          </a:prstGeom>
          <a:noFill/>
          <a:ln>
            <a:noFill/>
          </a:ln>
        </p:spPr>
        <p:txBody>
          <a:bodyPr anchorCtr="0" anchor="t" bIns="0" lIns="0" spcFirstLastPara="1" rIns="0" wrap="square" tIns="0">
            <a:spAutoFit/>
          </a:bodyPr>
          <a:lstStyle/>
          <a:p>
            <a:pPr indent="0" lvl="0" marL="0" rtl="0" algn="l">
              <a:spcBef>
                <a:spcPts val="54"/>
              </a:spcBef>
              <a:spcAft>
                <a:spcPts val="0"/>
              </a:spcAft>
              <a:buClr>
                <a:schemeClr val="dk1"/>
              </a:buClr>
              <a:buSzPts val="1100"/>
              <a:buFont typeface="Arial"/>
              <a:buNone/>
            </a:pPr>
            <a: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arr_of_gates[a] += 1</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arr_of_gates[queue_person] -= 1</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Print "It will take", poptime * arr_of_gates[a],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"mins from your new position to reach the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stadium."</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if group_t != 0:</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Print "You and your group members are at the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most optimized place."</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Print "It will take", poptime * standing,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"mins from your current position to reach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the stadium."</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Print "You are at the most optimized place."</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Print "It will take", poptime * standing,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"mins from your current position to reach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the stadium."</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Print "Enter your accurate standing in your queue"</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Clr>
                <a:schemeClr val="dk1"/>
              </a:buClr>
              <a:buSzPts val="1100"/>
              <a:buFont typeface="Arial"/>
              <a:buNone/>
            </a:pPr>
            <a: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End Function</a:t>
            </a:r>
            <a:endParaRPr sz="2000">
              <a:solidFill>
                <a:schemeClr val="dk2"/>
              </a:solidFill>
            </a:endParaRPr>
          </a:p>
          <a:p>
            <a:pPr indent="0" lvl="0" marL="0" rtl="0" algn="l">
              <a:spcBef>
                <a:spcPts val="2800"/>
              </a:spcBef>
              <a:spcAft>
                <a:spcPts val="0"/>
              </a:spcAft>
              <a:buSzPts val="1100"/>
              <a:buNone/>
            </a:pPr>
            <a:r>
              <a:rPr b="1" lang="en-US" sz="2000">
                <a:solidFill>
                  <a:schemeClr val="dk2"/>
                </a:solidFill>
              </a:rPr>
              <a:t>Space Complexity - O(1) </a:t>
            </a:r>
            <a:endParaRPr b="1" sz="2000">
              <a:solidFill>
                <a:schemeClr val="dk2"/>
              </a:solidFill>
            </a:endParaRPr>
          </a:p>
          <a:p>
            <a:pPr indent="0" lvl="0" marL="0" rtl="0" algn="l">
              <a:spcBef>
                <a:spcPts val="155"/>
              </a:spcBef>
              <a:spcAft>
                <a:spcPts val="0"/>
              </a:spcAft>
              <a:buSzPts val="1100"/>
              <a:buNone/>
            </a:pPr>
            <a:r>
              <a:rPr b="1" lang="en-US" sz="2000">
                <a:solidFill>
                  <a:schemeClr val="dk2"/>
                </a:solidFill>
              </a:rPr>
              <a:t>Time Complexity - O(Gates) </a:t>
            </a:r>
            <a:endParaRPr sz="2000">
              <a:solidFill>
                <a:schemeClr val="dk2"/>
              </a:solidFill>
              <a:latin typeface="Lato"/>
              <a:ea typeface="Lato"/>
              <a:cs typeface="Lato"/>
              <a:sym typeface="Lato"/>
            </a:endParaRPr>
          </a:p>
        </p:txBody>
      </p:sp>
      <p:sp>
        <p:nvSpPr>
          <p:cNvPr id="182" name="Google Shape;182;p21"/>
          <p:cNvSpPr txBox="1"/>
          <p:nvPr/>
        </p:nvSpPr>
        <p:spPr>
          <a:xfrm>
            <a:off x="845313" y="474075"/>
            <a:ext cx="8795700" cy="91527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None/>
            </a:pPr>
            <a:r>
              <a:rPr b="1" lang="en-US" sz="2000">
                <a:solidFill>
                  <a:schemeClr val="dk2"/>
                </a:solidFill>
                <a:latin typeface="Courier New"/>
                <a:ea typeface="Courier New"/>
                <a:cs typeface="Courier New"/>
                <a:sym typeface="Courier New"/>
              </a:rPr>
              <a:t>b</a:t>
            </a:r>
            <a:r>
              <a:rPr b="1" lang="en-US" sz="2000">
                <a:solidFill>
                  <a:schemeClr val="dk2"/>
                </a:solidFill>
                <a:latin typeface="Courier New"/>
                <a:ea typeface="Courier New"/>
                <a:cs typeface="Courier New"/>
                <a:sym typeface="Courier New"/>
              </a:rPr>
              <a:t>. Shift1 function</a:t>
            </a:r>
            <a:r>
              <a:rPr b="1" lang="en-US" sz="1500">
                <a:solidFill>
                  <a:schemeClr val="dk2"/>
                </a:solidFill>
              </a:rPr>
              <a:t> </a:t>
            </a:r>
            <a:endParaRPr b="1" sz="1500">
              <a:solidFill>
                <a:schemeClr val="dk2"/>
              </a:solidFill>
            </a:endParaRPr>
          </a:p>
          <a:p>
            <a:pPr indent="0" lvl="0" marL="0" rtl="0" algn="l">
              <a:spcBef>
                <a:spcPts val="54"/>
              </a:spcBef>
              <a:spcAft>
                <a:spcPts val="0"/>
              </a:spcAft>
              <a:buSzPts val="1100"/>
              <a:buNone/>
            </a:pPr>
            <a:r>
              <a:t/>
            </a:r>
            <a:endParaRPr sz="1500">
              <a:solidFill>
                <a:schemeClr val="dk2"/>
              </a:solidFill>
            </a:endParaRPr>
          </a:p>
          <a:p>
            <a:pPr indent="0" lvl="0" marL="0" rtl="0" algn="l">
              <a:spcBef>
                <a:spcPts val="54"/>
              </a:spcBef>
              <a:spcAft>
                <a:spcPts val="0"/>
              </a:spcAft>
              <a:buSzPts val="1100"/>
              <a:buNone/>
            </a:pPr>
            <a:r>
              <a:rPr lang="en-US" sz="1500">
                <a:solidFill>
                  <a:schemeClr val="dk2"/>
                </a:solidFill>
              </a:rPr>
              <a:t>	</a:t>
            </a:r>
            <a:r>
              <a:rPr b="1" lang="en-US" sz="1500">
                <a:solidFill>
                  <a:schemeClr val="dk2"/>
                </a:solidFill>
                <a:latin typeface="Courier New"/>
                <a:ea typeface="Courier New"/>
                <a:cs typeface="Courier New"/>
                <a:sym typeface="Courier New"/>
              </a:rPr>
              <a:t>Function shift1(queue_person, standing, poptime, group_t):</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size = arr_of_gates[queue_person]</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if size &gt; standing:</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if group_t != 0:</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Print "Your last group member is not the last member in the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queue. You cannot Shift."</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Print "It will take", poptime * standing, "mins from your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current position for all members of the group to reach the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stadium."</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else:</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Print "You are not the last member in the queue. You cannot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Shift."</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Print "It will take", poptime * standing, "mins from your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current position to reach the stadium."</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else if size == standing:</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min = arr_of_gates[0]</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a = -1</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for (j = 0 to Gates - 1):</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if min &gt;= arr_of_gates[j]:</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a = j</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min = arr_of_gates[j]</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End if</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End for</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if a != -1 and (min + group_t) &lt; arr_of_gates[queue_person]:</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Print "It will take", poptime * standing, "mins from your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current position to reach the stadium."</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Print "You have to move to queue", a + 1</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if group_t != 0:</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arr_of_gates[a] += group_t</a:t>
            </a:r>
            <a:endParaRPr b="1" sz="1500">
              <a:solidFill>
                <a:schemeClr val="dk2"/>
              </a:solidFill>
              <a:latin typeface="Courier New"/>
              <a:ea typeface="Courier New"/>
              <a:cs typeface="Courier New"/>
              <a:sym typeface="Courier New"/>
            </a:endParaRPr>
          </a:p>
          <a:p>
            <a:pPr indent="0" lvl="0" marL="0" rtl="0" algn="l">
              <a:spcBef>
                <a:spcPts val="54"/>
              </a:spcBef>
              <a:spcAft>
                <a:spcPts val="0"/>
              </a:spcAft>
              <a:buSzPts val="1100"/>
              <a:buNone/>
            </a:pPr>
            <a:r>
              <a:rPr b="1" lang="en-US" sz="1500">
                <a:solidFill>
                  <a:schemeClr val="dk2"/>
                </a:solidFill>
                <a:latin typeface="Courier New"/>
                <a:ea typeface="Courier New"/>
                <a:cs typeface="Courier New"/>
                <a:sym typeface="Courier New"/>
              </a:rPr>
              <a:t>                arr_of_gates[queue_person] -= group_t</a:t>
            </a:r>
            <a:endParaRPr b="1" sz="1500">
              <a:solidFill>
                <a:schemeClr val="dk2"/>
              </a:solidFill>
              <a:latin typeface="Courier New"/>
              <a:ea typeface="Courier New"/>
              <a:cs typeface="Courier New"/>
              <a:sym typeface="Courier New"/>
            </a:endParaRPr>
          </a:p>
        </p:txBody>
      </p:sp>
      <p:cxnSp>
        <p:nvCxnSpPr>
          <p:cNvPr id="183" name="Google Shape;183;p21"/>
          <p:cNvCxnSpPr/>
          <p:nvPr/>
        </p:nvCxnSpPr>
        <p:spPr>
          <a:xfrm flipH="1">
            <a:off x="9134075" y="924200"/>
            <a:ext cx="14700" cy="87972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