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wmf" ContentType="image/x-wmf"/>
  <Override PartName="/ppt/media/image14.png" ContentType="image/png"/>
  <Override PartName="/ppt/media/image13.png" ContentType="image/png"/>
  <Override PartName="/ppt/media/image19.png" ContentType="image/png"/>
  <Override PartName="/ppt/media/image12.jpeg" ContentType="image/jpeg"/>
  <Override PartName="/ppt/media/image11.wmf" ContentType="image/x-wmf"/>
  <Override PartName="/ppt/media/image4.png" ContentType="image/png"/>
  <Override PartName="/ppt/media/image3.wmf" ContentType="image/x-wmf"/>
  <Override PartName="/ppt/media/image22.png" ContentType="image/png"/>
  <Override PartName="/ppt/media/image2.wmf" ContentType="image/x-wmf"/>
  <Override PartName="/ppt/media/image21.png" ContentType="image/png"/>
  <Override PartName="/ppt/media/image1.wmf" ContentType="image/x-wmf"/>
  <Override PartName="/ppt/media/image5.png" ContentType="image/png"/>
  <Override PartName="/ppt/media/image6.png" ContentType="image/png"/>
  <Override PartName="/ppt/media/image7.wmf" ContentType="image/x-wmf"/>
  <Override PartName="/ppt/media/image8.png" ContentType="image/png"/>
  <Override PartName="/ppt/media/image10.wmf" ContentType="image/x-wmf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24000" y="500580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39612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92400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853960" y="4603320"/>
            <a:ext cx="964080" cy="7693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5853960" y="4603320"/>
            <a:ext cx="964080" cy="769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92400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39612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924000" y="500580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24000" y="500580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39612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92400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5853960" y="4603320"/>
            <a:ext cx="964080" cy="7693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5853960" y="4603320"/>
            <a:ext cx="964080" cy="769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92400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39612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924000" y="500580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924000" y="500580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39612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392400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5853960" y="4603320"/>
            <a:ext cx="964080" cy="76932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5853960" y="4603320"/>
            <a:ext cx="964080" cy="769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92400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39612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3924000" y="500580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924000" y="500580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39612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392400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5853960" y="4603320"/>
            <a:ext cx="964080" cy="76932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5853960" y="4603320"/>
            <a:ext cx="964080" cy="769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92400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76932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396120" y="500580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92400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396120" y="4603680"/>
            <a:ext cx="235404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924000" y="5005800"/>
            <a:ext cx="4824360" cy="366840"/>
          </a:xfrm>
          <a:prstGeom prst="rect">
            <a:avLst/>
          </a:prstGeom>
        </p:spPr>
        <p:txBody>
          <a:bodyPr lIns="0" rIns="0" tIns="0" bIns="0"/>
          <a:p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89360"/>
            <a:ext cx="9143640" cy="368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453360"/>
            <a:ext cx="9143640" cy="35640"/>
          </a:xfrm>
          <a:prstGeom prst="rect">
            <a:avLst/>
          </a:prstGeom>
          <a:solidFill>
            <a:srgbClr val="f07e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7" descr=""/>
          <p:cNvPicPr/>
          <p:nvPr/>
        </p:nvPicPr>
        <p:blipFill>
          <a:blip r:embed="rId2"/>
          <a:stretch/>
        </p:blipFill>
        <p:spPr>
          <a:xfrm>
            <a:off x="244800" y="6576840"/>
            <a:ext cx="638280" cy="2084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0" y="4725000"/>
            <a:ext cx="9143640" cy="170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3924000" y="5104080"/>
            <a:ext cx="4751280" cy="556920"/>
          </a:xfrm>
          <a:prstGeom prst="rect">
            <a:avLst/>
          </a:prstGeom>
        </p:spPr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fi-FI" sz="2400" spc="-1" strike="noStrike">
                <a:solidFill>
                  <a:srgbClr val="f498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Muokkaa perustyyl. napsautt.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7" descr=""/>
          <p:cNvPicPr/>
          <p:nvPr/>
        </p:nvPicPr>
        <p:blipFill>
          <a:blip r:embed="rId3"/>
          <a:stretch/>
        </p:blipFill>
        <p:spPr>
          <a:xfrm>
            <a:off x="611640" y="5104080"/>
            <a:ext cx="3002400" cy="982080"/>
          </a:xfrm>
          <a:prstGeom prst="rect">
            <a:avLst/>
          </a:prstGeom>
          <a:ln>
            <a:noFill/>
          </a:ln>
        </p:spPr>
      </p:pic>
      <p:pic>
        <p:nvPicPr>
          <p:cNvPr id="6" name="Picture 7" descr=""/>
          <p:cNvPicPr/>
          <p:nvPr/>
        </p:nvPicPr>
        <p:blipFill>
          <a:blip r:embed="rId4"/>
          <a:stretch/>
        </p:blipFill>
        <p:spPr>
          <a:xfrm>
            <a:off x="611640" y="5104080"/>
            <a:ext cx="3002400" cy="98208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6525360"/>
            <a:ext cx="1187280" cy="33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3" descr=""/>
          <p:cNvPicPr/>
          <p:nvPr/>
        </p:nvPicPr>
        <p:blipFill>
          <a:blip r:embed="rId5"/>
          <a:stretch/>
        </p:blipFill>
        <p:spPr>
          <a:xfrm>
            <a:off x="0" y="0"/>
            <a:ext cx="9143640" cy="4723920"/>
          </a:xfrm>
          <a:prstGeom prst="rect">
            <a:avLst/>
          </a:prstGeom>
          <a:ln>
            <a:noFill/>
          </a:ln>
        </p:spPr>
      </p:pic>
      <p:sp>
        <p:nvSpPr>
          <p:cNvPr id="9" name="PlaceHolder 6"/>
          <p:cNvSpPr>
            <a:spLocks noGrp="1"/>
          </p:cNvSpPr>
          <p:nvPr>
            <p:ph type="ftr"/>
          </p:nvPr>
        </p:nvSpPr>
        <p:spPr>
          <a:xfrm>
            <a:off x="4500000" y="6453360"/>
            <a:ext cx="4464360" cy="404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fi-FI" sz="1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6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fi-FI" sz="16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fi-FI" sz="1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fi-FI" sz="20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fi-FI" sz="20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fi-FI" sz="20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89360"/>
            <a:ext cx="9143640" cy="368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453360"/>
            <a:ext cx="9143640" cy="35640"/>
          </a:xfrm>
          <a:prstGeom prst="rect">
            <a:avLst/>
          </a:prstGeom>
          <a:solidFill>
            <a:srgbClr val="f07e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7" descr=""/>
          <p:cNvPicPr/>
          <p:nvPr/>
        </p:nvPicPr>
        <p:blipFill>
          <a:blip r:embed="rId2"/>
          <a:stretch/>
        </p:blipFill>
        <p:spPr>
          <a:xfrm>
            <a:off x="244800" y="6576840"/>
            <a:ext cx="638280" cy="208440"/>
          </a:xfrm>
          <a:prstGeom prst="rect">
            <a:avLst/>
          </a:prstGeom>
          <a:ln>
            <a:noFill/>
          </a:ln>
        </p:spPr>
      </p:pic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229320" y="0"/>
            <a:ext cx="8685000" cy="1123560"/>
          </a:xfrm>
          <a:prstGeom prst="rect">
            <a:avLst/>
          </a:prstGeom>
        </p:spPr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Muokkaa perustyyl. napsautt.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62000" y="1131120"/>
            <a:ext cx="8819640" cy="532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181080">
              <a:lnSpc>
                <a:spcPct val="100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287640" y="1341360"/>
            <a:ext cx="8568360" cy="5111280"/>
          </a:xfrm>
          <a:prstGeom prst="rect">
            <a:avLst/>
          </a:prstGeom>
        </p:spPr>
        <p:txBody>
          <a:bodyPr lIns="74880" rIns="74880" tIns="37440" bIns="37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LevelMuokkaa tekstin perustyylejä napsauttamalla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68800" indent="-284040">
              <a:lnSpc>
                <a:spcPct val="100000"/>
              </a:lnSpc>
              <a:buClr>
                <a:srgbClr val="262b2d"/>
              </a:buClr>
              <a:buFont typeface="Calibri"/>
              <a:buChar char="–"/>
            </a:pPr>
            <a:r>
              <a:rPr lang="fi-FI" sz="20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toinen taso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3200" indent="-284040">
              <a:lnSpc>
                <a:spcPct val="100000"/>
              </a:lnSpc>
              <a:buClr>
                <a:srgbClr val="262b2d"/>
              </a:buClr>
              <a:buFont typeface="Arial"/>
              <a:buChar char="•"/>
            </a:pPr>
            <a:r>
              <a:rPr lang="fi-FI" sz="16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kolmas taso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137600" indent="-284040">
              <a:lnSpc>
                <a:spcPct val="100000"/>
              </a:lnSpc>
              <a:buClr>
                <a:srgbClr val="262b2d"/>
              </a:buClr>
              <a:buFont typeface="Arial"/>
              <a:buChar char="◦"/>
            </a:pPr>
            <a:r>
              <a:rPr lang="fi-FI" sz="1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neljäs taso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422000" indent="-284040">
              <a:lnSpc>
                <a:spcPct val="100000"/>
              </a:lnSpc>
              <a:buClr>
                <a:srgbClr val="262b2d"/>
              </a:buClr>
              <a:buFont typeface="Arial"/>
              <a:buChar char="»"/>
            </a:pPr>
            <a:r>
              <a:rPr lang="fi-FI" sz="12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viides taso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4500000" y="6453360"/>
            <a:ext cx="4464360" cy="404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6489360"/>
            <a:ext cx="9143640" cy="368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6453360"/>
            <a:ext cx="9143640" cy="35640"/>
          </a:xfrm>
          <a:prstGeom prst="rect">
            <a:avLst/>
          </a:prstGeom>
          <a:solidFill>
            <a:srgbClr val="f07e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7" descr=""/>
          <p:cNvPicPr/>
          <p:nvPr/>
        </p:nvPicPr>
        <p:blipFill>
          <a:blip r:embed="rId2"/>
          <a:stretch/>
        </p:blipFill>
        <p:spPr>
          <a:xfrm>
            <a:off x="244800" y="6576840"/>
            <a:ext cx="638280" cy="20844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0" y="5790600"/>
            <a:ext cx="9143640" cy="10670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>
            <a:off x="0" y="4080960"/>
            <a:ext cx="9143640" cy="170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"/>
          <p:cNvSpPr/>
          <p:nvPr/>
        </p:nvSpPr>
        <p:spPr>
          <a:xfrm>
            <a:off x="0" y="5752440"/>
            <a:ext cx="9143640" cy="35640"/>
          </a:xfrm>
          <a:prstGeom prst="rect">
            <a:avLst/>
          </a:prstGeom>
          <a:solidFill>
            <a:srgbClr val="f07e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Picture 7" descr=""/>
          <p:cNvPicPr/>
          <p:nvPr/>
        </p:nvPicPr>
        <p:blipFill>
          <a:blip r:embed="rId3"/>
          <a:stretch/>
        </p:blipFill>
        <p:spPr>
          <a:xfrm>
            <a:off x="611640" y="4460040"/>
            <a:ext cx="3002400" cy="982080"/>
          </a:xfrm>
          <a:prstGeom prst="rect">
            <a:avLst/>
          </a:prstGeom>
          <a:ln>
            <a:noFill/>
          </a:ln>
        </p:spPr>
      </p:pic>
      <p:sp>
        <p:nvSpPr>
          <p:cNvPr id="93" name="CustomShape 6"/>
          <p:cNvSpPr/>
          <p:nvPr/>
        </p:nvSpPr>
        <p:spPr>
          <a:xfrm>
            <a:off x="707040" y="6077160"/>
            <a:ext cx="22158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4880" rIns="74880" tIns="37440" bIns="37440"/>
          <a:p>
            <a:pPr>
              <a:lnSpc>
                <a:spcPts val="423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 +358 10 439 7777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423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gofore@gofore.com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3475800" y="6077160"/>
            <a:ext cx="22158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4880" rIns="74880" tIns="37440" bIns="37440"/>
          <a:p>
            <a:pPr>
              <a:lnSpc>
                <a:spcPts val="423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Hämeenkatu 16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423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FI-33200 Tampere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6244200" y="6077160"/>
            <a:ext cx="22158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4880" rIns="74880" tIns="37440" bIns="37440"/>
          <a:p>
            <a:pPr>
              <a:lnSpc>
                <a:spcPts val="423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Urho Kekkosen katu 7 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423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FI-00100 Helsinki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9"/>
          <p:cNvSpPr>
            <a:spLocks noGrp="1"/>
          </p:cNvSpPr>
          <p:nvPr>
            <p:ph type="body"/>
          </p:nvPr>
        </p:nvSpPr>
        <p:spPr>
          <a:xfrm>
            <a:off x="3924000" y="4603680"/>
            <a:ext cx="4824360" cy="769320"/>
          </a:xfrm>
          <a:prstGeom prst="rect">
            <a:avLst/>
          </a:prstGeom>
        </p:spPr>
        <p:txBody>
          <a:bodyPr lIns="74880" rIns="74880" tIns="37440" bIns="37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i-FI" sz="24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i-FI" sz="24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i-FI" sz="24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i-FI" sz="24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i-FI" sz="24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i-FI" sz="24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fi-FI" sz="24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LevelMuokkaa tekstin perustyylejä napsauttamalla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4"/>
          <a:srcRect l="102" t="15563" r="-57" b="15496"/>
          <a:stretch/>
        </p:blipFill>
        <p:spPr>
          <a:xfrm>
            <a:off x="0" y="0"/>
            <a:ext cx="9161640" cy="4218840"/>
          </a:xfrm>
          <a:prstGeom prst="rect">
            <a:avLst/>
          </a:prstGeom>
          <a:ln>
            <a:noFill/>
          </a:ln>
        </p:spPr>
      </p:pic>
      <p:sp>
        <p:nvSpPr>
          <p:cNvPr id="98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6489360"/>
            <a:ext cx="9143640" cy="368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0" y="6453360"/>
            <a:ext cx="9143640" cy="35640"/>
          </a:xfrm>
          <a:prstGeom prst="rect">
            <a:avLst/>
          </a:prstGeom>
          <a:solidFill>
            <a:srgbClr val="f07e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7" descr=""/>
          <p:cNvPicPr/>
          <p:nvPr/>
        </p:nvPicPr>
        <p:blipFill>
          <a:blip r:embed="rId2"/>
          <a:stretch/>
        </p:blipFill>
        <p:spPr>
          <a:xfrm>
            <a:off x="244800" y="6576840"/>
            <a:ext cx="638280" cy="208440"/>
          </a:xfrm>
          <a:prstGeom prst="rect">
            <a:avLst/>
          </a:prstGeom>
          <a:ln>
            <a:noFill/>
          </a:ln>
        </p:spPr>
      </p:pic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229320" y="0"/>
            <a:ext cx="8685000" cy="1123560"/>
          </a:xfrm>
          <a:prstGeom prst="rect">
            <a:avLst/>
          </a:prstGeom>
        </p:spPr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Muokkaa perustyyl. napsautt.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62000" y="1131120"/>
            <a:ext cx="8819640" cy="532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181080">
              <a:lnSpc>
                <a:spcPct val="100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287640" y="1341360"/>
            <a:ext cx="8568360" cy="5111280"/>
          </a:xfrm>
          <a:prstGeom prst="rect">
            <a:avLst/>
          </a:prstGeom>
        </p:spPr>
        <p:txBody>
          <a:bodyPr lIns="74880" rIns="74880" tIns="37440" bIns="37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LevelMuokkaa tekstin perustyylejä napsauttamalla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68800" indent="-284040">
              <a:lnSpc>
                <a:spcPct val="100000"/>
              </a:lnSpc>
              <a:buClr>
                <a:srgbClr val="262b2d"/>
              </a:buClr>
              <a:buFont typeface="Calibri"/>
              <a:buChar char="–"/>
            </a:pPr>
            <a:r>
              <a:rPr lang="fi-FI" sz="20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toinen taso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3200" indent="-284040">
              <a:lnSpc>
                <a:spcPct val="100000"/>
              </a:lnSpc>
              <a:buClr>
                <a:srgbClr val="262b2d"/>
              </a:buClr>
              <a:buFont typeface="Arial"/>
              <a:buChar char="•"/>
            </a:pPr>
            <a:r>
              <a:rPr lang="fi-FI" sz="16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kolmas taso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137600" indent="-284040">
              <a:lnSpc>
                <a:spcPct val="100000"/>
              </a:lnSpc>
              <a:buClr>
                <a:srgbClr val="262b2d"/>
              </a:buClr>
              <a:buFont typeface="Arial"/>
              <a:buChar char="◦"/>
            </a:pPr>
            <a:r>
              <a:rPr lang="fi-FI" sz="1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neljäs taso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422000" indent="-284040">
              <a:lnSpc>
                <a:spcPct val="100000"/>
              </a:lnSpc>
              <a:buClr>
                <a:srgbClr val="262b2d"/>
              </a:buClr>
              <a:buFont typeface="Arial"/>
              <a:buChar char="»"/>
            </a:pPr>
            <a:r>
              <a:rPr lang="fi-FI" sz="12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viides taso</a:t>
            </a:r>
            <a:endParaRPr lang="fi-FI" sz="24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ftr"/>
          </p:nvPr>
        </p:nvSpPr>
        <p:spPr>
          <a:xfrm>
            <a:off x="4500000" y="6453360"/>
            <a:ext cx="4464360" cy="404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924000" y="5104080"/>
            <a:ext cx="4751280" cy="55692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fi-FI" sz="24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Klusterointi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924000" y="5826600"/>
            <a:ext cx="4751280" cy="48240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KaPA palveluväyläkoulutus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4500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29320" y="0"/>
            <a:ext cx="8685000" cy="112356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Ulkoinen kuormanjako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287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500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TextShape 4"/>
          <p:cNvSpPr txBox="1"/>
          <p:nvPr/>
        </p:nvSpPr>
        <p:spPr>
          <a:xfrm>
            <a:off x="28800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Klusterin koneet kannattaa organisoida master-slave  rakenteeseen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Vain masterin konfiguraatiota muutetaan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Slavejen konfiguraatio on päivitettävä itse aina tarvittaessa, liityntäpalvelimen backup &amp; restore toiminnoilla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Liityntäpalvelimessa ei ole sisäänrakennettuna helppokäyttöistä ja kattavaa health checkiä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Kehitämme tuleviin versioihin klusteroinnille tukea, joka tarjoaa konfiguraation automaattisen replikoinnin ja health checkin 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29320" y="0"/>
            <a:ext cx="8685000" cy="112356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Ulkoinen kuormanjako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87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4500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28800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Ulkoinen kuormanjako siis mahdollistaa </a:t>
            </a:r>
            <a:r>
              <a:rPr b="1"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korkean saatavuuden (HA) 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</a:t>
            </a:r>
            <a:r>
              <a:rPr b="1"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kuormantasauksen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924000" y="4603680"/>
            <a:ext cx="4824360" cy="76932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>
              <a:lnSpc>
                <a:spcPct val="100000"/>
              </a:lnSpc>
            </a:pPr>
            <a:r>
              <a:rPr b="1" lang="fi-FI" sz="24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Teemme kokonaisuuksien kehittämisestä</a:t>
            </a:r>
            <a:r>
              <a:rPr b="1" lang="fi-FI" sz="24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fi-FI" sz="24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hallittavaa ja tuloksellista! 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29320" y="0"/>
            <a:ext cx="8685000" cy="112356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Klusteroitu liityntäpalvelin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287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Liityntäpalvelimia voi klusteroida tavoitteena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arenR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Korkea saatavuus (high availability / HA)</a:t>
            </a:r>
            <a:endParaRPr lang="fi-FI" sz="12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Font typeface="StarSymbol"/>
              <a:buAutoNum type="arabicParenR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Kuormantasaus (load balancing)</a:t>
            </a:r>
            <a:endParaRPr lang="fi-FI" sz="12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0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4500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29320" y="0"/>
            <a:ext cx="8685000" cy="112356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Sisäänrakennettu HA tuki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7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Liityntäpalvelimessa on sisäänrakennettuna naiivi tuki klusteroinnille ”fastest wins” periaatteella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Client-liityntäpalvelin ottaa yhteyden server-liityntäpalvelimeen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Osoitetietona on kohdepalvelun koordinaatit, mm. </a:t>
            </a:r>
            <a:r>
              <a:rPr b="1"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memberCode</a:t>
            </a: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 </a:t>
            </a:r>
            <a:r>
              <a:rPr b="1"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subsystemCode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4500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514080" y="4297680"/>
            <a:ext cx="5795280" cy="19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29320" y="0"/>
            <a:ext cx="8685000" cy="112356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 anchor="ctr"/>
          <a:p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Sisäänrakennettu HA tuki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287640" y="1233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Kutsuva liityntäpalvelin saa global configurationista  tiedon siitä, mistä URLista löytyy subsystemiä </a:t>
            </a:r>
            <a:r>
              <a:rPr b="1"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FI/GOV/1945065-0/VAAKKO1</a:t>
            </a: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vastaava liityntäpalvelin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Sama alijärjestelmä voidaan rekisteröidä niin monelle liityntäpalvelimelle kuin halutaan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Jos palvelu löytyy SS1, SS2 ja SS3 koneilta, kutsut alkavat reitittyä ainoastaan SS2 ja SS3 koneille, jos SS1 lakkaa vastaamasta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Virhe näkyy kutsujalle, tilanteesta riippuen:</a:t>
            </a:r>
            <a:endParaRPr lang="fi-FI" sz="12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Viivästyneenä kutsuna 60s – 5 minuuttia</a:t>
            </a:r>
            <a:endParaRPr lang="fi-FI" sz="12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Epäonnistuneena kutsuna (SSL pooled connection)</a:t>
            </a:r>
            <a:endParaRPr lang="fi-FI" sz="12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4500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29320" y="0"/>
            <a:ext cx="8685000" cy="112356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 anchor="ctr"/>
          <a:p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Sisäänrakennettu HA tuki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287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Consumer –liityntäpalvelin avaa TCP yhteyden kaikkiin koordinaatteja vastaaviin producer liityntäpalvelimiin SS1-SS3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 lähetetään sille kandidaatille joka vastaa nopeimmin TCP kättelyyn (käytännössä yleensä aina yksi tietty palvelin)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(versiosta 6.9 lähtien toimintaan vaikuttaa myös </a:t>
            </a:r>
            <a:r>
              <a:rPr i="1"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SSL connection pool</a:t>
            </a: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4500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0" name="Picture 1" descr=""/>
          <p:cNvPicPr/>
          <p:nvPr/>
        </p:nvPicPr>
        <p:blipFill>
          <a:blip r:embed="rId1"/>
          <a:stretch/>
        </p:blipFill>
        <p:spPr>
          <a:xfrm>
            <a:off x="611640" y="1341360"/>
            <a:ext cx="6743880" cy="29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29320" y="0"/>
            <a:ext cx="8685000" cy="112356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 anchor="ctr"/>
          <a:p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Sisäänrakennettu HA tuki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287640" y="1233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Sisäänrakennettu HA tuki siis tarjoaa </a:t>
            </a:r>
            <a:r>
              <a:rPr i="1"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rajoitetun</a:t>
            </a: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korkean saatavuuden (HA) 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 transparent failoveria </a:t>
            </a:r>
            <a:endParaRPr lang="fi-FI" sz="1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b="1"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 sovellu kuormantasaukseen</a:t>
            </a: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(load balancing)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4500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29320" y="0"/>
            <a:ext cx="8685000" cy="112356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Ulkoinen kuormanjako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5" name="Picture 1" descr=""/>
          <p:cNvPicPr/>
          <p:nvPr/>
        </p:nvPicPr>
        <p:blipFill>
          <a:blip r:embed="rId1"/>
          <a:stretch/>
        </p:blipFill>
        <p:spPr>
          <a:xfrm>
            <a:off x="480240" y="1556640"/>
            <a:ext cx="8039520" cy="2926080"/>
          </a:xfrm>
          <a:prstGeom prst="rect">
            <a:avLst/>
          </a:prstGeom>
          <a:ln>
            <a:noFill/>
          </a:ln>
        </p:spPr>
      </p:pic>
      <p:sp>
        <p:nvSpPr>
          <p:cNvPr id="196" name="TextShape 2"/>
          <p:cNvSpPr txBox="1"/>
          <p:nvPr/>
        </p:nvSpPr>
        <p:spPr>
          <a:xfrm>
            <a:off x="287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4500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29320" y="0"/>
            <a:ext cx="8685000" cy="112356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Ulkoinen kuormanjako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287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mahdollista</a:t>
            </a: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rakentaa itse liityntäpalvelimille ulkoinen kuormanjako, jossa server-liityntäpalvelin näkyy ulkomaailmaan yhtenä liityntäpalvelimena, vaikka taustalla onkin n kpl palvelimia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b="1"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Tämä ei ole vielä virallisesti tuettu konfiguraatio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Vaatii sen että klusterin liityntäpalvelimet ovat identtisiä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68800" indent="-284040">
              <a:lnSpc>
                <a:spcPct val="100000"/>
              </a:lnSpc>
              <a:buClr>
                <a:srgbClr val="262b2d"/>
              </a:buClr>
              <a:buFont typeface="Calibri"/>
              <a:buChar char="–"/>
            </a:pPr>
            <a:r>
              <a:rPr lang="fi-FI" sz="20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Konfiguraatio on identtinen (voidaan tehdä backupaamalla / palauttamalla konfiguraatio)</a:t>
            </a:r>
            <a:endParaRPr lang="fi-FI" sz="12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68800" indent="-284040">
              <a:lnSpc>
                <a:spcPct val="100000"/>
              </a:lnSpc>
              <a:buClr>
                <a:srgbClr val="262b2d"/>
              </a:buClr>
              <a:buFont typeface="Calibri"/>
              <a:buChar char="–"/>
            </a:pPr>
            <a:r>
              <a:rPr lang="fi-FI" sz="20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Ulkoinen kuormanjakaja ei terminoi SSL:ää vaan salaus menee liityntäpalvelimelle asti</a:t>
            </a:r>
            <a:endParaRPr lang="fi-FI" sz="12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4500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29320" y="0"/>
            <a:ext cx="8685000" cy="112356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fi-FI" sz="2800" spc="-1" strike="noStrike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Ulkoinen kuormanjako</a:t>
            </a: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87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rIns="74880" tIns="37440" bIns="37440"/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strike="noStrike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4500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640080" y="1609920"/>
            <a:ext cx="3566160" cy="405144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4937760" y="1724760"/>
            <a:ext cx="3474720" cy="390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gofore_esityspohja</Template>
  <TotalTime>27</TotalTime>
  <Application>LibreOffice/5.0.6.2$Linux_X86_64 LibreOffice_project/00m0$Build-2</Application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2015-02-25T12:26:30Z</dcterms:created>
  <dc:language>en-US</dc:language>
  <dcterms:modified xsi:type="dcterms:W3CDTF">2016-10-25T14:42:55Z</dcterms:modified>
  <cp:revision>11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0x0101009DD280B250F1C2449F6057B43FBC59E9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