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7"/>
  </p:notesMasterIdLst>
  <p:handoutMasterIdLst>
    <p:handoutMasterId r:id="rId8"/>
  </p:handoutMasterIdLst>
  <p:sldIdLst>
    <p:sldId id="280" r:id="rId2"/>
    <p:sldId id="277" r:id="rId3"/>
    <p:sldId id="278" r:id="rId4"/>
    <p:sldId id="281" r:id="rId5"/>
    <p:sldId id="282" r:id="rId6"/>
  </p:sldIdLst>
  <p:sldSz cx="12192000" cy="6858000"/>
  <p:notesSz cx="6858000" cy="91440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2759" autoAdjust="0"/>
  </p:normalViewPr>
  <p:slideViewPr>
    <p:cSldViewPr snapToGrid="0">
      <p:cViewPr varScale="1">
        <p:scale>
          <a:sx n="41" d="100"/>
          <a:sy n="41" d="100"/>
        </p:scale>
        <p:origin x="895" y="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suomi.fi/palveluntarjoajille/palveluvayla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b="1" dirty="0" err="1"/>
              <a:t>Member</a:t>
            </a:r>
            <a:r>
              <a:rPr lang="fi-FI" b="1" dirty="0"/>
              <a:t> </a:t>
            </a:r>
          </a:p>
          <a:p>
            <a:pPr lvl="1"/>
            <a:r>
              <a:rPr lang="fi-FI" dirty="0"/>
              <a:t>väylään liittynyt organisaatio</a:t>
            </a:r>
          </a:p>
          <a:p>
            <a:pPr lvl="1"/>
            <a:r>
              <a:rPr lang="fi-FI" dirty="0"/>
              <a:t>samaan liityntäpalvelimeen voi olla liitetty useita </a:t>
            </a:r>
            <a:r>
              <a:rPr lang="fi-FI" dirty="0" err="1"/>
              <a:t>membereitä</a:t>
            </a:r>
            <a:r>
              <a:rPr lang="fi-FI" dirty="0"/>
              <a:t>. Kuitenkin yksi niistä on liityntäpalvelimen omistaja.</a:t>
            </a:r>
          </a:p>
          <a:p>
            <a:r>
              <a:rPr lang="fi-FI" b="1" dirty="0" err="1"/>
              <a:t>Subsystem</a:t>
            </a:r>
            <a:r>
              <a:rPr lang="fi-FI" b="1" dirty="0"/>
              <a:t> </a:t>
            </a:r>
          </a:p>
          <a:p>
            <a:pPr lvl="1"/>
            <a:r>
              <a:rPr lang="fi-FI" dirty="0"/>
              <a:t>Alijärjestelmä</a:t>
            </a:r>
          </a:p>
          <a:p>
            <a:pPr lvl="1"/>
            <a:r>
              <a:rPr lang="fi-FI" dirty="0"/>
              <a:t>on organisaation X-Roadiin liittämä yksittäinen tietojärjestelmä tai looginen palvelu-/järjestelmäkokonaisuus</a:t>
            </a:r>
          </a:p>
          <a:p>
            <a:pPr lvl="1"/>
            <a:r>
              <a:rPr lang="fi-FI" dirty="0"/>
              <a:t>tapa jakaa organisaation palveluita ja käyttöoikeuksia pienempiin hallinnoitaviin yksiköihin</a:t>
            </a:r>
          </a:p>
          <a:p>
            <a:pPr lvl="1"/>
            <a:r>
              <a:rPr lang="fi-FI" dirty="0"/>
              <a:t>Suomessa aina pakollinen - viestit lähtevät ja saapuvat alijärjestelmälle/-</a:t>
            </a:r>
            <a:r>
              <a:rPr lang="fi-FI" dirty="0" err="1"/>
              <a:t>ltä</a:t>
            </a:r>
            <a:endParaRPr lang="fi-FI" dirty="0"/>
          </a:p>
          <a:p>
            <a:r>
              <a:rPr lang="fi-FI" b="1" dirty="0"/>
              <a:t>Client </a:t>
            </a:r>
          </a:p>
          <a:p>
            <a:pPr lvl="1"/>
            <a:r>
              <a:rPr lang="fi-FI" dirty="0"/>
              <a:t>termi liityntäpalvelimeen kytketylle toimijalle, joko </a:t>
            </a:r>
            <a:r>
              <a:rPr lang="fi-FI" dirty="0" err="1"/>
              <a:t>member</a:t>
            </a:r>
            <a:r>
              <a:rPr lang="fi-FI" dirty="0"/>
              <a:t> tai </a:t>
            </a:r>
            <a:r>
              <a:rPr lang="fi-FI" dirty="0" err="1"/>
              <a:t>subsystem</a:t>
            </a:r>
            <a:endParaRPr lang="fi-FI" dirty="0"/>
          </a:p>
          <a:p>
            <a:pPr lvl="1"/>
            <a:r>
              <a:rPr lang="fi-FI" b="1" i="1" dirty="0" err="1"/>
              <a:t>consumer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lähettää kutsuja muualla oleviin palveluihin</a:t>
            </a:r>
          </a:p>
          <a:p>
            <a:pPr lvl="1"/>
            <a:r>
              <a:rPr lang="fi-FI" b="1" i="1" dirty="0" err="1"/>
              <a:t>producer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tarjoaa palveluja muille</a:t>
            </a:r>
          </a:p>
          <a:p>
            <a:r>
              <a:rPr lang="fi-FI" b="1" dirty="0"/>
              <a:t>Service </a:t>
            </a:r>
          </a:p>
          <a:p>
            <a:pPr lvl="1"/>
            <a:r>
              <a:rPr lang="fi-FI" dirty="0"/>
              <a:t>väylään liitetty SOAP palvelu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Tärkeitä käsitteitä</a:t>
            </a:r>
          </a:p>
        </p:txBody>
      </p:sp>
    </p:spTree>
    <p:extLst>
      <p:ext uri="{BB962C8B-B14F-4D97-AF65-F5344CB8AC3E}">
        <p14:creationId xmlns:p14="http://schemas.microsoft.com/office/powerpoint/2010/main" val="11349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Käsitteet käyttöliittymässä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4"/>
          </p:nvPr>
        </p:nvSpPr>
        <p:spPr>
          <a:xfrm>
            <a:off x="303245" y="2665380"/>
            <a:ext cx="5181600" cy="4008891"/>
          </a:xfrm>
        </p:spPr>
        <p:txBody>
          <a:bodyPr/>
          <a:lstStyle/>
          <a:p>
            <a:r>
              <a:rPr lang="fi-FI" dirty="0"/>
              <a:t>Esimerkki</a:t>
            </a:r>
          </a:p>
          <a:p>
            <a:pPr lvl="1"/>
            <a:r>
              <a:rPr lang="fi-FI" dirty="0"/>
              <a:t>Liityntäpalvelimen omistava </a:t>
            </a:r>
            <a:r>
              <a:rPr lang="fi-FI" dirty="0" err="1"/>
              <a:t>member</a:t>
            </a:r>
            <a:r>
              <a:rPr lang="fi-FI" dirty="0"/>
              <a:t> ”Gofore”</a:t>
            </a:r>
          </a:p>
          <a:p>
            <a:pPr lvl="2"/>
            <a:r>
              <a:rPr lang="fi-FI" dirty="0"/>
              <a:t>Siihen kuuluu </a:t>
            </a:r>
            <a:r>
              <a:rPr lang="fi-FI" dirty="0" err="1"/>
              <a:t>subsystem</a:t>
            </a:r>
            <a:r>
              <a:rPr lang="fi-FI" dirty="0"/>
              <a:t> ”LIPPIS”</a:t>
            </a:r>
          </a:p>
          <a:p>
            <a:pPr lvl="1"/>
            <a:r>
              <a:rPr lang="fi-FI" dirty="0"/>
              <a:t>Toinen palvelimeen liitetty </a:t>
            </a:r>
            <a:r>
              <a:rPr lang="fi-FI" dirty="0" err="1"/>
              <a:t>member</a:t>
            </a:r>
            <a:r>
              <a:rPr lang="fi-FI" dirty="0"/>
              <a:t> ”</a:t>
            </a:r>
            <a:r>
              <a:rPr lang="fi-FI" dirty="0" err="1"/>
              <a:t>Foobar</a:t>
            </a:r>
            <a:r>
              <a:rPr lang="fi-FI" dirty="0"/>
              <a:t>”</a:t>
            </a:r>
          </a:p>
          <a:p>
            <a:endParaRPr lang="fi-FI" dirty="0"/>
          </a:p>
        </p:txBody>
      </p:sp>
      <p:pic>
        <p:nvPicPr>
          <p:cNvPr id="7" name="Picture 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484845" y="2665380"/>
            <a:ext cx="5947105" cy="2509934"/>
          </a:xfrm>
          <a:prstGeom prst="rect">
            <a:avLst/>
          </a:prstGeom>
        </p:spPr>
      </p:pic>
      <p:sp>
        <p:nvSpPr>
          <p:cNvPr id="5" name="Kuvaseliteviiva 1 4"/>
          <p:cNvSpPr/>
          <p:nvPr/>
        </p:nvSpPr>
        <p:spPr>
          <a:xfrm>
            <a:off x="10579478" y="5409853"/>
            <a:ext cx="1131310" cy="436599"/>
          </a:xfrm>
          <a:prstGeom prst="borderCallout1">
            <a:avLst>
              <a:gd name="adj1" fmla="val -10488"/>
              <a:gd name="adj2" fmla="val 38314"/>
              <a:gd name="adj3" fmla="val -88513"/>
              <a:gd name="adj4" fmla="val 4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99065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Käsitteiden väliset suhdeluvut</a:t>
            </a:r>
          </a:p>
        </p:txBody>
      </p:sp>
      <p:pic>
        <p:nvPicPr>
          <p:cNvPr id="4" name="Pictur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93" y="1953873"/>
            <a:ext cx="6565213" cy="4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Tunnisteita</a:t>
            </a:r>
          </a:p>
        </p:txBody>
      </p:sp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838199" y="1825625"/>
            <a:ext cx="10515601" cy="4229942"/>
          </a:xfrm>
        </p:spPr>
        <p:txBody>
          <a:bodyPr>
            <a:noAutofit/>
          </a:bodyPr>
          <a:lstStyle/>
          <a:p>
            <a:r>
              <a:rPr lang="fi-FI" sz="1800" dirty="0"/>
              <a:t>Alijärjestelmät ja palvelut identifioidaan koordinaattien perusteella. </a:t>
            </a:r>
          </a:p>
          <a:p>
            <a:r>
              <a:rPr lang="fi-FI" sz="1800" dirty="0"/>
              <a:t>Osoite = </a:t>
            </a:r>
            <a:r>
              <a:rPr lang="fi-FI" sz="1800" dirty="0" err="1"/>
              <a:t>xRoadInstance</a:t>
            </a:r>
            <a:r>
              <a:rPr lang="fi-FI" sz="1800" dirty="0"/>
              <a:t> / </a:t>
            </a:r>
            <a:r>
              <a:rPr lang="fi-FI" sz="1800" dirty="0" err="1"/>
              <a:t>memberClass</a:t>
            </a:r>
            <a:r>
              <a:rPr lang="fi-FI" sz="1800" dirty="0"/>
              <a:t> / </a:t>
            </a:r>
            <a:r>
              <a:rPr lang="fi-FI" sz="1800" dirty="0" err="1"/>
              <a:t>memberCode</a:t>
            </a:r>
            <a:r>
              <a:rPr lang="fi-FI" sz="1800" dirty="0"/>
              <a:t> / </a:t>
            </a:r>
            <a:r>
              <a:rPr lang="fi-FI" sz="1800" dirty="0" err="1"/>
              <a:t>subsystemCode</a:t>
            </a:r>
            <a:r>
              <a:rPr lang="fi-FI" sz="1800" dirty="0"/>
              <a:t> / </a:t>
            </a:r>
            <a:r>
              <a:rPr lang="fi-FI" sz="1800" dirty="0" err="1"/>
              <a:t>serviceCode</a:t>
            </a:r>
            <a:r>
              <a:rPr lang="fi-FI" sz="1800" dirty="0"/>
              <a:t> / </a:t>
            </a:r>
            <a:r>
              <a:rPr lang="fi-FI" sz="1800" dirty="0" err="1"/>
              <a:t>serviceVersion</a:t>
            </a:r>
            <a:endParaRPr lang="fi-FI" sz="1800" dirty="0"/>
          </a:p>
          <a:p>
            <a:endParaRPr lang="fi-FI" sz="1600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4"/>
          </p:nvPr>
        </p:nvSpPr>
        <p:spPr>
          <a:xfrm>
            <a:off x="2352479" y="3004457"/>
            <a:ext cx="7487040" cy="3051110"/>
          </a:xfrm>
        </p:spPr>
        <p:txBody>
          <a:bodyPr>
            <a:normAutofit/>
          </a:bodyPr>
          <a:lstStyle/>
          <a:p>
            <a:r>
              <a:rPr lang="fi-FI" sz="2000" b="1" dirty="0" err="1"/>
              <a:t>xRoadInstance</a:t>
            </a:r>
            <a:r>
              <a:rPr lang="fi-FI" sz="2000" b="1" dirty="0"/>
              <a:t>- </a:t>
            </a:r>
            <a:r>
              <a:rPr lang="fi-FI" sz="1800" dirty="0"/>
              <a:t>palveluväyläympäristön tunniste. FI-DEV, FI-TEST tai FI</a:t>
            </a:r>
          </a:p>
          <a:p>
            <a:r>
              <a:rPr lang="fi-FI" sz="2000" b="1" dirty="0" err="1"/>
              <a:t>memberClass</a:t>
            </a:r>
            <a:r>
              <a:rPr lang="fi-FI" sz="2000" b="1" dirty="0"/>
              <a:t> - </a:t>
            </a:r>
            <a:r>
              <a:rPr lang="fi-FI" sz="1800" dirty="0"/>
              <a:t>organisaation tyyppi. GOV, MUN, COM, ORG.</a:t>
            </a:r>
          </a:p>
          <a:p>
            <a:r>
              <a:rPr lang="fi-FI" sz="2000" b="1" dirty="0" err="1"/>
              <a:t>memberCode</a:t>
            </a:r>
            <a:r>
              <a:rPr lang="fi-FI" sz="2000" b="1" dirty="0"/>
              <a:t> - </a:t>
            </a:r>
            <a:r>
              <a:rPr lang="fi-FI" sz="1800" dirty="0"/>
              <a:t>Yksittäisen organisaation yksilöivä tunnus. Y-tunnus</a:t>
            </a:r>
          </a:p>
          <a:p>
            <a:r>
              <a:rPr lang="fi-FI" sz="2000" b="1" dirty="0" err="1"/>
              <a:t>subsystemCode</a:t>
            </a:r>
            <a:r>
              <a:rPr lang="fi-FI" sz="2000" b="1" dirty="0"/>
              <a:t> - </a:t>
            </a:r>
            <a:r>
              <a:rPr lang="fi-FI" sz="1800" dirty="0"/>
              <a:t>alijärjestelmän tunnus</a:t>
            </a:r>
          </a:p>
          <a:p>
            <a:r>
              <a:rPr lang="fi-FI" sz="2000" b="1" dirty="0" err="1"/>
              <a:t>serviceCode</a:t>
            </a:r>
            <a:r>
              <a:rPr lang="fi-FI" sz="2000" b="1" dirty="0"/>
              <a:t> - </a:t>
            </a:r>
            <a:r>
              <a:rPr lang="fi-FI" sz="1800" dirty="0"/>
              <a:t>palvelun nimi / tunnus </a:t>
            </a:r>
          </a:p>
          <a:p>
            <a:r>
              <a:rPr lang="fi-FI" sz="2000" b="1" dirty="0" err="1"/>
              <a:t>serviceVersion</a:t>
            </a:r>
            <a:r>
              <a:rPr lang="fi-FI" sz="2000" b="1" dirty="0"/>
              <a:t>- </a:t>
            </a:r>
            <a:r>
              <a:rPr lang="fi-FI" sz="1800" dirty="0"/>
              <a:t>palvelun versio (esim. v1)</a:t>
            </a:r>
          </a:p>
        </p:txBody>
      </p:sp>
    </p:spTree>
    <p:extLst>
      <p:ext uri="{BB962C8B-B14F-4D97-AF65-F5344CB8AC3E}">
        <p14:creationId xmlns:p14="http://schemas.microsoft.com/office/powerpoint/2010/main" val="234518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/>
              <a:t>Kehitysympäristö, FI-DEV</a:t>
            </a:r>
          </a:p>
          <a:p>
            <a:pPr lvl="1"/>
            <a:r>
              <a:rPr lang="fi-FI" dirty="0"/>
              <a:t>Uusien versioiden ja ominaisuuksien testaaminen</a:t>
            </a:r>
          </a:p>
          <a:p>
            <a:pPr lvl="1"/>
            <a:r>
              <a:rPr lang="fi-FI" dirty="0"/>
              <a:t>Avoin kenelle tahansa</a:t>
            </a:r>
          </a:p>
          <a:p>
            <a:r>
              <a:rPr lang="fi-FI" b="1" dirty="0"/>
              <a:t>Testausympäristö, FI-TEST</a:t>
            </a:r>
          </a:p>
          <a:p>
            <a:pPr lvl="1"/>
            <a:r>
              <a:rPr lang="fi-FI" dirty="0"/>
              <a:t>tuotantoa vastaava ympäristö</a:t>
            </a:r>
          </a:p>
          <a:p>
            <a:pPr lvl="1"/>
            <a:r>
              <a:rPr lang="fi-FI" dirty="0"/>
              <a:t>vain organisaatioille</a:t>
            </a:r>
          </a:p>
          <a:p>
            <a:r>
              <a:rPr lang="fi-FI" b="1" dirty="0"/>
              <a:t>Tuotanto, FI</a:t>
            </a:r>
          </a:p>
          <a:p>
            <a:pPr lvl="1"/>
            <a:r>
              <a:rPr lang="fi-FI" dirty="0"/>
              <a:t>vain organisaatioille</a:t>
            </a:r>
          </a:p>
          <a:p>
            <a:r>
              <a:rPr lang="fi-FI" dirty="0"/>
              <a:t>liittymiset ympäristöihin: </a:t>
            </a:r>
            <a:r>
              <a:rPr lang="fi-FI" dirty="0">
                <a:hlinkClick r:id="rId2"/>
              </a:rPr>
              <a:t>http://esuomi.fi/palveluntarjoajille/palveluvayla/</a:t>
            </a:r>
            <a:r>
              <a:rPr lang="fi-FI" dirty="0"/>
              <a:t>   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Ympäristöt</a:t>
            </a:r>
          </a:p>
        </p:txBody>
      </p:sp>
    </p:spTree>
    <p:extLst>
      <p:ext uri="{BB962C8B-B14F-4D97-AF65-F5344CB8AC3E}">
        <p14:creationId xmlns:p14="http://schemas.microsoft.com/office/powerpoint/2010/main" val="3708833280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217</TotalTime>
  <Words>208</Words>
  <Application>Microsoft Office PowerPoint</Application>
  <PresentationFormat>Laajakuva</PresentationFormat>
  <Paragraphs>41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1" baseType="lpstr">
      <vt:lpstr>Corbel</vt:lpstr>
      <vt:lpstr>Arial</vt:lpstr>
      <vt:lpstr>Source Sans Pro</vt:lpstr>
      <vt:lpstr>Calibri</vt:lpstr>
      <vt:lpstr>Roboto Black</vt:lpstr>
      <vt:lpstr>Suomi.fi-template</vt:lpstr>
      <vt:lpstr>Tärkeitä käsitteitä</vt:lpstr>
      <vt:lpstr>Käsitteet käyttöliittymässä</vt:lpstr>
      <vt:lpstr>Käsitteiden väliset suhdeluvut</vt:lpstr>
      <vt:lpstr>Tunnisteita</vt:lpstr>
      <vt:lpstr>Ympäristöt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25</cp:revision>
  <dcterms:created xsi:type="dcterms:W3CDTF">2016-10-25T08:05:20Z</dcterms:created>
  <dcterms:modified xsi:type="dcterms:W3CDTF">2016-10-26T13:52:46Z</dcterms:modified>
  <cp:category/>
</cp:coreProperties>
</file>