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939" r:id="rId1"/>
  </p:sldMasterIdLst>
  <p:notesMasterIdLst>
    <p:notesMasterId r:id="rId14"/>
  </p:notesMasterIdLst>
  <p:handoutMasterIdLst>
    <p:handoutMasterId r:id="rId15"/>
  </p:handoutMasterIdLst>
  <p:sldIdLst>
    <p:sldId id="274" r:id="rId2"/>
    <p:sldId id="273" r:id="rId3"/>
    <p:sldId id="275" r:id="rId4"/>
    <p:sldId id="284" r:id="rId5"/>
    <p:sldId id="285" r:id="rId6"/>
    <p:sldId id="272" r:id="rId7"/>
    <p:sldId id="276" r:id="rId8"/>
    <p:sldId id="277" r:id="rId9"/>
    <p:sldId id="281" r:id="rId10"/>
    <p:sldId id="282" r:id="rId11"/>
    <p:sldId id="283" r:id="rId12"/>
    <p:sldId id="286" r:id="rId13"/>
  </p:sldIdLst>
  <p:sldSz cx="12192000" cy="6858000"/>
  <p:notesSz cx="6858000" cy="9144000"/>
  <p:embeddedFontLst>
    <p:embeddedFont>
      <p:font typeface="Corbel" panose="020B050302020402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</p:embeddedFontLst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55AA"/>
    <a:srgbClr val="177E09"/>
    <a:srgbClr val="0061AF"/>
    <a:srgbClr val="E82375"/>
    <a:srgbClr val="F25D0D"/>
    <a:srgbClr val="1998FF"/>
    <a:srgbClr val="2C2C2C"/>
    <a:srgbClr val="147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Normaali tyyli 2 - Korost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Normaali tyyli 2 - Korostu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Normaali tyyli 2 - Korostu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Normaali tyyli 1 - Korostu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269D01E-BC32-4049-B463-5C60D7B0CCD2}" styleName="Teematyyli 2 - Korostu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eematyyli 1 - Korostu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eematyyli 1 - Korostu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eematyyli 1 - Korostu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Vaalea tyyli 1 - Korost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Vaalea tyyli 1 - Korostus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0177" autoAdjust="0"/>
  </p:normalViewPr>
  <p:slideViewPr>
    <p:cSldViewPr snapToGrid="0">
      <p:cViewPr varScale="1">
        <p:scale>
          <a:sx n="44" d="100"/>
          <a:sy n="44" d="100"/>
        </p:scale>
        <p:origin x="782" y="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 dirty="0"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F5FEA-E6B6-418B-9F71-20D022E33BD5}" type="datetimeFigureOut">
              <a:rPr lang="fi-FI" smtClean="0">
                <a:latin typeface="Source Sans Pro" panose="020B0604020202020204" charset="0"/>
                <a:ea typeface="Roboto Black" panose="020B0604020202020204" charset="0"/>
              </a:rPr>
              <a:t>26.10.2016</a:t>
            </a:fld>
            <a:endParaRPr lang="fi-FI">
              <a:latin typeface="Source Sans Pro" panose="020B0604020202020204" charset="0"/>
              <a:ea typeface="Roboto Black" panose="020B0604020202020204" charset="0"/>
            </a:endParaRPr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>
              <a:latin typeface="Source Sans Pro" panose="020B0604020202020204" charset="0"/>
            </a:endParaRPr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EB9B4-C851-4B0A-A306-97513C05537C}" type="slidenum">
              <a:rPr lang="fi-FI" smtClean="0">
                <a:latin typeface="Source Sans Pro" panose="020B0604020202020204" charset="0"/>
              </a:rPr>
              <a:t>‹#›</a:t>
            </a:fld>
            <a:endParaRPr lang="fi-FI"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385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 Black" panose="020B0604020202020204" charset="0"/>
                <a:ea typeface="Roboto Black" panose="020B0604020202020204" charset="0"/>
              </a:defRPr>
            </a:lvl1pPr>
          </a:lstStyle>
          <a:p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panose="020B0604020202020204" charset="0"/>
              </a:defRPr>
            </a:lvl1pPr>
          </a:lstStyle>
          <a:p>
            <a:fld id="{D3D90919-C3A2-4B78-87FE-EE1846222B3A}" type="datetimeFigureOut">
              <a:rPr lang="fi-FI" smtClean="0"/>
              <a:pPr/>
              <a:t>26.10.2016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panose="020B0604020202020204" charset="0"/>
              </a:defRPr>
            </a:lvl1pPr>
          </a:lstStyle>
          <a:p>
            <a:endParaRPr lang="fi-FI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panose="020B0604020202020204" charset="0"/>
              </a:defRPr>
            </a:lvl1pPr>
          </a:lstStyle>
          <a:p>
            <a:fld id="{EFBBD0BE-B288-474F-9C6B-4E107C6BAA38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432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i-FI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xroad-confclient</a:t>
            </a:r>
            <a:endParaRPr lang="fi-FI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61076" lvl="1" indent="-171450">
              <a:buFontTx/>
              <a:buChar char="-"/>
            </a:pPr>
            <a:r>
              <a:rPr lang="fi-FI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</a:t>
            </a:r>
            <a:r>
              <a:rPr lang="fi-FI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</a:t>
            </a:r>
            <a:r>
              <a:rPr lang="fi-FI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-konfiguraatiotietojen hausta keskuspalvelimelta vastaava asiakassovellus (</a:t>
            </a:r>
            <a:r>
              <a:rPr lang="fi-FI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fi-FI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lvl="0" indent="-171450">
              <a:buFontTx/>
              <a:buChar char="-"/>
            </a:pPr>
            <a:r>
              <a:rPr lang="fi-FI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xroad-jetty</a:t>
            </a:r>
            <a:endParaRPr lang="fi-FI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61076" lvl="1" indent="-171450">
              <a:buFontTx/>
              <a:buChar char="-"/>
            </a:pPr>
            <a:r>
              <a:rPr lang="fi-FI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Käyttöliittymän sovelluspalvelin.</a:t>
            </a:r>
          </a:p>
          <a:p>
            <a:pPr marL="171450" lvl="0" indent="-171450">
              <a:buFontTx/>
              <a:buChar char="-"/>
            </a:pPr>
            <a:r>
              <a:rPr lang="fi-FI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xroad-proxy</a:t>
            </a:r>
            <a:endParaRPr lang="fi-FI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61076" lvl="1" indent="-171450">
              <a:buFontTx/>
              <a:buChar char="-"/>
            </a:pPr>
            <a:r>
              <a:rPr lang="fi-FI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Liityntäpalvelinten välisestä sanomaliikenteestä vastaava komponentti</a:t>
            </a:r>
          </a:p>
          <a:p>
            <a:pPr marL="171450" lvl="0" indent="-171450">
              <a:buFontTx/>
              <a:buChar char="-"/>
            </a:pPr>
            <a:r>
              <a:rPr lang="fi-FI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xroad-signer</a:t>
            </a:r>
            <a:endParaRPr lang="fi-FI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61076" lvl="1" indent="-171450">
              <a:buFontTx/>
              <a:buChar char="-"/>
            </a:pPr>
            <a:r>
              <a:rPr lang="fi-FI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Avainten hallinnasta ja mm. sanomien allekirjoituksesta sekä allekirjoitusten verifioinnista vastaava komponentti</a:t>
            </a:r>
          </a:p>
          <a:p>
            <a:pPr marL="171450" lvl="0" indent="-171450">
              <a:buFontTx/>
              <a:buChar char="-"/>
            </a:pPr>
            <a:r>
              <a:rPr lang="fi-FI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endParaRPr lang="fi-FI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61076" lvl="1" indent="-171450">
              <a:buFontTx/>
              <a:buChar char="-"/>
            </a:pPr>
            <a:r>
              <a:rPr lang="fi-FI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Www-palvelin</a:t>
            </a:r>
          </a:p>
          <a:p>
            <a:pPr marL="171450" lvl="0" indent="-171450">
              <a:buFontTx/>
              <a:buChar char="-"/>
            </a:pPr>
            <a:r>
              <a:rPr lang="fi-FI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</a:t>
            </a:r>
            <a:endParaRPr lang="fi-FI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61076" lvl="1" indent="-171450">
              <a:buFontTx/>
              <a:buChar char="-"/>
            </a:pPr>
            <a:r>
              <a:rPr lang="fi-FI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relaatiokanta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BD0BE-B288-474F-9C6B-4E107C6BAA38}" type="slidenum">
              <a:rPr lang="fi-FI" smtClean="0"/>
              <a:pPr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033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tumman sininen">
    <p:bg>
      <p:bgPr>
        <a:solidFill>
          <a:srgbClr val="006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97960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pink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32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vaale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75665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viole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97516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vihre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8898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yö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72330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tumm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508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oran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5501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pink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29718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vaale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9456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viole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865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oranssi">
    <p:bg>
      <p:bgPr>
        <a:solidFill>
          <a:srgbClr val="F25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66438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vihre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1736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yö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9203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tumm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01255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oran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95768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pink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996444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vaale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1275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viole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015431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vihre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200556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yö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643509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tumman sininen">
    <p:bg>
      <p:bgPr>
        <a:solidFill>
          <a:srgbClr val="006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301895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pinkki">
    <p:bg>
      <p:bgPr>
        <a:solidFill>
          <a:srgbClr val="E823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38478927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oranssi">
    <p:bg>
      <p:bgPr>
        <a:solidFill>
          <a:srgbClr val="F25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2015797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pinkki">
    <p:bg>
      <p:bgPr>
        <a:solidFill>
          <a:srgbClr val="E823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29645071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vaalean sininen">
    <p:bg>
      <p:bgPr>
        <a:solidFill>
          <a:srgbClr val="19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31716872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violetti">
    <p:bg>
      <p:bgPr>
        <a:solidFill>
          <a:srgbClr val="A155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35910115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vihreä">
    <p:bg>
      <p:bgPr>
        <a:solidFill>
          <a:srgbClr val="177E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noProof="0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17054915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yön sininen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noProof="0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17489579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tumman sininen">
    <p:bg>
      <p:bgPr>
        <a:solidFill>
          <a:srgbClr val="006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rgbClr val="0070C0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rgbClr val="0070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70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70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70C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0" name="Oval 9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0061AF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0061AF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0061AF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00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oranssi">
    <p:bg>
      <p:bgPr>
        <a:solidFill>
          <a:srgbClr val="F25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6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6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6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6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503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pinkki">
    <p:bg>
      <p:bgPr>
        <a:solidFill>
          <a:srgbClr val="E823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3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E82375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E82375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E82375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558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vaalean sininen">
    <p:bg>
      <p:bgPr>
        <a:solidFill>
          <a:srgbClr val="19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rgbClr val="0070C0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rgbClr val="0070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70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70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70C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Oval 7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3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vaalean sininen">
    <p:bg>
      <p:bgPr>
        <a:solidFill>
          <a:srgbClr val="19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42646673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violetti">
    <p:bg>
      <p:bgPr>
        <a:solidFill>
          <a:srgbClr val="A155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4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4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4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9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4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9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4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9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4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78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vihreä">
    <p:bg>
      <p:bgPr>
        <a:solidFill>
          <a:srgbClr val="177E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2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177E09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177E09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177E09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094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yön sininen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2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2D437A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2D437A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2D437A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314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930535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619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Yksi sisältökoh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5859" y="-1"/>
            <a:ext cx="11580284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7" name="Rounded Rectangle 15"/>
          <p:cNvSpPr/>
          <p:nvPr userDrawn="1"/>
        </p:nvSpPr>
        <p:spPr>
          <a:xfrm>
            <a:off x="215902" y="1131095"/>
            <a:ext cx="11760199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/>
              <a:t>2</a:t>
            </a:r>
          </a:p>
        </p:txBody>
      </p:sp>
      <p:sp>
        <p:nvSpPr>
          <p:cNvPr id="4" name="Tekstin paikkamerkki 2"/>
          <p:cNvSpPr>
            <a:spLocks noGrp="1"/>
          </p:cNvSpPr>
          <p:nvPr>
            <p:ph type="body" sz="quarter" idx="10"/>
          </p:nvPr>
        </p:nvSpPr>
        <p:spPr>
          <a:xfrm>
            <a:off x="383582" y="1341438"/>
            <a:ext cx="11424839" cy="5111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0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5999990" y="6453336"/>
            <a:ext cx="5952828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3416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violetti">
    <p:bg>
      <p:bgPr>
        <a:solidFill>
          <a:srgbClr val="A155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219274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vihreä">
    <p:bg>
      <p:bgPr>
        <a:solidFill>
          <a:srgbClr val="177E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126778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yön sininen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33647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tumm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07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oran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336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noProof="0" dirty="0"/>
              <a:t>Muokkaa </a:t>
            </a:r>
            <a:r>
              <a:rPr lang="fi-FI" noProof="0" dirty="0" err="1"/>
              <a:t>perustyyl</a:t>
            </a:r>
            <a:r>
              <a:rPr lang="fi-FI" noProof="0" dirty="0"/>
              <a:t>. </a:t>
            </a:r>
            <a:r>
              <a:rPr lang="fi-FI" noProof="0" dirty="0" err="1"/>
              <a:t>napsautt</a:t>
            </a:r>
            <a:r>
              <a:rPr lang="fi-FI" noProof="0" dirty="0"/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 dirty="0"/>
              <a:t>Muokkaa tekstin perustyylejä napsauttamalla</a:t>
            </a:r>
          </a:p>
          <a:p>
            <a:pPr lvl="1"/>
            <a:r>
              <a:rPr lang="fi-FI" noProof="0" dirty="0"/>
              <a:t>toinen taso</a:t>
            </a:r>
          </a:p>
          <a:p>
            <a:pPr lvl="2"/>
            <a:r>
              <a:rPr lang="fi-FI" noProof="0" dirty="0"/>
              <a:t>kolmas taso</a:t>
            </a:r>
          </a:p>
          <a:p>
            <a:pPr lvl="3"/>
            <a:r>
              <a:rPr lang="fi-FI" noProof="0" dirty="0"/>
              <a:t>neljäs taso</a:t>
            </a:r>
          </a:p>
          <a:p>
            <a:pPr lvl="4"/>
            <a:r>
              <a:rPr lang="fi-FI" noProof="0" dirty="0"/>
              <a:t>viides taso</a:t>
            </a:r>
          </a:p>
          <a:p>
            <a:pPr lvl="5"/>
            <a:r>
              <a:rPr lang="fi-FI" noProof="0" dirty="0"/>
              <a:t>kuudes taso</a:t>
            </a:r>
          </a:p>
          <a:p>
            <a:pPr lvl="6"/>
            <a:r>
              <a:rPr lang="fi-FI" noProof="0" dirty="0"/>
              <a:t>seitsemäs taso</a:t>
            </a:r>
          </a:p>
          <a:p>
            <a:pPr lvl="7"/>
            <a:r>
              <a:rPr lang="fi-FI" noProof="0" dirty="0"/>
              <a:t>kahdeksas taso</a:t>
            </a:r>
          </a:p>
          <a:p>
            <a:pPr lvl="8"/>
            <a:r>
              <a:rPr lang="fi-FI" noProof="0" dirty="0"/>
              <a:t>yhdeksäs taso</a:t>
            </a:r>
          </a:p>
        </p:txBody>
      </p:sp>
    </p:spTree>
    <p:extLst>
      <p:ext uri="{BB962C8B-B14F-4D97-AF65-F5344CB8AC3E}">
        <p14:creationId xmlns:p14="http://schemas.microsoft.com/office/powerpoint/2010/main" val="321773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  <p:sldLayoutId id="2147483957" r:id="rId18"/>
    <p:sldLayoutId id="2147483958" r:id="rId19"/>
    <p:sldLayoutId id="2147483959" r:id="rId20"/>
    <p:sldLayoutId id="2147483960" r:id="rId21"/>
    <p:sldLayoutId id="2147483961" r:id="rId22"/>
    <p:sldLayoutId id="2147483962" r:id="rId23"/>
    <p:sldLayoutId id="2147483963" r:id="rId24"/>
    <p:sldLayoutId id="2147483964" r:id="rId25"/>
    <p:sldLayoutId id="2147483965" r:id="rId26"/>
    <p:sldLayoutId id="2147483966" r:id="rId27"/>
    <p:sldLayoutId id="2147483967" r:id="rId28"/>
    <p:sldLayoutId id="2147483968" r:id="rId29"/>
    <p:sldLayoutId id="2147483969" r:id="rId30"/>
    <p:sldLayoutId id="2147483970" r:id="rId31"/>
    <p:sldLayoutId id="2147483971" r:id="rId32"/>
    <p:sldLayoutId id="2147483972" r:id="rId33"/>
    <p:sldLayoutId id="2147483973" r:id="rId34"/>
    <p:sldLayoutId id="2147483974" r:id="rId35"/>
    <p:sldLayoutId id="2147483975" r:id="rId36"/>
    <p:sldLayoutId id="2147483976" r:id="rId37"/>
    <p:sldLayoutId id="2147483977" r:id="rId38"/>
    <p:sldLayoutId id="2147483978" r:id="rId39"/>
    <p:sldLayoutId id="2147483979" r:id="rId40"/>
    <p:sldLayoutId id="2147483980" r:id="rId41"/>
    <p:sldLayoutId id="2147483981" r:id="rId42"/>
    <p:sldLayoutId id="2147483983" r:id="rId43"/>
    <p:sldLayoutId id="2147483984" r:id="rId44"/>
    <p:sldLayoutId id="2147483985" r:id="rId4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998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600"/>
        </a:spcAft>
        <a:buClr>
          <a:srgbClr val="1998FF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1998FF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3"/>
          </p:nvPr>
        </p:nvSpPr>
        <p:spPr>
          <a:xfrm>
            <a:off x="4665058" y="989635"/>
            <a:ext cx="7091999" cy="4976166"/>
          </a:xfrm>
        </p:spPr>
        <p:txBody>
          <a:bodyPr/>
          <a:lstStyle/>
          <a:p>
            <a:r>
              <a:rPr lang="fi-FI" dirty="0" err="1"/>
              <a:t>Backup</a:t>
            </a:r>
            <a:r>
              <a:rPr lang="fi-FI" dirty="0"/>
              <a:t> / </a:t>
            </a:r>
            <a:r>
              <a:rPr lang="fi-FI" dirty="0" err="1"/>
              <a:t>restore</a:t>
            </a:r>
            <a:endParaRPr lang="fi-FI" dirty="0"/>
          </a:p>
          <a:p>
            <a:r>
              <a:rPr lang="fi-FI" dirty="0"/>
              <a:t>Diagnostiikka</a:t>
            </a:r>
          </a:p>
          <a:p>
            <a:r>
              <a:rPr lang="fi-FI" dirty="0"/>
              <a:t>Levytilan vapauttaminen</a:t>
            </a:r>
          </a:p>
          <a:p>
            <a:r>
              <a:rPr lang="fi-FI" dirty="0"/>
              <a:t>Palomuurit, portit</a:t>
            </a:r>
          </a:p>
          <a:p>
            <a:r>
              <a:rPr lang="fi-FI" dirty="0"/>
              <a:t>Valvonta, prosessit</a:t>
            </a:r>
          </a:p>
          <a:p>
            <a:r>
              <a:rPr lang="fi-FI" dirty="0"/>
              <a:t>PIN-koodin syöttäminen</a:t>
            </a:r>
          </a:p>
          <a:p>
            <a:r>
              <a:rPr lang="fi-FI" dirty="0" err="1"/>
              <a:t>Konfiguraatioparameterit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>
          <a:xfrm>
            <a:off x="258763" y="457199"/>
            <a:ext cx="3844461" cy="1619251"/>
          </a:xfrm>
        </p:spPr>
        <p:txBody>
          <a:bodyPr/>
          <a:lstStyle/>
          <a:p>
            <a:r>
              <a:rPr lang="fi-FI" dirty="0"/>
              <a:t>Liityntäpalvelimen </a:t>
            </a:r>
            <a:r>
              <a:rPr lang="fi-FI" dirty="0" err="1"/>
              <a:t>admin</a:t>
            </a:r>
            <a:r>
              <a:rPr lang="fi-FI" dirty="0"/>
              <a:t>-toimintoja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9005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Kaikki viestit (header aina, ja body jos on konffattu), sekä niiden tiivisteet ja allekirjoitukset, tallentuvat kantaan jälkikäteistä todennusta varten</a:t>
            </a:r>
          </a:p>
          <a:p>
            <a:r>
              <a:rPr lang="fi-FI" dirty="0"/>
              <a:t>Kannasta niitä puretaan zip-tiedostoihin ajastetusti</a:t>
            </a:r>
          </a:p>
          <a:p>
            <a:r>
              <a:rPr lang="fi-FI" dirty="0"/>
              <a:t>Zip-tiedostot täyttävät levyn, ellei niitä siirretä muualle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Levytilan vapauttaminen, messagelog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490949"/>
              </p:ext>
            </p:extLst>
          </p:nvPr>
        </p:nvGraphicFramePr>
        <p:xfrm>
          <a:off x="1722092" y="4421528"/>
          <a:ext cx="8747815" cy="234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7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639">
                <a:tc>
                  <a:txBody>
                    <a:bodyPr/>
                    <a:lstStyle/>
                    <a:p>
                      <a:r>
                        <a:rPr lang="fi-FI" sz="1800" baseline="0" dirty="0">
                          <a:latin typeface="Consolas" panose="020B0609020204030204" pitchFamily="49" charset="0"/>
                        </a:rPr>
                        <a:t>/var/lib/xroad/</a:t>
                      </a:r>
                    </a:p>
                    <a:p>
                      <a:r>
                        <a:rPr lang="fi-FI" sz="1600" baseline="0" dirty="0" err="1">
                          <a:latin typeface="Consolas" panose="020B0609020204030204" pitchFamily="49" charset="0"/>
                        </a:rPr>
                        <a:t>xroad</a:t>
                      </a:r>
                      <a:r>
                        <a:rPr lang="fi-FI" sz="1600" baseline="0" dirty="0">
                          <a:latin typeface="Consolas" panose="020B0609020204030204" pitchFamily="49" charset="0"/>
                        </a:rPr>
                        <a:t> xroad    86747 mlog-20151104124708-20151104134708-CtkXgZXqZU.zip</a:t>
                      </a:r>
                    </a:p>
                    <a:p>
                      <a:r>
                        <a:rPr lang="fi-FI" sz="1600" baseline="0" dirty="0">
                          <a:latin typeface="Consolas" panose="020B0609020204030204" pitchFamily="49" charset="0"/>
                        </a:rPr>
                        <a:t>xroad xroad    85209 mlog-20151104144708-20151105114708-07P4eG2vz6.zip</a:t>
                      </a:r>
                    </a:p>
                    <a:p>
                      <a:r>
                        <a:rPr lang="fi-FI" sz="1600" baseline="0" dirty="0">
                          <a:latin typeface="Consolas" panose="020B0609020204030204" pitchFamily="49" charset="0"/>
                        </a:rPr>
                        <a:t>xroad xroad   170094 mlog-20151105124708-20151105174708-4uyLNuAFLF.zip</a:t>
                      </a:r>
                    </a:p>
                    <a:p>
                      <a:r>
                        <a:rPr lang="fi-FI" sz="1600" baseline="0" dirty="0">
                          <a:latin typeface="Consolas" panose="020B0609020204030204" pitchFamily="49" charset="0"/>
                        </a:rPr>
                        <a:t>xroad xroad   150267 mlog-20151105184708-20151105235129-LAUPLoXVB2.zip</a:t>
                      </a:r>
                    </a:p>
                    <a:p>
                      <a:r>
                        <a:rPr lang="fi-FI" sz="1600" baseline="0" dirty="0">
                          <a:latin typeface="Consolas" panose="020B0609020204030204" pitchFamily="49" charset="0"/>
                        </a:rPr>
                        <a:t>xroad xroad   216894 mlog-20151106084711-20151106114712-V9nrMmRV9S.zip</a:t>
                      </a:r>
                    </a:p>
                    <a:p>
                      <a:r>
                        <a:rPr lang="fi-FI" sz="1600" baseline="0" dirty="0">
                          <a:latin typeface="Consolas" panose="020B0609020204030204" pitchFamily="49" charset="0"/>
                        </a:rPr>
                        <a:t>xroad xroad   403668 mlog-20151106120829-20151106174709-IjNCL5Un9F.zip</a:t>
                      </a:r>
                    </a:p>
                    <a:p>
                      <a:r>
                        <a:rPr lang="fi-FI" sz="1600" baseline="0" dirty="0">
                          <a:latin typeface="Consolas" panose="020B0609020204030204" pitchFamily="49" charset="0"/>
                        </a:rPr>
                        <a:t>xroad xroad   268197 mlog-20151106184709-20151109114707-H5qQKOXON0.zip</a:t>
                      </a:r>
                    </a:p>
                  </a:txBody>
                  <a:tcPr marL="180000" marR="180000" marT="180000" marB="180000">
                    <a:solidFill>
                      <a:srgbClr val="A155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247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200" y="2013995"/>
            <a:ext cx="10515600" cy="4451379"/>
          </a:xfrm>
        </p:spPr>
        <p:txBody>
          <a:bodyPr/>
          <a:lstStyle/>
          <a:p>
            <a:r>
              <a:rPr lang="fi-FI" dirty="0"/>
              <a:t>Lokit kirjoitetaan oletuksena /var/log/xroad/ alle</a:t>
            </a:r>
          </a:p>
          <a:p>
            <a:endParaRPr lang="fi-FI" dirty="0"/>
          </a:p>
          <a:p>
            <a:endParaRPr lang="fi-FI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Levytilan vapauttaminen, tekstilokit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69370"/>
              </p:ext>
            </p:extLst>
          </p:nvPr>
        </p:nvGraphicFramePr>
        <p:xfrm>
          <a:off x="1955540" y="2891337"/>
          <a:ext cx="8280920" cy="228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fi-FI" sz="1400" baseline="0" dirty="0">
                          <a:latin typeface="Consolas" panose="020B0609020204030204" pitchFamily="49" charset="0"/>
                        </a:rPr>
                        <a:t>xroad  xroad     523 Feb 11 07:05 async-sender.2016-02-10.0.log.zip</a:t>
                      </a:r>
                    </a:p>
                    <a:p>
                      <a:r>
                        <a:rPr lang="fi-FI" sz="1400" baseline="0" dirty="0">
                          <a:latin typeface="Consolas" panose="020B0609020204030204" pitchFamily="49" charset="0"/>
                        </a:rPr>
                        <a:t>xroad  xroad     523 Feb 12 07:06 async-sender.2016-02-11.0.log.zip</a:t>
                      </a:r>
                    </a:p>
                    <a:p>
                      <a:r>
                        <a:rPr lang="fi-FI" sz="1400" baseline="0" dirty="0">
                          <a:latin typeface="Consolas" panose="020B0609020204030204" pitchFamily="49" charset="0"/>
                        </a:rPr>
                        <a:t>xroad  xroad    1037 Feb 12 07:06 async-sender.log</a:t>
                      </a:r>
                    </a:p>
                    <a:p>
                      <a:r>
                        <a:rPr lang="fi-FI" sz="1400" baseline="0" dirty="0">
                          <a:latin typeface="Consolas" panose="020B0609020204030204" pitchFamily="49" charset="0"/>
                        </a:rPr>
                        <a:t>syslog adm      6874 Feb 12 17:47 audit.log</a:t>
                      </a:r>
                    </a:p>
                    <a:p>
                      <a:r>
                        <a:rPr lang="fi-FI" sz="1400" baseline="0" dirty="0">
                          <a:latin typeface="Consolas" panose="020B0609020204030204" pitchFamily="49" charset="0"/>
                        </a:rPr>
                        <a:t>xroad  xroad     186 Feb 11 13:31 clientproxy_access.2016-02-10.0.log.zip</a:t>
                      </a:r>
                    </a:p>
                    <a:p>
                      <a:r>
                        <a:rPr lang="fi-FI" sz="1400" baseline="0" dirty="0">
                          <a:latin typeface="Consolas" panose="020B0609020204030204" pitchFamily="49" charset="0"/>
                        </a:rPr>
                        <a:t>xroad  xroad     638 Feb 12 10:18 clientproxy_access.2016-02-11.0.log.zip</a:t>
                      </a:r>
                    </a:p>
                    <a:p>
                      <a:r>
                        <a:rPr lang="fi-FI" sz="1400" baseline="0" dirty="0">
                          <a:latin typeface="Consolas" panose="020B0609020204030204" pitchFamily="49" charset="0"/>
                        </a:rPr>
                        <a:t>xroad  xroad    1549 Feb 12 17:47 clientproxy_access.log</a:t>
                      </a:r>
                    </a:p>
                    <a:p>
                      <a:r>
                        <a:rPr lang="fi-FI" sz="1400" baseline="0" dirty="0">
                          <a:latin typeface="Consolas" panose="020B0609020204030204" pitchFamily="49" charset="0"/>
                        </a:rPr>
                        <a:t>xroad  xroad   11832 Feb 11 07:05 configuration_client.2016-02-10.0.log.zip</a:t>
                      </a:r>
                    </a:p>
                    <a:p>
                      <a:r>
                        <a:rPr lang="fi-FI" sz="1400" baseline="0" dirty="0">
                          <a:latin typeface="Consolas" panose="020B0609020204030204" pitchFamily="49" charset="0"/>
                        </a:rPr>
                        <a:t>xroad  xroad   15848 Feb 12 07:06 configuration_client.2016-02-11.0.log.zip</a:t>
                      </a:r>
                    </a:p>
                  </a:txBody>
                  <a:tcPr marL="180000" marR="180000" marT="180000" marB="180000">
                    <a:solidFill>
                      <a:srgbClr val="A155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302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Lokitiedostot</a:t>
            </a:r>
          </a:p>
        </p:txBody>
      </p:sp>
      <p:graphicFrame>
        <p:nvGraphicFramePr>
          <p:cNvPr id="4" name="Taulukk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502935"/>
              </p:ext>
            </p:extLst>
          </p:nvPr>
        </p:nvGraphicFramePr>
        <p:xfrm>
          <a:off x="1638513" y="1706879"/>
          <a:ext cx="8914973" cy="4624249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96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3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1789">
                <a:tc>
                  <a:txBody>
                    <a:bodyPr/>
                    <a:lstStyle/>
                    <a:p>
                      <a:r>
                        <a:rPr lang="fi-FI" dirty="0"/>
                        <a:t>Lokitiedosto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Sijainti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Tarkoitus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38">
                <a:tc>
                  <a:txBody>
                    <a:bodyPr/>
                    <a:lstStyle/>
                    <a:p>
                      <a:r>
                        <a:rPr lang="fi-FI" sz="1400" dirty="0"/>
                        <a:t>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 err="1"/>
                        <a:t>PostgreSql</a:t>
                      </a:r>
                      <a:r>
                        <a:rPr lang="fi-FI" sz="1400"/>
                        <a:t>-tietokanta</a:t>
                      </a:r>
                      <a:endParaRPr lang="fi-FI" sz="1400" dirty="0"/>
                    </a:p>
                    <a:p>
                      <a:r>
                        <a:rPr lang="fi-FI" sz="1400" dirty="0"/>
                        <a:t>Arkistoidut</a:t>
                      </a:r>
                      <a:r>
                        <a:rPr lang="fi-FI" sz="1400" baseline="0" dirty="0"/>
                        <a:t> lokit</a:t>
                      </a:r>
                      <a:r>
                        <a:rPr lang="fi-FI" sz="1400" dirty="0"/>
                        <a:t> </a:t>
                      </a:r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var</a:t>
                      </a:r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lib</a:t>
                      </a:r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xroad</a:t>
                      </a:r>
                      <a:endParaRPr lang="fi-F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/>
                        <a:t>Viestien</a:t>
                      </a:r>
                      <a:r>
                        <a:rPr lang="fi-FI" sz="1400" baseline="0" dirty="0"/>
                        <a:t> </a:t>
                      </a:r>
                      <a:r>
                        <a:rPr lang="fi-FI" sz="1400" baseline="0" dirty="0" err="1"/>
                        <a:t>lokitus</a:t>
                      </a:r>
                      <a:endParaRPr lang="fi-FI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638">
                <a:tc>
                  <a:txBody>
                    <a:bodyPr/>
                    <a:lstStyle/>
                    <a:p>
                      <a:r>
                        <a:rPr lang="fi-FI" sz="1400" dirty="0" err="1"/>
                        <a:t>Configuration</a:t>
                      </a:r>
                      <a:r>
                        <a:rPr lang="fi-FI" sz="1400" dirty="0"/>
                        <a:t> </a:t>
                      </a:r>
                      <a:r>
                        <a:rPr lang="fi-FI" sz="1400" dirty="0" err="1"/>
                        <a:t>client</a:t>
                      </a:r>
                      <a:endParaRPr lang="fi-F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var</a:t>
                      </a:r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log</a:t>
                      </a:r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xroad</a:t>
                      </a:r>
                      <a:r>
                        <a:rPr lang="fi-FI" sz="1400" kern="1200" dirty="0">
                          <a:effectLst/>
                        </a:rPr>
                        <a:t>/configuration_client.log</a:t>
                      </a:r>
                      <a:endParaRPr lang="fi-F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492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dirty="0"/>
                        <a:t>Keskuskonfiguraation hakeminen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638">
                <a:tc>
                  <a:txBody>
                    <a:bodyPr/>
                    <a:lstStyle/>
                    <a:p>
                      <a:r>
                        <a:rPr lang="fi-FI" sz="1400" dirty="0"/>
                        <a:t>Proxy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var</a:t>
                      </a:r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log</a:t>
                      </a:r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xroad</a:t>
                      </a:r>
                      <a:r>
                        <a:rPr lang="fi-FI" sz="1400" kern="1200" dirty="0">
                          <a:effectLst/>
                        </a:rPr>
                        <a:t>/proxy.log</a:t>
                      </a:r>
                      <a:endParaRPr lang="fi-F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/>
                        <a:t>Viestinvälityksen</a:t>
                      </a:r>
                      <a:r>
                        <a:rPr lang="fi-FI" sz="1400" baseline="0" dirty="0"/>
                        <a:t> tekninen häiriöloki</a:t>
                      </a:r>
                      <a:endParaRPr lang="fi-FI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638">
                <a:tc>
                  <a:txBody>
                    <a:bodyPr/>
                    <a:lstStyle/>
                    <a:p>
                      <a:r>
                        <a:rPr lang="fi-FI" sz="1400" dirty="0"/>
                        <a:t>System </a:t>
                      </a:r>
                      <a:r>
                        <a:rPr lang="fi-FI" sz="1400" dirty="0" err="1"/>
                        <a:t>monitor</a:t>
                      </a:r>
                      <a:endParaRPr lang="fi-F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var</a:t>
                      </a:r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log</a:t>
                      </a:r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xroad</a:t>
                      </a:r>
                      <a:r>
                        <a:rPr lang="fi-FI" sz="1400" kern="1200" dirty="0">
                          <a:effectLst/>
                        </a:rPr>
                        <a:t>/system-monitor.log</a:t>
                      </a:r>
                      <a:endParaRPr lang="fi-F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 err="1"/>
                        <a:t>Lokittaa</a:t>
                      </a:r>
                      <a:r>
                        <a:rPr lang="fi-FI" sz="1400" baseline="0" dirty="0"/>
                        <a:t> j</a:t>
                      </a:r>
                      <a:r>
                        <a:rPr lang="fi-FI" sz="1400" dirty="0"/>
                        <a:t>ärjestelmän käytössä olevia</a:t>
                      </a:r>
                      <a:r>
                        <a:rPr lang="fi-FI" sz="1400" baseline="0" dirty="0"/>
                        <a:t> resursseja</a:t>
                      </a:r>
                      <a:endParaRPr lang="fi-FI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5954">
                <a:tc>
                  <a:txBody>
                    <a:bodyPr/>
                    <a:lstStyle/>
                    <a:p>
                      <a:r>
                        <a:rPr lang="fi-FI" sz="1400" dirty="0" err="1"/>
                        <a:t>Clientproxy</a:t>
                      </a:r>
                      <a:r>
                        <a:rPr lang="fi-FI" sz="1400" dirty="0"/>
                        <a:t> </a:t>
                      </a:r>
                      <a:r>
                        <a:rPr lang="fi-FI" sz="1400" dirty="0" err="1"/>
                        <a:t>access</a:t>
                      </a:r>
                      <a:endParaRPr lang="fi-F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var</a:t>
                      </a:r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log</a:t>
                      </a:r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xroad</a:t>
                      </a:r>
                      <a:r>
                        <a:rPr lang="fi-FI" sz="1400" kern="1200" dirty="0">
                          <a:effectLst/>
                        </a:rPr>
                        <a:t>/clientproxy_access.log</a:t>
                      </a:r>
                      <a:endParaRPr lang="fi-F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 err="1"/>
                        <a:t>Lokittaa</a:t>
                      </a:r>
                      <a:r>
                        <a:rPr lang="fi-FI" sz="1400" dirty="0"/>
                        <a:t> yhteyden muodostukset ulkopuolelta tähän liityntäpalvelimeen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5954">
                <a:tc>
                  <a:txBody>
                    <a:bodyPr/>
                    <a:lstStyle/>
                    <a:p>
                      <a:r>
                        <a:rPr lang="fi-FI" sz="1400" dirty="0" err="1"/>
                        <a:t>Serverproxy</a:t>
                      </a:r>
                      <a:r>
                        <a:rPr lang="fi-FI" sz="1400" dirty="0"/>
                        <a:t> </a:t>
                      </a:r>
                      <a:r>
                        <a:rPr lang="fi-FI" sz="1400" dirty="0" err="1"/>
                        <a:t>access</a:t>
                      </a:r>
                      <a:endParaRPr lang="fi-F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var</a:t>
                      </a:r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log</a:t>
                      </a:r>
                      <a:r>
                        <a:rPr lang="fi-FI" sz="1400" kern="1200" dirty="0">
                          <a:effectLst/>
                        </a:rPr>
                        <a:t>/</a:t>
                      </a:r>
                      <a:r>
                        <a:rPr lang="fi-FI" sz="1400" kern="1200" dirty="0" err="1">
                          <a:effectLst/>
                        </a:rPr>
                        <a:t>xroad</a:t>
                      </a:r>
                      <a:r>
                        <a:rPr lang="fi-FI" sz="1400" kern="1200" dirty="0">
                          <a:effectLst/>
                        </a:rPr>
                        <a:t>/serverproxy_access.log</a:t>
                      </a:r>
                      <a:endParaRPr lang="fi-F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 err="1"/>
                        <a:t>Lokittaa</a:t>
                      </a:r>
                      <a:r>
                        <a:rPr lang="fi-FI" sz="1400" dirty="0"/>
                        <a:t> muiden liityntäpalvelinten yhteyden muodostukset tähän liityntäpalvelimeen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19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Backup</a:t>
            </a:r>
            <a:r>
              <a:rPr lang="fi-FI" dirty="0"/>
              <a:t> / </a:t>
            </a:r>
            <a:r>
              <a:rPr lang="fi-FI" dirty="0" err="1"/>
              <a:t>restore</a:t>
            </a:r>
            <a:endParaRPr lang="fi-FI" dirty="0"/>
          </a:p>
        </p:txBody>
      </p:sp>
      <p:sp>
        <p:nvSpPr>
          <p:cNvPr id="2" name="Sisällön paikkamerkki 1"/>
          <p:cNvSpPr>
            <a:spLocks noGrp="1"/>
          </p:cNvSpPr>
          <p:nvPr>
            <p:ph idx="13"/>
          </p:nvPr>
        </p:nvSpPr>
        <p:spPr>
          <a:xfrm>
            <a:off x="907649" y="2772609"/>
            <a:ext cx="5018590" cy="2714539"/>
          </a:xfrm>
        </p:spPr>
        <p:txBody>
          <a:bodyPr/>
          <a:lstStyle/>
          <a:p>
            <a:r>
              <a:rPr lang="fi-FI" dirty="0"/>
              <a:t>Tallentaa liityntäpalvelimen konfiguraation, myös avaimet ja varmenteet</a:t>
            </a:r>
          </a:p>
          <a:p>
            <a:endParaRPr lang="fi-FI" dirty="0"/>
          </a:p>
        </p:txBody>
      </p:sp>
      <p:pic>
        <p:nvPicPr>
          <p:cNvPr id="6" name="Picture 4"/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5926239" y="2473459"/>
            <a:ext cx="5770913" cy="331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9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>
          <a:xfrm>
            <a:off x="838200" y="2027124"/>
            <a:ext cx="5096948" cy="4526615"/>
          </a:xfrm>
        </p:spPr>
        <p:txBody>
          <a:bodyPr/>
          <a:lstStyle/>
          <a:p>
            <a:r>
              <a:rPr lang="fi-FI" dirty="0"/>
              <a:t>Kertoo toimiiko </a:t>
            </a:r>
            <a:r>
              <a:rPr lang="fi-FI" b="1" dirty="0" err="1"/>
              <a:t>global</a:t>
            </a:r>
            <a:r>
              <a:rPr lang="fi-FI" b="1" dirty="0"/>
              <a:t> </a:t>
            </a:r>
            <a:r>
              <a:rPr lang="fi-FI" b="1" dirty="0" err="1"/>
              <a:t>configuraation</a:t>
            </a:r>
            <a:r>
              <a:rPr lang="fi-FI" b="1" dirty="0"/>
              <a:t> haku </a:t>
            </a:r>
            <a:r>
              <a:rPr lang="fi-FI" dirty="0"/>
              <a:t>ja </a:t>
            </a:r>
            <a:r>
              <a:rPr lang="fi-FI" b="1" dirty="0"/>
              <a:t>yhteys aikaleimapalvelimelle</a:t>
            </a:r>
          </a:p>
          <a:p>
            <a:r>
              <a:rPr lang="fi-FI" dirty="0"/>
              <a:t>Myös lisää ominaisuuksia liityntäpalvelimen valvontaan (mm. SOAP palvelun avulla) ollaan julkaisemassa lähiaikoina</a:t>
            </a:r>
          </a:p>
          <a:p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Diagnostiikka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148" y="2027124"/>
            <a:ext cx="5773961" cy="331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8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Liityntäpalvelimen prosessit</a:t>
            </a:r>
          </a:p>
        </p:txBody>
      </p:sp>
      <p:pic>
        <p:nvPicPr>
          <p:cNvPr id="7" name="Sisällön paikkamerkki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159" y="1609725"/>
            <a:ext cx="7451681" cy="517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9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Liityntäpalvelimen prosessit</a:t>
            </a:r>
          </a:p>
        </p:txBody>
      </p:sp>
      <p:graphicFrame>
        <p:nvGraphicFramePr>
          <p:cNvPr id="4" name="Taulukk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326524"/>
              </p:ext>
            </p:extLst>
          </p:nvPr>
        </p:nvGraphicFramePr>
        <p:xfrm>
          <a:off x="1653110" y="1741714"/>
          <a:ext cx="8885780" cy="480936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442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2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2339">
                <a:tc>
                  <a:txBody>
                    <a:bodyPr/>
                    <a:lstStyle/>
                    <a:p>
                      <a:r>
                        <a:rPr lang="fi-FI" sz="2400" dirty="0"/>
                        <a:t>Prosessi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2400" dirty="0"/>
                        <a:t>Vastuut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339">
                <a:tc>
                  <a:txBody>
                    <a:bodyPr/>
                    <a:lstStyle/>
                    <a:p>
                      <a:r>
                        <a:rPr lang="fi-FI" sz="2400" dirty="0" err="1"/>
                        <a:t>nginx</a:t>
                      </a:r>
                      <a:endParaRPr lang="fi-F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2400" dirty="0"/>
                        <a:t>Käyttöliittymän edustapalvelin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339">
                <a:tc>
                  <a:txBody>
                    <a:bodyPr/>
                    <a:lstStyle/>
                    <a:p>
                      <a:r>
                        <a:rPr lang="fi-FI" sz="2400" dirty="0" err="1"/>
                        <a:t>xroad-proxy</a:t>
                      </a:r>
                      <a:endParaRPr lang="fi-F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2400" dirty="0"/>
                        <a:t>Viestien välitys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339">
                <a:tc>
                  <a:txBody>
                    <a:bodyPr/>
                    <a:lstStyle/>
                    <a:p>
                      <a:r>
                        <a:rPr lang="fi-FI" sz="2400" dirty="0" err="1"/>
                        <a:t>xroad-signer</a:t>
                      </a:r>
                      <a:endParaRPr lang="fi-F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2400" dirty="0"/>
                        <a:t>Varmenteiden voimassaolo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339">
                <a:tc>
                  <a:txBody>
                    <a:bodyPr/>
                    <a:lstStyle/>
                    <a:p>
                      <a:r>
                        <a:rPr lang="fi-FI" sz="2400" dirty="0" err="1"/>
                        <a:t>xroad-jetty</a:t>
                      </a:r>
                      <a:endParaRPr lang="fi-F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2400" dirty="0"/>
                        <a:t>Käyttöliittymäsovellus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2339">
                <a:tc>
                  <a:txBody>
                    <a:bodyPr/>
                    <a:lstStyle/>
                    <a:p>
                      <a:r>
                        <a:rPr lang="fi-FI" sz="2400" dirty="0" err="1"/>
                        <a:t>xroad-confclient</a:t>
                      </a:r>
                      <a:endParaRPr lang="fi-F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2400" dirty="0"/>
                        <a:t>Keskuskonfiguraation</a:t>
                      </a:r>
                      <a:r>
                        <a:rPr lang="fi-FI" sz="2400" baseline="0" dirty="0"/>
                        <a:t> päivitys</a:t>
                      </a:r>
                      <a:endParaRPr lang="fi-FI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334">
                <a:tc>
                  <a:txBody>
                    <a:bodyPr/>
                    <a:lstStyle/>
                    <a:p>
                      <a:r>
                        <a:rPr lang="fi-FI" sz="2400" dirty="0" err="1"/>
                        <a:t>postgresql</a:t>
                      </a:r>
                      <a:endParaRPr lang="fi-F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2400" dirty="0"/>
                        <a:t>Tietokanta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63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Valvonta, prosessit ja portit</a:t>
            </a:r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" t="1331" r="1541" b="-1"/>
          <a:stretch/>
        </p:blipFill>
        <p:spPr bwMode="auto">
          <a:xfrm>
            <a:off x="2071647" y="1790795"/>
            <a:ext cx="8048706" cy="488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74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Asennuksen mukana tulee komentorivityökalu </a:t>
            </a:r>
            <a:r>
              <a:rPr lang="fi-FI" b="1" dirty="0" err="1"/>
              <a:t>signer-console</a:t>
            </a:r>
            <a:r>
              <a:rPr lang="fi-FI" dirty="0"/>
              <a:t>, jolla PIN-koodin syöttö voidaan tehdä ilman </a:t>
            </a:r>
            <a:r>
              <a:rPr lang="fi-FI" dirty="0" err="1"/>
              <a:t>web</a:t>
            </a:r>
            <a:r>
              <a:rPr lang="fi-FI" dirty="0"/>
              <a:t> </a:t>
            </a:r>
            <a:r>
              <a:rPr lang="fi-FI" dirty="0" err="1"/>
              <a:t>admin</a:t>
            </a:r>
            <a:r>
              <a:rPr lang="fi-FI" dirty="0"/>
              <a:t> </a:t>
            </a:r>
            <a:r>
              <a:rPr lang="fi-FI" dirty="0" err="1"/>
              <a:t>UI:ta</a:t>
            </a:r>
            <a:endParaRPr lang="fi-FI" dirty="0"/>
          </a:p>
          <a:p>
            <a:r>
              <a:rPr lang="fi-FI" dirty="0"/>
              <a:t>Näin voidaan automatisoida PIN-koodin syöttö palvelimen käynnistymisen yhteyteen</a:t>
            </a:r>
          </a:p>
          <a:p>
            <a:pPr lvl="1"/>
            <a:r>
              <a:rPr lang="fi-FI" dirty="0"/>
              <a:t>Koodi syötettävä aina palvelimen uudelleenkäynnistyksen yhteydessä</a:t>
            </a:r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PIN-koodi</a:t>
            </a:r>
          </a:p>
        </p:txBody>
      </p:sp>
    </p:spTree>
    <p:extLst>
      <p:ext uri="{BB962C8B-B14F-4D97-AF65-F5344CB8AC3E}">
        <p14:creationId xmlns:p14="http://schemas.microsoft.com/office/powerpoint/2010/main" val="26662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Parametrit ovat hakemistossa:</a:t>
            </a:r>
          </a:p>
          <a:p>
            <a:pPr marL="0" indent="0">
              <a:buNone/>
            </a:pPr>
            <a:r>
              <a:rPr lang="fi-FI" b="1" dirty="0"/>
              <a:t>	</a:t>
            </a:r>
            <a:r>
              <a:rPr lang="fi-FI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i-FI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fi-FI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i-FI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xroad</a:t>
            </a:r>
            <a:r>
              <a:rPr lang="fi-FI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i-FI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conf.d</a:t>
            </a: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dirty="0"/>
              <a:t>Parametreilla voidaan säätää esimerkiksi käytettyjä tallennushakemistoja ja </a:t>
            </a:r>
            <a:r>
              <a:rPr lang="fi-FI" dirty="0" err="1"/>
              <a:t>cron</a:t>
            </a:r>
            <a:r>
              <a:rPr lang="fi-FI" dirty="0"/>
              <a:t> ajastuksia mm. </a:t>
            </a:r>
            <a:r>
              <a:rPr lang="fi-FI" dirty="0" err="1"/>
              <a:t>messagelogien</a:t>
            </a:r>
            <a:r>
              <a:rPr lang="fi-FI" dirty="0"/>
              <a:t> purkamiseen kannasta</a:t>
            </a:r>
          </a:p>
          <a:p>
            <a:r>
              <a:rPr lang="fi-FI" dirty="0"/>
              <a:t>Omat parametrit eri komponenteille</a:t>
            </a:r>
          </a:p>
          <a:p>
            <a:pPr lvl="1"/>
            <a:r>
              <a:rPr lang="fi-FI" dirty="0"/>
              <a:t>Proxy.ini, signer.ini, common.ini...</a:t>
            </a:r>
          </a:p>
          <a:p>
            <a:pPr lvl="1"/>
            <a:r>
              <a:rPr lang="fi-FI" dirty="0"/>
              <a:t>Paikalliset muutokset tehdään</a:t>
            </a:r>
            <a:r>
              <a:rPr lang="fi-FI" b="1" dirty="0"/>
              <a:t> local.ini </a:t>
            </a:r>
            <a:r>
              <a:rPr lang="fi-FI" dirty="0"/>
              <a:t>tiedostoon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Konfiguraatioparametrit</a:t>
            </a:r>
          </a:p>
        </p:txBody>
      </p:sp>
    </p:spTree>
    <p:extLst>
      <p:ext uri="{BB962C8B-B14F-4D97-AF65-F5344CB8AC3E}">
        <p14:creationId xmlns:p14="http://schemas.microsoft.com/office/powerpoint/2010/main" val="404976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n paikkamerkk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Liitetiedostot tallentuvat väliaikaisesti liityntäpalvelimen levylle</a:t>
            </a:r>
          </a:p>
          <a:p>
            <a:r>
              <a:rPr lang="fi-FI" dirty="0"/>
              <a:t>Levytila asettaa maksimin käsiteltävien liitteiden koolle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Levytila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519" y="3093037"/>
            <a:ext cx="6014961" cy="361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99240"/>
      </p:ext>
    </p:extLst>
  </p:cSld>
  <p:clrMapOvr>
    <a:masterClrMapping/>
  </p:clrMapOvr>
</p:sld>
</file>

<file path=ppt/theme/theme1.xml><?xml version="1.0" encoding="utf-8"?>
<a:theme xmlns:a="http://schemas.openxmlformats.org/drawingml/2006/main" name="Suomi.fi-template">
  <a:themeElements>
    <a:clrScheme name="KAPA">
      <a:dk1>
        <a:srgbClr val="0E1526"/>
      </a:dk1>
      <a:lt1>
        <a:srgbClr val="FFFFFF"/>
      </a:lt1>
      <a:dk2>
        <a:srgbClr val="0E1526"/>
      </a:dk2>
      <a:lt2>
        <a:srgbClr val="FFFFFF"/>
      </a:lt2>
      <a:accent1>
        <a:srgbClr val="1998FF"/>
      </a:accent1>
      <a:accent2>
        <a:srgbClr val="E82375"/>
      </a:accent2>
      <a:accent3>
        <a:srgbClr val="177E09"/>
      </a:accent3>
      <a:accent4>
        <a:srgbClr val="A155AA"/>
      </a:accent4>
      <a:accent5>
        <a:srgbClr val="0061AF"/>
      </a:accent5>
      <a:accent6>
        <a:srgbClr val="F25D0D"/>
      </a:accent6>
      <a:hlink>
        <a:srgbClr val="0061AF"/>
      </a:hlink>
      <a:folHlink>
        <a:srgbClr val="A155AA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ema-Arial" id="{3ABD9CBA-57B4-4185-9578-553916C4903F}" vid="{BA85C9B5-A0AB-4CB8-88CB-24C067F3BA73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Suomi.fi-template_kevyt</Template>
  <TotalTime>235</TotalTime>
  <Words>347</Words>
  <Application>Microsoft Office PowerPoint</Application>
  <PresentationFormat>Laajakuva</PresentationFormat>
  <Paragraphs>105</Paragraphs>
  <Slides>12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7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12</vt:i4>
      </vt:variant>
    </vt:vector>
  </HeadingPairs>
  <TitlesOfParts>
    <vt:vector size="20" baseType="lpstr">
      <vt:lpstr>Source Sans Pro</vt:lpstr>
      <vt:lpstr>Courier New</vt:lpstr>
      <vt:lpstr>Corbel</vt:lpstr>
      <vt:lpstr>Arial</vt:lpstr>
      <vt:lpstr>Roboto Black</vt:lpstr>
      <vt:lpstr>Calibri</vt:lpstr>
      <vt:lpstr>Consolas</vt:lpstr>
      <vt:lpstr>Suomi.fi-template</vt:lpstr>
      <vt:lpstr>Liityntäpalvelimen admin-toimintoja</vt:lpstr>
      <vt:lpstr>Backup / restore</vt:lpstr>
      <vt:lpstr>Diagnostiikka</vt:lpstr>
      <vt:lpstr>Liityntäpalvelimen prosessit</vt:lpstr>
      <vt:lpstr>Liityntäpalvelimen prosessit</vt:lpstr>
      <vt:lpstr>Valvonta, prosessit ja portit</vt:lpstr>
      <vt:lpstr>PIN-koodi</vt:lpstr>
      <vt:lpstr>Konfiguraatioparametrit</vt:lpstr>
      <vt:lpstr>Levytila</vt:lpstr>
      <vt:lpstr>Levytilan vapauttaminen, messagelog</vt:lpstr>
      <vt:lpstr>Levytilan vapauttaminen, tekstilokit</vt:lpstr>
      <vt:lpstr>Lokitiedostot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Palveluväylä</dc:title>
  <dc:subject/>
  <dc:creator>Antti Luoma</dc:creator>
  <cp:keywords/>
  <dc:description/>
  <cp:lastModifiedBy>Antti Luoma</cp:lastModifiedBy>
  <cp:revision>33</cp:revision>
  <dcterms:created xsi:type="dcterms:W3CDTF">2016-10-25T08:05:20Z</dcterms:created>
  <dcterms:modified xsi:type="dcterms:W3CDTF">2016-10-26T14:33:17Z</dcterms:modified>
  <cp:category/>
</cp:coreProperties>
</file>