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939" r:id="rId1"/>
  </p:sldMasterIdLst>
  <p:notesMasterIdLst>
    <p:notesMasterId r:id="rId13"/>
  </p:notesMasterIdLst>
  <p:handoutMasterIdLst>
    <p:handoutMasterId r:id="rId14"/>
  </p:handoutMasterIdLst>
  <p:sldIdLst>
    <p:sldId id="274" r:id="rId2"/>
    <p:sldId id="273" r:id="rId3"/>
    <p:sldId id="275" r:id="rId4"/>
    <p:sldId id="284" r:id="rId5"/>
    <p:sldId id="272" r:id="rId6"/>
    <p:sldId id="276" r:id="rId7"/>
    <p:sldId id="277" r:id="rId8"/>
    <p:sldId id="281" r:id="rId9"/>
    <p:sldId id="282" r:id="rId10"/>
    <p:sldId id="283" r:id="rId11"/>
    <p:sldId id="286" r:id="rId12"/>
  </p:sldIdLst>
  <p:sldSz cx="12192000" cy="6858000"/>
  <p:notesSz cx="6858000" cy="9144000"/>
  <p:embeddedFontLst>
    <p:embeddedFont>
      <p:font typeface="Corbel" panose="020B0503020204020204" pitchFamily="34" charset="0"/>
      <p:regular r:id="rId15"/>
      <p:bold r:id="rId16"/>
      <p:italic r:id="rId17"/>
      <p:bold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onsolas" panose="020B0609020204030204" pitchFamily="49" charset="0"/>
      <p:regular r:id="rId23"/>
      <p:bold r:id="rId24"/>
      <p:italic r:id="rId25"/>
      <p:boldItalic r:id="rId26"/>
    </p:embeddedFont>
  </p:embeddedFontLst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55AA"/>
    <a:srgbClr val="177E09"/>
    <a:srgbClr val="0061AF"/>
    <a:srgbClr val="E82375"/>
    <a:srgbClr val="F25D0D"/>
    <a:srgbClr val="1998FF"/>
    <a:srgbClr val="2C2C2C"/>
    <a:srgbClr val="147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Normaali tyyli 2 - Korost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Normaali tyyli 2 - Korostu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Normaali tyyli 2 - Korostu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Normaali tyyli 1 - Korostu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269D01E-BC32-4049-B463-5C60D7B0CCD2}" styleName="Teematyyli 2 - Korostus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eematyyli 1 - Korostu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eematyyli 1 - Korostu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eematyyli 1 - Korostu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Vaalea tyyli 1 - Korost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Vaalea tyyli 1 - Korostus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90177" autoAdjust="0"/>
  </p:normalViewPr>
  <p:slideViewPr>
    <p:cSldViewPr snapToGrid="0">
      <p:cViewPr varScale="1">
        <p:scale>
          <a:sx n="44" d="100"/>
          <a:sy n="44" d="100"/>
        </p:scale>
        <p:origin x="782" y="3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 dirty="0">
              <a:latin typeface="Roboto Black" panose="020B0604020202020204" charset="0"/>
              <a:ea typeface="Roboto Black" panose="020B0604020202020204" charset="0"/>
            </a:endParaRPr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F5FEA-E6B6-418B-9F71-20D022E33BD5}" type="datetimeFigureOut">
              <a:rPr lang="fi-FI" smtClean="0">
                <a:latin typeface="Source Sans Pro" panose="020B0604020202020204" charset="0"/>
                <a:ea typeface="Roboto Black" panose="020B0604020202020204" charset="0"/>
              </a:rPr>
              <a:t>26.10.2016</a:t>
            </a:fld>
            <a:endParaRPr lang="fi-FI">
              <a:latin typeface="Source Sans Pro" panose="020B0604020202020204" charset="0"/>
              <a:ea typeface="Roboto Black" panose="020B0604020202020204" charset="0"/>
            </a:endParaRPr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>
              <a:latin typeface="Source Sans Pro" panose="020B0604020202020204" charset="0"/>
            </a:endParaRPr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EB9B4-C851-4B0A-A306-97513C05537C}" type="slidenum">
              <a:rPr lang="fi-FI" smtClean="0">
                <a:latin typeface="Source Sans Pro" panose="020B0604020202020204" charset="0"/>
              </a:rPr>
              <a:t>‹#›</a:t>
            </a:fld>
            <a:endParaRPr lang="fi-FI">
              <a:latin typeface="Source Sans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385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Roboto Black" panose="020B0604020202020204" charset="0"/>
                <a:ea typeface="Roboto Black" panose="020B0604020202020204" charset="0"/>
              </a:defRPr>
            </a:lvl1pPr>
          </a:lstStyle>
          <a:p>
            <a:endParaRPr lang="fi-FI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ource Sans Pro" panose="020B0604020202020204" charset="0"/>
              </a:defRPr>
            </a:lvl1pPr>
          </a:lstStyle>
          <a:p>
            <a:fld id="{D3D90919-C3A2-4B78-87FE-EE1846222B3A}" type="datetimeFigureOut">
              <a:rPr lang="fi-FI" smtClean="0"/>
              <a:pPr/>
              <a:t>26.10.2016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ource Sans Pro" panose="020B0604020202020204" charset="0"/>
              </a:defRPr>
            </a:lvl1pPr>
          </a:lstStyle>
          <a:p>
            <a:endParaRPr lang="fi-FI" dirty="0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ource Sans Pro" panose="020B0604020202020204" charset="0"/>
              </a:defRPr>
            </a:lvl1pPr>
          </a:lstStyle>
          <a:p>
            <a:fld id="{EFBBD0BE-B288-474F-9C6B-4E107C6BAA38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54325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i-FI" sz="10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xroad-confclient</a:t>
            </a:r>
            <a:endParaRPr lang="fi-FI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561076" lvl="1" indent="-171450">
              <a:buFontTx/>
              <a:buChar char="-"/>
            </a:pPr>
            <a:r>
              <a:rPr lang="fi-FI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</a:t>
            </a:r>
            <a:r>
              <a:rPr lang="fi-FI" sz="10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</a:t>
            </a:r>
            <a:r>
              <a:rPr lang="fi-FI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-konfiguraatiotietojen hausta keskuspalvelimelta vastaava asiakassovellus (</a:t>
            </a:r>
            <a:r>
              <a:rPr lang="fi-FI" sz="10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fi-FI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171450" lvl="0" indent="-171450">
              <a:buFontTx/>
              <a:buChar char="-"/>
            </a:pPr>
            <a:r>
              <a:rPr lang="fi-FI" sz="10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xroad-jetty</a:t>
            </a:r>
            <a:endParaRPr lang="fi-FI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561076" lvl="1" indent="-171450">
              <a:buFontTx/>
              <a:buChar char="-"/>
            </a:pPr>
            <a:r>
              <a:rPr lang="fi-FI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Käyttöliittymän sovelluspalvelin.</a:t>
            </a:r>
          </a:p>
          <a:p>
            <a:pPr marL="171450" lvl="0" indent="-171450">
              <a:buFontTx/>
              <a:buChar char="-"/>
            </a:pPr>
            <a:r>
              <a:rPr lang="fi-FI" sz="10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xroad-proxy</a:t>
            </a:r>
            <a:endParaRPr lang="fi-FI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561076" lvl="1" indent="-171450">
              <a:buFontTx/>
              <a:buChar char="-"/>
            </a:pPr>
            <a:r>
              <a:rPr lang="fi-FI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Liityntäpalvelinten välisestä sanomaliikenteestä vastaava komponentti</a:t>
            </a:r>
          </a:p>
          <a:p>
            <a:pPr marL="171450" lvl="0" indent="-171450">
              <a:buFontTx/>
              <a:buChar char="-"/>
            </a:pPr>
            <a:r>
              <a:rPr lang="fi-FI" sz="10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xroad-signer</a:t>
            </a:r>
            <a:endParaRPr lang="fi-FI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561076" lvl="1" indent="-171450">
              <a:buFontTx/>
              <a:buChar char="-"/>
            </a:pPr>
            <a:r>
              <a:rPr lang="fi-FI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Avainten hallinnasta ja mm. sanomien allekirjoituksesta sekä allekirjoitusten verifioinnista vastaava komponentti</a:t>
            </a:r>
          </a:p>
          <a:p>
            <a:pPr marL="171450" lvl="0" indent="-171450">
              <a:buFontTx/>
              <a:buChar char="-"/>
            </a:pPr>
            <a:r>
              <a:rPr lang="fi-FI" sz="10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</a:t>
            </a:r>
            <a:endParaRPr lang="fi-FI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561076" lvl="1" indent="-171450">
              <a:buFontTx/>
              <a:buChar char="-"/>
            </a:pPr>
            <a:r>
              <a:rPr lang="fi-FI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Www-palvelin</a:t>
            </a:r>
          </a:p>
          <a:p>
            <a:pPr marL="171450" lvl="0" indent="-171450">
              <a:buFontTx/>
              <a:buChar char="-"/>
            </a:pPr>
            <a:r>
              <a:rPr lang="fi-FI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Postgresql</a:t>
            </a:r>
            <a:endParaRPr lang="fi-FI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561076" lvl="1" indent="-171450">
              <a:buFontTx/>
              <a:buChar char="-"/>
            </a:pPr>
            <a:r>
              <a:rPr lang="fi-FI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relaatiokanta</a:t>
            </a:r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BD0BE-B288-474F-9C6B-4E107C6BAA38}" type="slidenum">
              <a:rPr lang="fi-FI" smtClean="0"/>
              <a:pPr/>
              <a:t>5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0335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: tumman sininen">
    <p:bg>
      <p:bgPr>
        <a:solidFill>
          <a:srgbClr val="0061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893888"/>
            <a:ext cx="8782050" cy="2387600"/>
          </a:xfrm>
          <a:noFill/>
        </p:spPr>
        <p:txBody>
          <a:bodyPr anchor="b">
            <a:norm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  <a:ea typeface="Roboto Black" panose="02000000000000000000" pitchFamily="2" charset="0"/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373563"/>
            <a:ext cx="8782050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noProof="0"/>
              <a:t>Muokkaa alaotsikon perustyyliä napsautt.</a:t>
            </a:r>
          </a:p>
        </p:txBody>
      </p:sp>
    </p:spTree>
    <p:extLst>
      <p:ext uri="{BB962C8B-B14F-4D97-AF65-F5344CB8AC3E}">
        <p14:creationId xmlns:p14="http://schemas.microsoft.com/office/powerpoint/2010/main" val="97960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: pink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7375"/>
            <a:ext cx="10515600" cy="4607999"/>
          </a:xfrm>
        </p:spPr>
        <p:txBody>
          <a:bodyPr/>
          <a:lstStyle>
            <a:lvl1pPr marL="228600" indent="-228600">
              <a:buClr>
                <a:schemeClr val="accent2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2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2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 marL="3943350" indent="-2857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fi-FI" noProof="0"/>
              <a:t>Muokkaa tekstin perustyylejä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  <a:endParaRPr lang="fi-FI" noProof="0" dirty="0"/>
          </a:p>
        </p:txBody>
      </p:sp>
      <p:sp>
        <p:nvSpPr>
          <p:cNvPr id="10" name="Rectangle 9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4"/>
            <a:ext cx="10515600" cy="1333501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632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: vaalean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rgbClr val="199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7375"/>
            <a:ext cx="10515600" cy="4607999"/>
          </a:xfrm>
        </p:spPr>
        <p:txBody>
          <a:bodyPr/>
          <a:lstStyle>
            <a:lvl1pPr marL="228600" indent="-228600">
              <a:buClr>
                <a:srgbClr val="1998FF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rgbClr val="1998FF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rgbClr val="1998FF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rgbClr val="1998FF"/>
              </a:buClr>
              <a:defRPr>
                <a:solidFill>
                  <a:schemeClr val="tx2"/>
                </a:solidFill>
              </a:defRPr>
            </a:lvl4pPr>
            <a:lvl5pPr>
              <a:buClr>
                <a:srgbClr val="1998FF"/>
              </a:buCl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 marL="3943350" indent="-2857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fi-FI" noProof="0"/>
              <a:t>Muokkaa tekstin perustyylejä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  <a:endParaRPr lang="fi-FI" noProof="0" dirty="0"/>
          </a:p>
        </p:txBody>
      </p:sp>
      <p:sp>
        <p:nvSpPr>
          <p:cNvPr id="10" name="Rectangle 9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rgbClr val="199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4"/>
            <a:ext cx="10515600" cy="1333501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rgbClr val="199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75665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: viole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7375"/>
            <a:ext cx="10515600" cy="4607999"/>
          </a:xfrm>
        </p:spPr>
        <p:txBody>
          <a:bodyPr/>
          <a:lstStyle>
            <a:lvl1pPr marL="228600" indent="-228600">
              <a:buClr>
                <a:schemeClr val="accent4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4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4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4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4"/>
              </a:buCl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 marL="3943350" indent="-2857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fi-FI" noProof="0"/>
              <a:t>Muokkaa tekstin perustyylejä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  <a:endParaRPr lang="fi-FI" noProof="0" dirty="0"/>
          </a:p>
        </p:txBody>
      </p:sp>
      <p:sp>
        <p:nvSpPr>
          <p:cNvPr id="10" name="Rectangle 9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4"/>
            <a:ext cx="10515600" cy="1333501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97516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: vihre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7375"/>
            <a:ext cx="10515600" cy="4607999"/>
          </a:xfrm>
        </p:spPr>
        <p:txBody>
          <a:bodyPr/>
          <a:lstStyle>
            <a:lvl1pPr marL="228600" indent="-228600">
              <a:buClr>
                <a:schemeClr val="accent3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3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3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3"/>
              </a:buCl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 marL="3943350" indent="-2857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fi-FI" noProof="0"/>
              <a:t>Muokkaa tekstin perustyylejä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  <a:endParaRPr lang="fi-FI" noProof="0" dirty="0"/>
          </a:p>
        </p:txBody>
      </p:sp>
      <p:sp>
        <p:nvSpPr>
          <p:cNvPr id="10" name="Rectangle 9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4"/>
            <a:ext cx="10515600" cy="1333501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88898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: yön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rgbClr val="2D4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7375"/>
            <a:ext cx="10515600" cy="4607999"/>
          </a:xfrm>
        </p:spPr>
        <p:txBody>
          <a:bodyPr/>
          <a:lstStyle>
            <a:lvl1pPr marL="228600" indent="-228600">
              <a:buClr>
                <a:schemeClr val="tx2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tx2">
                  <a:lumMod val="75000"/>
                  <a:lumOff val="25000"/>
                </a:schemeClr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tx2">
                  <a:lumMod val="75000"/>
                  <a:lumOff val="25000"/>
                </a:schemeClr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tx2">
                  <a:lumMod val="75000"/>
                  <a:lumOff val="25000"/>
                </a:schemeClr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tx2">
                  <a:lumMod val="75000"/>
                  <a:lumOff val="25000"/>
                </a:schemeClr>
              </a:buCl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 marL="3943350" indent="-2857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fi-FI" noProof="0"/>
              <a:t>Muokkaa tekstin perustyylejä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  <a:endParaRPr lang="fi-FI" noProof="0" dirty="0"/>
          </a:p>
        </p:txBody>
      </p:sp>
      <p:sp>
        <p:nvSpPr>
          <p:cNvPr id="10" name="Rectangle 9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4"/>
            <a:ext cx="10515600" cy="1333501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rgbClr val="2D4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723308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aotsikko ja sisältö: tumman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487777" y="457199"/>
            <a:ext cx="7091999" cy="6059109"/>
          </a:xfrm>
        </p:spPr>
        <p:txBody>
          <a:bodyPr/>
          <a:lstStyle>
            <a:lvl1pPr marL="228600" indent="-228600">
              <a:buClr>
                <a:schemeClr val="accent5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5"/>
              </a:buClr>
              <a:buSzPct val="80000"/>
              <a:buFont typeface="Source Sans Pro" panose="020B0503030403020204" pitchFamily="34" charset="0"/>
              <a:buChar char="º"/>
              <a:defRPr sz="2400" baseline="0">
                <a:solidFill>
                  <a:schemeClr val="tx2"/>
                </a:solidFill>
              </a:defRPr>
            </a:lvl2pPr>
            <a:lvl3pPr>
              <a:buClr>
                <a:schemeClr val="accent5"/>
              </a:buClr>
              <a:defRPr sz="2000" baseline="0">
                <a:solidFill>
                  <a:schemeClr val="tx2"/>
                </a:solidFill>
              </a:defRPr>
            </a:lvl3pPr>
            <a:lvl4pPr>
              <a:buClr>
                <a:schemeClr val="accent5"/>
              </a:buClr>
              <a:defRPr baseline="0">
                <a:solidFill>
                  <a:schemeClr val="tx2"/>
                </a:solidFill>
              </a:defRPr>
            </a:lvl4pPr>
            <a:lvl5pPr>
              <a:buClr>
                <a:schemeClr val="accent5"/>
              </a:buClr>
              <a:defRPr baseline="0"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64" y="457199"/>
            <a:ext cx="3636962" cy="1619251"/>
          </a:xfrm>
          <a:noFill/>
          <a:ln w="12700" cmpd="sng">
            <a:gradFill flip="none" rotWithShape="1">
              <a:gsLst>
                <a:gs pos="1000">
                  <a:schemeClr val="bg1">
                    <a:alpha val="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99000">
                  <a:srgbClr val="FFFFFF">
                    <a:alpha val="0"/>
                  </a:srgbClr>
                </a:gs>
                <a:gs pos="100000">
                  <a:schemeClr val="bg1"/>
                </a:gs>
              </a:gsLst>
              <a:lin ang="5400000" scaled="0"/>
              <a:tileRect/>
            </a:gradFill>
          </a:ln>
          <a:effectLst/>
        </p:spPr>
        <p:txBody>
          <a:bodyPr anchor="ctr" anchorCtr="0">
            <a:normAutofit/>
          </a:bodyPr>
          <a:lstStyle>
            <a:lvl1pPr>
              <a:defRPr sz="36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763" y="2209800"/>
            <a:ext cx="3636963" cy="4292702"/>
          </a:xfrm>
        </p:spPr>
        <p:txBody>
          <a:bodyPr>
            <a:normAutofit/>
          </a:bodyPr>
          <a:lstStyle>
            <a:lvl1pPr marL="342900" indent="-342900">
              <a:buClrTx/>
              <a:buFont typeface="Arial"/>
              <a:buChar char="•"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35086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aotsikko ja sisältö: orans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487777" y="457199"/>
            <a:ext cx="7091999" cy="6059109"/>
          </a:xfrm>
        </p:spPr>
        <p:txBody>
          <a:bodyPr/>
          <a:lstStyle>
            <a:lvl1pPr marL="228600" indent="-228600">
              <a:buClr>
                <a:schemeClr val="accent6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6"/>
              </a:buClr>
              <a:buSzPct val="80000"/>
              <a:buFont typeface="Source Sans Pro" panose="020B0503030403020204" pitchFamily="34" charset="0"/>
              <a:buChar char="º"/>
              <a:defRPr sz="2400" baseline="0">
                <a:solidFill>
                  <a:schemeClr val="tx2"/>
                </a:solidFill>
              </a:defRPr>
            </a:lvl2pPr>
            <a:lvl3pPr>
              <a:buClr>
                <a:schemeClr val="accent6"/>
              </a:buClr>
              <a:defRPr sz="2000" baseline="0">
                <a:solidFill>
                  <a:schemeClr val="tx2"/>
                </a:solidFill>
              </a:defRPr>
            </a:lvl3pPr>
            <a:lvl4pPr>
              <a:buClr>
                <a:schemeClr val="accent6"/>
              </a:buClr>
              <a:defRPr baseline="0">
                <a:solidFill>
                  <a:schemeClr val="tx2"/>
                </a:solidFill>
              </a:defRPr>
            </a:lvl4pPr>
            <a:lvl5pPr>
              <a:buClr>
                <a:schemeClr val="accent6"/>
              </a:buClr>
              <a:defRPr baseline="0"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64" y="457199"/>
            <a:ext cx="3636962" cy="1619251"/>
          </a:xfrm>
          <a:noFill/>
          <a:ln w="12700" cmpd="sng">
            <a:gradFill flip="none" rotWithShape="1">
              <a:gsLst>
                <a:gs pos="1000">
                  <a:schemeClr val="bg1">
                    <a:alpha val="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99000">
                  <a:srgbClr val="FFFFFF">
                    <a:alpha val="0"/>
                  </a:srgbClr>
                </a:gs>
                <a:gs pos="100000">
                  <a:schemeClr val="bg1"/>
                </a:gs>
              </a:gsLst>
              <a:lin ang="5400000" scaled="0"/>
              <a:tileRect/>
            </a:gradFill>
          </a:ln>
          <a:effectLst/>
        </p:spPr>
        <p:txBody>
          <a:bodyPr anchor="ctr" anchorCtr="0">
            <a:normAutofit/>
          </a:bodyPr>
          <a:lstStyle>
            <a:lvl1pPr>
              <a:defRPr sz="36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763" y="2209800"/>
            <a:ext cx="3636963" cy="4292702"/>
          </a:xfrm>
        </p:spPr>
        <p:txBody>
          <a:bodyPr>
            <a:normAutofit/>
          </a:bodyPr>
          <a:lstStyle>
            <a:lvl1pPr marL="342900" indent="-342900">
              <a:buClrTx/>
              <a:buFont typeface="Arial"/>
              <a:buChar char="•"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75501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aotsikko ja sisältö: pink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487777" y="457199"/>
            <a:ext cx="7091999" cy="6059109"/>
          </a:xfrm>
        </p:spPr>
        <p:txBody>
          <a:bodyPr/>
          <a:lstStyle>
            <a:lvl1pPr marL="228600" indent="-228600">
              <a:buClr>
                <a:schemeClr val="accent2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2"/>
              </a:buClr>
              <a:buSzPct val="80000"/>
              <a:buFont typeface="Source Sans Pro" panose="020B0503030403020204" pitchFamily="34" charset="0"/>
              <a:buChar char="º"/>
              <a:defRPr sz="2400" baseline="0">
                <a:solidFill>
                  <a:schemeClr val="tx2"/>
                </a:solidFill>
              </a:defRPr>
            </a:lvl2pPr>
            <a:lvl3pPr>
              <a:buClr>
                <a:schemeClr val="accent2"/>
              </a:buClr>
              <a:defRPr sz="2000" baseline="0">
                <a:solidFill>
                  <a:schemeClr val="tx2"/>
                </a:solidFill>
              </a:defRPr>
            </a:lvl3pPr>
            <a:lvl4pPr>
              <a:buClr>
                <a:schemeClr val="accent2"/>
              </a:buClr>
              <a:defRPr baseline="0">
                <a:solidFill>
                  <a:schemeClr val="tx2"/>
                </a:solidFill>
              </a:defRPr>
            </a:lvl4pPr>
            <a:lvl5pPr>
              <a:buClr>
                <a:schemeClr val="accent2"/>
              </a:buClr>
              <a:defRPr baseline="0"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64" y="457199"/>
            <a:ext cx="3636962" cy="1619251"/>
          </a:xfrm>
          <a:noFill/>
          <a:ln w="12700" cmpd="sng">
            <a:gradFill flip="none" rotWithShape="1">
              <a:gsLst>
                <a:gs pos="1000">
                  <a:schemeClr val="bg1">
                    <a:alpha val="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99000">
                  <a:srgbClr val="FFFFFF">
                    <a:alpha val="0"/>
                  </a:srgbClr>
                </a:gs>
                <a:gs pos="100000">
                  <a:schemeClr val="bg1"/>
                </a:gs>
              </a:gsLst>
              <a:lin ang="5400000" scaled="0"/>
              <a:tileRect/>
            </a:gradFill>
          </a:ln>
          <a:effectLst/>
        </p:spPr>
        <p:txBody>
          <a:bodyPr anchor="ctr" anchorCtr="0">
            <a:normAutofit/>
          </a:bodyPr>
          <a:lstStyle>
            <a:lvl1pPr>
              <a:defRPr sz="36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763" y="2209800"/>
            <a:ext cx="3636963" cy="4292702"/>
          </a:xfrm>
        </p:spPr>
        <p:txBody>
          <a:bodyPr>
            <a:normAutofit/>
          </a:bodyPr>
          <a:lstStyle>
            <a:lvl1pPr marL="342900" indent="-342900">
              <a:buClrTx/>
              <a:buFont typeface="Arial"/>
              <a:buChar char="•"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29718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aotsikko ja sisältö: vaalean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rgbClr val="199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487777" y="457199"/>
            <a:ext cx="7091999" cy="6059109"/>
          </a:xfrm>
        </p:spPr>
        <p:txBody>
          <a:bodyPr/>
          <a:lstStyle>
            <a:lvl1pPr marL="228600" indent="-228600">
              <a:buClr>
                <a:srgbClr val="1998FF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rgbClr val="1998FF"/>
              </a:buClr>
              <a:buSzPct val="80000"/>
              <a:buFont typeface="Source Sans Pro" panose="020B0503030403020204" pitchFamily="34" charset="0"/>
              <a:buChar char="º"/>
              <a:defRPr sz="2400" baseline="0">
                <a:solidFill>
                  <a:schemeClr val="tx2"/>
                </a:solidFill>
              </a:defRPr>
            </a:lvl2pPr>
            <a:lvl3pPr>
              <a:buClr>
                <a:srgbClr val="1998FF"/>
              </a:buClr>
              <a:defRPr sz="2000" baseline="0">
                <a:solidFill>
                  <a:schemeClr val="tx2"/>
                </a:solidFill>
              </a:defRPr>
            </a:lvl3pPr>
            <a:lvl4pPr>
              <a:buClr>
                <a:srgbClr val="1998FF"/>
              </a:buClr>
              <a:defRPr baseline="0">
                <a:solidFill>
                  <a:schemeClr val="tx2"/>
                </a:solidFill>
              </a:defRPr>
            </a:lvl4pPr>
            <a:lvl5pPr>
              <a:buClr>
                <a:srgbClr val="1998FF"/>
              </a:buClr>
              <a:defRPr baseline="0"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rgbClr val="199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64" y="457199"/>
            <a:ext cx="3636962" cy="1619251"/>
          </a:xfrm>
          <a:noFill/>
          <a:ln w="12700" cmpd="sng">
            <a:gradFill flip="none" rotWithShape="1">
              <a:gsLst>
                <a:gs pos="1000">
                  <a:schemeClr val="bg1">
                    <a:alpha val="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99000">
                  <a:srgbClr val="FFFFFF">
                    <a:alpha val="0"/>
                  </a:srgbClr>
                </a:gs>
                <a:gs pos="100000">
                  <a:schemeClr val="bg1"/>
                </a:gs>
              </a:gsLst>
              <a:lin ang="5400000" scaled="0"/>
              <a:tileRect/>
            </a:gradFill>
          </a:ln>
          <a:effectLst/>
        </p:spPr>
        <p:txBody>
          <a:bodyPr anchor="ctr" anchorCtr="0">
            <a:normAutofit/>
          </a:bodyPr>
          <a:lstStyle>
            <a:lvl1pPr>
              <a:defRPr sz="36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763" y="2209800"/>
            <a:ext cx="3636963" cy="4292702"/>
          </a:xfrm>
        </p:spPr>
        <p:txBody>
          <a:bodyPr>
            <a:normAutofit/>
          </a:bodyPr>
          <a:lstStyle>
            <a:lvl1pPr marL="342900" indent="-342900">
              <a:buClrTx/>
              <a:buFont typeface="Arial"/>
              <a:buChar char="•"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rgbClr val="199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994566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aotsikko ja sisältö: viole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487777" y="457199"/>
            <a:ext cx="7091999" cy="6059109"/>
          </a:xfrm>
        </p:spPr>
        <p:txBody>
          <a:bodyPr/>
          <a:lstStyle>
            <a:lvl1pPr marL="228600" indent="-228600">
              <a:buClr>
                <a:schemeClr val="accent4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4"/>
              </a:buClr>
              <a:buSzPct val="80000"/>
              <a:buFont typeface="Source Sans Pro" panose="020B0503030403020204" pitchFamily="34" charset="0"/>
              <a:buChar char="º"/>
              <a:defRPr sz="2400" baseline="0">
                <a:solidFill>
                  <a:schemeClr val="tx2"/>
                </a:solidFill>
              </a:defRPr>
            </a:lvl2pPr>
            <a:lvl3pPr>
              <a:buClr>
                <a:schemeClr val="accent4"/>
              </a:buClr>
              <a:defRPr sz="2000" baseline="0">
                <a:solidFill>
                  <a:schemeClr val="tx2"/>
                </a:solidFill>
              </a:defRPr>
            </a:lvl3pPr>
            <a:lvl4pPr>
              <a:buClr>
                <a:schemeClr val="accent4"/>
              </a:buClr>
              <a:defRPr baseline="0">
                <a:solidFill>
                  <a:schemeClr val="tx2"/>
                </a:solidFill>
              </a:defRPr>
            </a:lvl4pPr>
            <a:lvl5pPr>
              <a:buClr>
                <a:schemeClr val="accent4"/>
              </a:buClr>
              <a:defRPr baseline="0"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64" y="457199"/>
            <a:ext cx="3636962" cy="1619251"/>
          </a:xfrm>
          <a:noFill/>
          <a:ln w="12700" cmpd="sng">
            <a:gradFill flip="none" rotWithShape="1">
              <a:gsLst>
                <a:gs pos="1000">
                  <a:schemeClr val="bg1">
                    <a:alpha val="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99000">
                  <a:srgbClr val="FFFFFF">
                    <a:alpha val="0"/>
                  </a:srgbClr>
                </a:gs>
                <a:gs pos="100000">
                  <a:schemeClr val="bg1"/>
                </a:gs>
              </a:gsLst>
              <a:lin ang="5400000" scaled="0"/>
              <a:tileRect/>
            </a:gradFill>
          </a:ln>
          <a:effectLst/>
        </p:spPr>
        <p:txBody>
          <a:bodyPr anchor="ctr" anchorCtr="0">
            <a:normAutofit/>
          </a:bodyPr>
          <a:lstStyle>
            <a:lvl1pPr>
              <a:defRPr sz="36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763" y="2209800"/>
            <a:ext cx="3636963" cy="4292702"/>
          </a:xfrm>
        </p:spPr>
        <p:txBody>
          <a:bodyPr>
            <a:normAutofit/>
          </a:bodyPr>
          <a:lstStyle>
            <a:lvl1pPr marL="342900" indent="-342900">
              <a:buClrTx/>
              <a:buFont typeface="Arial"/>
              <a:buChar char="•"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08650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: oranssi">
    <p:bg>
      <p:bgPr>
        <a:solidFill>
          <a:srgbClr val="F25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893888"/>
            <a:ext cx="8782050" cy="2387600"/>
          </a:xfrm>
          <a:noFill/>
        </p:spPr>
        <p:txBody>
          <a:bodyPr anchor="b">
            <a:norm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  <a:ea typeface="Roboto Black" panose="02000000000000000000" pitchFamily="2" charset="0"/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373563"/>
            <a:ext cx="8782050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noProof="0"/>
              <a:t>Muokkaa alaotsikon perustyyliä napsautt.</a:t>
            </a:r>
          </a:p>
        </p:txBody>
      </p:sp>
    </p:spTree>
    <p:extLst>
      <p:ext uri="{BB962C8B-B14F-4D97-AF65-F5344CB8AC3E}">
        <p14:creationId xmlns:p14="http://schemas.microsoft.com/office/powerpoint/2010/main" val="6643813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aotsikko ja sisältö: vihre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487777" y="457199"/>
            <a:ext cx="7091999" cy="6059109"/>
          </a:xfrm>
        </p:spPr>
        <p:txBody>
          <a:bodyPr/>
          <a:lstStyle>
            <a:lvl1pPr marL="228600" indent="-228600">
              <a:buClr>
                <a:schemeClr val="accent3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3"/>
              </a:buClr>
              <a:buSzPct val="80000"/>
              <a:buFont typeface="Source Sans Pro" panose="020B0503030403020204" pitchFamily="34" charset="0"/>
              <a:buChar char="º"/>
              <a:defRPr sz="2400" baseline="0">
                <a:solidFill>
                  <a:schemeClr val="tx2"/>
                </a:solidFill>
              </a:defRPr>
            </a:lvl2pPr>
            <a:lvl3pPr>
              <a:buClr>
                <a:schemeClr val="accent3"/>
              </a:buClr>
              <a:defRPr sz="2000" baseline="0">
                <a:solidFill>
                  <a:schemeClr val="tx2"/>
                </a:solidFill>
              </a:defRPr>
            </a:lvl3pPr>
            <a:lvl4pPr>
              <a:buClr>
                <a:schemeClr val="accent3"/>
              </a:buClr>
              <a:defRPr baseline="0">
                <a:solidFill>
                  <a:schemeClr val="tx2"/>
                </a:solidFill>
              </a:defRPr>
            </a:lvl4pPr>
            <a:lvl5pPr>
              <a:buClr>
                <a:schemeClr val="accent3"/>
              </a:buClr>
              <a:defRPr baseline="0"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64" y="457199"/>
            <a:ext cx="3636962" cy="1619251"/>
          </a:xfrm>
          <a:noFill/>
          <a:ln w="12700" cmpd="sng">
            <a:gradFill flip="none" rotWithShape="1">
              <a:gsLst>
                <a:gs pos="1000">
                  <a:schemeClr val="bg1">
                    <a:alpha val="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99000">
                  <a:srgbClr val="FFFFFF">
                    <a:alpha val="0"/>
                  </a:srgbClr>
                </a:gs>
                <a:gs pos="100000">
                  <a:schemeClr val="bg1"/>
                </a:gs>
              </a:gsLst>
              <a:lin ang="5400000" scaled="0"/>
              <a:tileRect/>
            </a:gradFill>
          </a:ln>
          <a:effectLst/>
        </p:spPr>
        <p:txBody>
          <a:bodyPr anchor="ctr" anchorCtr="0">
            <a:normAutofit/>
          </a:bodyPr>
          <a:lstStyle>
            <a:lvl1pPr>
              <a:defRPr sz="36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763" y="2209800"/>
            <a:ext cx="3636963" cy="4292702"/>
          </a:xfrm>
        </p:spPr>
        <p:txBody>
          <a:bodyPr>
            <a:normAutofit/>
          </a:bodyPr>
          <a:lstStyle>
            <a:lvl1pPr marL="342900" indent="-342900">
              <a:buClrTx/>
              <a:buFont typeface="Arial"/>
              <a:buChar char="•"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717364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aotsikko ja sisältö: yön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rgbClr val="2D4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487777" y="457199"/>
            <a:ext cx="7091999" cy="6059109"/>
          </a:xfrm>
        </p:spPr>
        <p:txBody>
          <a:bodyPr/>
          <a:lstStyle>
            <a:lvl1pPr marL="228600" indent="-228600">
              <a:buClr>
                <a:schemeClr val="tx2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tx2">
                  <a:lumMod val="75000"/>
                  <a:lumOff val="25000"/>
                </a:schemeClr>
              </a:buClr>
              <a:buSzPct val="80000"/>
              <a:buFont typeface="Source Sans Pro" panose="020B0503030403020204" pitchFamily="34" charset="0"/>
              <a:buChar char="º"/>
              <a:defRPr sz="2400" baseline="0">
                <a:solidFill>
                  <a:schemeClr val="tx2"/>
                </a:solidFill>
              </a:defRPr>
            </a:lvl2pPr>
            <a:lvl3pPr>
              <a:buClr>
                <a:schemeClr val="tx2">
                  <a:lumMod val="75000"/>
                  <a:lumOff val="25000"/>
                </a:schemeClr>
              </a:buClr>
              <a:defRPr sz="2000" baseline="0">
                <a:solidFill>
                  <a:schemeClr val="tx2"/>
                </a:solidFill>
              </a:defRPr>
            </a:lvl3pPr>
            <a:lvl4pPr>
              <a:buClr>
                <a:schemeClr val="tx2">
                  <a:lumMod val="75000"/>
                  <a:lumOff val="25000"/>
                </a:schemeClr>
              </a:buClr>
              <a:defRPr baseline="0">
                <a:solidFill>
                  <a:schemeClr val="tx2"/>
                </a:solidFill>
              </a:defRPr>
            </a:lvl4pPr>
            <a:lvl5pPr>
              <a:buClr>
                <a:schemeClr val="tx2">
                  <a:lumMod val="75000"/>
                  <a:lumOff val="25000"/>
                </a:schemeClr>
              </a:buClr>
              <a:defRPr baseline="0"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rgbClr val="2D4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64" y="457199"/>
            <a:ext cx="3636962" cy="1619251"/>
          </a:xfrm>
          <a:noFill/>
          <a:ln w="12700" cmpd="sng">
            <a:gradFill flip="none" rotWithShape="1">
              <a:gsLst>
                <a:gs pos="1000">
                  <a:schemeClr val="bg1">
                    <a:alpha val="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99000">
                  <a:srgbClr val="FFFFFF">
                    <a:alpha val="0"/>
                  </a:srgbClr>
                </a:gs>
                <a:gs pos="100000">
                  <a:schemeClr val="bg1"/>
                </a:gs>
              </a:gsLst>
              <a:lin ang="5400000" scaled="0"/>
              <a:tileRect/>
            </a:gradFill>
          </a:ln>
          <a:effectLst/>
        </p:spPr>
        <p:txBody>
          <a:bodyPr anchor="ctr" anchorCtr="0">
            <a:normAutofit/>
          </a:bodyPr>
          <a:lstStyle>
            <a:lvl1pPr>
              <a:defRPr sz="36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763" y="2209800"/>
            <a:ext cx="3636963" cy="4292702"/>
          </a:xfrm>
        </p:spPr>
        <p:txBody>
          <a:bodyPr>
            <a:normAutofit/>
          </a:bodyPr>
          <a:lstStyle>
            <a:lvl1pPr marL="342900" indent="-342900">
              <a:buClrTx/>
              <a:buFont typeface="Arial"/>
              <a:buChar char="•"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rgbClr val="2D4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292038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ksi palstaa: tumman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133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838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5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5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5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5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5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6172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5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5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5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5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5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6012556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ksi palstaa: orans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133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838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6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6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6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6172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6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6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6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957683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ksi palstaa: pink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133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838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2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2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2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6172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2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2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2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3996444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ksi palstaa: vaalean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rgbClr val="199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133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838200" y="1825625"/>
            <a:ext cx="5181600" cy="4609225"/>
          </a:xfrm>
        </p:spPr>
        <p:txBody>
          <a:bodyPr/>
          <a:lstStyle>
            <a:lvl1pPr marL="228600" indent="-228600">
              <a:buClr>
                <a:srgbClr val="1998FF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rgbClr val="1998FF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rgbClr val="1998FF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rgbClr val="1998FF"/>
              </a:buClr>
              <a:defRPr>
                <a:solidFill>
                  <a:schemeClr val="tx2"/>
                </a:solidFill>
              </a:defRPr>
            </a:lvl4pPr>
            <a:lvl5pPr>
              <a:buClr>
                <a:srgbClr val="1998FF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6172200" y="1825625"/>
            <a:ext cx="5181600" cy="4609225"/>
          </a:xfrm>
        </p:spPr>
        <p:txBody>
          <a:bodyPr/>
          <a:lstStyle>
            <a:lvl1pPr marL="228600" indent="-228600">
              <a:buClr>
                <a:srgbClr val="1998FF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rgbClr val="1998FF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rgbClr val="1998FF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rgbClr val="1998FF"/>
              </a:buClr>
              <a:defRPr>
                <a:solidFill>
                  <a:schemeClr val="tx2"/>
                </a:solidFill>
              </a:defRPr>
            </a:lvl4pPr>
            <a:lvl5pPr>
              <a:buClr>
                <a:srgbClr val="1998FF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112751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ksi palstaa: viole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133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838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4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4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4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4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4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6172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4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4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4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4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4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015431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ksi palstaa: vihre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133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838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3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3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3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3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6172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3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3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3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3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5200556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ksi palstaa: yön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rgbClr val="2D4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133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838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tx2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tx2">
                  <a:lumMod val="75000"/>
                  <a:lumOff val="25000"/>
                </a:schemeClr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tx2">
                  <a:lumMod val="75000"/>
                  <a:lumOff val="25000"/>
                </a:schemeClr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tx2">
                  <a:lumMod val="75000"/>
                  <a:lumOff val="25000"/>
                </a:schemeClr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tx2">
                  <a:lumMod val="75000"/>
                  <a:lumOff val="25000"/>
                </a:schemeClr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6172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tx2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tx2">
                  <a:lumMod val="75000"/>
                  <a:lumOff val="25000"/>
                </a:schemeClr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tx2">
                  <a:lumMod val="75000"/>
                  <a:lumOff val="25000"/>
                </a:schemeClr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tx2">
                  <a:lumMod val="75000"/>
                  <a:lumOff val="25000"/>
                </a:schemeClr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tx2">
                  <a:lumMod val="75000"/>
                  <a:lumOff val="25000"/>
                </a:schemeClr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8643509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ion otsikko: tumman sininen">
    <p:bg>
      <p:bgPr>
        <a:solidFill>
          <a:srgbClr val="0061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7650"/>
            <a:ext cx="10515600" cy="2846389"/>
          </a:xfrm>
        </p:spPr>
        <p:txBody>
          <a:bodyPr anchor="b" anchorCtr="0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81351"/>
            <a:ext cx="10515600" cy="29083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</p:spTree>
    <p:extLst>
      <p:ext uri="{BB962C8B-B14F-4D97-AF65-F5344CB8AC3E}">
        <p14:creationId xmlns:p14="http://schemas.microsoft.com/office/powerpoint/2010/main" val="301895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: pinkki">
    <p:bg>
      <p:bgPr>
        <a:solidFill>
          <a:srgbClr val="E823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893888"/>
            <a:ext cx="8782050" cy="2387600"/>
          </a:xfrm>
          <a:noFill/>
        </p:spPr>
        <p:txBody>
          <a:bodyPr anchor="b">
            <a:norm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  <a:ea typeface="Roboto Black" panose="02000000000000000000" pitchFamily="2" charset="0"/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373563"/>
            <a:ext cx="8782050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noProof="0"/>
              <a:t>Muokkaa alaotsikon perustyyliä napsautt.</a:t>
            </a:r>
          </a:p>
        </p:txBody>
      </p:sp>
    </p:spTree>
    <p:extLst>
      <p:ext uri="{BB962C8B-B14F-4D97-AF65-F5344CB8AC3E}">
        <p14:creationId xmlns:p14="http://schemas.microsoft.com/office/powerpoint/2010/main" val="38478927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ion otsikko: oranssi">
    <p:bg>
      <p:bgPr>
        <a:solidFill>
          <a:srgbClr val="F25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7650"/>
            <a:ext cx="10515600" cy="2846389"/>
          </a:xfrm>
        </p:spPr>
        <p:txBody>
          <a:bodyPr anchor="b" anchorCtr="0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81351"/>
            <a:ext cx="10515600" cy="29083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</p:spTree>
    <p:extLst>
      <p:ext uri="{BB962C8B-B14F-4D97-AF65-F5344CB8AC3E}">
        <p14:creationId xmlns:p14="http://schemas.microsoft.com/office/powerpoint/2010/main" val="20157971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ion otsikko: pinkki">
    <p:bg>
      <p:bgPr>
        <a:solidFill>
          <a:srgbClr val="E823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7650"/>
            <a:ext cx="10515600" cy="2846389"/>
          </a:xfrm>
        </p:spPr>
        <p:txBody>
          <a:bodyPr anchor="b" anchorCtr="0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81351"/>
            <a:ext cx="10515600" cy="29083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</p:spTree>
    <p:extLst>
      <p:ext uri="{BB962C8B-B14F-4D97-AF65-F5344CB8AC3E}">
        <p14:creationId xmlns:p14="http://schemas.microsoft.com/office/powerpoint/2010/main" val="29645071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ion otsikko: vaalean sininen">
    <p:bg>
      <p:bgPr>
        <a:solidFill>
          <a:srgbClr val="199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7650"/>
            <a:ext cx="10515600" cy="2846389"/>
          </a:xfrm>
        </p:spPr>
        <p:txBody>
          <a:bodyPr anchor="b" anchorCtr="0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81351"/>
            <a:ext cx="10515600" cy="29083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</p:spTree>
    <p:extLst>
      <p:ext uri="{BB962C8B-B14F-4D97-AF65-F5344CB8AC3E}">
        <p14:creationId xmlns:p14="http://schemas.microsoft.com/office/powerpoint/2010/main" val="31716872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ion otsikko: violetti">
    <p:bg>
      <p:bgPr>
        <a:solidFill>
          <a:srgbClr val="A155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7650"/>
            <a:ext cx="10515600" cy="2846389"/>
          </a:xfrm>
        </p:spPr>
        <p:txBody>
          <a:bodyPr anchor="b" anchorCtr="0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81351"/>
            <a:ext cx="10515600" cy="29083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</p:spTree>
    <p:extLst>
      <p:ext uri="{BB962C8B-B14F-4D97-AF65-F5344CB8AC3E}">
        <p14:creationId xmlns:p14="http://schemas.microsoft.com/office/powerpoint/2010/main" val="35910115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ion otsikko: vihreä">
    <p:bg>
      <p:bgPr>
        <a:solidFill>
          <a:srgbClr val="177E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7650"/>
            <a:ext cx="10515600" cy="2846389"/>
          </a:xfrm>
        </p:spPr>
        <p:txBody>
          <a:bodyPr anchor="b" anchorCtr="0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81351"/>
            <a:ext cx="10515600" cy="29083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noProof="0"/>
              <a:t>Muokkaa tekstin perustyylejä</a:t>
            </a:r>
          </a:p>
        </p:txBody>
      </p:sp>
    </p:spTree>
    <p:extLst>
      <p:ext uri="{BB962C8B-B14F-4D97-AF65-F5344CB8AC3E}">
        <p14:creationId xmlns:p14="http://schemas.microsoft.com/office/powerpoint/2010/main" val="17054915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ion otsikko: yön sininen">
    <p:bg>
      <p:bgPr>
        <a:solidFill>
          <a:schemeClr val="tx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7650"/>
            <a:ext cx="10515600" cy="2846389"/>
          </a:xfrm>
        </p:spPr>
        <p:txBody>
          <a:bodyPr anchor="b" anchorCtr="0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81351"/>
            <a:ext cx="10515600" cy="29083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noProof="0"/>
              <a:t>Muokkaa tekstin perustyylejä</a:t>
            </a:r>
          </a:p>
        </p:txBody>
      </p:sp>
    </p:spTree>
    <p:extLst>
      <p:ext uri="{BB962C8B-B14F-4D97-AF65-F5344CB8AC3E}">
        <p14:creationId xmlns:p14="http://schemas.microsoft.com/office/powerpoint/2010/main" val="17489579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äliotsikko 2: tumman sininen">
    <p:bg>
      <p:bgPr>
        <a:solidFill>
          <a:srgbClr val="0061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62025" y="1902495"/>
            <a:ext cx="10220325" cy="3419475"/>
          </a:xfrm>
          <a:custGeom>
            <a:avLst/>
            <a:gdLst>
              <a:gd name="connsiteX0" fmla="*/ 0 w 10220325"/>
              <a:gd name="connsiteY0" fmla="*/ 0 h 3419475"/>
              <a:gd name="connsiteX1" fmla="*/ 4664748 w 10220325"/>
              <a:gd name="connsiteY1" fmla="*/ 0 h 3419475"/>
              <a:gd name="connsiteX2" fmla="*/ 4662825 w 10220325"/>
              <a:gd name="connsiteY2" fmla="*/ 9525 h 3419475"/>
              <a:gd name="connsiteX3" fmla="*/ 5076825 w 10220325"/>
              <a:gd name="connsiteY3" fmla="*/ 423525 h 3419475"/>
              <a:gd name="connsiteX4" fmla="*/ 5490825 w 10220325"/>
              <a:gd name="connsiteY4" fmla="*/ 9525 h 3419475"/>
              <a:gd name="connsiteX5" fmla="*/ 5488902 w 10220325"/>
              <a:gd name="connsiteY5" fmla="*/ 0 h 3419475"/>
              <a:gd name="connsiteX6" fmla="*/ 10220325 w 10220325"/>
              <a:gd name="connsiteY6" fmla="*/ 0 h 3419475"/>
              <a:gd name="connsiteX7" fmla="*/ 10220325 w 10220325"/>
              <a:gd name="connsiteY7" fmla="*/ 3419475 h 3419475"/>
              <a:gd name="connsiteX8" fmla="*/ 0 w 10220325"/>
              <a:gd name="connsiteY8" fmla="*/ 3419475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20325" h="3419475">
                <a:moveTo>
                  <a:pt x="0" y="0"/>
                </a:moveTo>
                <a:lnTo>
                  <a:pt x="4664748" y="0"/>
                </a:lnTo>
                <a:lnTo>
                  <a:pt x="4662825" y="9525"/>
                </a:lnTo>
                <a:cubicBezTo>
                  <a:pt x="4662825" y="238171"/>
                  <a:pt x="4848179" y="423525"/>
                  <a:pt x="5076825" y="423525"/>
                </a:cubicBezTo>
                <a:cubicBezTo>
                  <a:pt x="5305471" y="423525"/>
                  <a:pt x="5490825" y="238171"/>
                  <a:pt x="5490825" y="9525"/>
                </a:cubicBezTo>
                <a:lnTo>
                  <a:pt x="5488902" y="0"/>
                </a:lnTo>
                <a:lnTo>
                  <a:pt x="10220325" y="0"/>
                </a:lnTo>
                <a:lnTo>
                  <a:pt x="10220325" y="3419475"/>
                </a:lnTo>
                <a:lnTo>
                  <a:pt x="0" y="3419475"/>
                </a:lnTo>
                <a:close/>
              </a:path>
            </a:pathLst>
          </a:custGeom>
          <a:solidFill>
            <a:schemeClr val="tx2">
              <a:alpha val="25000"/>
            </a:schemeClr>
          </a:solidFill>
          <a:ln w="12700">
            <a:solidFill>
              <a:schemeClr val="bg1"/>
            </a:solidFill>
          </a:ln>
        </p:spPr>
        <p:txBody>
          <a:bodyPr wrap="square" lIns="360000" tIns="576000" rIns="360000" anchor="t" anchorCtr="0">
            <a:noAutofit/>
          </a:bodyPr>
          <a:lstStyle>
            <a:lvl1pPr marL="0" indent="0" algn="ctr">
              <a:buClr>
                <a:srgbClr val="0070C0"/>
              </a:buClr>
              <a:buNone/>
              <a:defRPr>
                <a:solidFill>
                  <a:schemeClr val="bg1"/>
                </a:solidFill>
              </a:defRPr>
            </a:lvl1pPr>
            <a:lvl2pPr>
              <a:buClr>
                <a:srgbClr val="0070C0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0070C0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0070C0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0070C0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0" name="Oval 9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0061AF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0061AF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7" name="Oval 6"/>
          <p:cNvSpPr/>
          <p:nvPr userDrawn="1"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0061AF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8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1004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äliotsikko 2: oranssi">
    <p:bg>
      <p:bgPr>
        <a:solidFill>
          <a:srgbClr val="F25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62025" y="1902495"/>
            <a:ext cx="10220325" cy="3419475"/>
          </a:xfrm>
          <a:custGeom>
            <a:avLst/>
            <a:gdLst>
              <a:gd name="connsiteX0" fmla="*/ 0 w 10220325"/>
              <a:gd name="connsiteY0" fmla="*/ 0 h 3419475"/>
              <a:gd name="connsiteX1" fmla="*/ 4664748 w 10220325"/>
              <a:gd name="connsiteY1" fmla="*/ 0 h 3419475"/>
              <a:gd name="connsiteX2" fmla="*/ 4662825 w 10220325"/>
              <a:gd name="connsiteY2" fmla="*/ 9525 h 3419475"/>
              <a:gd name="connsiteX3" fmla="*/ 5076825 w 10220325"/>
              <a:gd name="connsiteY3" fmla="*/ 423525 h 3419475"/>
              <a:gd name="connsiteX4" fmla="*/ 5490825 w 10220325"/>
              <a:gd name="connsiteY4" fmla="*/ 9525 h 3419475"/>
              <a:gd name="connsiteX5" fmla="*/ 5488902 w 10220325"/>
              <a:gd name="connsiteY5" fmla="*/ 0 h 3419475"/>
              <a:gd name="connsiteX6" fmla="*/ 10220325 w 10220325"/>
              <a:gd name="connsiteY6" fmla="*/ 0 h 3419475"/>
              <a:gd name="connsiteX7" fmla="*/ 10220325 w 10220325"/>
              <a:gd name="connsiteY7" fmla="*/ 3419475 h 3419475"/>
              <a:gd name="connsiteX8" fmla="*/ 0 w 10220325"/>
              <a:gd name="connsiteY8" fmla="*/ 3419475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20325" h="3419475">
                <a:moveTo>
                  <a:pt x="0" y="0"/>
                </a:moveTo>
                <a:lnTo>
                  <a:pt x="4664748" y="0"/>
                </a:lnTo>
                <a:lnTo>
                  <a:pt x="4662825" y="9525"/>
                </a:lnTo>
                <a:cubicBezTo>
                  <a:pt x="4662825" y="238171"/>
                  <a:pt x="4848179" y="423525"/>
                  <a:pt x="5076825" y="423525"/>
                </a:cubicBezTo>
                <a:cubicBezTo>
                  <a:pt x="5305471" y="423525"/>
                  <a:pt x="5490825" y="238171"/>
                  <a:pt x="5490825" y="9525"/>
                </a:cubicBezTo>
                <a:lnTo>
                  <a:pt x="5488902" y="0"/>
                </a:lnTo>
                <a:lnTo>
                  <a:pt x="10220325" y="0"/>
                </a:lnTo>
                <a:lnTo>
                  <a:pt x="10220325" y="3419475"/>
                </a:lnTo>
                <a:lnTo>
                  <a:pt x="0" y="3419475"/>
                </a:lnTo>
                <a:close/>
              </a:path>
            </a:pathLst>
          </a:custGeom>
          <a:solidFill>
            <a:schemeClr val="tx2">
              <a:alpha val="25000"/>
            </a:schemeClr>
          </a:solidFill>
          <a:ln w="12700">
            <a:solidFill>
              <a:schemeClr val="bg1"/>
            </a:solidFill>
          </a:ln>
        </p:spPr>
        <p:txBody>
          <a:bodyPr wrap="square" lIns="360000" tIns="576000" rIns="360000" anchor="t" anchorCtr="0">
            <a:noAutofit/>
          </a:bodyPr>
          <a:lstStyle>
            <a:lvl1pPr marL="0" indent="0" algn="ctr">
              <a:buClr>
                <a:schemeClr val="accent6"/>
              </a:buClr>
              <a:buNone/>
              <a:defRPr>
                <a:solidFill>
                  <a:schemeClr val="bg1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1" name="Oval 10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chemeClr val="accent6">
              <a:alpha val="4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chemeClr val="accent6">
              <a:alpha val="4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7" name="Oval 6"/>
          <p:cNvSpPr/>
          <p:nvPr userDrawn="1"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chemeClr val="accent6">
              <a:alpha val="4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8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95030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äliotsikko 2: pinkki">
    <p:bg>
      <p:bgPr>
        <a:solidFill>
          <a:srgbClr val="E823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62025" y="1902495"/>
            <a:ext cx="10220325" cy="3419475"/>
          </a:xfrm>
          <a:custGeom>
            <a:avLst/>
            <a:gdLst>
              <a:gd name="connsiteX0" fmla="*/ 0 w 10220325"/>
              <a:gd name="connsiteY0" fmla="*/ 0 h 3419475"/>
              <a:gd name="connsiteX1" fmla="*/ 4664748 w 10220325"/>
              <a:gd name="connsiteY1" fmla="*/ 0 h 3419475"/>
              <a:gd name="connsiteX2" fmla="*/ 4662825 w 10220325"/>
              <a:gd name="connsiteY2" fmla="*/ 9525 h 3419475"/>
              <a:gd name="connsiteX3" fmla="*/ 5076825 w 10220325"/>
              <a:gd name="connsiteY3" fmla="*/ 423525 h 3419475"/>
              <a:gd name="connsiteX4" fmla="*/ 5490825 w 10220325"/>
              <a:gd name="connsiteY4" fmla="*/ 9525 h 3419475"/>
              <a:gd name="connsiteX5" fmla="*/ 5488902 w 10220325"/>
              <a:gd name="connsiteY5" fmla="*/ 0 h 3419475"/>
              <a:gd name="connsiteX6" fmla="*/ 10220325 w 10220325"/>
              <a:gd name="connsiteY6" fmla="*/ 0 h 3419475"/>
              <a:gd name="connsiteX7" fmla="*/ 10220325 w 10220325"/>
              <a:gd name="connsiteY7" fmla="*/ 3419475 h 3419475"/>
              <a:gd name="connsiteX8" fmla="*/ 0 w 10220325"/>
              <a:gd name="connsiteY8" fmla="*/ 3419475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20325" h="3419475">
                <a:moveTo>
                  <a:pt x="0" y="0"/>
                </a:moveTo>
                <a:lnTo>
                  <a:pt x="4664748" y="0"/>
                </a:lnTo>
                <a:lnTo>
                  <a:pt x="4662825" y="9525"/>
                </a:lnTo>
                <a:cubicBezTo>
                  <a:pt x="4662825" y="238171"/>
                  <a:pt x="4848179" y="423525"/>
                  <a:pt x="5076825" y="423525"/>
                </a:cubicBezTo>
                <a:cubicBezTo>
                  <a:pt x="5305471" y="423525"/>
                  <a:pt x="5490825" y="238171"/>
                  <a:pt x="5490825" y="9525"/>
                </a:cubicBezTo>
                <a:lnTo>
                  <a:pt x="5488902" y="0"/>
                </a:lnTo>
                <a:lnTo>
                  <a:pt x="10220325" y="0"/>
                </a:lnTo>
                <a:lnTo>
                  <a:pt x="10220325" y="3419475"/>
                </a:lnTo>
                <a:lnTo>
                  <a:pt x="0" y="3419475"/>
                </a:lnTo>
                <a:close/>
              </a:path>
            </a:pathLst>
          </a:custGeom>
          <a:solidFill>
            <a:schemeClr val="tx2">
              <a:alpha val="25000"/>
            </a:schemeClr>
          </a:solidFill>
          <a:ln w="12700">
            <a:solidFill>
              <a:schemeClr val="bg1"/>
            </a:solidFill>
          </a:ln>
        </p:spPr>
        <p:txBody>
          <a:bodyPr wrap="square" lIns="360000" tIns="576000" rIns="360000" anchor="t" anchorCtr="0">
            <a:noAutofit/>
          </a:bodyPr>
          <a:lstStyle>
            <a:lvl1pPr marL="0" indent="0" algn="ctr">
              <a:buClr>
                <a:schemeClr val="accent3"/>
              </a:buClr>
              <a:buNone/>
              <a:defRPr>
                <a:solidFill>
                  <a:schemeClr val="bg1"/>
                </a:solidFill>
              </a:defRPr>
            </a:lvl1pPr>
            <a:lvl2pPr>
              <a:buClr>
                <a:schemeClr val="accent3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3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1" name="Oval 10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E82375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E82375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7" name="Oval 6"/>
          <p:cNvSpPr/>
          <p:nvPr userDrawn="1"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E82375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8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15585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äliotsikko 2: vaalean sininen">
    <p:bg>
      <p:bgPr>
        <a:solidFill>
          <a:srgbClr val="199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62025" y="1902495"/>
            <a:ext cx="10220325" cy="3419475"/>
          </a:xfrm>
          <a:custGeom>
            <a:avLst/>
            <a:gdLst>
              <a:gd name="connsiteX0" fmla="*/ 0 w 10220325"/>
              <a:gd name="connsiteY0" fmla="*/ 0 h 3419475"/>
              <a:gd name="connsiteX1" fmla="*/ 4664748 w 10220325"/>
              <a:gd name="connsiteY1" fmla="*/ 0 h 3419475"/>
              <a:gd name="connsiteX2" fmla="*/ 4662825 w 10220325"/>
              <a:gd name="connsiteY2" fmla="*/ 9525 h 3419475"/>
              <a:gd name="connsiteX3" fmla="*/ 5076825 w 10220325"/>
              <a:gd name="connsiteY3" fmla="*/ 423525 h 3419475"/>
              <a:gd name="connsiteX4" fmla="*/ 5490825 w 10220325"/>
              <a:gd name="connsiteY4" fmla="*/ 9525 h 3419475"/>
              <a:gd name="connsiteX5" fmla="*/ 5488902 w 10220325"/>
              <a:gd name="connsiteY5" fmla="*/ 0 h 3419475"/>
              <a:gd name="connsiteX6" fmla="*/ 10220325 w 10220325"/>
              <a:gd name="connsiteY6" fmla="*/ 0 h 3419475"/>
              <a:gd name="connsiteX7" fmla="*/ 10220325 w 10220325"/>
              <a:gd name="connsiteY7" fmla="*/ 3419475 h 3419475"/>
              <a:gd name="connsiteX8" fmla="*/ 0 w 10220325"/>
              <a:gd name="connsiteY8" fmla="*/ 3419475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20325" h="3419475">
                <a:moveTo>
                  <a:pt x="0" y="0"/>
                </a:moveTo>
                <a:lnTo>
                  <a:pt x="4664748" y="0"/>
                </a:lnTo>
                <a:lnTo>
                  <a:pt x="4662825" y="9525"/>
                </a:lnTo>
                <a:cubicBezTo>
                  <a:pt x="4662825" y="238171"/>
                  <a:pt x="4848179" y="423525"/>
                  <a:pt x="5076825" y="423525"/>
                </a:cubicBezTo>
                <a:cubicBezTo>
                  <a:pt x="5305471" y="423525"/>
                  <a:pt x="5490825" y="238171"/>
                  <a:pt x="5490825" y="9525"/>
                </a:cubicBezTo>
                <a:lnTo>
                  <a:pt x="5488902" y="0"/>
                </a:lnTo>
                <a:lnTo>
                  <a:pt x="10220325" y="0"/>
                </a:lnTo>
                <a:lnTo>
                  <a:pt x="10220325" y="3419475"/>
                </a:lnTo>
                <a:lnTo>
                  <a:pt x="0" y="3419475"/>
                </a:lnTo>
                <a:close/>
              </a:path>
            </a:pathLst>
          </a:custGeom>
          <a:solidFill>
            <a:schemeClr val="tx2">
              <a:alpha val="25000"/>
            </a:schemeClr>
          </a:solidFill>
          <a:ln w="12700">
            <a:solidFill>
              <a:schemeClr val="bg1"/>
            </a:solidFill>
          </a:ln>
        </p:spPr>
        <p:txBody>
          <a:bodyPr wrap="square" lIns="360000" tIns="576000" rIns="360000" anchor="t" anchorCtr="0">
            <a:noAutofit/>
          </a:bodyPr>
          <a:lstStyle>
            <a:lvl1pPr marL="0" indent="0" algn="ctr">
              <a:buClr>
                <a:srgbClr val="0070C0"/>
              </a:buClr>
              <a:buNone/>
              <a:defRPr>
                <a:solidFill>
                  <a:schemeClr val="bg1"/>
                </a:solidFill>
              </a:defRPr>
            </a:lvl1pPr>
            <a:lvl2pPr>
              <a:buClr>
                <a:srgbClr val="0070C0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0070C0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0070C0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0070C0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8" name="Oval 7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chemeClr val="accent1">
              <a:alpha val="4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chemeClr val="accent1">
              <a:alpha val="4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7" name="Oval 6"/>
          <p:cNvSpPr/>
          <p:nvPr userDrawn="1"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chemeClr val="accent1">
              <a:alpha val="4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0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035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: vaalean sininen">
    <p:bg>
      <p:bgPr>
        <a:solidFill>
          <a:srgbClr val="199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893888"/>
            <a:ext cx="8782050" cy="2387600"/>
          </a:xfrm>
          <a:noFill/>
        </p:spPr>
        <p:txBody>
          <a:bodyPr anchor="b">
            <a:norm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  <a:ea typeface="Roboto Black" panose="02000000000000000000" pitchFamily="2" charset="0"/>
              </a:defRPr>
            </a:lvl1pPr>
          </a:lstStyle>
          <a:p>
            <a:r>
              <a:rPr lang="fi-FI" noProof="0"/>
              <a:t>Muokkaa perustyyl. napsautt.</a:t>
            </a:r>
            <a:endParaRPr lang="fi-FI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373563"/>
            <a:ext cx="8782050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noProof="0"/>
              <a:t>Muokkaa alaotsikon perustyyliä napsautt.</a:t>
            </a:r>
            <a:endParaRPr lang="fi-FI" noProof="0" dirty="0"/>
          </a:p>
        </p:txBody>
      </p:sp>
    </p:spTree>
    <p:extLst>
      <p:ext uri="{BB962C8B-B14F-4D97-AF65-F5344CB8AC3E}">
        <p14:creationId xmlns:p14="http://schemas.microsoft.com/office/powerpoint/2010/main" val="42646673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äliotsikko 2: violetti">
    <p:bg>
      <p:bgPr>
        <a:solidFill>
          <a:srgbClr val="A155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62025" y="1902495"/>
            <a:ext cx="10220325" cy="3419475"/>
          </a:xfrm>
          <a:custGeom>
            <a:avLst/>
            <a:gdLst>
              <a:gd name="connsiteX0" fmla="*/ 0 w 10220325"/>
              <a:gd name="connsiteY0" fmla="*/ 0 h 3419475"/>
              <a:gd name="connsiteX1" fmla="*/ 4664748 w 10220325"/>
              <a:gd name="connsiteY1" fmla="*/ 0 h 3419475"/>
              <a:gd name="connsiteX2" fmla="*/ 4662825 w 10220325"/>
              <a:gd name="connsiteY2" fmla="*/ 9525 h 3419475"/>
              <a:gd name="connsiteX3" fmla="*/ 5076825 w 10220325"/>
              <a:gd name="connsiteY3" fmla="*/ 423525 h 3419475"/>
              <a:gd name="connsiteX4" fmla="*/ 5490825 w 10220325"/>
              <a:gd name="connsiteY4" fmla="*/ 9525 h 3419475"/>
              <a:gd name="connsiteX5" fmla="*/ 5488902 w 10220325"/>
              <a:gd name="connsiteY5" fmla="*/ 0 h 3419475"/>
              <a:gd name="connsiteX6" fmla="*/ 10220325 w 10220325"/>
              <a:gd name="connsiteY6" fmla="*/ 0 h 3419475"/>
              <a:gd name="connsiteX7" fmla="*/ 10220325 w 10220325"/>
              <a:gd name="connsiteY7" fmla="*/ 3419475 h 3419475"/>
              <a:gd name="connsiteX8" fmla="*/ 0 w 10220325"/>
              <a:gd name="connsiteY8" fmla="*/ 3419475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20325" h="3419475">
                <a:moveTo>
                  <a:pt x="0" y="0"/>
                </a:moveTo>
                <a:lnTo>
                  <a:pt x="4664748" y="0"/>
                </a:lnTo>
                <a:lnTo>
                  <a:pt x="4662825" y="9525"/>
                </a:lnTo>
                <a:cubicBezTo>
                  <a:pt x="4662825" y="238171"/>
                  <a:pt x="4848179" y="423525"/>
                  <a:pt x="5076825" y="423525"/>
                </a:cubicBezTo>
                <a:cubicBezTo>
                  <a:pt x="5305471" y="423525"/>
                  <a:pt x="5490825" y="238171"/>
                  <a:pt x="5490825" y="9525"/>
                </a:cubicBezTo>
                <a:lnTo>
                  <a:pt x="5488902" y="0"/>
                </a:lnTo>
                <a:lnTo>
                  <a:pt x="10220325" y="0"/>
                </a:lnTo>
                <a:lnTo>
                  <a:pt x="10220325" y="3419475"/>
                </a:lnTo>
                <a:lnTo>
                  <a:pt x="0" y="3419475"/>
                </a:lnTo>
                <a:close/>
              </a:path>
            </a:pathLst>
          </a:custGeom>
          <a:solidFill>
            <a:schemeClr val="tx2">
              <a:alpha val="25000"/>
            </a:schemeClr>
          </a:solidFill>
          <a:ln w="12700">
            <a:solidFill>
              <a:schemeClr val="bg1"/>
            </a:solidFill>
          </a:ln>
        </p:spPr>
        <p:txBody>
          <a:bodyPr wrap="square" lIns="360000" tIns="576000" rIns="360000" anchor="t" anchorCtr="0">
            <a:noAutofit/>
          </a:bodyPr>
          <a:lstStyle>
            <a:lvl1pPr marL="0" indent="0" algn="ctr">
              <a:buClr>
                <a:schemeClr val="accent4"/>
              </a:buClr>
              <a:buNone/>
              <a:defRPr>
                <a:solidFill>
                  <a:schemeClr val="bg1"/>
                </a:solidFill>
              </a:defRPr>
            </a:lvl1pPr>
            <a:lvl2pPr>
              <a:buClr>
                <a:schemeClr val="accent4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4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accent4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4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1" name="Oval 9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chemeClr val="accent4">
              <a:alpha val="4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5" name="Oval 9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chemeClr val="accent4">
              <a:alpha val="4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7" name="Oval 9"/>
          <p:cNvSpPr/>
          <p:nvPr userDrawn="1"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chemeClr val="accent4">
              <a:alpha val="4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8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2785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äliotsikko 2: vihreä">
    <p:bg>
      <p:bgPr>
        <a:solidFill>
          <a:srgbClr val="177E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62025" y="1902495"/>
            <a:ext cx="10220325" cy="3419475"/>
          </a:xfrm>
          <a:custGeom>
            <a:avLst/>
            <a:gdLst>
              <a:gd name="connsiteX0" fmla="*/ 0 w 10220325"/>
              <a:gd name="connsiteY0" fmla="*/ 0 h 3419475"/>
              <a:gd name="connsiteX1" fmla="*/ 4664748 w 10220325"/>
              <a:gd name="connsiteY1" fmla="*/ 0 h 3419475"/>
              <a:gd name="connsiteX2" fmla="*/ 4662825 w 10220325"/>
              <a:gd name="connsiteY2" fmla="*/ 9525 h 3419475"/>
              <a:gd name="connsiteX3" fmla="*/ 5076825 w 10220325"/>
              <a:gd name="connsiteY3" fmla="*/ 423525 h 3419475"/>
              <a:gd name="connsiteX4" fmla="*/ 5490825 w 10220325"/>
              <a:gd name="connsiteY4" fmla="*/ 9525 h 3419475"/>
              <a:gd name="connsiteX5" fmla="*/ 5488902 w 10220325"/>
              <a:gd name="connsiteY5" fmla="*/ 0 h 3419475"/>
              <a:gd name="connsiteX6" fmla="*/ 10220325 w 10220325"/>
              <a:gd name="connsiteY6" fmla="*/ 0 h 3419475"/>
              <a:gd name="connsiteX7" fmla="*/ 10220325 w 10220325"/>
              <a:gd name="connsiteY7" fmla="*/ 3419475 h 3419475"/>
              <a:gd name="connsiteX8" fmla="*/ 0 w 10220325"/>
              <a:gd name="connsiteY8" fmla="*/ 3419475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20325" h="3419475">
                <a:moveTo>
                  <a:pt x="0" y="0"/>
                </a:moveTo>
                <a:lnTo>
                  <a:pt x="4664748" y="0"/>
                </a:lnTo>
                <a:lnTo>
                  <a:pt x="4662825" y="9525"/>
                </a:lnTo>
                <a:cubicBezTo>
                  <a:pt x="4662825" y="238171"/>
                  <a:pt x="4848179" y="423525"/>
                  <a:pt x="5076825" y="423525"/>
                </a:cubicBezTo>
                <a:cubicBezTo>
                  <a:pt x="5305471" y="423525"/>
                  <a:pt x="5490825" y="238171"/>
                  <a:pt x="5490825" y="9525"/>
                </a:cubicBezTo>
                <a:lnTo>
                  <a:pt x="5488902" y="0"/>
                </a:lnTo>
                <a:lnTo>
                  <a:pt x="10220325" y="0"/>
                </a:lnTo>
                <a:lnTo>
                  <a:pt x="10220325" y="3419475"/>
                </a:lnTo>
                <a:lnTo>
                  <a:pt x="0" y="3419475"/>
                </a:lnTo>
                <a:close/>
              </a:path>
            </a:pathLst>
          </a:custGeom>
          <a:solidFill>
            <a:schemeClr val="tx2">
              <a:alpha val="25000"/>
            </a:schemeClr>
          </a:solidFill>
          <a:ln w="12700">
            <a:solidFill>
              <a:schemeClr val="bg1"/>
            </a:solidFill>
          </a:ln>
        </p:spPr>
        <p:txBody>
          <a:bodyPr wrap="square" lIns="360000" tIns="576000" rIns="360000" anchor="t" anchorCtr="0">
            <a:noAutofit/>
          </a:bodyPr>
          <a:lstStyle>
            <a:lvl1pPr marL="0" indent="0" algn="ctr">
              <a:buClr>
                <a:schemeClr val="accent2"/>
              </a:buClr>
              <a:buNone/>
              <a:defRPr>
                <a:solidFill>
                  <a:schemeClr val="bg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1" name="Oval 10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177E09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177E09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7" name="Oval 6"/>
          <p:cNvSpPr/>
          <p:nvPr userDrawn="1"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177E09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8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70946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äliotsikko 2: yön sininen">
    <p:bg>
      <p:bgPr>
        <a:solidFill>
          <a:schemeClr val="tx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62025" y="1902495"/>
            <a:ext cx="10220325" cy="3419475"/>
          </a:xfrm>
          <a:custGeom>
            <a:avLst/>
            <a:gdLst>
              <a:gd name="connsiteX0" fmla="*/ 0 w 10220325"/>
              <a:gd name="connsiteY0" fmla="*/ 0 h 3419475"/>
              <a:gd name="connsiteX1" fmla="*/ 4664748 w 10220325"/>
              <a:gd name="connsiteY1" fmla="*/ 0 h 3419475"/>
              <a:gd name="connsiteX2" fmla="*/ 4662825 w 10220325"/>
              <a:gd name="connsiteY2" fmla="*/ 9525 h 3419475"/>
              <a:gd name="connsiteX3" fmla="*/ 5076825 w 10220325"/>
              <a:gd name="connsiteY3" fmla="*/ 423525 h 3419475"/>
              <a:gd name="connsiteX4" fmla="*/ 5490825 w 10220325"/>
              <a:gd name="connsiteY4" fmla="*/ 9525 h 3419475"/>
              <a:gd name="connsiteX5" fmla="*/ 5488902 w 10220325"/>
              <a:gd name="connsiteY5" fmla="*/ 0 h 3419475"/>
              <a:gd name="connsiteX6" fmla="*/ 10220325 w 10220325"/>
              <a:gd name="connsiteY6" fmla="*/ 0 h 3419475"/>
              <a:gd name="connsiteX7" fmla="*/ 10220325 w 10220325"/>
              <a:gd name="connsiteY7" fmla="*/ 3419475 h 3419475"/>
              <a:gd name="connsiteX8" fmla="*/ 0 w 10220325"/>
              <a:gd name="connsiteY8" fmla="*/ 3419475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20325" h="3419475">
                <a:moveTo>
                  <a:pt x="0" y="0"/>
                </a:moveTo>
                <a:lnTo>
                  <a:pt x="4664748" y="0"/>
                </a:lnTo>
                <a:lnTo>
                  <a:pt x="4662825" y="9525"/>
                </a:lnTo>
                <a:cubicBezTo>
                  <a:pt x="4662825" y="238171"/>
                  <a:pt x="4848179" y="423525"/>
                  <a:pt x="5076825" y="423525"/>
                </a:cubicBezTo>
                <a:cubicBezTo>
                  <a:pt x="5305471" y="423525"/>
                  <a:pt x="5490825" y="238171"/>
                  <a:pt x="5490825" y="9525"/>
                </a:cubicBezTo>
                <a:lnTo>
                  <a:pt x="5488902" y="0"/>
                </a:lnTo>
                <a:lnTo>
                  <a:pt x="10220325" y="0"/>
                </a:lnTo>
                <a:lnTo>
                  <a:pt x="10220325" y="3419475"/>
                </a:lnTo>
                <a:lnTo>
                  <a:pt x="0" y="3419475"/>
                </a:lnTo>
                <a:close/>
              </a:path>
            </a:pathLst>
          </a:custGeom>
          <a:solidFill>
            <a:schemeClr val="tx2">
              <a:alpha val="25000"/>
            </a:schemeClr>
          </a:solidFill>
          <a:ln w="12700">
            <a:solidFill>
              <a:schemeClr val="bg1"/>
            </a:solidFill>
          </a:ln>
        </p:spPr>
        <p:txBody>
          <a:bodyPr wrap="square" lIns="360000" tIns="576000" rIns="360000" anchor="t" anchorCtr="0">
            <a:noAutofit/>
          </a:bodyPr>
          <a:lstStyle>
            <a:lvl1pPr marL="0" indent="0" algn="ctr">
              <a:buClr>
                <a:schemeClr val="accent2"/>
              </a:buClr>
              <a:buNone/>
              <a:defRPr>
                <a:solidFill>
                  <a:schemeClr val="bg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1" name="Oval 10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2D437A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2D437A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7" name="Oval 6"/>
          <p:cNvSpPr/>
          <p:nvPr userDrawn="1"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2D437A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8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13148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2930535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36190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Yksi sisältökoh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05859" y="-1"/>
            <a:ext cx="11580284" cy="1123951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7" name="Rounded Rectangle 15"/>
          <p:cNvSpPr/>
          <p:nvPr userDrawn="1"/>
        </p:nvSpPr>
        <p:spPr>
          <a:xfrm>
            <a:off x="215902" y="1131095"/>
            <a:ext cx="11760199" cy="53222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r>
              <a:rPr lang="fi-FI" sz="1400" dirty="0"/>
              <a:t>2</a:t>
            </a:r>
          </a:p>
        </p:txBody>
      </p:sp>
      <p:sp>
        <p:nvSpPr>
          <p:cNvPr id="4" name="Tekstin paikkamerkki 2"/>
          <p:cNvSpPr>
            <a:spLocks noGrp="1"/>
          </p:cNvSpPr>
          <p:nvPr>
            <p:ph type="body" sz="quarter" idx="10"/>
          </p:nvPr>
        </p:nvSpPr>
        <p:spPr>
          <a:xfrm>
            <a:off x="383582" y="1341438"/>
            <a:ext cx="11424839" cy="51117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0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5999990" y="6453336"/>
            <a:ext cx="5952828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34165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: violetti">
    <p:bg>
      <p:bgPr>
        <a:solidFill>
          <a:srgbClr val="A155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893888"/>
            <a:ext cx="8782050" cy="2387600"/>
          </a:xfrm>
          <a:noFill/>
        </p:spPr>
        <p:txBody>
          <a:bodyPr anchor="b">
            <a:norm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  <a:ea typeface="Roboto Black" panose="02000000000000000000" pitchFamily="2" charset="0"/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373563"/>
            <a:ext cx="8782050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noProof="0"/>
              <a:t>Muokkaa alaotsikon perustyyliä napsautt.</a:t>
            </a:r>
          </a:p>
        </p:txBody>
      </p:sp>
    </p:spTree>
    <p:extLst>
      <p:ext uri="{BB962C8B-B14F-4D97-AF65-F5344CB8AC3E}">
        <p14:creationId xmlns:p14="http://schemas.microsoft.com/office/powerpoint/2010/main" val="2192747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: vihreä">
    <p:bg>
      <p:bgPr>
        <a:solidFill>
          <a:srgbClr val="177E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893888"/>
            <a:ext cx="8782050" cy="2387600"/>
          </a:xfrm>
          <a:noFill/>
        </p:spPr>
        <p:txBody>
          <a:bodyPr anchor="b">
            <a:norm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  <a:ea typeface="Roboto Black" panose="02000000000000000000" pitchFamily="2" charset="0"/>
              </a:defRPr>
            </a:lvl1pPr>
          </a:lstStyle>
          <a:p>
            <a:r>
              <a:rPr lang="fi-FI" noProof="0"/>
              <a:t>Muokkaa perustyyl. napsautt.</a:t>
            </a:r>
            <a:endParaRPr lang="fi-FI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373563"/>
            <a:ext cx="8782050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noProof="0"/>
              <a:t>Muokkaa alaotsikon perustyyliä napsautt.</a:t>
            </a:r>
          </a:p>
        </p:txBody>
      </p:sp>
    </p:spTree>
    <p:extLst>
      <p:ext uri="{BB962C8B-B14F-4D97-AF65-F5344CB8AC3E}">
        <p14:creationId xmlns:p14="http://schemas.microsoft.com/office/powerpoint/2010/main" val="1267781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: yön sininen">
    <p:bg>
      <p:bgPr>
        <a:solidFill>
          <a:schemeClr val="tx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893888"/>
            <a:ext cx="8782050" cy="2387600"/>
          </a:xfrm>
          <a:noFill/>
        </p:spPr>
        <p:txBody>
          <a:bodyPr anchor="b">
            <a:norm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  <a:ea typeface="Roboto Black" panose="02000000000000000000" pitchFamily="2" charset="0"/>
              </a:defRPr>
            </a:lvl1pPr>
          </a:lstStyle>
          <a:p>
            <a:r>
              <a:rPr lang="fi-FI" noProof="0"/>
              <a:t>Muokkaa perustyyl. napsautt.</a:t>
            </a:r>
            <a:endParaRPr lang="fi-FI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373563"/>
            <a:ext cx="8782050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noProof="0"/>
              <a:t>Muokkaa alaotsikon perustyyliä napsautt.</a:t>
            </a:r>
          </a:p>
        </p:txBody>
      </p:sp>
    </p:spTree>
    <p:extLst>
      <p:ext uri="{BB962C8B-B14F-4D97-AF65-F5344CB8AC3E}">
        <p14:creationId xmlns:p14="http://schemas.microsoft.com/office/powerpoint/2010/main" val="33647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: tumman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7375"/>
            <a:ext cx="10515600" cy="4607999"/>
          </a:xfrm>
        </p:spPr>
        <p:txBody>
          <a:bodyPr/>
          <a:lstStyle>
            <a:lvl1pPr marL="228600" indent="-228600">
              <a:buClr>
                <a:schemeClr val="accent5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5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5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5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5"/>
              </a:buCl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 marL="3943350" indent="-2857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fi-FI" noProof="0"/>
              <a:t>Muokkaa tekstin perustyylejä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  <a:endParaRPr lang="fi-FI" noProof="0" dirty="0"/>
          </a:p>
        </p:txBody>
      </p:sp>
      <p:sp>
        <p:nvSpPr>
          <p:cNvPr id="10" name="Rectangle 9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4"/>
            <a:ext cx="10515600" cy="1333501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9071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: orans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7375"/>
            <a:ext cx="10515600" cy="4607999"/>
          </a:xfrm>
        </p:spPr>
        <p:txBody>
          <a:bodyPr/>
          <a:lstStyle>
            <a:lvl1pPr marL="228600" indent="-228600">
              <a:buClr>
                <a:schemeClr val="accent6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6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6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 marL="3943350" indent="-2857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fi-FI" noProof="0"/>
              <a:t>Muokkaa tekstin perustyylejä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  <a:endParaRPr lang="fi-FI" noProof="0" dirty="0"/>
          </a:p>
        </p:txBody>
      </p:sp>
      <p:sp>
        <p:nvSpPr>
          <p:cNvPr id="10" name="Rectangle 9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4"/>
            <a:ext cx="10515600" cy="1333501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33366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noProof="0" dirty="0"/>
              <a:t>Muokkaa </a:t>
            </a:r>
            <a:r>
              <a:rPr lang="fi-FI" noProof="0" dirty="0" err="1"/>
              <a:t>perustyyl</a:t>
            </a:r>
            <a:r>
              <a:rPr lang="fi-FI" noProof="0" dirty="0"/>
              <a:t>. </a:t>
            </a:r>
            <a:r>
              <a:rPr lang="fi-FI" noProof="0" dirty="0" err="1"/>
              <a:t>napsautt</a:t>
            </a:r>
            <a:r>
              <a:rPr lang="fi-FI" noProof="0" dirty="0"/>
              <a:t>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noProof="0" dirty="0"/>
              <a:t>Muokkaa tekstin perustyylejä napsauttamalla</a:t>
            </a:r>
          </a:p>
          <a:p>
            <a:pPr lvl="1"/>
            <a:r>
              <a:rPr lang="fi-FI" noProof="0" dirty="0"/>
              <a:t>toinen taso</a:t>
            </a:r>
          </a:p>
          <a:p>
            <a:pPr lvl="2"/>
            <a:r>
              <a:rPr lang="fi-FI" noProof="0" dirty="0"/>
              <a:t>kolmas taso</a:t>
            </a:r>
          </a:p>
          <a:p>
            <a:pPr lvl="3"/>
            <a:r>
              <a:rPr lang="fi-FI" noProof="0" dirty="0"/>
              <a:t>neljäs taso</a:t>
            </a:r>
          </a:p>
          <a:p>
            <a:pPr lvl="4"/>
            <a:r>
              <a:rPr lang="fi-FI" noProof="0" dirty="0"/>
              <a:t>viides taso</a:t>
            </a:r>
          </a:p>
          <a:p>
            <a:pPr lvl="5"/>
            <a:r>
              <a:rPr lang="fi-FI" noProof="0" dirty="0"/>
              <a:t>kuudes taso</a:t>
            </a:r>
          </a:p>
          <a:p>
            <a:pPr lvl="6"/>
            <a:r>
              <a:rPr lang="fi-FI" noProof="0" dirty="0"/>
              <a:t>seitsemäs taso</a:t>
            </a:r>
          </a:p>
          <a:p>
            <a:pPr lvl="7"/>
            <a:r>
              <a:rPr lang="fi-FI" noProof="0" dirty="0"/>
              <a:t>kahdeksas taso</a:t>
            </a:r>
          </a:p>
          <a:p>
            <a:pPr lvl="8"/>
            <a:r>
              <a:rPr lang="fi-FI" noProof="0" dirty="0"/>
              <a:t>yhdeksäs taso</a:t>
            </a:r>
          </a:p>
        </p:txBody>
      </p:sp>
    </p:spTree>
    <p:extLst>
      <p:ext uri="{BB962C8B-B14F-4D97-AF65-F5344CB8AC3E}">
        <p14:creationId xmlns:p14="http://schemas.microsoft.com/office/powerpoint/2010/main" val="321773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  <p:sldLayoutId id="2147483951" r:id="rId12"/>
    <p:sldLayoutId id="2147483952" r:id="rId13"/>
    <p:sldLayoutId id="2147483953" r:id="rId14"/>
    <p:sldLayoutId id="2147483954" r:id="rId15"/>
    <p:sldLayoutId id="2147483955" r:id="rId16"/>
    <p:sldLayoutId id="2147483956" r:id="rId17"/>
    <p:sldLayoutId id="2147483957" r:id="rId18"/>
    <p:sldLayoutId id="2147483958" r:id="rId19"/>
    <p:sldLayoutId id="2147483959" r:id="rId20"/>
    <p:sldLayoutId id="2147483960" r:id="rId21"/>
    <p:sldLayoutId id="2147483961" r:id="rId22"/>
    <p:sldLayoutId id="2147483962" r:id="rId23"/>
    <p:sldLayoutId id="2147483963" r:id="rId24"/>
    <p:sldLayoutId id="2147483964" r:id="rId25"/>
    <p:sldLayoutId id="2147483965" r:id="rId26"/>
    <p:sldLayoutId id="2147483966" r:id="rId27"/>
    <p:sldLayoutId id="2147483967" r:id="rId28"/>
    <p:sldLayoutId id="2147483968" r:id="rId29"/>
    <p:sldLayoutId id="2147483969" r:id="rId30"/>
    <p:sldLayoutId id="2147483970" r:id="rId31"/>
    <p:sldLayoutId id="2147483971" r:id="rId32"/>
    <p:sldLayoutId id="2147483972" r:id="rId33"/>
    <p:sldLayoutId id="2147483973" r:id="rId34"/>
    <p:sldLayoutId id="2147483974" r:id="rId35"/>
    <p:sldLayoutId id="2147483975" r:id="rId36"/>
    <p:sldLayoutId id="2147483976" r:id="rId37"/>
    <p:sldLayoutId id="2147483977" r:id="rId38"/>
    <p:sldLayoutId id="2147483978" r:id="rId39"/>
    <p:sldLayoutId id="2147483979" r:id="rId40"/>
    <p:sldLayoutId id="2147483980" r:id="rId41"/>
    <p:sldLayoutId id="2147483981" r:id="rId42"/>
    <p:sldLayoutId id="2147483983" r:id="rId43"/>
    <p:sldLayoutId id="2147483984" r:id="rId44"/>
    <p:sldLayoutId id="2147483985" r:id="rId4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998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600"/>
        </a:spcAft>
        <a:buClr>
          <a:srgbClr val="1998FF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1998FF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998FF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998FF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998FF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998FF"/>
        </a:buClr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998FF"/>
        </a:buClr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998FF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ts val="500"/>
        </a:spcBef>
        <a:buClr>
          <a:srgbClr val="1998FF"/>
        </a:buClr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3"/>
          </p:nvPr>
        </p:nvSpPr>
        <p:spPr>
          <a:xfrm>
            <a:off x="4665058" y="989635"/>
            <a:ext cx="7091999" cy="4976166"/>
          </a:xfrm>
        </p:spPr>
        <p:txBody>
          <a:bodyPr/>
          <a:lstStyle/>
          <a:p>
            <a:r>
              <a:rPr lang="fi-FI" dirty="0" err="1"/>
              <a:t>Backup</a:t>
            </a:r>
            <a:r>
              <a:rPr lang="fi-FI" dirty="0"/>
              <a:t> / </a:t>
            </a:r>
            <a:r>
              <a:rPr lang="fi-FI" dirty="0" err="1"/>
              <a:t>restore</a:t>
            </a:r>
            <a:endParaRPr lang="fi-FI" dirty="0"/>
          </a:p>
          <a:p>
            <a:r>
              <a:rPr lang="fi-FI" dirty="0"/>
              <a:t>Diagnostiikka</a:t>
            </a:r>
          </a:p>
          <a:p>
            <a:r>
              <a:rPr lang="fi-FI" dirty="0"/>
              <a:t>Levytilan vapauttaminen</a:t>
            </a:r>
          </a:p>
          <a:p>
            <a:r>
              <a:rPr lang="fi-FI" dirty="0"/>
              <a:t>Palomuurit, portit</a:t>
            </a:r>
          </a:p>
          <a:p>
            <a:r>
              <a:rPr lang="fi-FI" dirty="0"/>
              <a:t>Valvonta, prosessit</a:t>
            </a:r>
          </a:p>
          <a:p>
            <a:r>
              <a:rPr lang="fi-FI" dirty="0"/>
              <a:t>PIN-koodin syöttäminen</a:t>
            </a:r>
          </a:p>
          <a:p>
            <a:r>
              <a:rPr lang="fi-FI" dirty="0" err="1"/>
              <a:t>Konfiguraatioparameterit</a:t>
            </a:r>
            <a:endParaRPr lang="fi-FI" dirty="0"/>
          </a:p>
          <a:p>
            <a:pPr marL="0" indent="0">
              <a:buNone/>
            </a:pPr>
            <a:endParaRPr lang="fi-FI" dirty="0"/>
          </a:p>
        </p:txBody>
      </p:sp>
      <p:sp>
        <p:nvSpPr>
          <p:cNvPr id="3" name="Otsikko 2"/>
          <p:cNvSpPr>
            <a:spLocks noGrp="1"/>
          </p:cNvSpPr>
          <p:nvPr>
            <p:ph type="title"/>
          </p:nvPr>
        </p:nvSpPr>
        <p:spPr>
          <a:xfrm>
            <a:off x="258763" y="457199"/>
            <a:ext cx="3844461" cy="1619251"/>
          </a:xfrm>
        </p:spPr>
        <p:txBody>
          <a:bodyPr/>
          <a:lstStyle/>
          <a:p>
            <a:r>
              <a:rPr lang="fi-FI" dirty="0"/>
              <a:t>Liityntäpalvelimen </a:t>
            </a:r>
            <a:r>
              <a:rPr lang="fi-FI" dirty="0" err="1"/>
              <a:t>admin</a:t>
            </a:r>
            <a:r>
              <a:rPr lang="fi-FI" dirty="0"/>
              <a:t>-toimintoja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90055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838200" y="2013995"/>
            <a:ext cx="10515600" cy="4451379"/>
          </a:xfrm>
        </p:spPr>
        <p:txBody>
          <a:bodyPr/>
          <a:lstStyle/>
          <a:p>
            <a:r>
              <a:rPr lang="fi-FI" dirty="0"/>
              <a:t>Lokit kirjoitetaan oletuksena /var/log/xroad/ alle</a:t>
            </a:r>
          </a:p>
          <a:p>
            <a:endParaRPr lang="fi-FI" dirty="0"/>
          </a:p>
          <a:p>
            <a:endParaRPr lang="fi-FI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Levytilan vapauttaminen, tekstilokit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269370"/>
              </p:ext>
            </p:extLst>
          </p:nvPr>
        </p:nvGraphicFramePr>
        <p:xfrm>
          <a:off x="1955540" y="2891337"/>
          <a:ext cx="8280920" cy="228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r>
                        <a:rPr lang="fi-FI" sz="1400" baseline="0" dirty="0">
                          <a:latin typeface="Consolas" panose="020B0609020204030204" pitchFamily="49" charset="0"/>
                        </a:rPr>
                        <a:t>xroad  xroad     523 Feb 11 07:05 async-sender.2016-02-10.0.log.zip</a:t>
                      </a:r>
                    </a:p>
                    <a:p>
                      <a:r>
                        <a:rPr lang="fi-FI" sz="1400" baseline="0" dirty="0">
                          <a:latin typeface="Consolas" panose="020B0609020204030204" pitchFamily="49" charset="0"/>
                        </a:rPr>
                        <a:t>xroad  xroad     523 Feb 12 07:06 async-sender.2016-02-11.0.log.zip</a:t>
                      </a:r>
                    </a:p>
                    <a:p>
                      <a:r>
                        <a:rPr lang="fi-FI" sz="1400" baseline="0" dirty="0">
                          <a:latin typeface="Consolas" panose="020B0609020204030204" pitchFamily="49" charset="0"/>
                        </a:rPr>
                        <a:t>xroad  xroad    1037 Feb 12 07:06 async-sender.log</a:t>
                      </a:r>
                    </a:p>
                    <a:p>
                      <a:r>
                        <a:rPr lang="fi-FI" sz="1400" baseline="0" dirty="0">
                          <a:latin typeface="Consolas" panose="020B0609020204030204" pitchFamily="49" charset="0"/>
                        </a:rPr>
                        <a:t>syslog adm      6874 Feb 12 17:47 audit.log</a:t>
                      </a:r>
                    </a:p>
                    <a:p>
                      <a:r>
                        <a:rPr lang="fi-FI" sz="1400" baseline="0" dirty="0">
                          <a:latin typeface="Consolas" panose="020B0609020204030204" pitchFamily="49" charset="0"/>
                        </a:rPr>
                        <a:t>xroad  xroad     186 Feb 11 13:31 clientproxy_access.2016-02-10.0.log.zip</a:t>
                      </a:r>
                    </a:p>
                    <a:p>
                      <a:r>
                        <a:rPr lang="fi-FI" sz="1400" baseline="0" dirty="0">
                          <a:latin typeface="Consolas" panose="020B0609020204030204" pitchFamily="49" charset="0"/>
                        </a:rPr>
                        <a:t>xroad  xroad     638 Feb 12 10:18 clientproxy_access.2016-02-11.0.log.zip</a:t>
                      </a:r>
                    </a:p>
                    <a:p>
                      <a:r>
                        <a:rPr lang="fi-FI" sz="1400" baseline="0" dirty="0">
                          <a:latin typeface="Consolas" panose="020B0609020204030204" pitchFamily="49" charset="0"/>
                        </a:rPr>
                        <a:t>xroad  xroad    1549 Feb 12 17:47 clientproxy_access.log</a:t>
                      </a:r>
                    </a:p>
                    <a:p>
                      <a:r>
                        <a:rPr lang="fi-FI" sz="1400" baseline="0" dirty="0">
                          <a:latin typeface="Consolas" panose="020B0609020204030204" pitchFamily="49" charset="0"/>
                        </a:rPr>
                        <a:t>xroad  xroad   11832 Feb 11 07:05 configuration_client.2016-02-10.0.log.zip</a:t>
                      </a:r>
                    </a:p>
                    <a:p>
                      <a:r>
                        <a:rPr lang="fi-FI" sz="1400" baseline="0" dirty="0">
                          <a:latin typeface="Consolas" panose="020B0609020204030204" pitchFamily="49" charset="0"/>
                        </a:rPr>
                        <a:t>xroad  xroad   15848 Feb 12 07:06 configuration_client.2016-02-11.0.log.zip</a:t>
                      </a:r>
                    </a:p>
                  </a:txBody>
                  <a:tcPr marL="180000" marR="180000" marT="180000" marB="180000">
                    <a:solidFill>
                      <a:srgbClr val="A155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1302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Lokitiedostot</a:t>
            </a:r>
          </a:p>
        </p:txBody>
      </p:sp>
      <p:graphicFrame>
        <p:nvGraphicFramePr>
          <p:cNvPr id="4" name="Taulukk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502935"/>
              </p:ext>
            </p:extLst>
          </p:nvPr>
        </p:nvGraphicFramePr>
        <p:xfrm>
          <a:off x="1638513" y="1706879"/>
          <a:ext cx="8914973" cy="4624249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963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3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8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1789">
                <a:tc>
                  <a:txBody>
                    <a:bodyPr/>
                    <a:lstStyle/>
                    <a:p>
                      <a:r>
                        <a:rPr lang="fi-FI" dirty="0"/>
                        <a:t>Lokitiedosto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Sijainti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Tarkoitus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638">
                <a:tc>
                  <a:txBody>
                    <a:bodyPr/>
                    <a:lstStyle/>
                    <a:p>
                      <a:r>
                        <a:rPr lang="fi-FI" sz="1400" dirty="0"/>
                        <a:t>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dirty="0" err="1"/>
                        <a:t>PostgreSql</a:t>
                      </a:r>
                      <a:r>
                        <a:rPr lang="fi-FI" sz="1400"/>
                        <a:t>-tietokanta</a:t>
                      </a:r>
                      <a:endParaRPr lang="fi-FI" sz="1400" dirty="0"/>
                    </a:p>
                    <a:p>
                      <a:r>
                        <a:rPr lang="fi-FI" sz="1400" dirty="0"/>
                        <a:t>Arkistoidut</a:t>
                      </a:r>
                      <a:r>
                        <a:rPr lang="fi-FI" sz="1400" baseline="0" dirty="0"/>
                        <a:t> lokit</a:t>
                      </a:r>
                      <a:r>
                        <a:rPr lang="fi-FI" sz="1400" dirty="0"/>
                        <a:t> </a:t>
                      </a:r>
                      <a:r>
                        <a:rPr lang="fi-FI" sz="1400" kern="1200" dirty="0">
                          <a:effectLst/>
                        </a:rPr>
                        <a:t>/</a:t>
                      </a:r>
                      <a:r>
                        <a:rPr lang="fi-FI" sz="1400" kern="1200" dirty="0" err="1">
                          <a:effectLst/>
                        </a:rPr>
                        <a:t>var</a:t>
                      </a:r>
                      <a:r>
                        <a:rPr lang="fi-FI" sz="1400" kern="1200" dirty="0">
                          <a:effectLst/>
                        </a:rPr>
                        <a:t>/</a:t>
                      </a:r>
                      <a:r>
                        <a:rPr lang="fi-FI" sz="1400" kern="1200" dirty="0" err="1">
                          <a:effectLst/>
                        </a:rPr>
                        <a:t>lib</a:t>
                      </a:r>
                      <a:r>
                        <a:rPr lang="fi-FI" sz="1400" kern="1200" dirty="0">
                          <a:effectLst/>
                        </a:rPr>
                        <a:t>/</a:t>
                      </a:r>
                      <a:r>
                        <a:rPr lang="fi-FI" sz="1400" kern="1200" dirty="0" err="1">
                          <a:effectLst/>
                        </a:rPr>
                        <a:t>xroad</a:t>
                      </a:r>
                      <a:endParaRPr lang="fi-FI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dirty="0"/>
                        <a:t>Viestien</a:t>
                      </a:r>
                      <a:r>
                        <a:rPr lang="fi-FI" sz="1400" baseline="0" dirty="0"/>
                        <a:t> </a:t>
                      </a:r>
                      <a:r>
                        <a:rPr lang="fi-FI" sz="1400" baseline="0" dirty="0" err="1"/>
                        <a:t>lokitus</a:t>
                      </a:r>
                      <a:endParaRPr lang="fi-FI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638">
                <a:tc>
                  <a:txBody>
                    <a:bodyPr/>
                    <a:lstStyle/>
                    <a:p>
                      <a:r>
                        <a:rPr lang="fi-FI" sz="1400" dirty="0" err="1"/>
                        <a:t>Configuration</a:t>
                      </a:r>
                      <a:r>
                        <a:rPr lang="fi-FI" sz="1400" dirty="0"/>
                        <a:t> </a:t>
                      </a:r>
                      <a:r>
                        <a:rPr lang="fi-FI" sz="1400" dirty="0" err="1"/>
                        <a:t>client</a:t>
                      </a:r>
                      <a:endParaRPr lang="fi-FI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kern="1200" dirty="0">
                          <a:effectLst/>
                        </a:rPr>
                        <a:t>/</a:t>
                      </a:r>
                      <a:r>
                        <a:rPr lang="fi-FI" sz="1400" kern="1200" dirty="0" err="1">
                          <a:effectLst/>
                        </a:rPr>
                        <a:t>var</a:t>
                      </a:r>
                      <a:r>
                        <a:rPr lang="fi-FI" sz="1400" kern="1200" dirty="0">
                          <a:effectLst/>
                        </a:rPr>
                        <a:t>/</a:t>
                      </a:r>
                      <a:r>
                        <a:rPr lang="fi-FI" sz="1400" kern="1200" dirty="0" err="1">
                          <a:effectLst/>
                        </a:rPr>
                        <a:t>log</a:t>
                      </a:r>
                      <a:r>
                        <a:rPr lang="fi-FI" sz="1400" kern="1200" dirty="0">
                          <a:effectLst/>
                        </a:rPr>
                        <a:t>/</a:t>
                      </a:r>
                      <a:r>
                        <a:rPr lang="fi-FI" sz="1400" kern="1200" dirty="0" err="1">
                          <a:effectLst/>
                        </a:rPr>
                        <a:t>xroad</a:t>
                      </a:r>
                      <a:r>
                        <a:rPr lang="fi-FI" sz="1400" kern="1200" dirty="0">
                          <a:effectLst/>
                        </a:rPr>
                        <a:t>/configuration_client.log</a:t>
                      </a:r>
                      <a:endParaRPr lang="fi-FI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7492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400" dirty="0"/>
                        <a:t>Keskuskonfiguraation hakeminen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638">
                <a:tc>
                  <a:txBody>
                    <a:bodyPr/>
                    <a:lstStyle/>
                    <a:p>
                      <a:r>
                        <a:rPr lang="fi-FI" sz="1400" dirty="0"/>
                        <a:t>Proxy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kern="1200" dirty="0">
                          <a:effectLst/>
                        </a:rPr>
                        <a:t>/</a:t>
                      </a:r>
                      <a:r>
                        <a:rPr lang="fi-FI" sz="1400" kern="1200" dirty="0" err="1">
                          <a:effectLst/>
                        </a:rPr>
                        <a:t>var</a:t>
                      </a:r>
                      <a:r>
                        <a:rPr lang="fi-FI" sz="1400" kern="1200" dirty="0">
                          <a:effectLst/>
                        </a:rPr>
                        <a:t>/</a:t>
                      </a:r>
                      <a:r>
                        <a:rPr lang="fi-FI" sz="1400" kern="1200" dirty="0" err="1">
                          <a:effectLst/>
                        </a:rPr>
                        <a:t>log</a:t>
                      </a:r>
                      <a:r>
                        <a:rPr lang="fi-FI" sz="1400" kern="1200" dirty="0">
                          <a:effectLst/>
                        </a:rPr>
                        <a:t>/</a:t>
                      </a:r>
                      <a:r>
                        <a:rPr lang="fi-FI" sz="1400" kern="1200" dirty="0" err="1">
                          <a:effectLst/>
                        </a:rPr>
                        <a:t>xroad</a:t>
                      </a:r>
                      <a:r>
                        <a:rPr lang="fi-FI" sz="1400" kern="1200" dirty="0">
                          <a:effectLst/>
                        </a:rPr>
                        <a:t>/proxy.log</a:t>
                      </a:r>
                      <a:endParaRPr lang="fi-FI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dirty="0"/>
                        <a:t>Viestinvälityksen</a:t>
                      </a:r>
                      <a:r>
                        <a:rPr lang="fi-FI" sz="1400" baseline="0" dirty="0"/>
                        <a:t> tekninen häiriöloki</a:t>
                      </a:r>
                      <a:endParaRPr lang="fi-FI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638">
                <a:tc>
                  <a:txBody>
                    <a:bodyPr/>
                    <a:lstStyle/>
                    <a:p>
                      <a:r>
                        <a:rPr lang="fi-FI" sz="1400" dirty="0"/>
                        <a:t>System </a:t>
                      </a:r>
                      <a:r>
                        <a:rPr lang="fi-FI" sz="1400" dirty="0" err="1"/>
                        <a:t>monitor</a:t>
                      </a:r>
                      <a:endParaRPr lang="fi-FI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kern="1200" dirty="0">
                          <a:effectLst/>
                        </a:rPr>
                        <a:t>/</a:t>
                      </a:r>
                      <a:r>
                        <a:rPr lang="fi-FI" sz="1400" kern="1200" dirty="0" err="1">
                          <a:effectLst/>
                        </a:rPr>
                        <a:t>var</a:t>
                      </a:r>
                      <a:r>
                        <a:rPr lang="fi-FI" sz="1400" kern="1200" dirty="0">
                          <a:effectLst/>
                        </a:rPr>
                        <a:t>/</a:t>
                      </a:r>
                      <a:r>
                        <a:rPr lang="fi-FI" sz="1400" kern="1200" dirty="0" err="1">
                          <a:effectLst/>
                        </a:rPr>
                        <a:t>log</a:t>
                      </a:r>
                      <a:r>
                        <a:rPr lang="fi-FI" sz="1400" kern="1200" dirty="0">
                          <a:effectLst/>
                        </a:rPr>
                        <a:t>/</a:t>
                      </a:r>
                      <a:r>
                        <a:rPr lang="fi-FI" sz="1400" kern="1200" dirty="0" err="1">
                          <a:effectLst/>
                        </a:rPr>
                        <a:t>xroad</a:t>
                      </a:r>
                      <a:r>
                        <a:rPr lang="fi-FI" sz="1400" kern="1200" dirty="0">
                          <a:effectLst/>
                        </a:rPr>
                        <a:t>/system-monitor.log</a:t>
                      </a:r>
                      <a:endParaRPr lang="fi-FI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dirty="0" err="1"/>
                        <a:t>Lokittaa</a:t>
                      </a:r>
                      <a:r>
                        <a:rPr lang="fi-FI" sz="1400" baseline="0" dirty="0"/>
                        <a:t> j</a:t>
                      </a:r>
                      <a:r>
                        <a:rPr lang="fi-FI" sz="1400" dirty="0"/>
                        <a:t>ärjestelmän käytössä olevia</a:t>
                      </a:r>
                      <a:r>
                        <a:rPr lang="fi-FI" sz="1400" baseline="0" dirty="0"/>
                        <a:t> resursseja</a:t>
                      </a:r>
                      <a:endParaRPr lang="fi-FI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5954">
                <a:tc>
                  <a:txBody>
                    <a:bodyPr/>
                    <a:lstStyle/>
                    <a:p>
                      <a:r>
                        <a:rPr lang="fi-FI" sz="1400" dirty="0" err="1"/>
                        <a:t>Clientproxy</a:t>
                      </a:r>
                      <a:r>
                        <a:rPr lang="fi-FI" sz="1400" dirty="0"/>
                        <a:t> </a:t>
                      </a:r>
                      <a:r>
                        <a:rPr lang="fi-FI" sz="1400" dirty="0" err="1"/>
                        <a:t>access</a:t>
                      </a:r>
                      <a:endParaRPr lang="fi-FI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kern="1200" dirty="0">
                          <a:effectLst/>
                        </a:rPr>
                        <a:t>/</a:t>
                      </a:r>
                      <a:r>
                        <a:rPr lang="fi-FI" sz="1400" kern="1200" dirty="0" err="1">
                          <a:effectLst/>
                        </a:rPr>
                        <a:t>var</a:t>
                      </a:r>
                      <a:r>
                        <a:rPr lang="fi-FI" sz="1400" kern="1200" dirty="0">
                          <a:effectLst/>
                        </a:rPr>
                        <a:t>/</a:t>
                      </a:r>
                      <a:r>
                        <a:rPr lang="fi-FI" sz="1400" kern="1200" dirty="0" err="1">
                          <a:effectLst/>
                        </a:rPr>
                        <a:t>log</a:t>
                      </a:r>
                      <a:r>
                        <a:rPr lang="fi-FI" sz="1400" kern="1200" dirty="0">
                          <a:effectLst/>
                        </a:rPr>
                        <a:t>/</a:t>
                      </a:r>
                      <a:r>
                        <a:rPr lang="fi-FI" sz="1400" kern="1200" dirty="0" err="1">
                          <a:effectLst/>
                        </a:rPr>
                        <a:t>xroad</a:t>
                      </a:r>
                      <a:r>
                        <a:rPr lang="fi-FI" sz="1400" kern="1200" dirty="0">
                          <a:effectLst/>
                        </a:rPr>
                        <a:t>/clientproxy_access.log</a:t>
                      </a:r>
                      <a:endParaRPr lang="fi-FI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dirty="0" err="1"/>
                        <a:t>Lokittaa</a:t>
                      </a:r>
                      <a:r>
                        <a:rPr lang="fi-FI" sz="1400" dirty="0"/>
                        <a:t> yhteyden muodostukset ulkopuolelta tähän liityntäpalvelimeen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5954">
                <a:tc>
                  <a:txBody>
                    <a:bodyPr/>
                    <a:lstStyle/>
                    <a:p>
                      <a:r>
                        <a:rPr lang="fi-FI" sz="1400" dirty="0" err="1"/>
                        <a:t>Serverproxy</a:t>
                      </a:r>
                      <a:r>
                        <a:rPr lang="fi-FI" sz="1400" dirty="0"/>
                        <a:t> </a:t>
                      </a:r>
                      <a:r>
                        <a:rPr lang="fi-FI" sz="1400" dirty="0" err="1"/>
                        <a:t>access</a:t>
                      </a:r>
                      <a:endParaRPr lang="fi-FI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kern="1200" dirty="0">
                          <a:effectLst/>
                        </a:rPr>
                        <a:t>/</a:t>
                      </a:r>
                      <a:r>
                        <a:rPr lang="fi-FI" sz="1400" kern="1200" dirty="0" err="1">
                          <a:effectLst/>
                        </a:rPr>
                        <a:t>var</a:t>
                      </a:r>
                      <a:r>
                        <a:rPr lang="fi-FI" sz="1400" kern="1200" dirty="0">
                          <a:effectLst/>
                        </a:rPr>
                        <a:t>/</a:t>
                      </a:r>
                      <a:r>
                        <a:rPr lang="fi-FI" sz="1400" kern="1200" dirty="0" err="1">
                          <a:effectLst/>
                        </a:rPr>
                        <a:t>log</a:t>
                      </a:r>
                      <a:r>
                        <a:rPr lang="fi-FI" sz="1400" kern="1200" dirty="0">
                          <a:effectLst/>
                        </a:rPr>
                        <a:t>/</a:t>
                      </a:r>
                      <a:r>
                        <a:rPr lang="fi-FI" sz="1400" kern="1200" dirty="0" err="1">
                          <a:effectLst/>
                        </a:rPr>
                        <a:t>xroad</a:t>
                      </a:r>
                      <a:r>
                        <a:rPr lang="fi-FI" sz="1400" kern="1200" dirty="0">
                          <a:effectLst/>
                        </a:rPr>
                        <a:t>/serverproxy_access.log</a:t>
                      </a:r>
                      <a:endParaRPr lang="fi-FI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dirty="0" err="1"/>
                        <a:t>Lokittaa</a:t>
                      </a:r>
                      <a:r>
                        <a:rPr lang="fi-FI" sz="1400" dirty="0"/>
                        <a:t> muiden liityntäpalvelinten yhteyden muodostukset tähän liityntäpalvelimeen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190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Backup</a:t>
            </a:r>
            <a:r>
              <a:rPr lang="fi-FI" dirty="0"/>
              <a:t> / </a:t>
            </a:r>
            <a:r>
              <a:rPr lang="fi-FI" dirty="0" err="1"/>
              <a:t>restore</a:t>
            </a:r>
            <a:endParaRPr lang="fi-FI" dirty="0"/>
          </a:p>
        </p:txBody>
      </p:sp>
      <p:sp>
        <p:nvSpPr>
          <p:cNvPr id="2" name="Sisällön paikkamerkki 1"/>
          <p:cNvSpPr>
            <a:spLocks noGrp="1"/>
          </p:cNvSpPr>
          <p:nvPr>
            <p:ph idx="13"/>
          </p:nvPr>
        </p:nvSpPr>
        <p:spPr>
          <a:xfrm>
            <a:off x="907649" y="2772609"/>
            <a:ext cx="5018590" cy="2714539"/>
          </a:xfrm>
        </p:spPr>
        <p:txBody>
          <a:bodyPr/>
          <a:lstStyle/>
          <a:p>
            <a:r>
              <a:rPr lang="fi-FI" dirty="0"/>
              <a:t>Tallentaa liityntäpalvelimen konfiguraation, myös avaimet ja varmenteet</a:t>
            </a:r>
          </a:p>
          <a:p>
            <a:endParaRPr lang="fi-FI" dirty="0"/>
          </a:p>
        </p:txBody>
      </p:sp>
      <p:pic>
        <p:nvPicPr>
          <p:cNvPr id="6" name="Picture 4"/>
          <p:cNvPicPr>
            <a:picLocks noGrp="1" noChangeAspect="1"/>
          </p:cNvPicPr>
          <p:nvPr>
            <p:ph idx="14"/>
          </p:nvPr>
        </p:nvPicPr>
        <p:blipFill>
          <a:blip r:embed="rId2"/>
          <a:stretch>
            <a:fillRect/>
          </a:stretch>
        </p:blipFill>
        <p:spPr>
          <a:xfrm>
            <a:off x="5926239" y="2473459"/>
            <a:ext cx="5770913" cy="331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693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>
          <a:xfrm>
            <a:off x="838200" y="2027124"/>
            <a:ext cx="5096948" cy="4526615"/>
          </a:xfrm>
        </p:spPr>
        <p:txBody>
          <a:bodyPr/>
          <a:lstStyle/>
          <a:p>
            <a:r>
              <a:rPr lang="fi-FI" dirty="0"/>
              <a:t>Kertoo toimiiko </a:t>
            </a:r>
            <a:r>
              <a:rPr lang="fi-FI" b="1" dirty="0" err="1"/>
              <a:t>global</a:t>
            </a:r>
            <a:r>
              <a:rPr lang="fi-FI" b="1" dirty="0"/>
              <a:t> </a:t>
            </a:r>
            <a:r>
              <a:rPr lang="fi-FI" b="1" dirty="0" err="1"/>
              <a:t>configuraation</a:t>
            </a:r>
            <a:r>
              <a:rPr lang="fi-FI" b="1" dirty="0"/>
              <a:t> haku </a:t>
            </a:r>
            <a:r>
              <a:rPr lang="fi-FI" dirty="0"/>
              <a:t>ja </a:t>
            </a:r>
            <a:r>
              <a:rPr lang="fi-FI" b="1" dirty="0"/>
              <a:t>yhteys aikaleimapalvelimelle</a:t>
            </a:r>
          </a:p>
          <a:p>
            <a:r>
              <a:rPr lang="fi-FI" dirty="0"/>
              <a:t>Myös lisää ominaisuuksia liityntäpalvelimen valvontaan (mm. SOAP palvelun avulla) ollaan julkaisemassa lähiaikoina</a:t>
            </a:r>
          </a:p>
          <a:p>
            <a:endParaRPr lang="fi-FI" dirty="0"/>
          </a:p>
        </p:txBody>
      </p:sp>
      <p:sp>
        <p:nvSpPr>
          <p:cNvPr id="3" name="Otsikk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Diagnostiikka</a:t>
            </a:r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148" y="2027124"/>
            <a:ext cx="5773961" cy="331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981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Liityntäpalvelimen prosessit</a:t>
            </a:r>
          </a:p>
        </p:txBody>
      </p:sp>
      <p:pic>
        <p:nvPicPr>
          <p:cNvPr id="7" name="Sisällön paikkamerkki 6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2" y="1689943"/>
            <a:ext cx="7315200" cy="5082421"/>
          </a:xfrm>
          <a:prstGeom prst="rect">
            <a:avLst/>
          </a:prstGeom>
        </p:spPr>
      </p:pic>
      <p:graphicFrame>
        <p:nvGraphicFramePr>
          <p:cNvPr id="6" name="Taulukko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484013"/>
              </p:ext>
            </p:extLst>
          </p:nvPr>
        </p:nvGraphicFramePr>
        <p:xfrm>
          <a:off x="7724503" y="1909202"/>
          <a:ext cx="4094548" cy="4643902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622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0281">
                <a:tc>
                  <a:txBody>
                    <a:bodyPr/>
                    <a:lstStyle/>
                    <a:p>
                      <a:r>
                        <a:rPr lang="fi-FI" sz="1800" dirty="0"/>
                        <a:t>Prosessi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800" dirty="0"/>
                        <a:t>Vastuut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7670">
                <a:tc>
                  <a:txBody>
                    <a:bodyPr/>
                    <a:lstStyle/>
                    <a:p>
                      <a:r>
                        <a:rPr lang="fi-FI" sz="1800" dirty="0" err="1"/>
                        <a:t>nginx</a:t>
                      </a:r>
                      <a:endParaRPr lang="fi-FI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800" dirty="0"/>
                        <a:t>Käyttöliittymän edustapalvelin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281">
                <a:tc>
                  <a:txBody>
                    <a:bodyPr/>
                    <a:lstStyle/>
                    <a:p>
                      <a:r>
                        <a:rPr lang="fi-FI" sz="1800" dirty="0" err="1"/>
                        <a:t>xroad-proxy</a:t>
                      </a:r>
                      <a:endParaRPr lang="fi-FI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800" dirty="0"/>
                        <a:t>Viestien välitys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7670">
                <a:tc>
                  <a:txBody>
                    <a:bodyPr/>
                    <a:lstStyle/>
                    <a:p>
                      <a:r>
                        <a:rPr lang="fi-FI" sz="1800" dirty="0" err="1"/>
                        <a:t>xroad-signer</a:t>
                      </a:r>
                      <a:endParaRPr lang="fi-FI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800" dirty="0"/>
                        <a:t>Varmenteiden voimassaolo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1625">
                <a:tc>
                  <a:txBody>
                    <a:bodyPr/>
                    <a:lstStyle/>
                    <a:p>
                      <a:r>
                        <a:rPr lang="fi-FI" sz="1800" dirty="0" err="1"/>
                        <a:t>xroad-jetty</a:t>
                      </a:r>
                      <a:endParaRPr lang="fi-FI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800" dirty="0"/>
                        <a:t>Käyttöliittymäsovellus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7670">
                <a:tc>
                  <a:txBody>
                    <a:bodyPr/>
                    <a:lstStyle/>
                    <a:p>
                      <a:r>
                        <a:rPr lang="fi-FI" sz="1800" dirty="0" err="1"/>
                        <a:t>xroad-confclient</a:t>
                      </a:r>
                      <a:endParaRPr lang="fi-FI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800" dirty="0"/>
                        <a:t>Keskuskonfiguraation</a:t>
                      </a:r>
                      <a:r>
                        <a:rPr lang="fi-FI" sz="1800" baseline="0" dirty="0"/>
                        <a:t> päivitys</a:t>
                      </a:r>
                      <a:endParaRPr lang="fi-FI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705">
                <a:tc>
                  <a:txBody>
                    <a:bodyPr/>
                    <a:lstStyle/>
                    <a:p>
                      <a:r>
                        <a:rPr lang="fi-FI" sz="1800" dirty="0" err="1"/>
                        <a:t>postgresql</a:t>
                      </a:r>
                      <a:endParaRPr lang="fi-FI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800" dirty="0"/>
                        <a:t>Tietokanta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0099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Portit</a:t>
            </a:r>
          </a:p>
        </p:txBody>
      </p:sp>
      <p:pic>
        <p:nvPicPr>
          <p:cNvPr id="4" name="Sisällön paikkamerkki 3"/>
          <p:cNvPicPr>
            <a:picLocks noGrp="1" noChangeAspect="1"/>
          </p:cNvPicPr>
          <p:nvPr>
            <p:ph idx="13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6" t="1331" r="1541" b="-1"/>
          <a:stretch/>
        </p:blipFill>
        <p:spPr bwMode="auto">
          <a:xfrm>
            <a:off x="2071647" y="1790795"/>
            <a:ext cx="8048706" cy="4885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745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Asennuksen mukana tulee komentorivityökalu </a:t>
            </a:r>
            <a:r>
              <a:rPr lang="fi-FI" b="1" dirty="0" err="1"/>
              <a:t>signer-console</a:t>
            </a:r>
            <a:r>
              <a:rPr lang="fi-FI" dirty="0"/>
              <a:t>, jolla PIN-koodin syöttö voidaan tehdä ilman </a:t>
            </a:r>
            <a:r>
              <a:rPr lang="fi-FI" dirty="0" err="1"/>
              <a:t>web</a:t>
            </a:r>
            <a:r>
              <a:rPr lang="fi-FI" dirty="0"/>
              <a:t> </a:t>
            </a:r>
            <a:r>
              <a:rPr lang="fi-FI" dirty="0" err="1"/>
              <a:t>admin</a:t>
            </a:r>
            <a:r>
              <a:rPr lang="fi-FI" dirty="0"/>
              <a:t> </a:t>
            </a:r>
            <a:r>
              <a:rPr lang="fi-FI" dirty="0" err="1"/>
              <a:t>UI:ta</a:t>
            </a:r>
            <a:endParaRPr lang="fi-FI" dirty="0"/>
          </a:p>
          <a:p>
            <a:r>
              <a:rPr lang="fi-FI" dirty="0"/>
              <a:t>Näin voidaan automatisoida PIN-koodin syöttö palvelimen käynnistymisen yhteyteen</a:t>
            </a:r>
          </a:p>
          <a:p>
            <a:pPr lvl="1"/>
            <a:r>
              <a:rPr lang="fi-FI" dirty="0"/>
              <a:t>Koodi syötettävä aina palvelimen uudelleenkäynnistyksen yhteydessä</a:t>
            </a:r>
          </a:p>
        </p:txBody>
      </p:sp>
      <p:sp>
        <p:nvSpPr>
          <p:cNvPr id="3" name="Otsikk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PIN-koodi</a:t>
            </a:r>
          </a:p>
        </p:txBody>
      </p:sp>
    </p:spTree>
    <p:extLst>
      <p:ext uri="{BB962C8B-B14F-4D97-AF65-F5344CB8AC3E}">
        <p14:creationId xmlns:p14="http://schemas.microsoft.com/office/powerpoint/2010/main" val="266621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Parametrit ovat hakemistossa:</a:t>
            </a:r>
          </a:p>
          <a:p>
            <a:pPr marL="0" indent="0">
              <a:buNone/>
            </a:pPr>
            <a:r>
              <a:rPr lang="fi-FI" b="1" dirty="0"/>
              <a:t>	</a:t>
            </a:r>
            <a:r>
              <a:rPr lang="fi-FI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i-FI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fi-FI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i-FI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xroad</a:t>
            </a:r>
            <a:r>
              <a:rPr lang="fi-FI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i-FI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conf.d</a:t>
            </a:r>
            <a:endParaRPr lang="fi-FI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i-FI" dirty="0"/>
              <a:t>Parametreilla voidaan säätää esimerkiksi käytettyjä tallennushakemistoja ja </a:t>
            </a:r>
            <a:r>
              <a:rPr lang="fi-FI" dirty="0" err="1"/>
              <a:t>cron</a:t>
            </a:r>
            <a:r>
              <a:rPr lang="fi-FI" dirty="0"/>
              <a:t> ajastuksia mm. </a:t>
            </a:r>
            <a:r>
              <a:rPr lang="fi-FI" dirty="0" err="1"/>
              <a:t>messagelogien</a:t>
            </a:r>
            <a:r>
              <a:rPr lang="fi-FI" dirty="0"/>
              <a:t> purkamiseen kannasta</a:t>
            </a:r>
          </a:p>
          <a:p>
            <a:r>
              <a:rPr lang="fi-FI" dirty="0"/>
              <a:t>Omat parametrit eri komponenteille</a:t>
            </a:r>
          </a:p>
          <a:p>
            <a:pPr lvl="1"/>
            <a:r>
              <a:rPr lang="fi-FI" dirty="0"/>
              <a:t>Proxy.ini, signer.ini, common.ini...</a:t>
            </a:r>
          </a:p>
          <a:p>
            <a:pPr lvl="1"/>
            <a:r>
              <a:rPr lang="fi-FI" dirty="0"/>
              <a:t>Paikalliset muutokset tehdään</a:t>
            </a:r>
            <a:r>
              <a:rPr lang="fi-FI" b="1" dirty="0"/>
              <a:t> local.ini </a:t>
            </a:r>
            <a:r>
              <a:rPr lang="fi-FI" dirty="0"/>
              <a:t>tiedostoon</a:t>
            </a:r>
          </a:p>
          <a:p>
            <a:pPr marL="0" indent="0">
              <a:buNone/>
            </a:pPr>
            <a:endParaRPr lang="fi-FI" dirty="0"/>
          </a:p>
        </p:txBody>
      </p:sp>
      <p:sp>
        <p:nvSpPr>
          <p:cNvPr id="3" name="Otsikk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Konfiguraatioparametrit</a:t>
            </a:r>
          </a:p>
        </p:txBody>
      </p:sp>
    </p:spTree>
    <p:extLst>
      <p:ext uri="{BB962C8B-B14F-4D97-AF65-F5344CB8AC3E}">
        <p14:creationId xmlns:p14="http://schemas.microsoft.com/office/powerpoint/2010/main" val="4049760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in paikkamerkki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Liitetiedostot tallentuvat väliaikaisesti liityntäpalvelimen levylle</a:t>
            </a:r>
          </a:p>
          <a:p>
            <a:r>
              <a:rPr lang="fi-FI" dirty="0"/>
              <a:t>Levytila asettaa maksimin käsiteltävien liitteiden koolle</a:t>
            </a:r>
          </a:p>
          <a:p>
            <a:endParaRPr lang="fi-FI" dirty="0"/>
          </a:p>
          <a:p>
            <a:endParaRPr lang="fi-FI" dirty="0"/>
          </a:p>
          <a:p>
            <a:endParaRPr lang="fi-FI" dirty="0"/>
          </a:p>
        </p:txBody>
      </p:sp>
      <p:sp>
        <p:nvSpPr>
          <p:cNvPr id="3" name="Otsikk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Levytila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519" y="3093037"/>
            <a:ext cx="6014961" cy="361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199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Kaikki viestit (header aina, ja body jos on konffattu), sekä niiden tiivisteet ja allekirjoitukset, tallentuvat kantaan jälkikäteistä todennusta varten</a:t>
            </a:r>
          </a:p>
          <a:p>
            <a:r>
              <a:rPr lang="fi-FI" dirty="0"/>
              <a:t>Kannasta niitä puretaan zip-tiedostoihin ajastetusti</a:t>
            </a:r>
          </a:p>
          <a:p>
            <a:r>
              <a:rPr lang="fi-FI" dirty="0"/>
              <a:t>Zip-tiedostot täyttävät levyn, ellei niitä siirretä muualle</a:t>
            </a:r>
          </a:p>
          <a:p>
            <a:endParaRPr lang="fi-FI" dirty="0"/>
          </a:p>
          <a:p>
            <a:endParaRPr lang="fi-FI" dirty="0"/>
          </a:p>
          <a:p>
            <a:endParaRPr lang="fi-FI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Levytilan vapauttaminen, messagelog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490949"/>
              </p:ext>
            </p:extLst>
          </p:nvPr>
        </p:nvGraphicFramePr>
        <p:xfrm>
          <a:off x="1722092" y="4421528"/>
          <a:ext cx="8747815" cy="234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7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68639">
                <a:tc>
                  <a:txBody>
                    <a:bodyPr/>
                    <a:lstStyle/>
                    <a:p>
                      <a:r>
                        <a:rPr lang="fi-FI" sz="1800" baseline="0" dirty="0">
                          <a:latin typeface="Consolas" panose="020B0609020204030204" pitchFamily="49" charset="0"/>
                        </a:rPr>
                        <a:t>/var/lib/xroad/</a:t>
                      </a:r>
                    </a:p>
                    <a:p>
                      <a:r>
                        <a:rPr lang="fi-FI" sz="1600" baseline="0" dirty="0" err="1">
                          <a:latin typeface="Consolas" panose="020B0609020204030204" pitchFamily="49" charset="0"/>
                        </a:rPr>
                        <a:t>xroad</a:t>
                      </a:r>
                      <a:r>
                        <a:rPr lang="fi-FI" sz="1600" baseline="0" dirty="0">
                          <a:latin typeface="Consolas" panose="020B0609020204030204" pitchFamily="49" charset="0"/>
                        </a:rPr>
                        <a:t> xroad    86747 mlog-20151104124708-20151104134708-CtkXgZXqZU.zip</a:t>
                      </a:r>
                    </a:p>
                    <a:p>
                      <a:r>
                        <a:rPr lang="fi-FI" sz="1600" baseline="0" dirty="0">
                          <a:latin typeface="Consolas" panose="020B0609020204030204" pitchFamily="49" charset="0"/>
                        </a:rPr>
                        <a:t>xroad xroad    85209 mlog-20151104144708-20151105114708-07P4eG2vz6.zip</a:t>
                      </a:r>
                    </a:p>
                    <a:p>
                      <a:r>
                        <a:rPr lang="fi-FI" sz="1600" baseline="0" dirty="0">
                          <a:latin typeface="Consolas" panose="020B0609020204030204" pitchFamily="49" charset="0"/>
                        </a:rPr>
                        <a:t>xroad xroad   170094 mlog-20151105124708-20151105174708-4uyLNuAFLF.zip</a:t>
                      </a:r>
                    </a:p>
                    <a:p>
                      <a:r>
                        <a:rPr lang="fi-FI" sz="1600" baseline="0" dirty="0">
                          <a:latin typeface="Consolas" panose="020B0609020204030204" pitchFamily="49" charset="0"/>
                        </a:rPr>
                        <a:t>xroad xroad   150267 mlog-20151105184708-20151105235129-LAUPLoXVB2.zip</a:t>
                      </a:r>
                    </a:p>
                    <a:p>
                      <a:r>
                        <a:rPr lang="fi-FI" sz="1600" baseline="0" dirty="0">
                          <a:latin typeface="Consolas" panose="020B0609020204030204" pitchFamily="49" charset="0"/>
                        </a:rPr>
                        <a:t>xroad xroad   216894 mlog-20151106084711-20151106114712-V9nrMmRV9S.zip</a:t>
                      </a:r>
                    </a:p>
                    <a:p>
                      <a:r>
                        <a:rPr lang="fi-FI" sz="1600" baseline="0" dirty="0">
                          <a:latin typeface="Consolas" panose="020B0609020204030204" pitchFamily="49" charset="0"/>
                        </a:rPr>
                        <a:t>xroad xroad   403668 mlog-20151106120829-20151106174709-IjNCL5Un9F.zip</a:t>
                      </a:r>
                    </a:p>
                    <a:p>
                      <a:r>
                        <a:rPr lang="fi-FI" sz="1600" baseline="0" dirty="0">
                          <a:latin typeface="Consolas" panose="020B0609020204030204" pitchFamily="49" charset="0"/>
                        </a:rPr>
                        <a:t>xroad xroad   268197 mlog-20151106184709-20151109114707-H5qQKOXON0.zip</a:t>
                      </a:r>
                    </a:p>
                  </a:txBody>
                  <a:tcPr marL="180000" marR="180000" marT="180000" marB="180000">
                    <a:solidFill>
                      <a:srgbClr val="A155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1247984"/>
      </p:ext>
    </p:extLst>
  </p:cSld>
  <p:clrMapOvr>
    <a:masterClrMapping/>
  </p:clrMapOvr>
</p:sld>
</file>

<file path=ppt/theme/theme1.xml><?xml version="1.0" encoding="utf-8"?>
<a:theme xmlns:a="http://schemas.openxmlformats.org/drawingml/2006/main" name="Suomi.fi-template">
  <a:themeElements>
    <a:clrScheme name="KAPA">
      <a:dk1>
        <a:srgbClr val="0E1526"/>
      </a:dk1>
      <a:lt1>
        <a:srgbClr val="FFFFFF"/>
      </a:lt1>
      <a:dk2>
        <a:srgbClr val="0E1526"/>
      </a:dk2>
      <a:lt2>
        <a:srgbClr val="FFFFFF"/>
      </a:lt2>
      <a:accent1>
        <a:srgbClr val="1998FF"/>
      </a:accent1>
      <a:accent2>
        <a:srgbClr val="E82375"/>
      </a:accent2>
      <a:accent3>
        <a:srgbClr val="177E09"/>
      </a:accent3>
      <a:accent4>
        <a:srgbClr val="A155AA"/>
      </a:accent4>
      <a:accent5>
        <a:srgbClr val="0061AF"/>
      </a:accent5>
      <a:accent6>
        <a:srgbClr val="F25D0D"/>
      </a:accent6>
      <a:hlink>
        <a:srgbClr val="0061AF"/>
      </a:hlink>
      <a:folHlink>
        <a:srgbClr val="A155AA"/>
      </a:folHlink>
    </a:clrScheme>
    <a:fontScheme name="Corb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ema-Arial" id="{3ABD9CBA-57B4-4185-9578-553916C4903F}" vid="{BA85C9B5-A0AB-4CB8-88CB-24C067F3BA73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Suomi.fi-template_kevyt</Template>
  <TotalTime>243</TotalTime>
  <Words>341</Words>
  <Application>Microsoft Office PowerPoint</Application>
  <PresentationFormat>Laajakuva</PresentationFormat>
  <Paragraphs>104</Paragraphs>
  <Slides>11</Slides>
  <Notes>1</Notes>
  <HiddenSlides>0</HiddenSlides>
  <MMClips>0</MMClips>
  <ScaleCrop>false</ScaleCrop>
  <HeadingPairs>
    <vt:vector size="6" baseType="variant">
      <vt:variant>
        <vt:lpstr>Käytetyt fontit</vt:lpstr>
      </vt:variant>
      <vt:variant>
        <vt:i4>7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11</vt:i4>
      </vt:variant>
    </vt:vector>
  </HeadingPairs>
  <TitlesOfParts>
    <vt:vector size="19" baseType="lpstr">
      <vt:lpstr>Courier New</vt:lpstr>
      <vt:lpstr>Corbel</vt:lpstr>
      <vt:lpstr>Arial</vt:lpstr>
      <vt:lpstr>Source Sans Pro</vt:lpstr>
      <vt:lpstr>Calibri</vt:lpstr>
      <vt:lpstr>Consolas</vt:lpstr>
      <vt:lpstr>Roboto Black</vt:lpstr>
      <vt:lpstr>Suomi.fi-template</vt:lpstr>
      <vt:lpstr>Liityntäpalvelimen admin-toimintoja</vt:lpstr>
      <vt:lpstr>Backup / restore</vt:lpstr>
      <vt:lpstr>Diagnostiikka</vt:lpstr>
      <vt:lpstr>Liityntäpalvelimen prosessit</vt:lpstr>
      <vt:lpstr>Portit</vt:lpstr>
      <vt:lpstr>PIN-koodi</vt:lpstr>
      <vt:lpstr>Konfiguraatioparametrit</vt:lpstr>
      <vt:lpstr>Levytila</vt:lpstr>
      <vt:lpstr>Levytilan vapauttaminen, messagelog</vt:lpstr>
      <vt:lpstr>Levytilan vapauttaminen, tekstilokit</vt:lpstr>
      <vt:lpstr>Lokitiedostot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Palveluväylä</dc:title>
  <dc:subject/>
  <dc:creator>Antti Luoma</dc:creator>
  <cp:keywords/>
  <dc:description/>
  <cp:lastModifiedBy>Antti Luoma</cp:lastModifiedBy>
  <cp:revision>34</cp:revision>
  <dcterms:created xsi:type="dcterms:W3CDTF">2016-10-25T08:05:20Z</dcterms:created>
  <dcterms:modified xsi:type="dcterms:W3CDTF">2016-10-26T15:05:49Z</dcterms:modified>
  <cp:category/>
</cp:coreProperties>
</file>