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8"/>
  </p:notesMasterIdLst>
  <p:handoutMasterIdLst>
    <p:handoutMasterId r:id="rId9"/>
  </p:handoutMasterIdLst>
  <p:sldIdLst>
    <p:sldId id="282" r:id="rId2"/>
    <p:sldId id="283" r:id="rId3"/>
    <p:sldId id="284" r:id="rId4"/>
    <p:sldId id="285" r:id="rId5"/>
    <p:sldId id="286" r:id="rId6"/>
    <p:sldId id="287" r:id="rId7"/>
  </p:sldIdLst>
  <p:sldSz cx="12192000" cy="6858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09"/>
    <a:srgbClr val="0061AF"/>
    <a:srgbClr val="E82375"/>
    <a:srgbClr val="F25D0D"/>
    <a:srgbClr val="A155AA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2759" autoAdjust="0"/>
  </p:normalViewPr>
  <p:slideViewPr>
    <p:cSldViewPr snapToGrid="0">
      <p:cViewPr varScale="1">
        <p:scale>
          <a:sx n="41" d="100"/>
          <a:sy n="41" d="100"/>
        </p:scale>
        <p:origin x="895" y="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suomi.fi/palveluntarjoajille/palveluvayla/tekninen-aineisto/x-road-tiedonsiirtoprotokolla-2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dev-ss1.i.palveluvayla.com/wsdl?...getRandom&amp;version=v1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Liityntäpalvelimet välittävät ainoastaan tietyn formaatin mukaisia SOAP viestejä. Lisätietoa osoitteesta: </a:t>
            </a:r>
          </a:p>
          <a:p>
            <a:pPr lvl="1"/>
            <a:r>
              <a:rPr lang="fi-FI" dirty="0">
                <a:hlinkClick r:id="rId2"/>
              </a:rPr>
              <a:t>http://esuomi.fi/palveluntarjoajille/palveluvayla/tekninen-aineisto/x-road-tiedonsiirtoprotokolla-2/</a:t>
            </a:r>
            <a:endParaRPr lang="fi-FI" dirty="0"/>
          </a:p>
          <a:p>
            <a:r>
              <a:rPr lang="fi-FI" dirty="0"/>
              <a:t>SOAP 1.1 </a:t>
            </a:r>
            <a:r>
              <a:rPr lang="fi-FI" dirty="0" err="1"/>
              <a:t>document</a:t>
            </a:r>
            <a:r>
              <a:rPr lang="fi-FI" dirty="0"/>
              <a:t> </a:t>
            </a:r>
            <a:r>
              <a:rPr lang="fi-FI" dirty="0" err="1"/>
              <a:t>literal</a:t>
            </a:r>
            <a:r>
              <a:rPr lang="fi-FI" dirty="0"/>
              <a:t> palveluja</a:t>
            </a:r>
          </a:p>
          <a:p>
            <a:r>
              <a:rPr lang="fi-FI" dirty="0"/>
              <a:t>SOAP </a:t>
            </a:r>
            <a:r>
              <a:rPr lang="fi-FI" dirty="0" err="1"/>
              <a:t>headereissa</a:t>
            </a:r>
            <a:r>
              <a:rPr lang="fi-FI" dirty="0"/>
              <a:t> pitää olla X-Roadin omat kentät</a:t>
            </a:r>
          </a:p>
          <a:p>
            <a:r>
              <a:rPr lang="fi-FI" dirty="0"/>
              <a:t>SOAP </a:t>
            </a:r>
            <a:r>
              <a:rPr lang="fi-FI" dirty="0" err="1"/>
              <a:t>bodyn</a:t>
            </a:r>
            <a:r>
              <a:rPr lang="fi-FI" dirty="0"/>
              <a:t> rakenteen pitää noudattaa määriteltyjä käytäntöjä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X-Road SOAP-protokolla</a:t>
            </a:r>
          </a:p>
        </p:txBody>
      </p:sp>
    </p:spTree>
    <p:extLst>
      <p:ext uri="{BB962C8B-B14F-4D97-AF65-F5344CB8AC3E}">
        <p14:creationId xmlns:p14="http://schemas.microsoft.com/office/powerpoint/2010/main" val="422022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X-Road SOAP protokolla, </a:t>
            </a:r>
            <a:r>
              <a:rPr lang="fi-FI" dirty="0" err="1"/>
              <a:t>header</a:t>
            </a:r>
            <a:endParaRPr lang="fi-FI" dirty="0"/>
          </a:p>
        </p:txBody>
      </p:sp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08379"/>
              </p:ext>
            </p:extLst>
          </p:nvPr>
        </p:nvGraphicFramePr>
        <p:xfrm>
          <a:off x="1844888" y="1860690"/>
          <a:ext cx="8502224" cy="44475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8826">
                  <a:extLst>
                    <a:ext uri="{9D8B030D-6E8A-4147-A177-3AD203B41FA5}">
                      <a16:colId xmlns:a16="http://schemas.microsoft.com/office/drawing/2014/main" val="1707392688"/>
                    </a:ext>
                  </a:extLst>
                </a:gridCol>
                <a:gridCol w="6493398">
                  <a:extLst>
                    <a:ext uri="{9D8B030D-6E8A-4147-A177-3AD203B41FA5}">
                      <a16:colId xmlns:a16="http://schemas.microsoft.com/office/drawing/2014/main" val="4231816584"/>
                    </a:ext>
                  </a:extLst>
                </a:gridCol>
              </a:tblGrid>
              <a:tr h="481796">
                <a:tc>
                  <a:txBody>
                    <a:bodyPr/>
                    <a:lstStyle/>
                    <a:p>
                      <a:r>
                        <a:rPr lang="fi-FI" sz="1600" dirty="0" err="1"/>
                        <a:t>Header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Selitys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94860"/>
                  </a:ext>
                </a:extLst>
              </a:tr>
              <a:tr h="4379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 err="1"/>
                        <a:t>protocolVersion</a:t>
                      </a:r>
                      <a:endParaRPr lang="fi-FI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Vakio ”4.x”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99890"/>
                  </a:ext>
                </a:extLst>
              </a:tr>
              <a:tr h="746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/>
                        <a:t>id</a:t>
                      </a:r>
                    </a:p>
                    <a:p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/>
                        <a:t>Viestin tunniste. Uniikit tunnisteet hyvä käytäntö. Tietyt </a:t>
                      </a:r>
                      <a:r>
                        <a:rPr lang="fi-FI" sz="1200" dirty="0" err="1"/>
                        <a:t>admin</a:t>
                      </a:r>
                      <a:r>
                        <a:rPr lang="fi-FI" sz="1200" dirty="0"/>
                        <a:t>-toiminnot hyödyntävät (viestilokista haku)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1301"/>
                  </a:ext>
                </a:extLst>
              </a:tr>
              <a:tr h="4379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 err="1"/>
                        <a:t>userId</a:t>
                      </a:r>
                      <a:endParaRPr lang="fi-FI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/>
                        <a:t>Toisin kuin Virossa, ei ole loppukäyttäjän tunniste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17261"/>
                  </a:ext>
                </a:extLst>
              </a:tr>
              <a:tr h="1051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 err="1"/>
                        <a:t>client</a:t>
                      </a:r>
                      <a:endParaRPr lang="fi-FI" sz="1400" dirty="0"/>
                    </a:p>
                    <a:p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sz="1200" dirty="0"/>
                        <a:t>- Kutsujan koordinaatit </a:t>
                      </a:r>
                      <a:r>
                        <a:rPr lang="en-US" sz="1200" dirty="0" err="1"/>
                        <a:t>instanssi</a:t>
                      </a:r>
                      <a:r>
                        <a:rPr lang="en-US" sz="1200" dirty="0"/>
                        <a:t>/member class/member code/subsystem code</a:t>
                      </a:r>
                    </a:p>
                    <a:p>
                      <a:pPr lvl="0"/>
                      <a:endParaRPr lang="en-US" sz="1200" dirty="0"/>
                    </a:p>
                    <a:p>
                      <a:pPr lvl="0"/>
                      <a:r>
                        <a:rPr lang="en-US" sz="1200" dirty="0"/>
                        <a:t>- </a:t>
                      </a:r>
                      <a:r>
                        <a:rPr lang="en-US" sz="1200" dirty="0" err="1"/>
                        <a:t>objectType</a:t>
                      </a:r>
                      <a:r>
                        <a:rPr lang="en-US" sz="1200" dirty="0"/>
                        <a:t> = SUBSYSTEM</a:t>
                      </a:r>
                      <a:endParaRPr lang="fi-FI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58060"/>
                  </a:ext>
                </a:extLst>
              </a:tr>
              <a:tr h="8540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 err="1"/>
                        <a:t>service</a:t>
                      </a:r>
                      <a:endParaRPr lang="fi-FI" sz="1400" dirty="0"/>
                    </a:p>
                    <a:p>
                      <a:endParaRPr lang="fi-FI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/>
                        <a:t>Palvelun koordinaatit: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instanssi</a:t>
                      </a:r>
                      <a:r>
                        <a:rPr lang="en-US" sz="1400" dirty="0"/>
                        <a:t>/member class/member code/subsystem code/service code/service version</a:t>
                      </a:r>
                      <a:endParaRPr lang="fi-FI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38346"/>
                  </a:ext>
                </a:extLst>
              </a:tr>
              <a:tr h="4379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 err="1"/>
                        <a:t>requestHash</a:t>
                      </a:r>
                      <a:endParaRPr lang="fi-FI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/>
                        <a:t>Tiiviste vastausviestille (liityntäpalvelin </a:t>
                      </a:r>
                      <a:r>
                        <a:rPr lang="fi-FI" sz="1400" dirty="0" err="1"/>
                        <a:t>populoi</a:t>
                      </a:r>
                      <a:r>
                        <a:rPr lang="fi-FI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8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3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Bodyn</a:t>
            </a:r>
            <a:r>
              <a:rPr lang="fi-FI" dirty="0"/>
              <a:t> sisällä oltava tasan yksi, palvelun nimen mukainen elementti</a:t>
            </a:r>
          </a:p>
          <a:p>
            <a:r>
              <a:rPr lang="fi-FI" dirty="0"/>
              <a:t>Viestejä </a:t>
            </a:r>
            <a:r>
              <a:rPr lang="fi-FI" dirty="0" err="1"/>
              <a:t>lokitetaan</a:t>
            </a:r>
            <a:r>
              <a:rPr lang="fi-FI" dirty="0"/>
              <a:t> (kanta, tiedostojärjestelmä)</a:t>
            </a:r>
          </a:p>
          <a:p>
            <a:pPr lvl="1"/>
            <a:r>
              <a:rPr lang="fi-FI" dirty="0"/>
              <a:t>SOAP </a:t>
            </a:r>
            <a:r>
              <a:rPr lang="fi-FI" dirty="0" err="1"/>
              <a:t>body</a:t>
            </a:r>
            <a:r>
              <a:rPr lang="fi-FI" dirty="0"/>
              <a:t> voidaan olla </a:t>
            </a:r>
            <a:r>
              <a:rPr lang="fi-FI" dirty="0" err="1"/>
              <a:t>lokittamatta</a:t>
            </a:r>
            <a:r>
              <a:rPr lang="fi-FI" dirty="0"/>
              <a:t> (henkilörekisteriasiat)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X-Road SOAP-protokolla, </a:t>
            </a:r>
            <a:r>
              <a:rPr lang="fi-FI" dirty="0" err="1"/>
              <a:t>body</a:t>
            </a:r>
            <a:endParaRPr lang="fi-FI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68163"/>
              </p:ext>
            </p:extLst>
          </p:nvPr>
        </p:nvGraphicFramePr>
        <p:xfrm>
          <a:off x="3061505" y="3981692"/>
          <a:ext cx="5081286" cy="10938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8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3808">
                <a:tc>
                  <a:txBody>
                    <a:bodyPr/>
                    <a:lstStyle/>
                    <a:p>
                      <a:r>
                        <a:rPr lang="fi-FI" sz="1400" baseline="0" dirty="0"/>
                        <a:t> &lt;soapenv:Body&gt;</a:t>
                      </a:r>
                    </a:p>
                    <a:p>
                      <a:r>
                        <a:rPr lang="fi-FI" sz="1400" baseline="0" dirty="0"/>
                        <a:t>      &lt;prod:getRandom&gt;foo&lt;/prod:getRandom&gt;</a:t>
                      </a:r>
                    </a:p>
                    <a:p>
                      <a:r>
                        <a:rPr lang="fi-FI" sz="1400" baseline="0" dirty="0"/>
                        <a:t>   &lt;/soapenv:Body&gt;</a:t>
                      </a:r>
                      <a:endParaRPr lang="fi-FI" sz="14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8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Vastauksessa kuuluu olla yksi elementti, &lt;palvelun nimi&gt; + </a:t>
            </a:r>
            <a:r>
              <a:rPr lang="fi-FI" dirty="0" err="1"/>
              <a:t>Response</a:t>
            </a:r>
            <a:endParaRPr lang="fi-FI" dirty="0"/>
          </a:p>
          <a:p>
            <a:r>
              <a:rPr lang="fi-FI" dirty="0"/>
              <a:t>Tämän elementin sisällä </a:t>
            </a:r>
            <a:r>
              <a:rPr lang="fi-FI" i="1" dirty="0"/>
              <a:t>kuuluisi</a:t>
            </a:r>
            <a:r>
              <a:rPr lang="fi-FI" dirty="0"/>
              <a:t> olla (vain konventioita)</a:t>
            </a:r>
          </a:p>
          <a:p>
            <a:pPr lvl="1"/>
            <a:r>
              <a:rPr lang="fi-FI" dirty="0"/>
              <a:t>Pyynnön *</a:t>
            </a:r>
            <a:r>
              <a:rPr lang="fi-FI" dirty="0" err="1"/>
              <a:t>Request</a:t>
            </a:r>
            <a:r>
              <a:rPr lang="fi-FI" dirty="0"/>
              <a:t>-elementin sisältö &lt;</a:t>
            </a:r>
            <a:r>
              <a:rPr lang="fi-FI" dirty="0" err="1"/>
              <a:t>request</a:t>
            </a:r>
            <a:r>
              <a:rPr lang="fi-FI" dirty="0"/>
              <a:t>&gt; elementin sisällä</a:t>
            </a:r>
          </a:p>
          <a:p>
            <a:pPr lvl="1"/>
            <a:r>
              <a:rPr lang="fi-FI" dirty="0"/>
              <a:t>Varsinainen vastaus &lt;</a:t>
            </a:r>
            <a:r>
              <a:rPr lang="fi-FI" dirty="0" err="1"/>
              <a:t>response</a:t>
            </a:r>
            <a:r>
              <a:rPr lang="fi-FI" dirty="0"/>
              <a:t>&gt; elementin sisällä</a:t>
            </a:r>
          </a:p>
          <a:p>
            <a:r>
              <a:rPr lang="fi-FI" dirty="0"/>
              <a:t>Vastauksessa tulee olla samat SOAP </a:t>
            </a:r>
            <a:r>
              <a:rPr lang="fi-FI" dirty="0" err="1"/>
              <a:t>header</a:t>
            </a:r>
            <a:r>
              <a:rPr lang="fi-FI" dirty="0"/>
              <a:t> elementit kun kutsussa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Vastaussanoma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25405"/>
              </p:ext>
            </p:extLst>
          </p:nvPr>
        </p:nvGraphicFramePr>
        <p:xfrm>
          <a:off x="2709592" y="4479403"/>
          <a:ext cx="6772815" cy="1777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147">
                <a:tc>
                  <a:txBody>
                    <a:bodyPr/>
                    <a:lstStyle/>
                    <a:p>
                      <a:r>
                        <a:rPr lang="fi-FI" sz="1600" baseline="0" dirty="0"/>
                        <a:t> </a:t>
                      </a:r>
                      <a:r>
                        <a:rPr lang="fi-FI" sz="1100" baseline="0" dirty="0"/>
                        <a:t>&lt;SOAP-ENV:Body&gt;</a:t>
                      </a:r>
                    </a:p>
                    <a:p>
                      <a:r>
                        <a:rPr lang="fi-FI" sz="1100" baseline="0" dirty="0"/>
                        <a:t>      &lt;ts1:getRandomResponse xmlns:ts1="http://test.x-road.fi/producer"&gt;</a:t>
                      </a:r>
                    </a:p>
                    <a:p>
                      <a:r>
                        <a:rPr lang="fi-FI" sz="1100" baseline="0" dirty="0"/>
                        <a:t>         &lt;ts1:request/&gt;</a:t>
                      </a:r>
                    </a:p>
                    <a:p>
                      <a:r>
                        <a:rPr lang="fi-FI" sz="1100" baseline="0" dirty="0"/>
                        <a:t>         &lt;ts1:response&gt;</a:t>
                      </a:r>
                    </a:p>
                    <a:p>
                      <a:r>
                        <a:rPr lang="fi-FI" sz="1100" baseline="0" dirty="0"/>
                        <a:t>            &lt;ts1:data&gt;27&lt;/ts1:data&gt;</a:t>
                      </a:r>
                    </a:p>
                    <a:p>
                      <a:r>
                        <a:rPr lang="fi-FI" sz="1100" baseline="0" dirty="0"/>
                        <a:t>         &lt;/ts1:response&gt;</a:t>
                      </a:r>
                    </a:p>
                    <a:p>
                      <a:r>
                        <a:rPr lang="fi-FI" sz="1100" baseline="0" dirty="0"/>
                        <a:t>      &lt;/ts1:getRandomResponse&gt;</a:t>
                      </a:r>
                    </a:p>
                    <a:p>
                      <a:r>
                        <a:rPr lang="fi-FI" sz="1100" baseline="0" dirty="0"/>
                        <a:t>   &lt;/SOAP-ENV:Body&gt;</a:t>
                      </a:r>
                      <a:endParaRPr lang="fi-FI" sz="11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85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/>
              <a:t>Paljon sääntöjä viestin rakenteelle</a:t>
            </a:r>
            <a:r>
              <a:rPr lang="fi-FI" dirty="0"/>
              <a:t>!</a:t>
            </a:r>
          </a:p>
          <a:p>
            <a:r>
              <a:rPr lang="fi-FI" dirty="0"/>
              <a:t>Liityntäpalvelimet tarkistavat useimpien käytäntöjen noudattamisen ja kieltäytyvät siirtämästä viestiä jos niitä ei noudatettu</a:t>
            </a:r>
          </a:p>
          <a:p>
            <a:r>
              <a:rPr lang="fi-FI" dirty="0"/>
              <a:t>SOAP </a:t>
            </a:r>
            <a:r>
              <a:rPr lang="fi-FI" dirty="0" err="1"/>
              <a:t>envelope</a:t>
            </a:r>
            <a:r>
              <a:rPr lang="fi-FI" dirty="0"/>
              <a:t> </a:t>
            </a:r>
            <a:r>
              <a:rPr lang="fi-FI" dirty="0" err="1"/>
              <a:t>schemavalidoidaan</a:t>
            </a:r>
            <a:endParaRPr lang="fi-FI" dirty="0"/>
          </a:p>
          <a:p>
            <a:pPr lvl="1"/>
            <a:r>
              <a:rPr lang="fi-FI" dirty="0"/>
              <a:t>Viestin </a:t>
            </a:r>
            <a:r>
              <a:rPr lang="fi-FI" dirty="0" err="1"/>
              <a:t>bodyä</a:t>
            </a:r>
            <a:r>
              <a:rPr lang="fi-FI" dirty="0"/>
              <a:t> ei </a:t>
            </a:r>
            <a:r>
              <a:rPr lang="fi-FI" dirty="0" err="1"/>
              <a:t>schemavalidoida</a:t>
            </a:r>
            <a:endParaRPr lang="fi-FI" dirty="0"/>
          </a:p>
          <a:p>
            <a:pPr lvl="1"/>
            <a:r>
              <a:rPr lang="fi-FI" dirty="0" err="1"/>
              <a:t>Bodynkin</a:t>
            </a:r>
            <a:r>
              <a:rPr lang="fi-FI" dirty="0"/>
              <a:t> kuuluu olla </a:t>
            </a:r>
            <a:r>
              <a:rPr lang="fi-FI" dirty="0" err="1"/>
              <a:t>well-formed</a:t>
            </a:r>
            <a:r>
              <a:rPr lang="fi-FI" dirty="0"/>
              <a:t> XML</a:t>
            </a:r>
          </a:p>
          <a:p>
            <a:r>
              <a:rPr lang="fi-FI" dirty="0"/>
              <a:t>Jotta kaikkiin integroitaviin liittymiin ei tarvitse työläästi toteuttaa X-Roadin vaatimia ominaispiirteitä, kannatta harkita jotain uudelleenkäytettävää </a:t>
            </a:r>
            <a:r>
              <a:rPr lang="fi-FI" b="1" dirty="0" err="1"/>
              <a:t>adapter</a:t>
            </a:r>
            <a:r>
              <a:rPr lang="fi-FI" b="1" dirty="0"/>
              <a:t> </a:t>
            </a:r>
            <a:r>
              <a:rPr lang="fi-FI" b="1" dirty="0" err="1"/>
              <a:t>service</a:t>
            </a:r>
            <a:r>
              <a:rPr lang="fi-FI" b="1" dirty="0"/>
              <a:t> </a:t>
            </a:r>
            <a:r>
              <a:rPr lang="fi-FI" dirty="0"/>
              <a:t>ratkaisua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Validointi</a:t>
            </a:r>
          </a:p>
        </p:txBody>
      </p:sp>
    </p:spTree>
    <p:extLst>
      <p:ext uri="{BB962C8B-B14F-4D97-AF65-F5344CB8AC3E}">
        <p14:creationId xmlns:p14="http://schemas.microsoft.com/office/powerpoint/2010/main" val="208420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>
                <a:hlinkClick r:id="rId2"/>
              </a:rPr>
              <a:t>http://fdev-ss1.i.palveluvayla.com/</a:t>
            </a:r>
            <a:r>
              <a:rPr lang="fi-FI" dirty="0" err="1">
                <a:hlinkClick r:id="rId2"/>
              </a:rPr>
              <a:t>wsdl</a:t>
            </a:r>
            <a:r>
              <a:rPr lang="fi-FI" dirty="0">
                <a:hlinkClick r:id="rId2"/>
              </a:rPr>
              <a:t>?...</a:t>
            </a:r>
            <a:r>
              <a:rPr lang="fi-FI" dirty="0" err="1">
                <a:hlinkClick r:id="rId2"/>
              </a:rPr>
              <a:t>getRandom&amp;version</a:t>
            </a:r>
            <a:r>
              <a:rPr lang="fi-FI" dirty="0">
                <a:hlinkClick r:id="rId2"/>
              </a:rPr>
              <a:t>=v1</a:t>
            </a:r>
            <a:endParaRPr lang="fi-FI" sz="3200" dirty="0"/>
          </a:p>
          <a:p>
            <a:endParaRPr lang="fi-FI" sz="2000" dirty="0"/>
          </a:p>
          <a:p>
            <a:r>
              <a:rPr lang="fi-FI" sz="2000" dirty="0"/>
              <a:t>Esitellään </a:t>
            </a:r>
            <a:r>
              <a:rPr lang="fi-FI" sz="2000" dirty="0" err="1"/>
              <a:t>xroadin</a:t>
            </a:r>
            <a:r>
              <a:rPr lang="fi-FI" sz="2000" dirty="0"/>
              <a:t> </a:t>
            </a:r>
            <a:r>
              <a:rPr lang="fi-FI" sz="2000" dirty="0" err="1"/>
              <a:t>headerit</a:t>
            </a:r>
            <a:r>
              <a:rPr lang="fi-FI" sz="2000" dirty="0"/>
              <a:t>:</a:t>
            </a:r>
            <a:endParaRPr lang="fi-FI" sz="2400" dirty="0"/>
          </a:p>
          <a:p>
            <a:pPr marL="0" indent="0">
              <a:buNone/>
            </a:pPr>
            <a:endParaRPr lang="fi-FI" sz="2400" dirty="0"/>
          </a:p>
          <a:p>
            <a:pPr marL="0" indent="0">
              <a:buNone/>
            </a:pPr>
            <a:endParaRPr lang="fi-FI" sz="2400" dirty="0"/>
          </a:p>
          <a:p>
            <a:pPr marL="0" indent="0">
              <a:buNone/>
            </a:pPr>
            <a:endParaRPr lang="fi-FI" sz="2400" dirty="0"/>
          </a:p>
          <a:p>
            <a:r>
              <a:rPr lang="fi-FI" sz="2000" dirty="0"/>
              <a:t>Tyyli on </a:t>
            </a:r>
            <a:r>
              <a:rPr lang="fi-FI" sz="2000" dirty="0" err="1"/>
              <a:t>document</a:t>
            </a:r>
            <a:r>
              <a:rPr lang="fi-FI" sz="2000" dirty="0"/>
              <a:t> / </a:t>
            </a:r>
            <a:r>
              <a:rPr lang="fi-FI" sz="2000" dirty="0" err="1"/>
              <a:t>literal</a:t>
            </a:r>
            <a:r>
              <a:rPr lang="fi-FI" sz="2000" dirty="0"/>
              <a:t>: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WSDL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8689"/>
              </p:ext>
            </p:extLst>
          </p:nvPr>
        </p:nvGraphicFramePr>
        <p:xfrm>
          <a:off x="4500723" y="2675569"/>
          <a:ext cx="5366594" cy="145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0937">
                <a:tc>
                  <a:txBody>
                    <a:bodyPr/>
                    <a:lstStyle/>
                    <a:p>
                      <a:r>
                        <a:rPr lang="fi-FI" sz="900" baseline="0" dirty="0"/>
                        <a:t> &lt;wsdl:message name="requestheader"&gt;</a:t>
                      </a:r>
                    </a:p>
                    <a:p>
                      <a:r>
                        <a:rPr lang="fi-FI" sz="900" baseline="0" dirty="0"/>
                        <a:t>        &lt;wsdl:part name="client" element="xrd:client" /&gt;</a:t>
                      </a:r>
                    </a:p>
                    <a:p>
                      <a:r>
                        <a:rPr lang="fi-FI" sz="900" baseline="0" dirty="0"/>
                        <a:t>        &lt;wsdl:part name="service" element="xrd:service" /&gt;</a:t>
                      </a:r>
                    </a:p>
                    <a:p>
                      <a:r>
                        <a:rPr lang="fi-FI" sz="900" baseline="0" dirty="0"/>
                        <a:t>        &lt;wsdl:part name="userId" element="xrd:userId" /&gt;</a:t>
                      </a:r>
                    </a:p>
                    <a:p>
                      <a:r>
                        <a:rPr lang="fi-FI" sz="900" baseline="0" dirty="0"/>
                        <a:t>        &lt;wsdl:part name="id" element="xrd:id" /&gt;</a:t>
                      </a:r>
                    </a:p>
                    <a:p>
                      <a:r>
                        <a:rPr lang="fi-FI" sz="900" baseline="0" dirty="0"/>
                        <a:t>        &lt;wsdl:part name="issue" element="xrd:issue"/&gt;</a:t>
                      </a:r>
                    </a:p>
                    <a:p>
                      <a:r>
                        <a:rPr lang="fi-FI" sz="900" baseline="0" dirty="0"/>
                        <a:t>        &lt;wsdl:part name="protocolVersion" element="xrd:protocolVersion" /&gt;</a:t>
                      </a:r>
                    </a:p>
                    <a:p>
                      <a:r>
                        <a:rPr lang="fi-FI" sz="900" baseline="0" dirty="0"/>
                        <a:t>    &lt;/wsdl:message&gt;</a:t>
                      </a:r>
                      <a:endParaRPr lang="fi-FI" sz="9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4770"/>
              </p:ext>
            </p:extLst>
          </p:nvPr>
        </p:nvGraphicFramePr>
        <p:xfrm>
          <a:off x="4500723" y="4624140"/>
          <a:ext cx="5366594" cy="17350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5039">
                <a:tc>
                  <a:txBody>
                    <a:bodyPr/>
                    <a:lstStyle/>
                    <a:p>
                      <a:r>
                        <a:rPr lang="fi-FI" sz="900" baseline="0" dirty="0"/>
                        <a:t>  &lt;wsdl:binding name="testServiceBinding" type="tns:testServicePortType"&gt;</a:t>
                      </a:r>
                    </a:p>
                    <a:p>
                      <a:r>
                        <a:rPr lang="fi-FI" sz="900" baseline="0" dirty="0"/>
                        <a:t>        &lt;soap:binding style="document" </a:t>
                      </a:r>
                    </a:p>
                    <a:p>
                      <a:r>
                        <a:rPr lang="fi-FI" sz="900" baseline="0" dirty="0"/>
                        <a:t>                      transport="http://schemas.xmlsoap.org/soap/http" /&gt;</a:t>
                      </a:r>
                    </a:p>
                    <a:p>
                      <a:r>
                        <a:rPr lang="fi-FI" sz="900" baseline="0" dirty="0"/>
                        <a:t>        &lt;wsdl:operation name="getRandom"&gt;</a:t>
                      </a:r>
                    </a:p>
                    <a:p>
                      <a:r>
                        <a:rPr lang="fi-FI" sz="900" baseline="0" dirty="0"/>
                        <a:t>            &lt;soap:operation soapAction="" style="document" /&gt;</a:t>
                      </a:r>
                    </a:p>
                    <a:p>
                      <a:r>
                        <a:rPr lang="fi-FI" sz="900" baseline="0" dirty="0"/>
                        <a:t>            &lt;id:version&gt;v1&lt;/id:version&gt;</a:t>
                      </a:r>
                    </a:p>
                    <a:p>
                      <a:r>
                        <a:rPr lang="fi-FI" sz="900" baseline="0" dirty="0"/>
                        <a:t>            &lt;wsdl:input&gt;</a:t>
                      </a:r>
                    </a:p>
                    <a:p>
                      <a:r>
                        <a:rPr lang="fi-FI" sz="900" baseline="0" dirty="0"/>
                        <a:t>                &lt;soap:body parts="body" use="literal"/&gt;</a:t>
                      </a:r>
                    </a:p>
                    <a:p>
                      <a:r>
                        <a:rPr lang="fi-FI" sz="900" baseline="0" dirty="0"/>
                        <a:t>                &lt;soap:header message="tns:requestheader" part="client" </a:t>
                      </a:r>
                    </a:p>
                    <a:p>
                      <a:r>
                        <a:rPr lang="fi-FI" sz="900" baseline="0" dirty="0"/>
                        <a:t>                             use="literal"/&gt;</a:t>
                      </a:r>
                      <a:endParaRPr lang="fi-FI" sz="9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9111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197</TotalTime>
  <Words>460</Words>
  <Application>Microsoft Office PowerPoint</Application>
  <PresentationFormat>Laajakuva</PresentationFormat>
  <Paragraphs>78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3" baseType="lpstr">
      <vt:lpstr>Corbel</vt:lpstr>
      <vt:lpstr>Roboto Black</vt:lpstr>
      <vt:lpstr>Arial</vt:lpstr>
      <vt:lpstr>Calibri</vt:lpstr>
      <vt:lpstr>Source Sans Pro</vt:lpstr>
      <vt:lpstr>Consolas</vt:lpstr>
      <vt:lpstr>Suomi.fi-template</vt:lpstr>
      <vt:lpstr>X-Road SOAP-protokolla</vt:lpstr>
      <vt:lpstr>X-Road SOAP protokolla, header</vt:lpstr>
      <vt:lpstr>X-Road SOAP-protokolla, body</vt:lpstr>
      <vt:lpstr>Vastaussanoma</vt:lpstr>
      <vt:lpstr>Validointi</vt:lpstr>
      <vt:lpstr>WSDL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22</cp:revision>
  <dcterms:created xsi:type="dcterms:W3CDTF">2016-10-25T08:05:20Z</dcterms:created>
  <dcterms:modified xsi:type="dcterms:W3CDTF">2016-10-26T13:03:52Z</dcterms:modified>
  <cp:category/>
</cp:coreProperties>
</file>