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4"/>
  </p:sldMasterIdLst>
  <p:notesMasterIdLst>
    <p:notesMasterId r:id="rId17"/>
  </p:notesMasterIdLst>
  <p:handoutMasterIdLst>
    <p:handoutMasterId r:id="rId18"/>
  </p:handoutMasterIdLst>
  <p:sldIdLst>
    <p:sldId id="616" r:id="rId5"/>
    <p:sldId id="639" r:id="rId6"/>
    <p:sldId id="640" r:id="rId7"/>
    <p:sldId id="641" r:id="rId8"/>
    <p:sldId id="642" r:id="rId9"/>
    <p:sldId id="646" r:id="rId10"/>
    <p:sldId id="649" r:id="rId11"/>
    <p:sldId id="650" r:id="rId12"/>
    <p:sldId id="643" r:id="rId13"/>
    <p:sldId id="644" r:id="rId14"/>
    <p:sldId id="648" r:id="rId15"/>
    <p:sldId id="597" r:id="rId16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pos="2880">
          <p15:clr>
            <a:srgbClr val="A4A3A4"/>
          </p15:clr>
        </p15:guide>
        <p15:guide id="7" pos="5647">
          <p15:clr>
            <a:srgbClr val="A4A3A4"/>
          </p15:clr>
        </p15:guide>
        <p15:guide id="8" pos="204">
          <p15:clr>
            <a:srgbClr val="A4A3A4"/>
          </p15:clr>
        </p15:guide>
        <p15:guide id="9" pos="1791">
          <p15:clr>
            <a:srgbClr val="A4A3A4"/>
          </p15:clr>
        </p15:guide>
        <p15:guide id="10" pos="3061">
          <p15:clr>
            <a:srgbClr val="A4A3A4"/>
          </p15:clr>
        </p15:guide>
        <p15:guide id="11" pos="567">
          <p15:clr>
            <a:srgbClr val="A4A3A4"/>
          </p15:clr>
        </p15:guide>
        <p15:guide id="1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00"/>
    <a:srgbClr val="F8F8F8"/>
    <a:srgbClr val="F07E14"/>
    <a:srgbClr val="ECECEC"/>
    <a:srgbClr val="EEEEEE"/>
    <a:srgbClr val="F0F0F0"/>
    <a:srgbClr val="00B5D6"/>
    <a:srgbClr val="F3F3F3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2892" autoAdjust="0"/>
  </p:normalViewPr>
  <p:slideViewPr>
    <p:cSldViewPr>
      <p:cViewPr varScale="1">
        <p:scale>
          <a:sx n="79" d="100"/>
          <a:sy n="79" d="100"/>
        </p:scale>
        <p:origin x="72" y="1056"/>
      </p:cViewPr>
      <p:guideLst>
        <p:guide orient="horz"/>
        <p:guide orient="horz" pos="4065"/>
        <p:guide orient="horz" pos="845"/>
        <p:guide orient="horz" pos="2341"/>
        <p:guide orient="horz" pos="2976"/>
        <p:guide pos="2880"/>
        <p:guide pos="5647"/>
        <p:guide pos="204"/>
        <p:guide pos="1791"/>
        <p:guide pos="3061"/>
        <p:guide pos="567"/>
        <p:guide pos="113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F8E2-8BED-471D-B06A-6EC5BEFFEA42}" type="datetimeFigureOut">
              <a:rPr lang="fi-FI" smtClean="0"/>
              <a:t>12.2.2016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93BD-F132-480A-B956-B7B965D2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25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3AAC-1410-467D-98C2-429F02AD8905}" type="datetimeFigureOut">
              <a:rPr lang="fi-FI"/>
              <a:pPr>
                <a:defRPr/>
              </a:pPr>
              <a:t>12.2.2016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8A6C-4F85-4F02-A0D2-D830B7DC0A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0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xroad-confclient</a:t>
            </a:r>
          </a:p>
          <a:p>
            <a:pPr marL="561076" lvl="1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conf -konfiguraatiotietojen hausta keskuspalvelimelta vastaava asiakassovellus (client)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xroad-jetty</a:t>
            </a:r>
          </a:p>
          <a:p>
            <a:pPr marL="561076" lvl="1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Käyttöliittymän sovelluspalvelin.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xroad-proxy</a:t>
            </a:r>
          </a:p>
          <a:p>
            <a:pPr marL="561076" lvl="1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Liityntäpalvelinten välisestä sanomaliikenteestä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xroad-signer</a:t>
            </a:r>
          </a:p>
          <a:p>
            <a:pPr marL="561076" lvl="1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Avainten hallinnasta ja mm. sanomien allekirjoituksesta sekä allekirjoitusten verifioinnista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</a:p>
          <a:p>
            <a:pPr marL="561076" lvl="1" indent="-171450">
              <a:buFontTx/>
              <a:buChar char="-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Www-palvelin</a:t>
            </a:r>
          </a:p>
          <a:p>
            <a:pPr marL="171450" lvl="0" indent="-171450">
              <a:buFontTx/>
              <a:buChar char="-"/>
            </a:pPr>
            <a:r>
              <a:rPr lang="fi-FI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</a:p>
          <a:p>
            <a:pPr marL="561076" lvl="1" indent="-171450">
              <a:buFontTx/>
              <a:buChar char="-"/>
            </a:pPr>
            <a:r>
              <a:rPr lang="fi-FI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relaatiokanta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261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 descr="gofore_ava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24400"/>
          </a:xfrm>
          <a:prstGeom prst="rect">
            <a:avLst/>
          </a:prstGeom>
        </p:spPr>
      </p:pic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4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y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3716338"/>
            <a:ext cx="8785225" cy="25929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1"/>
            <a:ext cx="4320604" cy="2449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9" y="1123951"/>
            <a:ext cx="428507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6" name="Kuvan paikkamerkki 2"/>
          <p:cNvSpPr>
            <a:spLocks noGrp="1"/>
          </p:cNvSpPr>
          <p:nvPr>
            <p:ph type="pic" sz="quarter" idx="13"/>
          </p:nvPr>
        </p:nvSpPr>
        <p:spPr>
          <a:xfrm>
            <a:off x="179387" y="3716338"/>
            <a:ext cx="2663826" cy="2592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2915642" y="3861048"/>
            <a:ext cx="5904830" cy="24482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3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5"/>
          <p:cNvSpPr/>
          <p:nvPr userDrawn="1"/>
        </p:nvSpPr>
        <p:spPr>
          <a:xfrm>
            <a:off x="179388" y="3715569"/>
            <a:ext cx="4320604" cy="2593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26" name="Rounded Rectangle 15"/>
          <p:cNvSpPr/>
          <p:nvPr userDrawn="1"/>
        </p:nvSpPr>
        <p:spPr>
          <a:xfrm>
            <a:off x="4679538" y="3714798"/>
            <a:ext cx="4285075" cy="2594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2"/>
            <a:ext cx="432060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7" name="Kuvan paikkamerkki 2"/>
          <p:cNvSpPr>
            <a:spLocks noGrp="1"/>
          </p:cNvSpPr>
          <p:nvPr>
            <p:ph type="pic" sz="quarter" idx="16"/>
          </p:nvPr>
        </p:nvSpPr>
        <p:spPr>
          <a:xfrm>
            <a:off x="172131" y="3714227"/>
            <a:ext cx="1439862" cy="2595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8" name="Kuvan paikkamerkki 2"/>
          <p:cNvSpPr>
            <a:spLocks noGrp="1"/>
          </p:cNvSpPr>
          <p:nvPr>
            <p:ph type="pic" sz="quarter" idx="17"/>
          </p:nvPr>
        </p:nvSpPr>
        <p:spPr>
          <a:xfrm>
            <a:off x="4680800" y="3714799"/>
            <a:ext cx="1439862" cy="2594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0" name="Tekstin paikkamerkki 4"/>
          <p:cNvSpPr>
            <a:spLocks noGrp="1"/>
          </p:cNvSpPr>
          <p:nvPr>
            <p:ph type="body" sz="quarter" idx="18"/>
          </p:nvPr>
        </p:nvSpPr>
        <p:spPr>
          <a:xfrm>
            <a:off x="1691680" y="3891583"/>
            <a:ext cx="2664296" cy="24177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3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6193134" y="3890811"/>
            <a:ext cx="2627338" cy="24185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08531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08532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691680" y="523002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6" name="Rounded Rectangle 15"/>
          <p:cNvSpPr/>
          <p:nvPr userDrawn="1"/>
        </p:nvSpPr>
        <p:spPr>
          <a:xfrm>
            <a:off x="179388" y="3764618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7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3764621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8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691680" y="3909328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9" name="Rounded Rectangle 15"/>
          <p:cNvSpPr/>
          <p:nvPr userDrawn="1"/>
        </p:nvSpPr>
        <p:spPr>
          <a:xfrm>
            <a:off x="179388" y="112394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0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112395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1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691680" y="126865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52" name="Rounded Rectangle 15"/>
          <p:cNvSpPr/>
          <p:nvPr userDrawn="1"/>
        </p:nvSpPr>
        <p:spPr>
          <a:xfrm>
            <a:off x="179388" y="2444643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3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444646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4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691680" y="2589353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2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373493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373501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403648" y="5518203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2" name="Rounded Rectangle 15"/>
          <p:cNvSpPr/>
          <p:nvPr userDrawn="1"/>
        </p:nvSpPr>
        <p:spPr>
          <a:xfrm>
            <a:off x="179388" y="433053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433054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4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403648" y="447524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5" name="Rounded Rectangle 15"/>
          <p:cNvSpPr/>
          <p:nvPr userDrawn="1"/>
        </p:nvSpPr>
        <p:spPr>
          <a:xfrm>
            <a:off x="179388" y="3267517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6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3267525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7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403648" y="3412227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8" name="Rounded Rectangle 15"/>
          <p:cNvSpPr/>
          <p:nvPr userDrawn="1"/>
        </p:nvSpPr>
        <p:spPr>
          <a:xfrm>
            <a:off x="179388" y="220447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9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20448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0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403648" y="234918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1" name="Rounded Rectangle 15"/>
          <p:cNvSpPr/>
          <p:nvPr userDrawn="1"/>
        </p:nvSpPr>
        <p:spPr>
          <a:xfrm>
            <a:off x="179388" y="1123950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2" name="Kuvan paikkamerkki 2"/>
          <p:cNvSpPr>
            <a:spLocks noGrp="1" noChangeAspect="1"/>
          </p:cNvSpPr>
          <p:nvPr>
            <p:ph type="pic" sz="quarter" idx="24"/>
          </p:nvPr>
        </p:nvSpPr>
        <p:spPr>
          <a:xfrm>
            <a:off x="189562" y="1123958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3" name="Tekstin paikkamerkki 4"/>
          <p:cNvSpPr>
            <a:spLocks noGrp="1"/>
          </p:cNvSpPr>
          <p:nvPr>
            <p:ph type="body" sz="quarter" idx="25"/>
          </p:nvPr>
        </p:nvSpPr>
        <p:spPr>
          <a:xfrm>
            <a:off x="1403648" y="1268660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8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">
    <p:bg>
      <p:bgPr>
        <a:solidFill>
          <a:srgbClr val="F4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179388" y="1341438"/>
            <a:ext cx="8785225" cy="339566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algn="ctr">
              <a:defRPr sz="4400">
                <a:solidFill>
                  <a:schemeClr val="bg1"/>
                </a:solidFill>
              </a:defRPr>
            </a:lvl2pPr>
            <a:lvl3pPr algn="ctr">
              <a:defRPr sz="4000">
                <a:solidFill>
                  <a:schemeClr val="bg1"/>
                </a:solidFill>
              </a:defRPr>
            </a:lvl3pPr>
            <a:lvl4pPr algn="ctr">
              <a:defRPr sz="3600">
                <a:solidFill>
                  <a:schemeClr val="bg1"/>
                </a:solidFill>
              </a:defRPr>
            </a:lvl4pPr>
            <a:lvl5pPr algn="ctr"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3" name="Picture 2" descr="L:\PROJEKTIT\Gofore\PPT_pohjat\kuvia\e_5prosenttia_Alf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628" y="404664"/>
            <a:ext cx="5040744" cy="5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97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Gofore-footer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Kuvan paikkamerkki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33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8313" y="5104132"/>
            <a:ext cx="8207375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baseline="0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8312" y="5826666"/>
            <a:ext cx="8207375" cy="554662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71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/>
          <p:cNvGrpSpPr/>
          <p:nvPr userDrawn="1"/>
        </p:nvGrpSpPr>
        <p:grpSpPr>
          <a:xfrm>
            <a:off x="-1" y="4081021"/>
            <a:ext cx="9144001" cy="2776979"/>
            <a:chOff x="-1" y="4081021"/>
            <a:chExt cx="9144001" cy="2776979"/>
          </a:xfrm>
        </p:grpSpPr>
        <p:grpSp>
          <p:nvGrpSpPr>
            <p:cNvPr id="39" name="Ryhmä 38"/>
            <p:cNvGrpSpPr/>
            <p:nvPr userDrawn="1"/>
          </p:nvGrpSpPr>
          <p:grpSpPr>
            <a:xfrm>
              <a:off x="-1" y="4081021"/>
              <a:ext cx="9144001" cy="2776979"/>
              <a:chOff x="-1" y="4725144"/>
              <a:chExt cx="9144001" cy="2776979"/>
            </a:xfrm>
          </p:grpSpPr>
          <p:sp>
            <p:nvSpPr>
              <p:cNvPr id="40" name="Suorakulmio 39"/>
              <p:cNvSpPr/>
              <p:nvPr userDrawn="1"/>
            </p:nvSpPr>
            <p:spPr>
              <a:xfrm>
                <a:off x="-1" y="6434845"/>
                <a:ext cx="9144001" cy="106727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1" name="Suorakulmio 40"/>
              <p:cNvSpPr/>
              <p:nvPr userDrawn="1"/>
            </p:nvSpPr>
            <p:spPr>
              <a:xfrm>
                <a:off x="-1" y="4725144"/>
                <a:ext cx="9144001" cy="1706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2" name="Suorakulmio 41"/>
              <p:cNvSpPr/>
              <p:nvPr userDrawn="1"/>
            </p:nvSpPr>
            <p:spPr>
              <a:xfrm>
                <a:off x="-1" y="6396740"/>
                <a:ext cx="9144001" cy="36000"/>
              </a:xfrm>
              <a:prstGeom prst="rect">
                <a:avLst/>
              </a:prstGeom>
              <a:solidFill>
                <a:srgbClr val="F07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pic>
            <p:nvPicPr>
              <p:cNvPr id="43" name="Picture 7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611560" y="5104132"/>
                <a:ext cx="3002918" cy="982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Subtitle 2"/>
            <p:cNvSpPr txBox="1">
              <a:spLocks/>
            </p:cNvSpPr>
            <p:nvPr userDrawn="1"/>
          </p:nvSpPr>
          <p:spPr>
            <a:xfrm>
              <a:off x="7071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de-DE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Tel +358 10 439 7777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err="1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gofore@gofore.com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Subtitle 2"/>
            <p:cNvSpPr txBox="1">
              <a:spLocks/>
            </p:cNvSpPr>
            <p:nvPr userDrawn="1"/>
          </p:nvSpPr>
          <p:spPr>
            <a:xfrm>
              <a:off x="34757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Hämeenkatu 16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FI-33200 Tampere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 userDrawn="1"/>
          </p:nvSpPr>
          <p:spPr>
            <a:xfrm>
              <a:off x="62443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Urho Kekkosen katu 7 B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FI-00100 Helsinki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3923927" y="4603637"/>
            <a:ext cx="4824785" cy="769579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13" name="Picture 1" descr="Gofore 2014 12.jpg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5564" r="-56" b="15495"/>
          <a:stretch/>
        </p:blipFill>
        <p:spPr>
          <a:xfrm>
            <a:off x="0" y="0"/>
            <a:ext cx="9162000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568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73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>
          <a:xfrm>
            <a:off x="-1" y="3716338"/>
            <a:ext cx="9144001" cy="26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grpSp>
        <p:nvGrpSpPr>
          <p:cNvPr id="28" name="Ryhmä 27"/>
          <p:cNvGrpSpPr/>
          <p:nvPr userDrawn="1"/>
        </p:nvGrpSpPr>
        <p:grpSpPr>
          <a:xfrm>
            <a:off x="-1" y="5737627"/>
            <a:ext cx="9144001" cy="1120373"/>
            <a:chOff x="-1" y="6381750"/>
            <a:chExt cx="9144001" cy="1120373"/>
          </a:xfrm>
        </p:grpSpPr>
        <p:sp>
          <p:nvSpPr>
            <p:cNvPr id="32" name="Suorakulmio 31"/>
            <p:cNvSpPr/>
            <p:nvPr userDrawn="1"/>
          </p:nvSpPr>
          <p:spPr>
            <a:xfrm>
              <a:off x="-1" y="6434845"/>
              <a:ext cx="9144001" cy="106727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34" name="Suorakulmio 33"/>
            <p:cNvSpPr/>
            <p:nvPr userDrawn="1"/>
          </p:nvSpPr>
          <p:spPr>
            <a:xfrm>
              <a:off x="-1" y="6381750"/>
              <a:ext cx="9144001" cy="53095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Subtitle 2"/>
          <p:cNvSpPr txBox="1">
            <a:spLocks/>
          </p:cNvSpPr>
          <p:nvPr userDrawn="1"/>
        </p:nvSpPr>
        <p:spPr>
          <a:xfrm>
            <a:off x="7071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de-DE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Tel +358 10 439 7777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gofore@gofore.com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34757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Hämeenkatu 16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FI-33200 Tampere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62443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Urho Kekkosen katu 7 B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FI-00100 Helsinki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0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4284000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413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kuva ja tek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7" y="-1"/>
            <a:ext cx="8675687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8" name="Kuvan paikkamerkki 4"/>
          <p:cNvSpPr>
            <a:spLocks noGrp="1"/>
          </p:cNvSpPr>
          <p:nvPr>
            <p:ph type="pic" sz="quarter" idx="14"/>
          </p:nvPr>
        </p:nvSpPr>
        <p:spPr>
          <a:xfrm>
            <a:off x="6087658" y="1147083"/>
            <a:ext cx="2876956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9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6081569" y="3130779"/>
            <a:ext cx="2883043" cy="3322409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6700" indent="-23336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447675" indent="-185738">
              <a:defRPr sz="1600">
                <a:solidFill>
                  <a:schemeClr val="bg1"/>
                </a:solidFill>
              </a:defRPr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7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5580458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07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+ 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5" name="Tekstin paikkamerkki 2"/>
          <p:cNvSpPr>
            <a:spLocks noGrp="1"/>
          </p:cNvSpPr>
          <p:nvPr>
            <p:ph type="body" sz="quarter" idx="11"/>
          </p:nvPr>
        </p:nvSpPr>
        <p:spPr>
          <a:xfrm>
            <a:off x="4571686" y="1341438"/>
            <a:ext cx="4284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85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5"/>
          <p:cNvSpPr/>
          <p:nvPr userDrawn="1"/>
        </p:nvSpPr>
        <p:spPr>
          <a:xfrm>
            <a:off x="179387" y="1123952"/>
            <a:ext cx="432060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1439"/>
            <a:ext cx="4032620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348879"/>
            <a:ext cx="403212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337" y="1341439"/>
            <a:ext cx="3961135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4859337" y="2348879"/>
            <a:ext cx="396113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10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9387" y="1123951"/>
            <a:ext cx="2867874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3430" y="1123951"/>
            <a:ext cx="2870918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0517" y="1123951"/>
            <a:ext cx="2894096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1520" y="1341439"/>
            <a:ext cx="2701962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262631" y="2780929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idx="10"/>
          </p:nvPr>
        </p:nvSpPr>
        <p:spPr>
          <a:xfrm>
            <a:off x="3202096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13207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6147545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158656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46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llista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6345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6669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6993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7394" y="-1"/>
            <a:ext cx="8669212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18823" y="3284984"/>
            <a:ext cx="2736000" cy="3168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71215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220993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Kuvan paikkamerkki 4"/>
          <p:cNvSpPr>
            <a:spLocks noGrp="1"/>
          </p:cNvSpPr>
          <p:nvPr userDrawn="1">
            <p:ph type="pic" sz="quarter" idx="14"/>
          </p:nvPr>
        </p:nvSpPr>
        <p:spPr>
          <a:xfrm>
            <a:off x="17938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2" name="Kuvan paikkamerkki 4"/>
          <p:cNvSpPr>
            <a:spLocks noGrp="1"/>
          </p:cNvSpPr>
          <p:nvPr userDrawn="1">
            <p:ph type="pic" sz="quarter" idx="15"/>
          </p:nvPr>
        </p:nvSpPr>
        <p:spPr>
          <a:xfrm>
            <a:off x="312591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3" name="Kuvan paikkamerkki 4"/>
          <p:cNvSpPr>
            <a:spLocks noGrp="1"/>
          </p:cNvSpPr>
          <p:nvPr userDrawn="1">
            <p:ph type="pic" sz="quarter" idx="16"/>
          </p:nvPr>
        </p:nvSpPr>
        <p:spPr>
          <a:xfrm>
            <a:off x="6075233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-1"/>
            <a:ext cx="8362949" cy="1123951"/>
          </a:xfrm>
          <a:prstGeom prst="rect">
            <a:avLst/>
          </a:prstGeom>
        </p:spPr>
        <p:txBody>
          <a:bodyPr vert="horz" lIns="74921" tIns="37461" rIns="74921" bIns="37461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5147898"/>
          </a:xfrm>
          <a:prstGeom prst="rect">
            <a:avLst/>
          </a:prstGeom>
        </p:spPr>
        <p:txBody>
          <a:bodyPr vert="horz" lIns="74921" tIns="37461" rIns="74921" bIns="37461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grpSp>
        <p:nvGrpSpPr>
          <p:cNvPr id="7" name="Ryhmä 6"/>
          <p:cNvGrpSpPr/>
          <p:nvPr userDrawn="1"/>
        </p:nvGrpSpPr>
        <p:grpSpPr>
          <a:xfrm>
            <a:off x="-1" y="6453336"/>
            <a:ext cx="9144001" cy="404664"/>
            <a:chOff x="-1" y="6453336"/>
            <a:chExt cx="9144001" cy="404664"/>
          </a:xfrm>
        </p:grpSpPr>
        <p:sp>
          <p:nvSpPr>
            <p:cNvPr id="4" name="Suorakulmio 3"/>
            <p:cNvSpPr/>
            <p:nvPr userDrawn="1"/>
          </p:nvSpPr>
          <p:spPr>
            <a:xfrm>
              <a:off x="-1" y="6489336"/>
              <a:ext cx="9144001" cy="3686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Suorakulmio 4"/>
            <p:cNvSpPr/>
            <p:nvPr userDrawn="1"/>
          </p:nvSpPr>
          <p:spPr>
            <a:xfrm>
              <a:off x="-1" y="6453336"/>
              <a:ext cx="9144001" cy="36000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4863" y="6576693"/>
              <a:ext cx="638785" cy="20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5" r:id="rId2"/>
    <p:sldLayoutId id="2147484048" r:id="rId3"/>
    <p:sldLayoutId id="2147484067" r:id="rId4"/>
    <p:sldLayoutId id="2147484066" r:id="rId5"/>
    <p:sldLayoutId id="2147484068" r:id="rId6"/>
    <p:sldLayoutId id="2147484033" r:id="rId7"/>
    <p:sldLayoutId id="2147484011" r:id="rId8"/>
    <p:sldLayoutId id="2147484035" r:id="rId9"/>
    <p:sldLayoutId id="2147484031" r:id="rId10"/>
    <p:sldLayoutId id="2147484034" r:id="rId11"/>
    <p:sldLayoutId id="2147484069" r:id="rId12"/>
    <p:sldLayoutId id="2147484070" r:id="rId13"/>
    <p:sldLayoutId id="2147484060" r:id="rId14"/>
    <p:sldLayoutId id="2147484059" r:id="rId15"/>
    <p:sldLayoutId id="2147484047" r:id="rId16"/>
    <p:sldLayoutId id="2147484037" r:id="rId17"/>
    <p:sldLayoutId id="2147484074" r:id="rId18"/>
    <p:sldLayoutId id="2147484040" r:id="rId19"/>
    <p:sldLayoutId id="2147484041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4921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749213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68800" indent="-284400" algn="l" defTabSz="749213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3200" indent="-284400" algn="l" defTabSz="74921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37600" indent="-284400" algn="l" defTabSz="749213" rtl="0" eaLnBrk="1" latinLnBrk="0" hangingPunct="1">
        <a:spcBef>
          <a:spcPct val="20000"/>
        </a:spcBef>
        <a:buFont typeface="Arial" pitchFamily="34" charset="0"/>
        <a:buChar char="◦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2000" indent="-284400" algn="l" defTabSz="74921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06033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942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549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415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7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9213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82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42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03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7639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24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685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suomi.fi/palveluntarjoajille/palveluvayla/testiymparisto/liityntapalvelimen-valvon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Liityntäpalvelimen</a:t>
            </a:r>
            <a:r>
              <a:rPr lang="en-US" dirty="0" smtClean="0"/>
              <a:t> </a:t>
            </a:r>
            <a:r>
              <a:rPr lang="en-US" dirty="0" smtClean="0"/>
              <a:t>admin </a:t>
            </a:r>
            <a:r>
              <a:rPr lang="en-US" dirty="0" err="1" smtClean="0"/>
              <a:t>toiminnot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KaPA</a:t>
            </a:r>
            <a:r>
              <a:rPr lang="en-US" dirty="0" smtClean="0"/>
              <a:t> </a:t>
            </a:r>
            <a:r>
              <a:rPr lang="en-US" dirty="0" err="1" smtClean="0"/>
              <a:t>palveluväyläkoulutus</a:t>
            </a:r>
            <a:endParaRPr lang="en-US" dirty="0"/>
          </a:p>
        </p:txBody>
      </p:sp>
      <p:sp>
        <p:nvSpPr>
          <p:cNvPr id="2" name="Alatunnisteen paikkamerk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0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PIN-koodin syöttäminen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Asennuksen </a:t>
            </a:r>
            <a:r>
              <a:rPr lang="fi-FI" dirty="0"/>
              <a:t>mukana tulee komentorivityökalu </a:t>
            </a:r>
            <a:r>
              <a:rPr lang="fi-FI" b="1" dirty="0"/>
              <a:t>signer-console</a:t>
            </a:r>
            <a:r>
              <a:rPr lang="fi-FI" dirty="0"/>
              <a:t>, jolla PIN-koodin syöttö voidaan </a:t>
            </a:r>
            <a:r>
              <a:rPr lang="fi-FI" dirty="0" smtClean="0"/>
              <a:t>tehdä ilman web admin UI:ta</a:t>
            </a:r>
            <a:endParaRPr lang="fi-FI" dirty="0"/>
          </a:p>
          <a:p>
            <a:r>
              <a:rPr lang="fi-FI" dirty="0" smtClean="0"/>
              <a:t>Näin voidaan </a:t>
            </a:r>
            <a:r>
              <a:rPr lang="fi-FI" dirty="0"/>
              <a:t>automatisoida </a:t>
            </a:r>
            <a:r>
              <a:rPr lang="fi-FI" dirty="0" smtClean="0"/>
              <a:t>PIN-koodin </a:t>
            </a:r>
            <a:r>
              <a:rPr lang="fi-FI" dirty="0"/>
              <a:t>syöttö </a:t>
            </a:r>
            <a:r>
              <a:rPr lang="fi-FI" dirty="0" smtClean="0"/>
              <a:t>palvelimen </a:t>
            </a:r>
            <a:r>
              <a:rPr lang="fi-FI" dirty="0"/>
              <a:t>käynnistymisen yhteyteen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45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Konfiguraatioparameterit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Parametrit ovat hakemistossa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Parametreilla voidaan </a:t>
            </a:r>
            <a:r>
              <a:rPr lang="fi-FI" dirty="0"/>
              <a:t>säätää esimerkiksi </a:t>
            </a:r>
            <a:r>
              <a:rPr lang="fi-FI" dirty="0" smtClean="0"/>
              <a:t>käytettyjä tallennushakemistoja </a:t>
            </a:r>
            <a:r>
              <a:rPr lang="fi-FI" dirty="0"/>
              <a:t>ja cron ajastuksia </a:t>
            </a:r>
            <a:r>
              <a:rPr lang="fi-FI" dirty="0" smtClean="0"/>
              <a:t>mm. messagelogien </a:t>
            </a:r>
            <a:r>
              <a:rPr lang="fi-FI" dirty="0"/>
              <a:t>purkamiseen kannasta</a:t>
            </a:r>
            <a:endParaRPr lang="fi-FI" dirty="0" smtClean="0"/>
          </a:p>
          <a:p>
            <a:r>
              <a:rPr lang="fi-FI" dirty="0" smtClean="0"/>
              <a:t>Omat parametrit eri komponenteille</a:t>
            </a:r>
          </a:p>
          <a:p>
            <a:pPr lvl="1"/>
            <a:r>
              <a:rPr lang="fi-FI" dirty="0" smtClean="0"/>
              <a:t>Proxy.ini, signer.ini, common.ini...</a:t>
            </a:r>
          </a:p>
          <a:p>
            <a:pPr lvl="1"/>
            <a:r>
              <a:rPr lang="fi-FI" dirty="0" smtClean="0"/>
              <a:t>Paikalliset muutokset tehdään</a:t>
            </a:r>
            <a:r>
              <a:rPr lang="fi-FI" b="1" dirty="0" smtClean="0"/>
              <a:t> local.ini </a:t>
            </a:r>
            <a:r>
              <a:rPr lang="fi-FI" dirty="0" smtClean="0"/>
              <a:t>tiedostoon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75704"/>
              </p:ext>
            </p:extLst>
          </p:nvPr>
        </p:nvGraphicFramePr>
        <p:xfrm>
          <a:off x="395536" y="1916832"/>
          <a:ext cx="7848872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/etc/xroad/conf.d</a:t>
                      </a:r>
                      <a:endParaRPr lang="fi-FI" sz="18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3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Teemme kokonaisuuksien kehittämisestä</a:t>
            </a:r>
            <a:br>
              <a:rPr lang="fi-FI" smtClean="0"/>
            </a:br>
            <a:r>
              <a:rPr lang="fi-FI" smtClean="0"/>
              <a:t>hallittavaa ja tuloksellista!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30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Admin -toimintoja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Backup / restore</a:t>
            </a:r>
          </a:p>
          <a:p>
            <a:r>
              <a:rPr lang="fi-FI" dirty="0" smtClean="0"/>
              <a:t>Diagnostiikka</a:t>
            </a:r>
          </a:p>
          <a:p>
            <a:r>
              <a:rPr lang="fi-FI" dirty="0" smtClean="0"/>
              <a:t>Levytilan vapauttaminen</a:t>
            </a:r>
          </a:p>
          <a:p>
            <a:r>
              <a:rPr lang="fi-FI" dirty="0" smtClean="0"/>
              <a:t>Palomuurit, portit</a:t>
            </a:r>
          </a:p>
          <a:p>
            <a:r>
              <a:rPr lang="fi-FI" dirty="0" smtClean="0"/>
              <a:t>Valvonta, prosessit</a:t>
            </a:r>
          </a:p>
          <a:p>
            <a:r>
              <a:rPr lang="fi-FI" dirty="0" smtClean="0"/>
              <a:t>PIN-koodin syöttäminen</a:t>
            </a:r>
          </a:p>
          <a:p>
            <a:r>
              <a:rPr lang="fi-FI" dirty="0" smtClean="0"/>
              <a:t>Konfiguraatioparameterit</a:t>
            </a:r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4416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Backup / restore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Tallentaa </a:t>
            </a:r>
            <a:r>
              <a:rPr lang="fi-FI" dirty="0"/>
              <a:t>liityntäpalvelimen konfiguraation, myös avaimet ja </a:t>
            </a:r>
            <a:r>
              <a:rPr lang="fi-FI" dirty="0" smtClean="0"/>
              <a:t>varmenteet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4" y="2276872"/>
            <a:ext cx="8530625" cy="48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Diagnostiikka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Kertoo toimiiko </a:t>
            </a:r>
            <a:r>
              <a:rPr lang="fi-FI" b="1" dirty="0" smtClean="0"/>
              <a:t>global configuraation haku </a:t>
            </a:r>
            <a:r>
              <a:rPr lang="fi-FI" dirty="0" smtClean="0"/>
              <a:t>ja </a:t>
            </a:r>
            <a:r>
              <a:rPr lang="fi-FI" b="1" dirty="0" smtClean="0"/>
              <a:t>yhteys aikaleimapalvelimelle</a:t>
            </a:r>
          </a:p>
          <a:p>
            <a:r>
              <a:rPr lang="fi-FI" dirty="0" smtClean="0"/>
              <a:t>Myös lisää ominaisuuksia liityntäpalvelimen valvontaan (mm. SOAP palvelun avulla) ollaan julkaisemassa lähiaikoina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4" y="2996952"/>
            <a:ext cx="7769418" cy="44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Levytila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Liitetiedostot </a:t>
            </a:r>
            <a:r>
              <a:rPr lang="fi-FI" dirty="0"/>
              <a:t>tallentuvat </a:t>
            </a:r>
            <a:r>
              <a:rPr lang="fi-FI" dirty="0" smtClean="0"/>
              <a:t>väliaikaisesti liityntäpalvelimen levylle</a:t>
            </a:r>
            <a:endParaRPr lang="fi-FI" dirty="0"/>
          </a:p>
          <a:p>
            <a:r>
              <a:rPr lang="fi-FI" dirty="0"/>
              <a:t>L</a:t>
            </a:r>
            <a:r>
              <a:rPr lang="fi-FI" dirty="0" smtClean="0"/>
              <a:t>evytila </a:t>
            </a:r>
            <a:r>
              <a:rPr lang="fi-FI" dirty="0"/>
              <a:t>asettaa maksimin käsiteltävien liitteiden koolle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44721"/>
            <a:ext cx="666045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Levytilan vapauttaminen, messagelog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K</a:t>
            </a:r>
            <a:r>
              <a:rPr lang="fi-FI" dirty="0" smtClean="0"/>
              <a:t>aikki </a:t>
            </a:r>
            <a:r>
              <a:rPr lang="fi-FI" dirty="0"/>
              <a:t>viestit (header aina, ja body jos on konffattu), sekä niiden tiivisteet ja allekirjoitukset, tallentuvat kantaan jälkikäteistä todennusta varten</a:t>
            </a:r>
          </a:p>
          <a:p>
            <a:r>
              <a:rPr lang="fi-FI" dirty="0"/>
              <a:t>K</a:t>
            </a:r>
            <a:r>
              <a:rPr lang="fi-FI" dirty="0" smtClean="0"/>
              <a:t>annasta niitä puretaan zip-tiedostoihin ajastetusti</a:t>
            </a:r>
          </a:p>
          <a:p>
            <a:r>
              <a:rPr lang="fi-FI" dirty="0" smtClean="0"/>
              <a:t>Zip-tiedostot täyttävät levyn, ellei niitä siirretä muualle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52193"/>
              </p:ext>
            </p:extLst>
          </p:nvPr>
        </p:nvGraphicFramePr>
        <p:xfrm>
          <a:off x="359532" y="3573016"/>
          <a:ext cx="8280920" cy="261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/var/lib/xroad/</a:t>
                      </a:r>
                    </a:p>
                    <a:p>
                      <a:r>
                        <a:rPr lang="fi-FI" sz="1800" baseline="0" dirty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xroad xroad    86747 mlog-20151104124708-20151104134708-CtkXgZXqZU.zip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xroad xroad    85209 mlog-20151104144708-20151105114708-07P4eG2vz6.zip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xroad xroad   170094 mlog-20151105124708-20151105174708-4uyLNuAFLF.zip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xroad xroad   150267 mlog-20151105184708-20151105235129-LAUPLoXVB2.zip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xroad xroad   216894 mlog-20151106084711-20151106114712-V9nrMmRV9S.zip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xroad xroad   403668 mlog-20151106120829-20151106174709-IjNCL5Un9F.zip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xroad xroad   268197 mlog-20151106184709-20151109114707-H5qQKOXON0.zip</a:t>
                      </a:r>
                      <a:endParaRPr lang="fi-FI" sz="16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Levytilan vapauttaminen, tekstilokit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Lokit kirjoitetaan oletuksena /var/log/xroad/ alle</a:t>
            </a:r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4637"/>
              </p:ext>
            </p:extLst>
          </p:nvPr>
        </p:nvGraphicFramePr>
        <p:xfrm>
          <a:off x="359532" y="2060848"/>
          <a:ext cx="8280920" cy="2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  523 Feb 11 07:05 async-sender.2016-02-10.0.log.zip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  523 Feb 12 07:06 async-sender.2016-02-11.0.log.zip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 1037 Feb 12 07:06 async-sender.log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syslog adm      6874 Feb 12 17:47 audit.log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  186 Feb 11 13:31 clientproxy_access.2016-02-10.0.log.zip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  638 Feb 12 10:18 clientproxy_access.2016-02-11.0.log.zip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 1549 Feb 12 17:47 clientproxy_access.log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11832 Feb 11 07:05 configuration_client.2016-02-10.0.log.zip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xroad  xroad   15848 Feb 12 07:06 configuration_client.2016-02-11.0.log.zip</a:t>
                      </a:r>
                      <a:endParaRPr lang="fi-FI" sz="14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0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Valvonta, prosessit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287686" y="4977614"/>
            <a:ext cx="8568629" cy="1475574"/>
          </a:xfrm>
        </p:spPr>
        <p:txBody>
          <a:bodyPr/>
          <a:lstStyle/>
          <a:p>
            <a:r>
              <a:rPr lang="fi-FI" sz="1800" dirty="0">
                <a:hlinkClick r:id="rId3"/>
              </a:rPr>
              <a:t>http://esuomi.fi/palveluntarjoajille/palveluvayla/testiymparisto/liityntapalvelimen-valvonta/</a:t>
            </a:r>
            <a:endParaRPr lang="fi-FI" sz="1800" dirty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5" y="1159663"/>
            <a:ext cx="8756139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Palomuurit, portit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6" y="1357812"/>
            <a:ext cx="8380243" cy="35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fore_esityspohja">
  <a:themeElements>
    <a:clrScheme name="Gofore_V3">
      <a:dk1>
        <a:srgbClr val="262B2D"/>
      </a:dk1>
      <a:lt1>
        <a:sysClr val="window" lastClr="FFFFFF"/>
      </a:lt1>
      <a:dk2>
        <a:srgbClr val="3C3C3C"/>
      </a:dk2>
      <a:lt2>
        <a:srgbClr val="ECECEC"/>
      </a:lt2>
      <a:accent1>
        <a:srgbClr val="0076A3"/>
      </a:accent1>
      <a:accent2>
        <a:srgbClr val="F07E14"/>
      </a:accent2>
      <a:accent3>
        <a:srgbClr val="00B5D6"/>
      </a:accent3>
      <a:accent4>
        <a:srgbClr val="8CD600"/>
      </a:accent4>
      <a:accent5>
        <a:srgbClr val="0091A3"/>
      </a:accent5>
      <a:accent6>
        <a:srgbClr val="9D9D9D"/>
      </a:accent6>
      <a:hlink>
        <a:srgbClr val="DC6912"/>
      </a:hlink>
      <a:folHlink>
        <a:srgbClr val="ED5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fore_esityspohja" id="{24ACBAF6-BC8D-4B54-8467-72107021A08F}" vid="{B35C578C-9223-408F-9E2E-5D0A53FEF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DD280B250F1C2449F6057B43FBC59E9" ma:contentTypeVersion="3" ma:contentTypeDescription="Luo uusi asiakirja." ma:contentTypeScope="" ma:versionID="d7366dab6d2f558b6deccf667d14304c">
  <xsd:schema xmlns:xsd="http://www.w3.org/2001/XMLSchema" xmlns:xs="http://www.w3.org/2001/XMLSchema" xmlns:p="http://schemas.microsoft.com/office/2006/metadata/properties" xmlns:ns2="5a0e20fa-c02b-4982-824e-e71510d42558" targetNamespace="http://schemas.microsoft.com/office/2006/metadata/properties" ma:root="true" ma:fieldsID="d31d07898c9b164b87294b65ce1777b7" ns2:_="">
    <xsd:import namespace="5a0e20fa-c02b-4982-824e-e71510d42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e20fa-c02b-4982-824e-e71510d42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0e20fa-c02b-4982-824e-e71510d4255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E5DA506-51CB-45B8-9DBA-53573286BB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40DA06-B51C-4BBA-8001-55F32B35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e20fa-c02b-4982-824e-e71510d42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353020-3F52-4EE3-9AFF-F5D168526A1C}">
  <ds:schemaRefs>
    <ds:schemaRef ds:uri="5a0e20fa-c02b-4982-824e-e71510d42558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0</TotalTime>
  <Words>319</Words>
  <Application>Microsoft Office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gofore_esityspohja</vt:lpstr>
      <vt:lpstr>Liityntäpalvelimen admin toiminnot</vt:lpstr>
      <vt:lpstr>Admin -toimintoja</vt:lpstr>
      <vt:lpstr>Backup / restore</vt:lpstr>
      <vt:lpstr>Diagnostiikka</vt:lpstr>
      <vt:lpstr>Levytila</vt:lpstr>
      <vt:lpstr>Levytilan vapauttaminen, messagelog</vt:lpstr>
      <vt:lpstr>Levytilan vapauttaminen, tekstilokit</vt:lpstr>
      <vt:lpstr>Valvonta, prosessit</vt:lpstr>
      <vt:lpstr>Palomuurit, portit</vt:lpstr>
      <vt:lpstr>PIN-koodin syöttäminen</vt:lpstr>
      <vt:lpstr>Konfiguraatioparameterit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2015-02-25T12:26:30Z</dcterms:created>
  <dcterms:modified xsi:type="dcterms:W3CDTF">2016-02-12T16:32:28Z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0x0101009DD280B250F1C2449F6057B43FBC59E9</vt:lpwstr>
  </property>
</Properties>
</file>