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14"/>
  </p:notesMasterIdLst>
  <p:handoutMasterIdLst>
    <p:handoutMasterId r:id="rId15"/>
  </p:handoutMasterIdLst>
  <p:sldIdLst>
    <p:sldId id="616" r:id="rId5"/>
    <p:sldId id="634" r:id="rId6"/>
    <p:sldId id="630" r:id="rId7"/>
    <p:sldId id="631" r:id="rId8"/>
    <p:sldId id="632" r:id="rId9"/>
    <p:sldId id="633" r:id="rId10"/>
    <p:sldId id="617" r:id="rId11"/>
    <p:sldId id="635" r:id="rId12"/>
    <p:sldId id="597" r:id="rId13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7863" autoAdjust="0"/>
  </p:normalViewPr>
  <p:slideViewPr>
    <p:cSldViewPr>
      <p:cViewPr varScale="1">
        <p:scale>
          <a:sx n="79" d="100"/>
          <a:sy n="79" d="100"/>
        </p:scale>
        <p:origin x="72" y="2563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12.2.2016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suomi.fi/palveluntarjoajille/palveluvayl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Käsitteistä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memberit</a:t>
            </a:r>
            <a:r>
              <a:rPr lang="en-US" dirty="0" smtClean="0"/>
              <a:t>, </a:t>
            </a:r>
            <a:r>
              <a:rPr lang="en-US" dirty="0" err="1" smtClean="0"/>
              <a:t>subsystemit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Termejä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dirty="0" smtClean="0"/>
              <a:t>Member </a:t>
            </a:r>
            <a:endParaRPr lang="fi-FI" b="1" dirty="0"/>
          </a:p>
          <a:p>
            <a:pPr lvl="1"/>
            <a:r>
              <a:rPr lang="fi-FI" dirty="0"/>
              <a:t>väylään liittynyt organisaatio</a:t>
            </a:r>
          </a:p>
          <a:p>
            <a:pPr lvl="1"/>
            <a:r>
              <a:rPr lang="fi-FI" dirty="0"/>
              <a:t>samaan liityntäpalvelimeen voi olla liitetty useita membereitä. Kuitenkin yksi niistä on liityntäpalvelimen omistaja.</a:t>
            </a:r>
          </a:p>
          <a:p>
            <a:r>
              <a:rPr lang="fi-FI" b="1" dirty="0" smtClean="0"/>
              <a:t>Subsystem </a:t>
            </a:r>
            <a:endParaRPr lang="fi-FI" b="1" dirty="0"/>
          </a:p>
          <a:p>
            <a:pPr lvl="1"/>
            <a:r>
              <a:rPr lang="fi-FI" dirty="0"/>
              <a:t>alijärjestelmä</a:t>
            </a:r>
          </a:p>
          <a:p>
            <a:pPr lvl="1"/>
            <a:r>
              <a:rPr lang="fi-FI" dirty="0"/>
              <a:t>tapa jakaa organisaation palveluita ja käyttöoikeuksia pienempiin hallinnoitaviin yksiköihin</a:t>
            </a:r>
          </a:p>
          <a:p>
            <a:pPr lvl="1"/>
            <a:r>
              <a:rPr lang="fi-FI" dirty="0"/>
              <a:t>Suomessa aina pakollinen - viestit lähtevät ja saapuvat alijärjestelmälle/-ltä</a:t>
            </a:r>
          </a:p>
          <a:p>
            <a:r>
              <a:rPr lang="fi-FI" b="1" dirty="0" smtClean="0"/>
              <a:t>Client </a:t>
            </a:r>
            <a:endParaRPr lang="fi-FI" b="1" dirty="0"/>
          </a:p>
          <a:p>
            <a:pPr lvl="1"/>
            <a:r>
              <a:rPr lang="fi-FI" dirty="0" smtClean="0"/>
              <a:t>termi </a:t>
            </a:r>
            <a:r>
              <a:rPr lang="fi-FI" dirty="0"/>
              <a:t>liityntäpalvelimeen kytketylle toimijalle, joko member tai subsystem</a:t>
            </a:r>
          </a:p>
          <a:p>
            <a:pPr lvl="1"/>
            <a:r>
              <a:rPr lang="fi-FI" b="1" i="1" dirty="0"/>
              <a:t>consumer</a:t>
            </a:r>
            <a:r>
              <a:rPr lang="fi-FI" dirty="0"/>
              <a:t> client lähettää kutsuja muualla oleviin palveluihin</a:t>
            </a:r>
          </a:p>
          <a:p>
            <a:pPr lvl="1"/>
            <a:r>
              <a:rPr lang="fi-FI" b="1" i="1" dirty="0"/>
              <a:t>producer</a:t>
            </a:r>
            <a:r>
              <a:rPr lang="fi-FI" dirty="0"/>
              <a:t> client tarjoaa palveluja muille</a:t>
            </a:r>
          </a:p>
          <a:p>
            <a:r>
              <a:rPr lang="fi-FI" b="1" dirty="0" smtClean="0"/>
              <a:t>Service </a:t>
            </a:r>
            <a:endParaRPr lang="fi-FI" b="1" dirty="0"/>
          </a:p>
          <a:p>
            <a:pPr lvl="1"/>
            <a:r>
              <a:rPr lang="fi-FI" dirty="0"/>
              <a:t>väylään liitetty SOAP palvelu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00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Termejä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086600" cy="2990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626921" cy="2735634"/>
          </a:xfrm>
        </p:spPr>
        <p:txBody>
          <a:bodyPr>
            <a:normAutofit/>
          </a:bodyPr>
          <a:lstStyle/>
          <a:p>
            <a:r>
              <a:rPr lang="fi-FI" dirty="0" smtClean="0"/>
              <a:t>Esimerkki</a:t>
            </a:r>
          </a:p>
          <a:p>
            <a:pPr lvl="1"/>
            <a:r>
              <a:rPr lang="fi-FI" dirty="0" smtClean="0"/>
              <a:t>Liityntäpalvelimen omistava member ”Gofore”</a:t>
            </a:r>
          </a:p>
          <a:p>
            <a:pPr lvl="2"/>
            <a:r>
              <a:rPr lang="fi-FI" dirty="0" smtClean="0"/>
              <a:t>Siihen kuuluu subsystem ”LIPPIS”</a:t>
            </a:r>
            <a:endParaRPr lang="fi-FI" dirty="0" smtClean="0"/>
          </a:p>
          <a:p>
            <a:pPr lvl="1"/>
            <a:r>
              <a:rPr lang="fi-FI" dirty="0" smtClean="0"/>
              <a:t>Toinen palvelimeen liitetty member ”Foobar”</a:t>
            </a:r>
            <a:endParaRPr lang="fi-FI" dirty="0" smtClean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30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Termejä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1"/>
            <a:ext cx="7848872" cy="50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Global conf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36200"/>
              </p:ext>
            </p:extLst>
          </p:nvPr>
        </p:nvGraphicFramePr>
        <p:xfrm>
          <a:off x="129382" y="116632"/>
          <a:ext cx="8785225" cy="65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225"/>
              </a:tblGrid>
              <a:tr h="5617418">
                <a:tc>
                  <a:txBody>
                    <a:bodyPr/>
                    <a:lstStyle/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&lt;securityServer&gt;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&lt;owner&gt;id0&lt;/owner&gt;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&lt;serverCode&gt;fdev-ss1.i.palveluvayla.com&lt;/serverCode&gt;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&lt;address&gt;fdev-ss1.i.palveluvayla.com&lt;/address&gt;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&lt;authCertHash&gt;ZJIlFLuzlcNaP49l5KpEOWbWREY=&lt;/authCertHash&gt;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&lt;client&gt;id2&lt;/client&gt;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&lt;client&gt;id1&lt;/client&gt;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&lt;/securityServer&gt;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&lt;member id="id0"&gt;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&lt;memberClass&gt;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    &lt;code&gt;GOV&lt;/code&gt;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    &lt;description&gt;Governmental&lt;/description&gt;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&lt;/memberClass&gt;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&lt;memberCode&gt;1710128-9&lt;/memberCode&gt;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&lt;name&gt;Gofore&lt;/name&gt;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&lt;subsystem id="id1"&gt;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    &lt;subsystemCode&gt;LIPPIS&lt;/subsystemCode&gt;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&lt;/subsystem&gt;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&lt;/member&gt;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&lt;member id="id2"&gt;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&lt;memberClass&gt;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    &lt;code&gt;GOV&lt;/code&gt;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    &lt;description&gt;Governmental&lt;/description&gt;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&lt;/memberClass&gt;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&lt;memberCode&gt;1234567-8&lt;/memberCode&gt;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    &lt;name&gt;Foobar&lt;/name&gt;</a:t>
                      </a:r>
                    </a:p>
                    <a:p>
                      <a:r>
                        <a:rPr lang="fi-FI" sz="1500" baseline="0" dirty="0" smtClean="0">
                          <a:latin typeface="Consolas" panose="020B0609020204030204" pitchFamily="49" charset="0"/>
                        </a:rPr>
                        <a:t>&lt;/member&gt;</a:t>
                      </a:r>
                      <a:endParaRPr lang="fi-FI" sz="15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Tunnisteista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Subsystemit </a:t>
            </a:r>
            <a:r>
              <a:rPr lang="fi-FI" dirty="0"/>
              <a:t>ja palvelut identifioidaan koordinaattien </a:t>
            </a:r>
            <a:r>
              <a:rPr lang="fi-FI" dirty="0" smtClean="0"/>
              <a:t>perusteella</a:t>
            </a:r>
          </a:p>
          <a:p>
            <a:r>
              <a:rPr lang="fi-FI" dirty="0" smtClean="0"/>
              <a:t>Osoite </a:t>
            </a:r>
            <a:r>
              <a:rPr lang="fi-FI" dirty="0"/>
              <a:t>= xRoadInstance / memberClass / memberCode / subsystemCode / serviceCode / serviceVersion</a:t>
            </a:r>
          </a:p>
          <a:p>
            <a:r>
              <a:rPr lang="fi-FI" b="1" dirty="0"/>
              <a:t>xRoadInstance</a:t>
            </a:r>
          </a:p>
          <a:p>
            <a:pPr lvl="1"/>
            <a:r>
              <a:rPr lang="fi-FI" dirty="0"/>
              <a:t>palveluväyläympäristön </a:t>
            </a:r>
            <a:r>
              <a:rPr lang="fi-FI" dirty="0" smtClean="0"/>
              <a:t>tunniste</a:t>
            </a:r>
            <a:r>
              <a:rPr lang="fi-FI" dirty="0"/>
              <a:t>. FI-DEV, FI-TEST tai FI</a:t>
            </a:r>
          </a:p>
          <a:p>
            <a:r>
              <a:rPr lang="fi-FI" b="1" dirty="0"/>
              <a:t>memberClass </a:t>
            </a:r>
          </a:p>
          <a:p>
            <a:pPr lvl="1"/>
            <a:r>
              <a:rPr lang="fi-FI" dirty="0"/>
              <a:t>organisaation tyyppi. GOV, MUN, COM, ORG.</a:t>
            </a:r>
          </a:p>
          <a:p>
            <a:r>
              <a:rPr lang="fi-FI" b="1" dirty="0"/>
              <a:t>memberCode </a:t>
            </a:r>
          </a:p>
          <a:p>
            <a:pPr lvl="1"/>
            <a:r>
              <a:rPr lang="fi-FI" dirty="0"/>
              <a:t>Yksittäisen organisaation yksilöivä tunnus. Y-tunnus</a:t>
            </a:r>
          </a:p>
          <a:p>
            <a:r>
              <a:rPr lang="fi-FI" b="1" dirty="0"/>
              <a:t>subsystemCode</a:t>
            </a:r>
          </a:p>
          <a:p>
            <a:pPr lvl="1"/>
            <a:r>
              <a:rPr lang="fi-FI" dirty="0"/>
              <a:t>alijärjestelmän tunnus</a:t>
            </a:r>
          </a:p>
          <a:p>
            <a:r>
              <a:rPr lang="fi-FI" b="1" dirty="0"/>
              <a:t>serviceCode</a:t>
            </a:r>
          </a:p>
          <a:p>
            <a:pPr lvl="1"/>
            <a:r>
              <a:rPr lang="fi-FI" dirty="0"/>
              <a:t>palvelun nimi / tunnus </a:t>
            </a:r>
          </a:p>
          <a:p>
            <a:r>
              <a:rPr lang="fi-FI" b="1" dirty="0"/>
              <a:t>serviceVersion</a:t>
            </a:r>
          </a:p>
          <a:p>
            <a:pPr lvl="1"/>
            <a:r>
              <a:rPr lang="fi-FI" dirty="0"/>
              <a:t>palvelun versio (esim. v1)</a:t>
            </a:r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05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Ympäristöt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Kehitysympäristö, FI-DEV</a:t>
            </a:r>
            <a:endParaRPr lang="fi-FI" b="1" dirty="0"/>
          </a:p>
          <a:p>
            <a:pPr lvl="1"/>
            <a:r>
              <a:rPr lang="fi-FI" dirty="0"/>
              <a:t>Uusien versioiden ja ominaisuuksien testaaminen</a:t>
            </a:r>
          </a:p>
          <a:p>
            <a:pPr lvl="1"/>
            <a:r>
              <a:rPr lang="fi-FI" dirty="0"/>
              <a:t>Avoin kenelle </a:t>
            </a:r>
            <a:r>
              <a:rPr lang="fi-FI" dirty="0" smtClean="0"/>
              <a:t>tahansa</a:t>
            </a:r>
            <a:endParaRPr lang="fi-FI" dirty="0"/>
          </a:p>
          <a:p>
            <a:r>
              <a:rPr lang="fi-FI" b="1" dirty="0" smtClean="0"/>
              <a:t>Testausympäristö, FI-TEST</a:t>
            </a:r>
            <a:endParaRPr lang="fi-FI" b="1" dirty="0"/>
          </a:p>
          <a:p>
            <a:pPr lvl="1"/>
            <a:r>
              <a:rPr lang="fi-FI" dirty="0"/>
              <a:t>tuotantoa vastaava ympäristö</a:t>
            </a:r>
          </a:p>
          <a:p>
            <a:pPr lvl="1"/>
            <a:r>
              <a:rPr lang="fi-FI" dirty="0"/>
              <a:t>vain organisaatioille</a:t>
            </a:r>
          </a:p>
          <a:p>
            <a:r>
              <a:rPr lang="fi-FI" b="1" dirty="0" smtClean="0"/>
              <a:t>Tuotanto, FI</a:t>
            </a:r>
            <a:endParaRPr lang="fi-FI" b="1" dirty="0"/>
          </a:p>
          <a:p>
            <a:pPr lvl="1"/>
            <a:r>
              <a:rPr lang="fi-FI" dirty="0"/>
              <a:t>vain organisaatioille</a:t>
            </a:r>
          </a:p>
          <a:p>
            <a:r>
              <a:rPr lang="fi-FI" dirty="0"/>
              <a:t>liittymiset ympäristöihin: </a:t>
            </a:r>
            <a:r>
              <a:rPr lang="fi-FI" dirty="0">
                <a:hlinkClick r:id="rId2"/>
              </a:rPr>
              <a:t>http://esuomi.fi/palveluntarjoajille/palveluvayla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  </a:t>
            </a: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4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Tunnisteisiin liittyviä käyttötapauksia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Hostattu liityntäpalvelin</a:t>
            </a:r>
          </a:p>
          <a:p>
            <a:pPr lvl="1"/>
            <a:r>
              <a:rPr lang="fi-FI" dirty="0" smtClean="0"/>
              <a:t>Samalla liityntäpalvelimella on omistajan lisäksi muitakin membereitä (organisaatioita)</a:t>
            </a:r>
          </a:p>
          <a:p>
            <a:r>
              <a:rPr lang="fi-FI" b="1" dirty="0" smtClean="0"/>
              <a:t>Reititys tapahtuu kohde-subsystemin perusteella</a:t>
            </a:r>
          </a:p>
          <a:p>
            <a:pPr lvl="1"/>
            <a:r>
              <a:rPr lang="fi-FI" dirty="0" smtClean="0"/>
              <a:t>Klusterointi</a:t>
            </a:r>
          </a:p>
          <a:p>
            <a:r>
              <a:rPr lang="fi-FI" b="1" dirty="0" smtClean="0"/>
              <a:t>Valtuutus tapahtuu lähde-subsystemin perusteella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652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d7366dab6d2f558b6deccf667d14304c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d31d07898c9b164b87294b65ce1777b7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53020-3F52-4EE3-9AFF-F5D168526A1C}">
  <ds:schemaRefs>
    <ds:schemaRef ds:uri="http://schemas.microsoft.com/office/2006/metadata/properties"/>
    <ds:schemaRef ds:uri="http://schemas.microsoft.com/office/infopath/2007/PartnerControls"/>
    <ds:schemaRef ds:uri="5a0e20fa-c02b-4982-824e-e71510d42558"/>
  </ds:schemaRefs>
</ds:datastoreItem>
</file>

<file path=customXml/itemProps2.xml><?xml version="1.0" encoding="utf-8"?>
<ds:datastoreItem xmlns:ds="http://schemas.openxmlformats.org/officeDocument/2006/customXml" ds:itemID="{D440DA06-B51C-4BBA-8001-55F32B35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381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gofore_esityspohja</vt:lpstr>
      <vt:lpstr>Käsitteistä: memberit, subsystemit…</vt:lpstr>
      <vt:lpstr>Termejä</vt:lpstr>
      <vt:lpstr>Termejä</vt:lpstr>
      <vt:lpstr>Termejä</vt:lpstr>
      <vt:lpstr>Global conf</vt:lpstr>
      <vt:lpstr>Tunnisteista</vt:lpstr>
      <vt:lpstr>Ympäristöt</vt:lpstr>
      <vt:lpstr>Tunnisteisiin liittyviä käyttötapauksia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2016-02-12T09:05:38Z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