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36" r:id="rId4"/>
  </p:sldMasterIdLst>
  <p:notesMasterIdLst>
    <p:notesMasterId r:id="rId18"/>
  </p:notesMasterIdLst>
  <p:handoutMasterIdLst>
    <p:handoutMasterId r:id="rId19"/>
  </p:handoutMasterIdLst>
  <p:sldIdLst>
    <p:sldId id="616" r:id="rId5"/>
    <p:sldId id="629" r:id="rId6"/>
    <p:sldId id="631" r:id="rId7"/>
    <p:sldId id="632" r:id="rId8"/>
    <p:sldId id="633" r:id="rId9"/>
    <p:sldId id="635" r:id="rId10"/>
    <p:sldId id="634" r:id="rId11"/>
    <p:sldId id="640" r:id="rId12"/>
    <p:sldId id="641" r:id="rId13"/>
    <p:sldId id="637" r:id="rId14"/>
    <p:sldId id="638" r:id="rId15"/>
    <p:sldId id="597" r:id="rId16"/>
    <p:sldId id="617" r:id="rId17"/>
  </p:sldIdLst>
  <p:sldSz cx="9144000" cy="6858000" type="screen4x3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38962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77925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1688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55850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1948129" algn="l" defTabSz="779252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337755" algn="l" defTabSz="779252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2727381" algn="l" defTabSz="779252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117007" algn="l" defTabSz="779252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2976">
          <p15:clr>
            <a:srgbClr val="A4A3A4"/>
          </p15:clr>
        </p15:guide>
        <p15:guide id="6" pos="2880">
          <p15:clr>
            <a:srgbClr val="A4A3A4"/>
          </p15:clr>
        </p15:guide>
        <p15:guide id="7" pos="5647">
          <p15:clr>
            <a:srgbClr val="A4A3A4"/>
          </p15:clr>
        </p15:guide>
        <p15:guide id="8" pos="204">
          <p15:clr>
            <a:srgbClr val="A4A3A4"/>
          </p15:clr>
        </p15:guide>
        <p15:guide id="9" pos="1791">
          <p15:clr>
            <a:srgbClr val="A4A3A4"/>
          </p15:clr>
        </p15:guide>
        <p15:guide id="10" pos="3061">
          <p15:clr>
            <a:srgbClr val="A4A3A4"/>
          </p15:clr>
        </p15:guide>
        <p15:guide id="11" pos="567">
          <p15:clr>
            <a:srgbClr val="A4A3A4"/>
          </p15:clr>
        </p15:guide>
        <p15:guide id="12" pos="1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800"/>
    <a:srgbClr val="F8F8F8"/>
    <a:srgbClr val="F07E14"/>
    <a:srgbClr val="ECECEC"/>
    <a:srgbClr val="EEEEEE"/>
    <a:srgbClr val="F0F0F0"/>
    <a:srgbClr val="00B5D6"/>
    <a:srgbClr val="F3F3F3"/>
    <a:srgbClr val="3333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5591" autoAdjust="0"/>
  </p:normalViewPr>
  <p:slideViewPr>
    <p:cSldViewPr>
      <p:cViewPr varScale="1">
        <p:scale>
          <a:sx n="53" d="100"/>
          <a:sy n="53" d="100"/>
        </p:scale>
        <p:origin x="816" y="43"/>
      </p:cViewPr>
      <p:guideLst>
        <p:guide orient="horz"/>
        <p:guide orient="horz" pos="4065"/>
        <p:guide orient="horz" pos="845"/>
        <p:guide orient="horz" pos="2341"/>
        <p:guide orient="horz" pos="2976"/>
        <p:guide pos="2880"/>
        <p:guide pos="5647"/>
        <p:guide pos="204"/>
        <p:guide pos="1791"/>
        <p:guide pos="3061"/>
        <p:guide pos="567"/>
        <p:guide pos="113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2918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4F8E2-8BED-471D-B06A-6EC5BEFFEA42}" type="datetimeFigureOut">
              <a:rPr lang="fi-FI" smtClean="0"/>
              <a:t>12.2.2016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C93BD-F132-480A-B956-B7B965D2C27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27252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2B23AAC-1410-467D-98C2-429F02AD8905}" type="datetimeFigureOut">
              <a:rPr lang="fi-FI"/>
              <a:pPr>
                <a:defRPr/>
              </a:pPr>
              <a:t>12.2.2016</a:t>
            </a:fld>
            <a:endParaRPr lang="fi-FI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i-FI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fi-FI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3B88A6C-4F85-4F02-A0D2-D830B7DC0A76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46032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csc.fi/pages/viewpage.action?pageId=52799338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b="1" dirty="0"/>
              <a:t>protocolVersion</a:t>
            </a:r>
          </a:p>
          <a:p>
            <a:pPr lvl="1"/>
            <a:r>
              <a:rPr lang="fi-FI" dirty="0"/>
              <a:t>Vakio ”4.x”</a:t>
            </a:r>
          </a:p>
          <a:p>
            <a:r>
              <a:rPr lang="fi-FI" b="1" dirty="0"/>
              <a:t>id</a:t>
            </a:r>
          </a:p>
          <a:p>
            <a:pPr lvl="1"/>
            <a:r>
              <a:rPr lang="fi-FI" dirty="0"/>
              <a:t>Viestin tunniste. Uniikit tunnisteet hyvä käytäntö. Tietyt admin-toiminnot hyödyntävät (viestilokista haku)</a:t>
            </a:r>
          </a:p>
          <a:p>
            <a:r>
              <a:rPr lang="fi-FI" b="1" dirty="0"/>
              <a:t>userId</a:t>
            </a:r>
          </a:p>
          <a:p>
            <a:pPr lvl="1"/>
            <a:r>
              <a:rPr lang="fi-FI" dirty="0"/>
              <a:t>Toisin kuin Virossa, ei ole loppukäyttäjän tunniste</a:t>
            </a:r>
          </a:p>
          <a:p>
            <a:r>
              <a:rPr lang="fi-FI" b="1" dirty="0"/>
              <a:t>client</a:t>
            </a:r>
          </a:p>
          <a:p>
            <a:pPr lvl="1"/>
            <a:r>
              <a:rPr lang="fi-FI" dirty="0"/>
              <a:t>Kutsujan koordinaatit </a:t>
            </a:r>
            <a:r>
              <a:rPr lang="en-US" dirty="0" err="1"/>
              <a:t>instanssi</a:t>
            </a:r>
            <a:r>
              <a:rPr lang="en-US" dirty="0"/>
              <a:t>/member class/member code/subsystem code</a:t>
            </a:r>
          </a:p>
          <a:p>
            <a:pPr lvl="1"/>
            <a:r>
              <a:rPr lang="en-US" dirty="0" err="1"/>
              <a:t>objectType</a:t>
            </a:r>
            <a:r>
              <a:rPr lang="en-US" dirty="0"/>
              <a:t> = SUBSYSTEM</a:t>
            </a:r>
            <a:endParaRPr lang="fi-FI" dirty="0"/>
          </a:p>
          <a:p>
            <a:r>
              <a:rPr lang="fi-FI" b="1" dirty="0"/>
              <a:t>service</a:t>
            </a:r>
          </a:p>
          <a:p>
            <a:pPr lvl="1"/>
            <a:r>
              <a:rPr lang="fi-FI" dirty="0"/>
              <a:t>Palvelun koordinaatit </a:t>
            </a:r>
            <a:r>
              <a:rPr lang="en-US" dirty="0" err="1"/>
              <a:t>instanssi</a:t>
            </a:r>
            <a:r>
              <a:rPr lang="en-US" dirty="0"/>
              <a:t>/member class/member code/subsystem code/service code/service version</a:t>
            </a:r>
            <a:endParaRPr lang="fi-FI" dirty="0"/>
          </a:p>
          <a:p>
            <a:r>
              <a:rPr lang="fi-FI" b="1" dirty="0"/>
              <a:t>requestHash</a:t>
            </a:r>
          </a:p>
          <a:p>
            <a:pPr lvl="1"/>
            <a:r>
              <a:rPr lang="fi-FI" dirty="0"/>
              <a:t>Tiiviste vastausviestille (liityntäpalvelin populoi)	</a:t>
            </a:r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B88A6C-4F85-4F02-A0D2-D830B7DC0A76}" type="slidenum">
              <a:rPr lang="fi-FI" smtClean="0"/>
              <a:pPr>
                <a:defRPr/>
              </a:pPr>
              <a:t>3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94726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395288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B88A6C-4F85-4F02-A0D2-D830B7DC0A76}" type="slidenum">
              <a:rPr lang="fi-FI" smtClean="0"/>
              <a:pPr>
                <a:defRPr/>
              </a:pPr>
              <a:t>4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43586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b="1" dirty="0"/>
              <a:t>protocolVersion</a:t>
            </a:r>
          </a:p>
          <a:p>
            <a:pPr lvl="1"/>
            <a:r>
              <a:rPr lang="fi-FI" dirty="0"/>
              <a:t>Vakio ”4.x”</a:t>
            </a:r>
          </a:p>
          <a:p>
            <a:r>
              <a:rPr lang="fi-FI" b="1" dirty="0"/>
              <a:t>id</a:t>
            </a:r>
          </a:p>
          <a:p>
            <a:pPr lvl="1"/>
            <a:r>
              <a:rPr lang="fi-FI" dirty="0"/>
              <a:t>Viestin tunniste. Uniikit tunnisteet hyvä käytäntö. Tietyt admin-toiminnot hyödyntävät (viestilokista haku)</a:t>
            </a:r>
          </a:p>
          <a:p>
            <a:r>
              <a:rPr lang="fi-FI" b="1" dirty="0"/>
              <a:t>userId</a:t>
            </a:r>
          </a:p>
          <a:p>
            <a:pPr lvl="1"/>
            <a:r>
              <a:rPr lang="fi-FI" dirty="0"/>
              <a:t>Toisin kuin Virossa, ei ole loppukäyttäjän tunniste</a:t>
            </a:r>
          </a:p>
          <a:p>
            <a:r>
              <a:rPr lang="fi-FI" b="1" dirty="0"/>
              <a:t>client</a:t>
            </a:r>
          </a:p>
          <a:p>
            <a:pPr lvl="1"/>
            <a:r>
              <a:rPr lang="fi-FI" dirty="0"/>
              <a:t>Kutsujan koordinaatit </a:t>
            </a:r>
            <a:r>
              <a:rPr lang="en-US" dirty="0" err="1"/>
              <a:t>instanssi</a:t>
            </a:r>
            <a:r>
              <a:rPr lang="en-US" dirty="0"/>
              <a:t>/member class/member code/subsystem code</a:t>
            </a:r>
          </a:p>
          <a:p>
            <a:pPr lvl="1"/>
            <a:r>
              <a:rPr lang="en-US" dirty="0" err="1"/>
              <a:t>objectType</a:t>
            </a:r>
            <a:r>
              <a:rPr lang="en-US" dirty="0"/>
              <a:t> = SUBSYSTEM</a:t>
            </a:r>
            <a:endParaRPr lang="fi-FI" dirty="0"/>
          </a:p>
          <a:p>
            <a:r>
              <a:rPr lang="fi-FI" b="1" dirty="0"/>
              <a:t>service</a:t>
            </a:r>
          </a:p>
          <a:p>
            <a:pPr lvl="1"/>
            <a:r>
              <a:rPr lang="fi-FI" dirty="0"/>
              <a:t>Palvelun koordinaatit </a:t>
            </a:r>
            <a:r>
              <a:rPr lang="en-US" dirty="0" err="1"/>
              <a:t>instanssi</a:t>
            </a:r>
            <a:r>
              <a:rPr lang="en-US" dirty="0"/>
              <a:t>/member class/member code/subsystem code/service code/service version</a:t>
            </a:r>
            <a:endParaRPr lang="fi-FI" dirty="0"/>
          </a:p>
          <a:p>
            <a:r>
              <a:rPr lang="fi-FI" b="1" dirty="0"/>
              <a:t>requestHash</a:t>
            </a:r>
          </a:p>
          <a:p>
            <a:pPr lvl="1"/>
            <a:r>
              <a:rPr lang="fi-FI" dirty="0"/>
              <a:t>Tiiviste vastausviestille (liityntäpalvelin populoi)	</a:t>
            </a:r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B88A6C-4F85-4F02-A0D2-D830B7DC0A76}" type="slidenum">
              <a:rPr lang="fi-FI" smtClean="0"/>
              <a:pPr>
                <a:defRPr/>
              </a:pPr>
              <a:t>5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87821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b="1" dirty="0"/>
              <a:t>protocolVersion</a:t>
            </a:r>
          </a:p>
          <a:p>
            <a:pPr lvl="1"/>
            <a:r>
              <a:rPr lang="fi-FI" dirty="0"/>
              <a:t>Vakio ”4.x”</a:t>
            </a:r>
          </a:p>
          <a:p>
            <a:r>
              <a:rPr lang="fi-FI" b="1" dirty="0"/>
              <a:t>id</a:t>
            </a:r>
          </a:p>
          <a:p>
            <a:pPr lvl="1"/>
            <a:r>
              <a:rPr lang="fi-FI" dirty="0"/>
              <a:t>Viestin tunniste. Uniikit tunnisteet hyvä käytäntö. Tietyt admin-toiminnot hyödyntävät (viestilokista haku)</a:t>
            </a:r>
          </a:p>
          <a:p>
            <a:r>
              <a:rPr lang="fi-FI" b="1" dirty="0"/>
              <a:t>userId</a:t>
            </a:r>
          </a:p>
          <a:p>
            <a:pPr lvl="1"/>
            <a:r>
              <a:rPr lang="fi-FI" dirty="0"/>
              <a:t>Toisin kuin Virossa, ei ole loppukäyttäjän tunniste</a:t>
            </a:r>
          </a:p>
          <a:p>
            <a:r>
              <a:rPr lang="fi-FI" b="1" dirty="0"/>
              <a:t>client</a:t>
            </a:r>
          </a:p>
          <a:p>
            <a:pPr lvl="1"/>
            <a:r>
              <a:rPr lang="fi-FI" dirty="0"/>
              <a:t>Kutsujan koordinaatit </a:t>
            </a:r>
            <a:r>
              <a:rPr lang="en-US" dirty="0" err="1"/>
              <a:t>instanssi</a:t>
            </a:r>
            <a:r>
              <a:rPr lang="en-US" dirty="0"/>
              <a:t>/member class/member code/subsystem code</a:t>
            </a:r>
          </a:p>
          <a:p>
            <a:pPr lvl="1"/>
            <a:r>
              <a:rPr lang="en-US" dirty="0" err="1"/>
              <a:t>objectType</a:t>
            </a:r>
            <a:r>
              <a:rPr lang="en-US" dirty="0"/>
              <a:t> = SUBSYSTEM</a:t>
            </a:r>
            <a:endParaRPr lang="fi-FI" dirty="0"/>
          </a:p>
          <a:p>
            <a:r>
              <a:rPr lang="fi-FI" b="1" dirty="0"/>
              <a:t>service</a:t>
            </a:r>
          </a:p>
          <a:p>
            <a:pPr lvl="1"/>
            <a:r>
              <a:rPr lang="fi-FI" dirty="0"/>
              <a:t>Palvelun koordinaatit </a:t>
            </a:r>
            <a:r>
              <a:rPr lang="en-US" dirty="0" err="1"/>
              <a:t>instanssi</a:t>
            </a:r>
            <a:r>
              <a:rPr lang="en-US" dirty="0"/>
              <a:t>/member class/member code/subsystem code/service code/service version</a:t>
            </a:r>
            <a:endParaRPr lang="fi-FI" dirty="0"/>
          </a:p>
          <a:p>
            <a:r>
              <a:rPr lang="fi-FI" b="1" dirty="0"/>
              <a:t>requestHash</a:t>
            </a:r>
          </a:p>
          <a:p>
            <a:pPr lvl="1"/>
            <a:r>
              <a:rPr lang="fi-FI" dirty="0"/>
              <a:t>Tiiviste vastausviestille (liityntäpalvelin populoi)	</a:t>
            </a:r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B88A6C-4F85-4F02-A0D2-D830B7DC0A76}" type="slidenum">
              <a:rPr lang="fi-FI" smtClean="0"/>
              <a:pPr>
                <a:defRPr/>
              </a:pPr>
              <a:t>6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04980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395288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B88A6C-4F85-4F02-A0D2-D830B7DC0A76}" type="slidenum">
              <a:rPr lang="fi-FI" smtClean="0"/>
              <a:pPr>
                <a:defRPr/>
              </a:pPr>
              <a:t>7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98178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B88A6C-4F85-4F02-A0D2-D830B7DC0A76}" type="slidenum">
              <a:rPr lang="fi-FI" smtClean="0"/>
              <a:pPr>
                <a:defRPr/>
              </a:pPr>
              <a:t>8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54802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B88A6C-4F85-4F02-A0D2-D830B7DC0A76}" type="slidenum">
              <a:rPr lang="fi-FI" smtClean="0"/>
              <a:pPr>
                <a:defRPr/>
              </a:pPr>
              <a:t>9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72804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lähettävän liityntäpalvelimen (SSL) auth-varmenteen varmenneketjun OCSP responset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alkuperäinen SOAP viesti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viestin osien hashien muodostaman Merkle-puun juuren hash. mukana vain, jos viestin allekirjoitus on laskettu hash chainista, eli mukana oli soap viestin lisäksi attachmenteja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viestin osien hashien Merkle-puun muut solmut, eli viestin ja attachmentien hashit. mukana vain, jos mukana oli soap viestin lisäksi attachmenteja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allekirjoitus (mukana käytetty varmenne)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sz="1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https://confluence.csc.fi/pages/viewpage.action?pageId=52799338</a:t>
            </a:r>
            <a:endParaRPr lang="fi-FI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B88A6C-4F85-4F02-A0D2-D830B7DC0A76}" type="slidenum">
              <a:rPr lang="fi-FI" smtClean="0"/>
              <a:pPr>
                <a:defRPr/>
              </a:pPr>
              <a:t>11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2112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, ylein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orakulmio 22"/>
          <p:cNvSpPr/>
          <p:nvPr userDrawn="1"/>
        </p:nvSpPr>
        <p:spPr>
          <a:xfrm>
            <a:off x="-1" y="4725144"/>
            <a:ext cx="9144001" cy="17064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3928" y="5104132"/>
            <a:ext cx="4751760" cy="557116"/>
          </a:xfrm>
        </p:spPr>
        <p:txBody>
          <a:bodyPr vert="horz" lIns="74921" tIns="37461" rIns="74921" bIns="37461" rtlCol="0" anchor="ctr">
            <a:normAutofit/>
          </a:bodyPr>
          <a:lstStyle>
            <a:lvl1pPr algn="l">
              <a:defRPr lang="fi-FI" sz="2400" b="1" dirty="0">
                <a:solidFill>
                  <a:schemeClr val="accent2"/>
                </a:solidFill>
              </a:defRPr>
            </a:lvl1pPr>
          </a:lstStyle>
          <a:p>
            <a:r>
              <a:rPr lang="fi-FI" b="1" smtClean="0">
                <a:solidFill>
                  <a:srgbClr val="F49800"/>
                </a:solidFill>
                <a:latin typeface="+mj-lt"/>
                <a:cs typeface="Arial" panose="020B0604020202020204" pitchFamily="34" charset="0"/>
              </a:rPr>
              <a:t>Muokkaa perustyyl. napsautt.</a:t>
            </a:r>
            <a:endParaRPr lang="fi-FI" b="1" dirty="0">
              <a:solidFill>
                <a:srgbClr val="F498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3928" y="5826666"/>
            <a:ext cx="4751760" cy="482654"/>
          </a:xfrm>
        </p:spPr>
        <p:txBody>
          <a:bodyPr vert="horz" lIns="74921" tIns="37461" rIns="74921" bIns="37461" rtlCol="0" anchor="t" anchorCtr="0">
            <a:normAutofit/>
          </a:bodyPr>
          <a:lstStyle>
            <a:lvl1pPr marL="0" indent="0" algn="l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fi-FI" smtClean="0"/>
              <a:t>Muokkaa alaotsikon perustyyliä napsautt.</a:t>
            </a:r>
            <a:endParaRPr lang="fi-FI" dirty="0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11560" y="5104132"/>
            <a:ext cx="3002918" cy="98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11560" y="5104132"/>
            <a:ext cx="3002918" cy="98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uorakulmio 5"/>
          <p:cNvSpPr/>
          <p:nvPr userDrawn="1"/>
        </p:nvSpPr>
        <p:spPr>
          <a:xfrm>
            <a:off x="-1" y="6525344"/>
            <a:ext cx="1187625" cy="3326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4" name="Picture 3" descr="gofore_avai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724400"/>
          </a:xfrm>
          <a:prstGeom prst="rect">
            <a:avLst/>
          </a:prstGeom>
        </p:spPr>
      </p:pic>
      <p:sp>
        <p:nvSpPr>
          <p:cNvPr id="15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8745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ksi + yksi sisältökohdet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15"/>
          <p:cNvSpPr/>
          <p:nvPr userDrawn="1"/>
        </p:nvSpPr>
        <p:spPr>
          <a:xfrm>
            <a:off x="179388" y="3716338"/>
            <a:ext cx="8785225" cy="25929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28" name="Rounded Rectangle 15"/>
          <p:cNvSpPr/>
          <p:nvPr userDrawn="1"/>
        </p:nvSpPr>
        <p:spPr>
          <a:xfrm>
            <a:off x="179388" y="1123951"/>
            <a:ext cx="4320604" cy="24490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19" name="Rounded Rectangle 15"/>
          <p:cNvSpPr/>
          <p:nvPr userDrawn="1"/>
        </p:nvSpPr>
        <p:spPr>
          <a:xfrm>
            <a:off x="4679539" y="1123951"/>
            <a:ext cx="4285074" cy="24490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4156" y="-1"/>
            <a:ext cx="8675688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" name="Kuvan paikkamerkki 2"/>
          <p:cNvSpPr>
            <a:spLocks noGrp="1"/>
          </p:cNvSpPr>
          <p:nvPr>
            <p:ph type="pic" sz="quarter" idx="10"/>
          </p:nvPr>
        </p:nvSpPr>
        <p:spPr>
          <a:xfrm>
            <a:off x="172131" y="1123950"/>
            <a:ext cx="1439862" cy="24490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21" name="Kuvan paikkamerkki 2"/>
          <p:cNvSpPr>
            <a:spLocks noGrp="1"/>
          </p:cNvSpPr>
          <p:nvPr>
            <p:ph type="pic" sz="quarter" idx="12"/>
          </p:nvPr>
        </p:nvSpPr>
        <p:spPr>
          <a:xfrm>
            <a:off x="4680800" y="1123950"/>
            <a:ext cx="1439862" cy="24490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14"/>
          </p:nvPr>
        </p:nvSpPr>
        <p:spPr>
          <a:xfrm>
            <a:off x="1691680" y="1341437"/>
            <a:ext cx="2664296" cy="22315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25" name="Tekstin paikkamerkki 4"/>
          <p:cNvSpPr>
            <a:spLocks noGrp="1"/>
          </p:cNvSpPr>
          <p:nvPr>
            <p:ph type="body" sz="quarter" idx="15"/>
          </p:nvPr>
        </p:nvSpPr>
        <p:spPr>
          <a:xfrm>
            <a:off x="6193134" y="1341438"/>
            <a:ext cx="2627338" cy="223157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 sz="1100"/>
            </a:lvl4pPr>
            <a:lvl5pPr marL="804863" indent="-185738">
              <a:defRPr sz="11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26" name="Kuvan paikkamerkki 2"/>
          <p:cNvSpPr>
            <a:spLocks noGrp="1"/>
          </p:cNvSpPr>
          <p:nvPr>
            <p:ph type="pic" sz="quarter" idx="13"/>
          </p:nvPr>
        </p:nvSpPr>
        <p:spPr>
          <a:xfrm>
            <a:off x="179387" y="3716338"/>
            <a:ext cx="2663826" cy="25929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12" name="Tekstin paikkamerkki 4"/>
          <p:cNvSpPr>
            <a:spLocks noGrp="1"/>
          </p:cNvSpPr>
          <p:nvPr>
            <p:ph type="body" sz="quarter" idx="17"/>
          </p:nvPr>
        </p:nvSpPr>
        <p:spPr>
          <a:xfrm>
            <a:off x="2915642" y="3861048"/>
            <a:ext cx="5904830" cy="244827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13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0840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ksi + kaksi sisältökohdet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15"/>
          <p:cNvSpPr/>
          <p:nvPr userDrawn="1"/>
        </p:nvSpPr>
        <p:spPr>
          <a:xfrm>
            <a:off x="179388" y="3715569"/>
            <a:ext cx="4320604" cy="2593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26" name="Rounded Rectangle 15"/>
          <p:cNvSpPr/>
          <p:nvPr userDrawn="1"/>
        </p:nvSpPr>
        <p:spPr>
          <a:xfrm>
            <a:off x="4679538" y="3714798"/>
            <a:ext cx="4285075" cy="25945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28" name="Rounded Rectangle 15"/>
          <p:cNvSpPr/>
          <p:nvPr userDrawn="1"/>
        </p:nvSpPr>
        <p:spPr>
          <a:xfrm>
            <a:off x="179388" y="1123952"/>
            <a:ext cx="4320604" cy="24490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19" name="Rounded Rectangle 15"/>
          <p:cNvSpPr/>
          <p:nvPr userDrawn="1"/>
        </p:nvSpPr>
        <p:spPr>
          <a:xfrm>
            <a:off x="4679538" y="1123951"/>
            <a:ext cx="4285075" cy="24490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4156" y="-1"/>
            <a:ext cx="8675688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" name="Kuvan paikkamerkki 2"/>
          <p:cNvSpPr>
            <a:spLocks noGrp="1"/>
          </p:cNvSpPr>
          <p:nvPr>
            <p:ph type="pic" sz="quarter" idx="10"/>
          </p:nvPr>
        </p:nvSpPr>
        <p:spPr>
          <a:xfrm>
            <a:off x="172131" y="1123950"/>
            <a:ext cx="1439862" cy="24490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21" name="Kuvan paikkamerkki 2"/>
          <p:cNvSpPr>
            <a:spLocks noGrp="1"/>
          </p:cNvSpPr>
          <p:nvPr>
            <p:ph type="pic" sz="quarter" idx="12"/>
          </p:nvPr>
        </p:nvSpPr>
        <p:spPr>
          <a:xfrm>
            <a:off x="4680800" y="1123950"/>
            <a:ext cx="1439862" cy="24490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14"/>
          </p:nvPr>
        </p:nvSpPr>
        <p:spPr>
          <a:xfrm>
            <a:off x="1691680" y="1341437"/>
            <a:ext cx="2664296" cy="223157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25" name="Tekstin paikkamerkki 4"/>
          <p:cNvSpPr>
            <a:spLocks noGrp="1"/>
          </p:cNvSpPr>
          <p:nvPr>
            <p:ph type="body" sz="quarter" idx="15"/>
          </p:nvPr>
        </p:nvSpPr>
        <p:spPr>
          <a:xfrm>
            <a:off x="6193134" y="1341438"/>
            <a:ext cx="2627338" cy="223157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 sz="1100"/>
            </a:lvl4pPr>
            <a:lvl5pPr marL="804863" indent="-185738">
              <a:defRPr sz="11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17" name="Kuvan paikkamerkki 2"/>
          <p:cNvSpPr>
            <a:spLocks noGrp="1"/>
          </p:cNvSpPr>
          <p:nvPr>
            <p:ph type="pic" sz="quarter" idx="16"/>
          </p:nvPr>
        </p:nvSpPr>
        <p:spPr>
          <a:xfrm>
            <a:off x="172131" y="3714227"/>
            <a:ext cx="1439862" cy="259509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18" name="Kuvan paikkamerkki 2"/>
          <p:cNvSpPr>
            <a:spLocks noGrp="1"/>
          </p:cNvSpPr>
          <p:nvPr>
            <p:ph type="pic" sz="quarter" idx="17"/>
          </p:nvPr>
        </p:nvSpPr>
        <p:spPr>
          <a:xfrm>
            <a:off x="4680800" y="3714799"/>
            <a:ext cx="1439862" cy="2594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20" name="Tekstin paikkamerkki 4"/>
          <p:cNvSpPr>
            <a:spLocks noGrp="1"/>
          </p:cNvSpPr>
          <p:nvPr>
            <p:ph type="body" sz="quarter" idx="18"/>
          </p:nvPr>
        </p:nvSpPr>
        <p:spPr>
          <a:xfrm>
            <a:off x="1691680" y="3891583"/>
            <a:ext cx="2664296" cy="24177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23" name="Tekstin paikkamerkki 4"/>
          <p:cNvSpPr>
            <a:spLocks noGrp="1"/>
          </p:cNvSpPr>
          <p:nvPr>
            <p:ph type="body" sz="quarter" idx="19"/>
          </p:nvPr>
        </p:nvSpPr>
        <p:spPr>
          <a:xfrm>
            <a:off x="6193134" y="3890811"/>
            <a:ext cx="2627338" cy="241850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 sz="1100"/>
            </a:lvl4pPr>
            <a:lvl5pPr marL="804863" indent="-185738">
              <a:defRPr sz="11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15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2008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ljä sisältökohdet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15"/>
          <p:cNvSpPr/>
          <p:nvPr userDrawn="1"/>
        </p:nvSpPr>
        <p:spPr>
          <a:xfrm>
            <a:off x="179388" y="5085317"/>
            <a:ext cx="8785225" cy="1224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4156" y="-1"/>
            <a:ext cx="8675688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26" name="Kuvan paikkamerkki 2"/>
          <p:cNvSpPr>
            <a:spLocks noGrp="1" noChangeAspect="1"/>
          </p:cNvSpPr>
          <p:nvPr>
            <p:ph type="pic" sz="quarter" idx="13"/>
          </p:nvPr>
        </p:nvSpPr>
        <p:spPr>
          <a:xfrm>
            <a:off x="189562" y="5085320"/>
            <a:ext cx="1224237" cy="1224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12" name="Tekstin paikkamerkki 4"/>
          <p:cNvSpPr>
            <a:spLocks noGrp="1"/>
          </p:cNvSpPr>
          <p:nvPr>
            <p:ph type="body" sz="quarter" idx="17"/>
          </p:nvPr>
        </p:nvSpPr>
        <p:spPr>
          <a:xfrm>
            <a:off x="1691680" y="5230027"/>
            <a:ext cx="7128792" cy="107929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46" name="Rounded Rectangle 15"/>
          <p:cNvSpPr/>
          <p:nvPr userDrawn="1"/>
        </p:nvSpPr>
        <p:spPr>
          <a:xfrm>
            <a:off x="179388" y="3764618"/>
            <a:ext cx="8785225" cy="1224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47" name="Kuvan paikkamerkki 2"/>
          <p:cNvSpPr>
            <a:spLocks noGrp="1" noChangeAspect="1"/>
          </p:cNvSpPr>
          <p:nvPr>
            <p:ph type="pic" sz="quarter" idx="18"/>
          </p:nvPr>
        </p:nvSpPr>
        <p:spPr>
          <a:xfrm>
            <a:off x="189562" y="3764621"/>
            <a:ext cx="1224237" cy="1224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48" name="Tekstin paikkamerkki 4"/>
          <p:cNvSpPr>
            <a:spLocks noGrp="1"/>
          </p:cNvSpPr>
          <p:nvPr>
            <p:ph type="body" sz="quarter" idx="19"/>
          </p:nvPr>
        </p:nvSpPr>
        <p:spPr>
          <a:xfrm>
            <a:off x="1691680" y="3909328"/>
            <a:ext cx="7128792" cy="107929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49" name="Rounded Rectangle 15"/>
          <p:cNvSpPr/>
          <p:nvPr userDrawn="1"/>
        </p:nvSpPr>
        <p:spPr>
          <a:xfrm>
            <a:off x="179388" y="1123947"/>
            <a:ext cx="8785225" cy="1224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50" name="Kuvan paikkamerkki 2"/>
          <p:cNvSpPr>
            <a:spLocks noGrp="1" noChangeAspect="1"/>
          </p:cNvSpPr>
          <p:nvPr>
            <p:ph type="pic" sz="quarter" idx="20"/>
          </p:nvPr>
        </p:nvSpPr>
        <p:spPr>
          <a:xfrm>
            <a:off x="189562" y="1123950"/>
            <a:ext cx="1224237" cy="1224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51" name="Tekstin paikkamerkki 4"/>
          <p:cNvSpPr>
            <a:spLocks noGrp="1"/>
          </p:cNvSpPr>
          <p:nvPr>
            <p:ph type="body" sz="quarter" idx="21"/>
          </p:nvPr>
        </p:nvSpPr>
        <p:spPr>
          <a:xfrm>
            <a:off x="1691680" y="1268657"/>
            <a:ext cx="7128792" cy="107929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52" name="Rounded Rectangle 15"/>
          <p:cNvSpPr/>
          <p:nvPr userDrawn="1"/>
        </p:nvSpPr>
        <p:spPr>
          <a:xfrm>
            <a:off x="179388" y="2444643"/>
            <a:ext cx="8785225" cy="1224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53" name="Kuvan paikkamerkki 2"/>
          <p:cNvSpPr>
            <a:spLocks noGrp="1" noChangeAspect="1"/>
          </p:cNvSpPr>
          <p:nvPr>
            <p:ph type="pic" sz="quarter" idx="22"/>
          </p:nvPr>
        </p:nvSpPr>
        <p:spPr>
          <a:xfrm>
            <a:off x="189562" y="2444646"/>
            <a:ext cx="1224237" cy="1224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54" name="Tekstin paikkamerkki 4"/>
          <p:cNvSpPr>
            <a:spLocks noGrp="1"/>
          </p:cNvSpPr>
          <p:nvPr>
            <p:ph type="body" sz="quarter" idx="23"/>
          </p:nvPr>
        </p:nvSpPr>
        <p:spPr>
          <a:xfrm>
            <a:off x="1691680" y="2589353"/>
            <a:ext cx="7128792" cy="107929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15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7288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isi sisältökohdet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15"/>
          <p:cNvSpPr/>
          <p:nvPr userDrawn="1"/>
        </p:nvSpPr>
        <p:spPr>
          <a:xfrm>
            <a:off x="179388" y="5373493"/>
            <a:ext cx="8785225" cy="935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4156" y="-1"/>
            <a:ext cx="8675688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26" name="Kuvan paikkamerkki 2"/>
          <p:cNvSpPr>
            <a:spLocks noGrp="1" noChangeAspect="1"/>
          </p:cNvSpPr>
          <p:nvPr>
            <p:ph type="pic" sz="quarter" idx="13"/>
          </p:nvPr>
        </p:nvSpPr>
        <p:spPr>
          <a:xfrm>
            <a:off x="189562" y="5373501"/>
            <a:ext cx="936000" cy="93581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12" name="Tekstin paikkamerkki 4"/>
          <p:cNvSpPr>
            <a:spLocks noGrp="1"/>
          </p:cNvSpPr>
          <p:nvPr>
            <p:ph type="body" sz="quarter" idx="17"/>
          </p:nvPr>
        </p:nvSpPr>
        <p:spPr>
          <a:xfrm>
            <a:off x="1403648" y="5518203"/>
            <a:ext cx="7416824" cy="7911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32" name="Rounded Rectangle 15"/>
          <p:cNvSpPr/>
          <p:nvPr userDrawn="1"/>
        </p:nvSpPr>
        <p:spPr>
          <a:xfrm>
            <a:off x="179388" y="4330539"/>
            <a:ext cx="8785225" cy="935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3" name="Kuvan paikkamerkki 2"/>
          <p:cNvSpPr>
            <a:spLocks noGrp="1" noChangeAspect="1"/>
          </p:cNvSpPr>
          <p:nvPr>
            <p:ph type="pic" sz="quarter" idx="18"/>
          </p:nvPr>
        </p:nvSpPr>
        <p:spPr>
          <a:xfrm>
            <a:off x="189562" y="4330547"/>
            <a:ext cx="936000" cy="93581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34" name="Tekstin paikkamerkki 4"/>
          <p:cNvSpPr>
            <a:spLocks noGrp="1"/>
          </p:cNvSpPr>
          <p:nvPr>
            <p:ph type="body" sz="quarter" idx="19"/>
          </p:nvPr>
        </p:nvSpPr>
        <p:spPr>
          <a:xfrm>
            <a:off x="1403648" y="4475249"/>
            <a:ext cx="7416824" cy="7911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35" name="Rounded Rectangle 15"/>
          <p:cNvSpPr/>
          <p:nvPr userDrawn="1"/>
        </p:nvSpPr>
        <p:spPr>
          <a:xfrm>
            <a:off x="179388" y="3267517"/>
            <a:ext cx="8785225" cy="935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6" name="Kuvan paikkamerkki 2"/>
          <p:cNvSpPr>
            <a:spLocks noGrp="1" noChangeAspect="1"/>
          </p:cNvSpPr>
          <p:nvPr>
            <p:ph type="pic" sz="quarter" idx="20"/>
          </p:nvPr>
        </p:nvSpPr>
        <p:spPr>
          <a:xfrm>
            <a:off x="189562" y="3267525"/>
            <a:ext cx="936000" cy="93581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37" name="Tekstin paikkamerkki 4"/>
          <p:cNvSpPr>
            <a:spLocks noGrp="1"/>
          </p:cNvSpPr>
          <p:nvPr>
            <p:ph type="body" sz="quarter" idx="21"/>
          </p:nvPr>
        </p:nvSpPr>
        <p:spPr>
          <a:xfrm>
            <a:off x="1403648" y="3412227"/>
            <a:ext cx="7416824" cy="7911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38" name="Rounded Rectangle 15"/>
          <p:cNvSpPr/>
          <p:nvPr userDrawn="1"/>
        </p:nvSpPr>
        <p:spPr>
          <a:xfrm>
            <a:off x="179388" y="2204479"/>
            <a:ext cx="8785225" cy="935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9" name="Kuvan paikkamerkki 2"/>
          <p:cNvSpPr>
            <a:spLocks noGrp="1" noChangeAspect="1"/>
          </p:cNvSpPr>
          <p:nvPr>
            <p:ph type="pic" sz="quarter" idx="22"/>
          </p:nvPr>
        </p:nvSpPr>
        <p:spPr>
          <a:xfrm>
            <a:off x="189562" y="2204487"/>
            <a:ext cx="936000" cy="93581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40" name="Tekstin paikkamerkki 4"/>
          <p:cNvSpPr>
            <a:spLocks noGrp="1"/>
          </p:cNvSpPr>
          <p:nvPr>
            <p:ph type="body" sz="quarter" idx="23"/>
          </p:nvPr>
        </p:nvSpPr>
        <p:spPr>
          <a:xfrm>
            <a:off x="1403648" y="2349189"/>
            <a:ext cx="7416824" cy="7911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41" name="Rounded Rectangle 15"/>
          <p:cNvSpPr/>
          <p:nvPr userDrawn="1"/>
        </p:nvSpPr>
        <p:spPr>
          <a:xfrm>
            <a:off x="179388" y="1123950"/>
            <a:ext cx="8785225" cy="935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42" name="Kuvan paikkamerkki 2"/>
          <p:cNvSpPr>
            <a:spLocks noGrp="1" noChangeAspect="1"/>
          </p:cNvSpPr>
          <p:nvPr>
            <p:ph type="pic" sz="quarter" idx="24"/>
          </p:nvPr>
        </p:nvSpPr>
        <p:spPr>
          <a:xfrm>
            <a:off x="189562" y="1123958"/>
            <a:ext cx="936000" cy="93581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43" name="Tekstin paikkamerkki 4"/>
          <p:cNvSpPr>
            <a:spLocks noGrp="1"/>
          </p:cNvSpPr>
          <p:nvPr>
            <p:ph type="body" sz="quarter" idx="25"/>
          </p:nvPr>
        </p:nvSpPr>
        <p:spPr>
          <a:xfrm>
            <a:off x="1403648" y="1268660"/>
            <a:ext cx="7416824" cy="7911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66700" indent="-233363">
              <a:buFont typeface="Wingdings" panose="05000000000000000000" pitchFamily="2" charset="2"/>
              <a:buChar char="§"/>
              <a:defRPr sz="1800"/>
            </a:lvl2pPr>
            <a:lvl3pPr marL="447675" indent="-185738">
              <a:defRPr sz="1600"/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18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01974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si">
    <p:bg>
      <p:bgPr>
        <a:solidFill>
          <a:srgbClr val="F49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n paikkamerkki 3"/>
          <p:cNvSpPr>
            <a:spLocks noGrp="1"/>
          </p:cNvSpPr>
          <p:nvPr>
            <p:ph type="body" sz="quarter" idx="10"/>
          </p:nvPr>
        </p:nvSpPr>
        <p:spPr>
          <a:xfrm>
            <a:off x="179388" y="1341438"/>
            <a:ext cx="8785225" cy="3395662"/>
          </a:xfrm>
        </p:spPr>
        <p:txBody>
          <a:bodyPr anchor="ctr">
            <a:noAutofit/>
          </a:bodyPr>
          <a:lstStyle>
            <a:lvl1pPr marL="0" indent="0" algn="ctr">
              <a:buNone/>
              <a:defRPr sz="4400">
                <a:solidFill>
                  <a:schemeClr val="bg1"/>
                </a:solidFill>
              </a:defRPr>
            </a:lvl1pPr>
            <a:lvl2pPr algn="ctr">
              <a:defRPr sz="4400">
                <a:solidFill>
                  <a:schemeClr val="bg1"/>
                </a:solidFill>
              </a:defRPr>
            </a:lvl2pPr>
            <a:lvl3pPr algn="ctr">
              <a:defRPr sz="4000">
                <a:solidFill>
                  <a:schemeClr val="bg1"/>
                </a:solidFill>
              </a:defRPr>
            </a:lvl3pPr>
            <a:lvl4pPr algn="ctr">
              <a:defRPr sz="3600">
                <a:solidFill>
                  <a:schemeClr val="bg1"/>
                </a:solidFill>
              </a:defRPr>
            </a:lvl4pPr>
            <a:lvl5pPr algn="ctr"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pic>
        <p:nvPicPr>
          <p:cNvPr id="3" name="Picture 2" descr="L:\PROJEKTIT\Gofore\PPT_pohjat\kuvia\e_5prosenttia_Alf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1628" y="404664"/>
            <a:ext cx="5040744" cy="577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98972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hjä Gofore-footerill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9848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953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, vapaavalintainen kuv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orakulmio 22"/>
          <p:cNvSpPr/>
          <p:nvPr userDrawn="1"/>
        </p:nvSpPr>
        <p:spPr>
          <a:xfrm>
            <a:off x="-1" y="4725144"/>
            <a:ext cx="9144001" cy="17064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3928" y="5104132"/>
            <a:ext cx="4751760" cy="557116"/>
          </a:xfrm>
        </p:spPr>
        <p:txBody>
          <a:bodyPr vert="horz" lIns="74921" tIns="37461" rIns="74921" bIns="37461" rtlCol="0" anchor="ctr">
            <a:normAutofit/>
          </a:bodyPr>
          <a:lstStyle>
            <a:lvl1pPr algn="l">
              <a:defRPr lang="fi-FI" sz="2400" b="1" dirty="0">
                <a:solidFill>
                  <a:schemeClr val="accent2"/>
                </a:solidFill>
              </a:defRPr>
            </a:lvl1pPr>
          </a:lstStyle>
          <a:p>
            <a:r>
              <a:rPr lang="fi-FI" b="1" smtClean="0">
                <a:solidFill>
                  <a:srgbClr val="F49800"/>
                </a:solidFill>
                <a:latin typeface="+mj-lt"/>
                <a:cs typeface="Arial" panose="020B0604020202020204" pitchFamily="34" charset="0"/>
              </a:rPr>
              <a:t>Muokkaa perustyyl. napsautt.</a:t>
            </a:r>
            <a:endParaRPr lang="fi-FI" b="1" dirty="0">
              <a:solidFill>
                <a:srgbClr val="F498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3928" y="5826666"/>
            <a:ext cx="4751760" cy="482654"/>
          </a:xfrm>
        </p:spPr>
        <p:txBody>
          <a:bodyPr vert="horz" lIns="74921" tIns="37461" rIns="74921" bIns="37461" rtlCol="0" anchor="t" anchorCtr="0">
            <a:normAutofit/>
          </a:bodyPr>
          <a:lstStyle>
            <a:lvl1pPr marL="0" indent="0" algn="l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fi-FI" smtClean="0"/>
              <a:t>Muokkaa alaotsikon perustyyliä napsautt.</a:t>
            </a:r>
            <a:endParaRPr lang="fi-FI" dirty="0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11560" y="5104132"/>
            <a:ext cx="3002918" cy="98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11560" y="5104132"/>
            <a:ext cx="3002918" cy="98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Kuvan paikkamerkki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244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i-FI" smtClean="0"/>
              <a:t>Lisää kuva napsauttamalla kuvaketta</a:t>
            </a:r>
            <a:endParaRPr lang="fi-FI"/>
          </a:p>
        </p:txBody>
      </p:sp>
      <p:sp>
        <p:nvSpPr>
          <p:cNvPr id="6" name="Suorakulmio 5"/>
          <p:cNvSpPr/>
          <p:nvPr userDrawn="1"/>
        </p:nvSpPr>
        <p:spPr>
          <a:xfrm>
            <a:off x="-1" y="6525344"/>
            <a:ext cx="1187625" cy="3326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3337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, vapaavalintainen kuv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68313" y="5104132"/>
            <a:ext cx="8207375" cy="557116"/>
          </a:xfrm>
        </p:spPr>
        <p:txBody>
          <a:bodyPr vert="horz" lIns="74921" tIns="37461" rIns="74921" bIns="37461" rtlCol="0" anchor="ctr">
            <a:normAutofit/>
          </a:bodyPr>
          <a:lstStyle>
            <a:lvl1pPr algn="l">
              <a:defRPr lang="fi-FI" sz="2400" b="1" baseline="0" dirty="0">
                <a:solidFill>
                  <a:schemeClr val="accent2"/>
                </a:solidFill>
              </a:defRPr>
            </a:lvl1pPr>
          </a:lstStyle>
          <a:p>
            <a:r>
              <a:rPr lang="fi-FI" b="1" smtClean="0">
                <a:solidFill>
                  <a:srgbClr val="F49800"/>
                </a:solidFill>
                <a:latin typeface="+mj-lt"/>
                <a:cs typeface="Arial" panose="020B0604020202020204" pitchFamily="34" charset="0"/>
              </a:rPr>
              <a:t>Muokkaa perustyyl. napsautt.</a:t>
            </a:r>
            <a:endParaRPr lang="fi-FI" b="1" dirty="0">
              <a:solidFill>
                <a:srgbClr val="F498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468312" y="5826666"/>
            <a:ext cx="8207375" cy="554662"/>
          </a:xfrm>
        </p:spPr>
        <p:txBody>
          <a:bodyPr vert="horz" lIns="74921" tIns="37461" rIns="74921" bIns="37461" rtlCol="0" anchor="t" anchorCtr="0">
            <a:normAutofit/>
          </a:bodyPr>
          <a:lstStyle>
            <a:lvl1pPr marL="0" indent="0" algn="l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fi-FI" smtClean="0"/>
              <a:t>Muokkaa alaotsikon perustyyliä napsautt.</a:t>
            </a:r>
            <a:endParaRPr lang="fi-FI" dirty="0"/>
          </a:p>
        </p:txBody>
      </p:sp>
      <p:sp>
        <p:nvSpPr>
          <p:cNvPr id="3" name="Kuvan paikkamerkki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371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i-FI" smtClean="0"/>
              <a:t>Lisää kuva napsauttamalla kuvaketta</a:t>
            </a:r>
            <a:endParaRPr lang="fi-FI"/>
          </a:p>
        </p:txBody>
      </p:sp>
      <p:sp>
        <p:nvSpPr>
          <p:cNvPr id="5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9967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petusdi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Ryhmä 2"/>
          <p:cNvGrpSpPr/>
          <p:nvPr userDrawn="1"/>
        </p:nvGrpSpPr>
        <p:grpSpPr>
          <a:xfrm>
            <a:off x="-1" y="4081021"/>
            <a:ext cx="9144001" cy="2776979"/>
            <a:chOff x="-1" y="4081021"/>
            <a:chExt cx="9144001" cy="2776979"/>
          </a:xfrm>
        </p:grpSpPr>
        <p:grpSp>
          <p:nvGrpSpPr>
            <p:cNvPr id="39" name="Ryhmä 38"/>
            <p:cNvGrpSpPr/>
            <p:nvPr userDrawn="1"/>
          </p:nvGrpSpPr>
          <p:grpSpPr>
            <a:xfrm>
              <a:off x="-1" y="4081021"/>
              <a:ext cx="9144001" cy="2776979"/>
              <a:chOff x="-1" y="4725144"/>
              <a:chExt cx="9144001" cy="2776979"/>
            </a:xfrm>
          </p:grpSpPr>
          <p:sp>
            <p:nvSpPr>
              <p:cNvPr id="40" name="Suorakulmio 39"/>
              <p:cNvSpPr/>
              <p:nvPr userDrawn="1"/>
            </p:nvSpPr>
            <p:spPr>
              <a:xfrm>
                <a:off x="-1" y="6434845"/>
                <a:ext cx="9144001" cy="1067278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dirty="0"/>
              </a:p>
            </p:txBody>
          </p:sp>
          <p:sp>
            <p:nvSpPr>
              <p:cNvPr id="41" name="Suorakulmio 40"/>
              <p:cNvSpPr/>
              <p:nvPr userDrawn="1"/>
            </p:nvSpPr>
            <p:spPr>
              <a:xfrm>
                <a:off x="-1" y="4725144"/>
                <a:ext cx="9144001" cy="17064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dirty="0"/>
              </a:p>
            </p:txBody>
          </p:sp>
          <p:sp>
            <p:nvSpPr>
              <p:cNvPr id="42" name="Suorakulmio 41"/>
              <p:cNvSpPr/>
              <p:nvPr userDrawn="1"/>
            </p:nvSpPr>
            <p:spPr>
              <a:xfrm>
                <a:off x="-1" y="6396740"/>
                <a:ext cx="9144001" cy="36000"/>
              </a:xfrm>
              <a:prstGeom prst="rect">
                <a:avLst/>
              </a:prstGeom>
              <a:solidFill>
                <a:srgbClr val="F07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dirty="0"/>
              </a:p>
            </p:txBody>
          </p:sp>
          <p:pic>
            <p:nvPicPr>
              <p:cNvPr id="43" name="Picture 7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 bwMode="auto">
              <a:xfrm>
                <a:off x="611560" y="5104132"/>
                <a:ext cx="3002918" cy="982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7" name="Subtitle 2"/>
            <p:cNvSpPr txBox="1">
              <a:spLocks/>
            </p:cNvSpPr>
            <p:nvPr userDrawn="1"/>
          </p:nvSpPr>
          <p:spPr>
            <a:xfrm>
              <a:off x="707153" y="6077160"/>
              <a:ext cx="2216079" cy="494402"/>
            </a:xfrm>
            <a:prstGeom prst="rect">
              <a:avLst/>
            </a:prstGeom>
          </p:spPr>
          <p:txBody>
            <a:bodyPr vert="horz" lIns="74921" tIns="37461" rIns="74921" bIns="37461" rtlCol="0" anchor="t" anchorCtr="0">
              <a:noAutofit/>
            </a:bodyPr>
            <a:lstStyle>
              <a:lvl1pPr marL="0" indent="0" algn="l" defTabSz="749213" rtl="0" eaLnBrk="1" latinLnBrk="0" hangingPunct="1">
                <a:spcBef>
                  <a:spcPct val="20000"/>
                </a:spcBef>
                <a:buFont typeface="Wingdings" panose="05000000000000000000" pitchFamily="2" charset="2"/>
                <a:buNone/>
                <a:defRPr lang="en-US" sz="1600" kern="120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608736" indent="-234129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2pPr>
              <a:lvl3pPr marL="936517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3pPr>
              <a:lvl4pPr marL="1311122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4pPr>
              <a:lvl5pPr marL="1685729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5pPr>
              <a:lvl6pPr marL="2060336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34942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09549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84156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200"/>
                </a:lnSpc>
              </a:pPr>
              <a:r>
                <a:rPr lang="de-DE" sz="1200" b="0" i="0" u="none" strike="noStrike" kern="1200" baseline="0" dirty="0" smtClean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Tel +358 10 439 7777</a:t>
              </a:r>
            </a:p>
            <a:p>
              <a:pPr>
                <a:lnSpc>
                  <a:spcPts val="1200"/>
                </a:lnSpc>
              </a:pPr>
              <a:r>
                <a:rPr lang="fi-FI" sz="1200" b="0" i="0" u="none" strike="noStrike" kern="1200" baseline="0" dirty="0" err="1" smtClean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gofore@gofore.com</a:t>
              </a:r>
              <a:endParaRPr lang="fi-FI" sz="1200" dirty="0">
                <a:solidFill>
                  <a:schemeClr val="bg1"/>
                </a:solidFill>
              </a:endParaRPr>
            </a:p>
          </p:txBody>
        </p:sp>
        <p:sp>
          <p:nvSpPr>
            <p:cNvPr id="28" name="Subtitle 2"/>
            <p:cNvSpPr txBox="1">
              <a:spLocks/>
            </p:cNvSpPr>
            <p:nvPr userDrawn="1"/>
          </p:nvSpPr>
          <p:spPr>
            <a:xfrm>
              <a:off x="3475753" y="6077160"/>
              <a:ext cx="2216079" cy="494402"/>
            </a:xfrm>
            <a:prstGeom prst="rect">
              <a:avLst/>
            </a:prstGeom>
          </p:spPr>
          <p:txBody>
            <a:bodyPr vert="horz" lIns="74921" tIns="37461" rIns="74921" bIns="37461" rtlCol="0" anchor="t" anchorCtr="0">
              <a:noAutofit/>
            </a:bodyPr>
            <a:lstStyle>
              <a:lvl1pPr marL="0" indent="0" algn="l" defTabSz="749213" rtl="0" eaLnBrk="1" latinLnBrk="0" hangingPunct="1">
                <a:spcBef>
                  <a:spcPct val="20000"/>
                </a:spcBef>
                <a:buFont typeface="Wingdings" panose="05000000000000000000" pitchFamily="2" charset="2"/>
                <a:buNone/>
                <a:defRPr lang="en-US" sz="1600" kern="120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608736" indent="-234129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2pPr>
              <a:lvl3pPr marL="936517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3pPr>
              <a:lvl4pPr marL="1311122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4pPr>
              <a:lvl5pPr marL="1685729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5pPr>
              <a:lvl6pPr marL="2060336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34942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09549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84156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200"/>
                </a:lnSpc>
              </a:pPr>
              <a:r>
                <a:rPr lang="fi-FI" sz="1200" b="0" i="0" u="none" strike="noStrike" kern="1200" baseline="0" dirty="0" smtClean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Hämeenkatu 16</a:t>
              </a:r>
            </a:p>
            <a:p>
              <a:pPr>
                <a:lnSpc>
                  <a:spcPts val="1200"/>
                </a:lnSpc>
              </a:pPr>
              <a:r>
                <a:rPr lang="fi-FI" sz="1200" b="0" i="0" u="none" strike="noStrike" kern="1200" baseline="0" dirty="0" smtClean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FI-33200 Tampere</a:t>
              </a:r>
              <a:endParaRPr lang="fi-FI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Subtitle 2"/>
            <p:cNvSpPr txBox="1">
              <a:spLocks/>
            </p:cNvSpPr>
            <p:nvPr userDrawn="1"/>
          </p:nvSpPr>
          <p:spPr>
            <a:xfrm>
              <a:off x="6244353" y="6077160"/>
              <a:ext cx="2216079" cy="494402"/>
            </a:xfrm>
            <a:prstGeom prst="rect">
              <a:avLst/>
            </a:prstGeom>
          </p:spPr>
          <p:txBody>
            <a:bodyPr vert="horz" lIns="74921" tIns="37461" rIns="74921" bIns="37461" rtlCol="0" anchor="t" anchorCtr="0">
              <a:noAutofit/>
            </a:bodyPr>
            <a:lstStyle>
              <a:lvl1pPr marL="0" indent="0" algn="l" defTabSz="749213" rtl="0" eaLnBrk="1" latinLnBrk="0" hangingPunct="1">
                <a:spcBef>
                  <a:spcPct val="20000"/>
                </a:spcBef>
                <a:buFont typeface="Wingdings" panose="05000000000000000000" pitchFamily="2" charset="2"/>
                <a:buNone/>
                <a:defRPr lang="en-US" sz="1600" kern="1200" dirty="0" smtClean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608736" indent="-234129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2pPr>
              <a:lvl3pPr marL="936517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3pPr>
              <a:lvl4pPr marL="1311122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4pPr>
              <a:lvl5pPr marL="1685729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5pPr>
              <a:lvl6pPr marL="2060336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34942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09549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84156" indent="-187303" algn="l" defTabSz="74921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200"/>
                </a:lnSpc>
              </a:pPr>
              <a:r>
                <a:rPr lang="fi-FI" sz="1200" b="0" i="0" u="none" strike="noStrike" kern="1200" baseline="0" dirty="0" smtClean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Urho Kekkosen katu 7 B</a:t>
              </a:r>
            </a:p>
            <a:p>
              <a:pPr>
                <a:lnSpc>
                  <a:spcPts val="1200"/>
                </a:lnSpc>
              </a:pPr>
              <a:r>
                <a:rPr lang="fi-FI" sz="1200" b="0" i="0" u="none" strike="noStrike" kern="1200" baseline="0" dirty="0" smtClean="0">
                  <a:solidFill>
                    <a:schemeClr val="bg1"/>
                  </a:solidFill>
                  <a:latin typeface="+mn-lt"/>
                  <a:ea typeface="+mn-ea"/>
                  <a:cs typeface="Arial" pitchFamily="34" charset="0"/>
                </a:rPr>
                <a:t>FI-00100 Helsinki</a:t>
              </a:r>
              <a:endParaRPr lang="fi-FI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Tekstin paikkamerkki 4"/>
          <p:cNvSpPr>
            <a:spLocks noGrp="1"/>
          </p:cNvSpPr>
          <p:nvPr>
            <p:ph type="body" sz="quarter" idx="10"/>
          </p:nvPr>
        </p:nvSpPr>
        <p:spPr>
          <a:xfrm>
            <a:off x="3923927" y="4603637"/>
            <a:ext cx="4824785" cy="769579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pic>
        <p:nvPicPr>
          <p:cNvPr id="13" name="Picture 1" descr="Gofore 2014 12.jpg"/>
          <p:cNvPicPr>
            <a:picLocks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" t="15564" r="-56" b="15495"/>
          <a:stretch/>
        </p:blipFill>
        <p:spPr>
          <a:xfrm>
            <a:off x="0" y="0"/>
            <a:ext cx="9162000" cy="421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57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ksi sisältökoh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29394" y="-1"/>
            <a:ext cx="8685213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7" name="Rounded Rectangle 15"/>
          <p:cNvSpPr/>
          <p:nvPr userDrawn="1"/>
        </p:nvSpPr>
        <p:spPr>
          <a:xfrm>
            <a:off x="161926" y="1131095"/>
            <a:ext cx="8820149" cy="53222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4" name="Tekstin paikkamerkki 2"/>
          <p:cNvSpPr>
            <a:spLocks noGrp="1"/>
          </p:cNvSpPr>
          <p:nvPr>
            <p:ph type="body" sz="quarter" idx="10"/>
          </p:nvPr>
        </p:nvSpPr>
        <p:spPr>
          <a:xfrm>
            <a:off x="287686" y="1341438"/>
            <a:ext cx="8568629" cy="51117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10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27332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petusdi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orakulmio 23"/>
          <p:cNvSpPr/>
          <p:nvPr/>
        </p:nvSpPr>
        <p:spPr>
          <a:xfrm>
            <a:off x="-1" y="3716338"/>
            <a:ext cx="9144001" cy="263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845" y="4221088"/>
            <a:ext cx="8289619" cy="455390"/>
          </a:xfrm>
        </p:spPr>
        <p:txBody>
          <a:bodyPr vert="horz" lIns="74921" tIns="37461" rIns="74921" bIns="37461" rtlCol="0" anchor="t" anchorCtr="0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fi-FI" smtClean="0"/>
              <a:t>Muokkaa alaotsikon perustyyliä napsautt.</a:t>
            </a:r>
            <a:endParaRPr lang="fi-FI" dirty="0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528146" y="1628800"/>
            <a:ext cx="4087706" cy="133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in paikkamerkki 4"/>
          <p:cNvSpPr>
            <a:spLocks noGrp="1"/>
          </p:cNvSpPr>
          <p:nvPr>
            <p:ph type="body" sz="quarter" idx="10"/>
          </p:nvPr>
        </p:nvSpPr>
        <p:spPr>
          <a:xfrm>
            <a:off x="468313" y="3572247"/>
            <a:ext cx="8280400" cy="649288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458845" y="4221088"/>
            <a:ext cx="8289619" cy="455390"/>
          </a:xfrm>
        </p:spPr>
        <p:txBody>
          <a:bodyPr vert="horz" lIns="74921" tIns="37461" rIns="74921" bIns="37461" rtlCol="0" anchor="t" anchorCtr="0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fi-FI" smtClean="0"/>
              <a:t>Muokkaa alaotsikon perustyyliä napsautt.</a:t>
            </a:r>
            <a:endParaRPr lang="fi-FI" dirty="0"/>
          </a:p>
        </p:txBody>
      </p:sp>
      <p:pic>
        <p:nvPicPr>
          <p:cNvPr id="15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528146" y="1628800"/>
            <a:ext cx="4087706" cy="133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kstin paikkamerkki 4"/>
          <p:cNvSpPr>
            <a:spLocks noGrp="1"/>
          </p:cNvSpPr>
          <p:nvPr>
            <p:ph type="body" sz="quarter" idx="10"/>
          </p:nvPr>
        </p:nvSpPr>
        <p:spPr>
          <a:xfrm>
            <a:off x="468313" y="3572247"/>
            <a:ext cx="8280400" cy="649288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grpSp>
        <p:nvGrpSpPr>
          <p:cNvPr id="28" name="Ryhmä 27"/>
          <p:cNvGrpSpPr/>
          <p:nvPr userDrawn="1"/>
        </p:nvGrpSpPr>
        <p:grpSpPr>
          <a:xfrm>
            <a:off x="-1" y="5737627"/>
            <a:ext cx="9144001" cy="1120373"/>
            <a:chOff x="-1" y="6381750"/>
            <a:chExt cx="9144001" cy="1120373"/>
          </a:xfrm>
        </p:grpSpPr>
        <p:sp>
          <p:nvSpPr>
            <p:cNvPr id="32" name="Suorakulmio 31"/>
            <p:cNvSpPr/>
            <p:nvPr userDrawn="1"/>
          </p:nvSpPr>
          <p:spPr>
            <a:xfrm>
              <a:off x="-1" y="6434845"/>
              <a:ext cx="9144001" cy="1067278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34" name="Suorakulmio 33"/>
            <p:cNvSpPr/>
            <p:nvPr userDrawn="1"/>
          </p:nvSpPr>
          <p:spPr>
            <a:xfrm>
              <a:off x="-1" y="6381750"/>
              <a:ext cx="9144001" cy="53095"/>
            </a:xfrm>
            <a:prstGeom prst="rect">
              <a:avLst/>
            </a:prstGeom>
            <a:solidFill>
              <a:srgbClr val="F07E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</p:grpSp>
      <p:sp>
        <p:nvSpPr>
          <p:cNvPr id="29" name="Subtitle 2"/>
          <p:cNvSpPr txBox="1">
            <a:spLocks/>
          </p:cNvSpPr>
          <p:nvPr userDrawn="1"/>
        </p:nvSpPr>
        <p:spPr>
          <a:xfrm>
            <a:off x="707153" y="6077160"/>
            <a:ext cx="2216079" cy="494402"/>
          </a:xfrm>
          <a:prstGeom prst="rect">
            <a:avLst/>
          </a:prstGeom>
        </p:spPr>
        <p:txBody>
          <a:bodyPr vert="horz" lIns="74921" tIns="37461" rIns="74921" bIns="37461" rtlCol="0" anchor="t" anchorCtr="0">
            <a:noAutofit/>
          </a:bodyPr>
          <a:lstStyle>
            <a:lvl1pPr marL="0" indent="0" algn="l" defTabSz="749213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08736" indent="-234129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936517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311122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85729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060336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34942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9549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84156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de-DE" sz="12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Tel +358 10 439 7777</a:t>
            </a:r>
          </a:p>
          <a:p>
            <a:pPr>
              <a:lnSpc>
                <a:spcPts val="1200"/>
              </a:lnSpc>
            </a:pPr>
            <a:r>
              <a:rPr lang="fi-FI" sz="1200" b="0" i="0" u="none" strike="noStrike" kern="1200" baseline="0" dirty="0" err="1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gofore@gofore.com</a:t>
            </a:r>
            <a:endParaRPr lang="fi-FI" sz="1200" dirty="0">
              <a:solidFill>
                <a:schemeClr val="bg1"/>
              </a:solidFill>
            </a:endParaRPr>
          </a:p>
        </p:txBody>
      </p:sp>
      <p:sp>
        <p:nvSpPr>
          <p:cNvPr id="30" name="Subtitle 2"/>
          <p:cNvSpPr txBox="1">
            <a:spLocks/>
          </p:cNvSpPr>
          <p:nvPr userDrawn="1"/>
        </p:nvSpPr>
        <p:spPr>
          <a:xfrm>
            <a:off x="3475753" y="6077160"/>
            <a:ext cx="2216079" cy="494402"/>
          </a:xfrm>
          <a:prstGeom prst="rect">
            <a:avLst/>
          </a:prstGeom>
        </p:spPr>
        <p:txBody>
          <a:bodyPr vert="horz" lIns="74921" tIns="37461" rIns="74921" bIns="37461" rtlCol="0" anchor="t" anchorCtr="0">
            <a:noAutofit/>
          </a:bodyPr>
          <a:lstStyle>
            <a:lvl1pPr marL="0" indent="0" algn="l" defTabSz="749213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08736" indent="-234129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936517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311122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85729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060336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34942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9549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84156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fi-FI" sz="12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Hämeenkatu 16</a:t>
            </a:r>
          </a:p>
          <a:p>
            <a:pPr>
              <a:lnSpc>
                <a:spcPts val="1200"/>
              </a:lnSpc>
            </a:pPr>
            <a:r>
              <a:rPr lang="fi-FI" sz="12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FI-33200 Tampere</a:t>
            </a:r>
            <a:endParaRPr lang="fi-FI" sz="1200" dirty="0">
              <a:solidFill>
                <a:schemeClr val="bg1"/>
              </a:solidFill>
            </a:endParaRPr>
          </a:p>
        </p:txBody>
      </p:sp>
      <p:sp>
        <p:nvSpPr>
          <p:cNvPr id="31" name="Subtitle 2"/>
          <p:cNvSpPr txBox="1">
            <a:spLocks/>
          </p:cNvSpPr>
          <p:nvPr userDrawn="1"/>
        </p:nvSpPr>
        <p:spPr>
          <a:xfrm>
            <a:off x="6244353" y="6077160"/>
            <a:ext cx="2216079" cy="494402"/>
          </a:xfrm>
          <a:prstGeom prst="rect">
            <a:avLst/>
          </a:prstGeom>
        </p:spPr>
        <p:txBody>
          <a:bodyPr vert="horz" lIns="74921" tIns="37461" rIns="74921" bIns="37461" rtlCol="0" anchor="t" anchorCtr="0">
            <a:noAutofit/>
          </a:bodyPr>
          <a:lstStyle>
            <a:lvl1pPr marL="0" indent="0" algn="l" defTabSz="749213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08736" indent="-234129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936517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311122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85729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060336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34942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9549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84156" indent="-187303" algn="l" defTabSz="74921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</a:pPr>
            <a:r>
              <a:rPr lang="fi-FI" sz="12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Urho Kekkosen katu 7 B</a:t>
            </a:r>
          </a:p>
          <a:p>
            <a:pPr>
              <a:lnSpc>
                <a:spcPts val="1200"/>
              </a:lnSpc>
            </a:pPr>
            <a:r>
              <a:rPr lang="fi-FI" sz="12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FI-00100 Helsinki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701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in otsikk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29394" y="-1"/>
            <a:ext cx="8685213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7" name="Rounded Rectangle 15"/>
          <p:cNvSpPr/>
          <p:nvPr userDrawn="1"/>
        </p:nvSpPr>
        <p:spPr>
          <a:xfrm>
            <a:off x="179387" y="1131095"/>
            <a:ext cx="8785226" cy="53222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067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ksi sisältökohde + tyhjä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29394" y="-1"/>
            <a:ext cx="8685213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7" name="Rounded Rectangle 15"/>
          <p:cNvSpPr/>
          <p:nvPr userDrawn="1"/>
        </p:nvSpPr>
        <p:spPr>
          <a:xfrm>
            <a:off x="161926" y="1131095"/>
            <a:ext cx="8820149" cy="53222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4" name="Tekstin paikkamerkki 2"/>
          <p:cNvSpPr>
            <a:spLocks noGrp="1"/>
          </p:cNvSpPr>
          <p:nvPr>
            <p:ph type="body" sz="quarter" idx="10"/>
          </p:nvPr>
        </p:nvSpPr>
        <p:spPr>
          <a:xfrm>
            <a:off x="287686" y="1341438"/>
            <a:ext cx="4284000" cy="51117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5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64138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ksi sisältökohde + kuva ja teksti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15"/>
          <p:cNvSpPr/>
          <p:nvPr userDrawn="1"/>
        </p:nvSpPr>
        <p:spPr>
          <a:xfrm>
            <a:off x="179387" y="1131095"/>
            <a:ext cx="8785226" cy="53222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4157" y="-1"/>
            <a:ext cx="8675687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8" name="Kuvan paikkamerkki 4"/>
          <p:cNvSpPr>
            <a:spLocks noGrp="1"/>
          </p:cNvSpPr>
          <p:nvPr>
            <p:ph type="pic" sz="quarter" idx="14"/>
          </p:nvPr>
        </p:nvSpPr>
        <p:spPr>
          <a:xfrm>
            <a:off x="6087658" y="1147083"/>
            <a:ext cx="2876956" cy="1960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smtClean="0"/>
              <a:t>Lisää kuva napsauttamalla kuvaketta</a:t>
            </a:r>
            <a:endParaRPr lang="fi-FI"/>
          </a:p>
        </p:txBody>
      </p:sp>
      <p:sp>
        <p:nvSpPr>
          <p:cNvPr id="9" name="Tekstin paikkamerkki 4"/>
          <p:cNvSpPr>
            <a:spLocks noGrp="1"/>
          </p:cNvSpPr>
          <p:nvPr>
            <p:ph type="body" sz="quarter" idx="17"/>
          </p:nvPr>
        </p:nvSpPr>
        <p:spPr>
          <a:xfrm>
            <a:off x="6081569" y="3130779"/>
            <a:ext cx="2883043" cy="3322409"/>
          </a:xfrm>
          <a:solidFill>
            <a:schemeClr val="accent4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6700" indent="-233363"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2pPr>
            <a:lvl3pPr marL="447675" indent="-185738">
              <a:defRPr sz="1600">
                <a:solidFill>
                  <a:schemeClr val="bg1"/>
                </a:solidFill>
              </a:defRPr>
            </a:lvl3pPr>
            <a:lvl4pPr marL="620713" indent="-185738">
              <a:defRPr/>
            </a:lvl4pPr>
            <a:lvl5pPr marL="804863" indent="-185738"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</p:txBody>
      </p:sp>
      <p:sp>
        <p:nvSpPr>
          <p:cNvPr id="7" name="Tekstin paikkamerkki 2"/>
          <p:cNvSpPr>
            <a:spLocks noGrp="1"/>
          </p:cNvSpPr>
          <p:nvPr>
            <p:ph type="body" sz="quarter" idx="10"/>
          </p:nvPr>
        </p:nvSpPr>
        <p:spPr>
          <a:xfrm>
            <a:off x="287686" y="1341438"/>
            <a:ext cx="5580458" cy="51117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10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20794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hjä + yksi sisältökoh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29394" y="-1"/>
            <a:ext cx="8685213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7" name="Rounded Rectangle 15"/>
          <p:cNvSpPr/>
          <p:nvPr userDrawn="1"/>
        </p:nvSpPr>
        <p:spPr>
          <a:xfrm>
            <a:off x="161926" y="1131095"/>
            <a:ext cx="8820149" cy="53222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5" name="Tekstin paikkamerkki 2"/>
          <p:cNvSpPr>
            <a:spLocks noGrp="1"/>
          </p:cNvSpPr>
          <p:nvPr>
            <p:ph type="body" sz="quarter" idx="11"/>
          </p:nvPr>
        </p:nvSpPr>
        <p:spPr>
          <a:xfrm>
            <a:off x="4571686" y="1341438"/>
            <a:ext cx="4284629" cy="51117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6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48558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ksi sisältökohdet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15"/>
          <p:cNvSpPr/>
          <p:nvPr userDrawn="1"/>
        </p:nvSpPr>
        <p:spPr>
          <a:xfrm>
            <a:off x="179387" y="1123952"/>
            <a:ext cx="4320605" cy="532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fi-FI" sz="1400" dirty="0" smtClean="0"/>
              <a:t>2</a:t>
            </a:r>
            <a:endParaRPr lang="fi-FI" sz="1400" dirty="0"/>
          </a:p>
        </p:txBody>
      </p:sp>
      <p:sp>
        <p:nvSpPr>
          <p:cNvPr id="19" name="Rounded Rectangle 15"/>
          <p:cNvSpPr/>
          <p:nvPr userDrawn="1"/>
        </p:nvSpPr>
        <p:spPr>
          <a:xfrm>
            <a:off x="4679538" y="1123951"/>
            <a:ext cx="4285075" cy="532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4156" y="-1"/>
            <a:ext cx="8675688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idx="1"/>
          </p:nvPr>
        </p:nvSpPr>
        <p:spPr>
          <a:xfrm>
            <a:off x="323528" y="1341439"/>
            <a:ext cx="4032620" cy="833438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374607" indent="0">
              <a:buNone/>
              <a:defRPr sz="1600" b="1"/>
            </a:lvl2pPr>
            <a:lvl3pPr marL="749213" indent="0">
              <a:buNone/>
              <a:defRPr sz="1400" b="1"/>
            </a:lvl3pPr>
            <a:lvl4pPr marL="1123820" indent="0">
              <a:buNone/>
              <a:defRPr sz="1400" b="1"/>
            </a:lvl4pPr>
            <a:lvl5pPr marL="1498426" indent="0">
              <a:buNone/>
              <a:defRPr sz="1400" b="1"/>
            </a:lvl5pPr>
            <a:lvl6pPr marL="1873032" indent="0">
              <a:buNone/>
              <a:defRPr sz="1400" b="1"/>
            </a:lvl6pPr>
            <a:lvl7pPr marL="2247639" indent="0">
              <a:buNone/>
              <a:defRPr sz="1400" b="1"/>
            </a:lvl7pPr>
            <a:lvl8pPr marL="2622246" indent="0">
              <a:buNone/>
              <a:defRPr sz="1400" b="1"/>
            </a:lvl8pPr>
            <a:lvl9pPr marL="2996852" indent="0">
              <a:buNone/>
              <a:defRPr sz="14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half" idx="2"/>
          </p:nvPr>
        </p:nvSpPr>
        <p:spPr>
          <a:xfrm>
            <a:off x="323850" y="2348879"/>
            <a:ext cx="4032125" cy="410430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337" y="1341439"/>
            <a:ext cx="3961135" cy="833438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374607" indent="0">
              <a:buNone/>
              <a:defRPr sz="1600" b="1"/>
            </a:lvl2pPr>
            <a:lvl3pPr marL="749213" indent="0">
              <a:buNone/>
              <a:defRPr sz="1400" b="1"/>
            </a:lvl3pPr>
            <a:lvl4pPr marL="1123820" indent="0">
              <a:buNone/>
              <a:defRPr sz="1400" b="1"/>
            </a:lvl4pPr>
            <a:lvl5pPr marL="1498426" indent="0">
              <a:buNone/>
              <a:defRPr sz="1400" b="1"/>
            </a:lvl5pPr>
            <a:lvl6pPr marL="1873032" indent="0">
              <a:buNone/>
              <a:defRPr sz="1400" b="1"/>
            </a:lvl6pPr>
            <a:lvl7pPr marL="2247639" indent="0">
              <a:buNone/>
              <a:defRPr sz="1400" b="1"/>
            </a:lvl7pPr>
            <a:lvl8pPr marL="2622246" indent="0">
              <a:buNone/>
              <a:defRPr sz="1400" b="1"/>
            </a:lvl8pPr>
            <a:lvl9pPr marL="2996852" indent="0">
              <a:buNone/>
              <a:defRPr sz="14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34" name="Content Placeholder 5"/>
          <p:cNvSpPr>
            <a:spLocks noGrp="1"/>
          </p:cNvSpPr>
          <p:nvPr>
            <p:ph sz="quarter" idx="4"/>
          </p:nvPr>
        </p:nvSpPr>
        <p:spPr>
          <a:xfrm>
            <a:off x="4859337" y="2348879"/>
            <a:ext cx="3961135" cy="410430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9" name="Alatunnisteen paikkamerkki 3"/>
          <p:cNvSpPr>
            <a:spLocks noGrp="1"/>
          </p:cNvSpPr>
          <p:nvPr>
            <p:ph type="ftr" sz="quarter" idx="10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65219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me sisältökohdet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15"/>
          <p:cNvSpPr/>
          <p:nvPr userDrawn="1"/>
        </p:nvSpPr>
        <p:spPr>
          <a:xfrm>
            <a:off x="179387" y="1123951"/>
            <a:ext cx="2867874" cy="532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2" name="Rounded Rectangle 15"/>
          <p:cNvSpPr/>
          <p:nvPr userDrawn="1"/>
        </p:nvSpPr>
        <p:spPr>
          <a:xfrm>
            <a:off x="3123430" y="1123951"/>
            <a:ext cx="2870918" cy="532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3" name="Rounded Rectangle 15"/>
          <p:cNvSpPr/>
          <p:nvPr userDrawn="1"/>
        </p:nvSpPr>
        <p:spPr>
          <a:xfrm>
            <a:off x="6070517" y="1123951"/>
            <a:ext cx="2894096" cy="532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20" name="Title 1"/>
          <p:cNvSpPr>
            <a:spLocks noGrp="1"/>
          </p:cNvSpPr>
          <p:nvPr userDrawn="1">
            <p:ph type="title"/>
          </p:nvPr>
        </p:nvSpPr>
        <p:spPr>
          <a:xfrm>
            <a:off x="234156" y="-1"/>
            <a:ext cx="8675688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251520" y="1341439"/>
            <a:ext cx="2701962" cy="1151458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374607" indent="0">
              <a:buNone/>
              <a:defRPr sz="1600" b="1"/>
            </a:lvl2pPr>
            <a:lvl3pPr marL="749213" indent="0">
              <a:buNone/>
              <a:defRPr sz="1400" b="1"/>
            </a:lvl3pPr>
            <a:lvl4pPr marL="1123820" indent="0">
              <a:buNone/>
              <a:defRPr sz="1400" b="1"/>
            </a:lvl4pPr>
            <a:lvl5pPr marL="1498426" indent="0">
              <a:buNone/>
              <a:defRPr sz="1400" b="1"/>
            </a:lvl5pPr>
            <a:lvl6pPr marL="1873032" indent="0">
              <a:buNone/>
              <a:defRPr sz="1400" b="1"/>
            </a:lvl6pPr>
            <a:lvl7pPr marL="2247639" indent="0">
              <a:buNone/>
              <a:defRPr sz="1400" b="1"/>
            </a:lvl7pPr>
            <a:lvl8pPr marL="2622246" indent="0">
              <a:buNone/>
              <a:defRPr sz="1400" b="1"/>
            </a:lvl8pPr>
            <a:lvl9pPr marL="2996852" indent="0">
              <a:buNone/>
              <a:defRPr sz="14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262631" y="2780929"/>
            <a:ext cx="2663527" cy="36722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26" name="Text Placeholder 2"/>
          <p:cNvSpPr>
            <a:spLocks noGrp="1"/>
          </p:cNvSpPr>
          <p:nvPr userDrawn="1">
            <p:ph type="body" idx="10"/>
          </p:nvPr>
        </p:nvSpPr>
        <p:spPr>
          <a:xfrm>
            <a:off x="3202096" y="1341438"/>
            <a:ext cx="2671000" cy="1151458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374607" indent="0">
              <a:buNone/>
              <a:defRPr sz="1600" b="1"/>
            </a:lvl2pPr>
            <a:lvl3pPr marL="749213" indent="0">
              <a:buNone/>
              <a:defRPr sz="1400" b="1"/>
            </a:lvl3pPr>
            <a:lvl4pPr marL="1123820" indent="0">
              <a:buNone/>
              <a:defRPr sz="1400" b="1"/>
            </a:lvl4pPr>
            <a:lvl5pPr marL="1498426" indent="0">
              <a:buNone/>
              <a:defRPr sz="1400" b="1"/>
            </a:lvl5pPr>
            <a:lvl6pPr marL="1873032" indent="0">
              <a:buNone/>
              <a:defRPr sz="1400" b="1"/>
            </a:lvl6pPr>
            <a:lvl7pPr marL="2247639" indent="0">
              <a:buNone/>
              <a:defRPr sz="1400" b="1"/>
            </a:lvl7pPr>
            <a:lvl8pPr marL="2622246" indent="0">
              <a:buNone/>
              <a:defRPr sz="1400" b="1"/>
            </a:lvl8pPr>
            <a:lvl9pPr marL="2996852" indent="0">
              <a:buNone/>
              <a:defRPr sz="14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27" name="Content Placeholder 3"/>
          <p:cNvSpPr>
            <a:spLocks noGrp="1"/>
          </p:cNvSpPr>
          <p:nvPr userDrawn="1">
            <p:ph sz="half" idx="11"/>
          </p:nvPr>
        </p:nvSpPr>
        <p:spPr>
          <a:xfrm>
            <a:off x="3213207" y="2780928"/>
            <a:ext cx="2663527" cy="36722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34" name="Text Placeholder 2"/>
          <p:cNvSpPr>
            <a:spLocks noGrp="1"/>
          </p:cNvSpPr>
          <p:nvPr userDrawn="1">
            <p:ph type="body" idx="12"/>
          </p:nvPr>
        </p:nvSpPr>
        <p:spPr>
          <a:xfrm>
            <a:off x="6147545" y="1341438"/>
            <a:ext cx="2671000" cy="1151458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374607" indent="0">
              <a:buNone/>
              <a:defRPr sz="1600" b="1"/>
            </a:lvl2pPr>
            <a:lvl3pPr marL="749213" indent="0">
              <a:buNone/>
              <a:defRPr sz="1400" b="1"/>
            </a:lvl3pPr>
            <a:lvl4pPr marL="1123820" indent="0">
              <a:buNone/>
              <a:defRPr sz="1400" b="1"/>
            </a:lvl4pPr>
            <a:lvl5pPr marL="1498426" indent="0">
              <a:buNone/>
              <a:defRPr sz="1400" b="1"/>
            </a:lvl5pPr>
            <a:lvl6pPr marL="1873032" indent="0">
              <a:buNone/>
              <a:defRPr sz="1400" b="1"/>
            </a:lvl6pPr>
            <a:lvl7pPr marL="2247639" indent="0">
              <a:buNone/>
              <a:defRPr sz="1400" b="1"/>
            </a:lvl7pPr>
            <a:lvl8pPr marL="2622246" indent="0">
              <a:buNone/>
              <a:defRPr sz="1400" b="1"/>
            </a:lvl8pPr>
            <a:lvl9pPr marL="2996852" indent="0">
              <a:buNone/>
              <a:defRPr sz="14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35" name="Content Placeholder 3"/>
          <p:cNvSpPr>
            <a:spLocks noGrp="1"/>
          </p:cNvSpPr>
          <p:nvPr userDrawn="1">
            <p:ph sz="half" idx="13"/>
          </p:nvPr>
        </p:nvSpPr>
        <p:spPr>
          <a:xfrm>
            <a:off x="6158656" y="2780928"/>
            <a:ext cx="2663527" cy="36722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12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38467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me kuvallista sisältökohdet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15"/>
          <p:cNvSpPr/>
          <p:nvPr userDrawn="1"/>
        </p:nvSpPr>
        <p:spPr>
          <a:xfrm>
            <a:off x="176345" y="1123951"/>
            <a:ext cx="2880000" cy="532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2" name="Rounded Rectangle 15"/>
          <p:cNvSpPr/>
          <p:nvPr userDrawn="1"/>
        </p:nvSpPr>
        <p:spPr>
          <a:xfrm>
            <a:off x="3126669" y="1123951"/>
            <a:ext cx="2880000" cy="532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33" name="Rounded Rectangle 15"/>
          <p:cNvSpPr/>
          <p:nvPr userDrawn="1"/>
        </p:nvSpPr>
        <p:spPr>
          <a:xfrm>
            <a:off x="6076993" y="1123951"/>
            <a:ext cx="2880000" cy="532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endParaRPr lang="fi-FI" sz="1400" dirty="0"/>
          </a:p>
        </p:txBody>
      </p:sp>
      <p:sp>
        <p:nvSpPr>
          <p:cNvPr id="20" name="Title 1"/>
          <p:cNvSpPr>
            <a:spLocks noGrp="1"/>
          </p:cNvSpPr>
          <p:nvPr userDrawn="1">
            <p:ph type="title"/>
          </p:nvPr>
        </p:nvSpPr>
        <p:spPr>
          <a:xfrm>
            <a:off x="237394" y="-1"/>
            <a:ext cx="8669212" cy="1123951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318823" y="3284984"/>
            <a:ext cx="2736000" cy="316820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27" name="Content Placeholder 3"/>
          <p:cNvSpPr>
            <a:spLocks noGrp="1"/>
          </p:cNvSpPr>
          <p:nvPr userDrawn="1">
            <p:ph sz="half" idx="11"/>
          </p:nvPr>
        </p:nvSpPr>
        <p:spPr>
          <a:xfrm>
            <a:off x="3271215" y="3284984"/>
            <a:ext cx="2736000" cy="31682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35" name="Content Placeholder 3"/>
          <p:cNvSpPr>
            <a:spLocks noGrp="1"/>
          </p:cNvSpPr>
          <p:nvPr userDrawn="1">
            <p:ph sz="half" idx="13"/>
          </p:nvPr>
        </p:nvSpPr>
        <p:spPr>
          <a:xfrm>
            <a:off x="6220993" y="3284984"/>
            <a:ext cx="2736000" cy="31682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5" name="Kuvan paikkamerkki 4"/>
          <p:cNvSpPr>
            <a:spLocks noGrp="1"/>
          </p:cNvSpPr>
          <p:nvPr userDrawn="1">
            <p:ph type="pic" sz="quarter" idx="14"/>
          </p:nvPr>
        </p:nvSpPr>
        <p:spPr>
          <a:xfrm>
            <a:off x="179388" y="1124644"/>
            <a:ext cx="2880000" cy="1960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smtClean="0"/>
              <a:t>Lisää kuva napsauttamalla kuvaketta</a:t>
            </a:r>
            <a:endParaRPr lang="fi-FI"/>
          </a:p>
        </p:txBody>
      </p:sp>
      <p:sp>
        <p:nvSpPr>
          <p:cNvPr id="22" name="Kuvan paikkamerkki 4"/>
          <p:cNvSpPr>
            <a:spLocks noGrp="1"/>
          </p:cNvSpPr>
          <p:nvPr userDrawn="1">
            <p:ph type="pic" sz="quarter" idx="15"/>
          </p:nvPr>
        </p:nvSpPr>
        <p:spPr>
          <a:xfrm>
            <a:off x="3125918" y="1124644"/>
            <a:ext cx="2880000" cy="1960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smtClean="0"/>
              <a:t>Lisää kuva napsauttamalla kuvaketta</a:t>
            </a:r>
            <a:endParaRPr lang="fi-FI"/>
          </a:p>
        </p:txBody>
      </p:sp>
      <p:sp>
        <p:nvSpPr>
          <p:cNvPr id="23" name="Kuvan paikkamerkki 4"/>
          <p:cNvSpPr>
            <a:spLocks noGrp="1"/>
          </p:cNvSpPr>
          <p:nvPr userDrawn="1">
            <p:ph type="pic" sz="quarter" idx="16"/>
          </p:nvPr>
        </p:nvSpPr>
        <p:spPr>
          <a:xfrm>
            <a:off x="6075233" y="1124644"/>
            <a:ext cx="2880000" cy="1960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smtClean="0"/>
              <a:t>Lisää kuva napsauttamalla kuvaketta</a:t>
            </a:r>
            <a:endParaRPr lang="fi-FI"/>
          </a:p>
        </p:txBody>
      </p:sp>
      <p:sp>
        <p:nvSpPr>
          <p:cNvPr id="12" name="Alatunnisteen paikkamerkki 3"/>
          <p:cNvSpPr>
            <a:spLocks noGrp="1"/>
          </p:cNvSpPr>
          <p:nvPr>
            <p:ph type="ftr" sz="quarter" idx="3"/>
          </p:nvPr>
        </p:nvSpPr>
        <p:spPr>
          <a:xfrm>
            <a:off x="4499992" y="6453336"/>
            <a:ext cx="4464621" cy="404664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4956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50" y="-1"/>
            <a:ext cx="8362949" cy="1123951"/>
          </a:xfrm>
          <a:prstGeom prst="rect">
            <a:avLst/>
          </a:prstGeom>
        </p:spPr>
        <p:txBody>
          <a:bodyPr vert="horz" lIns="74921" tIns="37461" rIns="74921" bIns="37461" rtlCol="0" anchor="ctr">
            <a:normAutofit/>
          </a:bodyPr>
          <a:lstStyle/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50" y="1341438"/>
            <a:ext cx="8362950" cy="5147898"/>
          </a:xfrm>
          <a:prstGeom prst="rect">
            <a:avLst/>
          </a:prstGeom>
        </p:spPr>
        <p:txBody>
          <a:bodyPr vert="horz" lIns="74921" tIns="37461" rIns="74921" bIns="37461" rtlCol="0">
            <a:normAutofit/>
          </a:bodyPr>
          <a:lstStyle/>
          <a:p>
            <a:pPr lvl="0"/>
            <a:r>
              <a:rPr lang="fi-FI" dirty="0" smtClean="0"/>
              <a:t>Muokkaa tekstin perustyylejä napsauttamalla</a:t>
            </a:r>
          </a:p>
          <a:p>
            <a:pPr lvl="1"/>
            <a:r>
              <a:rPr lang="fi-FI" dirty="0" smtClean="0"/>
              <a:t>toinen taso</a:t>
            </a:r>
          </a:p>
          <a:p>
            <a:pPr lvl="2"/>
            <a:r>
              <a:rPr lang="fi-FI" dirty="0" smtClean="0"/>
              <a:t>kolmas taso</a:t>
            </a:r>
          </a:p>
          <a:p>
            <a:pPr lvl="3"/>
            <a:r>
              <a:rPr lang="fi-FI" dirty="0" smtClean="0"/>
              <a:t>neljäs taso</a:t>
            </a:r>
          </a:p>
          <a:p>
            <a:pPr lvl="4"/>
            <a:r>
              <a:rPr lang="fi-FI" dirty="0" smtClean="0"/>
              <a:t>viides taso</a:t>
            </a:r>
            <a:endParaRPr lang="fi-FI" dirty="0"/>
          </a:p>
        </p:txBody>
      </p:sp>
      <p:grpSp>
        <p:nvGrpSpPr>
          <p:cNvPr id="7" name="Ryhmä 6"/>
          <p:cNvGrpSpPr/>
          <p:nvPr userDrawn="1"/>
        </p:nvGrpSpPr>
        <p:grpSpPr>
          <a:xfrm>
            <a:off x="-1" y="6453336"/>
            <a:ext cx="9144001" cy="404664"/>
            <a:chOff x="-1" y="6453336"/>
            <a:chExt cx="9144001" cy="404664"/>
          </a:xfrm>
        </p:grpSpPr>
        <p:sp>
          <p:nvSpPr>
            <p:cNvPr id="4" name="Suorakulmio 3"/>
            <p:cNvSpPr/>
            <p:nvPr userDrawn="1"/>
          </p:nvSpPr>
          <p:spPr>
            <a:xfrm>
              <a:off x="-1" y="6489336"/>
              <a:ext cx="9144001" cy="36866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5" name="Suorakulmio 4"/>
            <p:cNvSpPr/>
            <p:nvPr userDrawn="1"/>
          </p:nvSpPr>
          <p:spPr>
            <a:xfrm>
              <a:off x="-1" y="6453336"/>
              <a:ext cx="9144001" cy="36000"/>
            </a:xfrm>
            <a:prstGeom prst="rect">
              <a:avLst/>
            </a:prstGeom>
            <a:solidFill>
              <a:srgbClr val="F07E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pic>
          <p:nvPicPr>
            <p:cNvPr id="6" name="Picture 7"/>
            <p:cNvPicPr>
              <a:picLocks noChangeAspect="1" noChangeArrowheads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244863" y="6576693"/>
              <a:ext cx="638785" cy="208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860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55" r:id="rId2"/>
    <p:sldLayoutId id="2147484048" r:id="rId3"/>
    <p:sldLayoutId id="2147484067" r:id="rId4"/>
    <p:sldLayoutId id="2147484066" r:id="rId5"/>
    <p:sldLayoutId id="2147484068" r:id="rId6"/>
    <p:sldLayoutId id="2147484033" r:id="rId7"/>
    <p:sldLayoutId id="2147484011" r:id="rId8"/>
    <p:sldLayoutId id="2147484035" r:id="rId9"/>
    <p:sldLayoutId id="2147484031" r:id="rId10"/>
    <p:sldLayoutId id="2147484034" r:id="rId11"/>
    <p:sldLayoutId id="2147484069" r:id="rId12"/>
    <p:sldLayoutId id="2147484070" r:id="rId13"/>
    <p:sldLayoutId id="2147484060" r:id="rId14"/>
    <p:sldLayoutId id="2147484059" r:id="rId15"/>
    <p:sldLayoutId id="2147484047" r:id="rId16"/>
    <p:sldLayoutId id="2147484037" r:id="rId17"/>
    <p:sldLayoutId id="2147484074" r:id="rId18"/>
    <p:sldLayoutId id="2147484040" r:id="rId19"/>
    <p:sldLayoutId id="2147484041" r:id="rId2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749213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Arial" pitchFamily="34" charset="0"/>
        </a:defRPr>
      </a:lvl1pPr>
    </p:titleStyle>
    <p:bodyStyle>
      <a:lvl1pPr marL="285750" indent="-285750" algn="l" defTabSz="749213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68800" indent="-284400" algn="l" defTabSz="749213" rtl="0" eaLnBrk="1" latinLnBrk="0" hangingPunct="1">
        <a:spcBef>
          <a:spcPct val="20000"/>
        </a:spcBef>
        <a:buFont typeface="Calibri" panose="020F050202020403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53200" indent="-284400" algn="l" defTabSz="74921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137600" indent="-284400" algn="l" defTabSz="749213" rtl="0" eaLnBrk="1" latinLnBrk="0" hangingPunct="1">
        <a:spcBef>
          <a:spcPct val="20000"/>
        </a:spcBef>
        <a:buFont typeface="Arial" pitchFamily="34" charset="0"/>
        <a:buChar char="◦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422000" indent="-284400" algn="l" defTabSz="749213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060336" indent="-187303" algn="l" defTabSz="74921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4942" indent="-187303" algn="l" defTabSz="74921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9549" indent="-187303" algn="l" defTabSz="74921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84156" indent="-187303" algn="l" defTabSz="74921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74607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49213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3820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98426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3032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47639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22246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96852" algn="l" defTabSz="74921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dev-rh1.i.palveluvayla.com:4000/clients" TargetMode="External"/><Relationship Id="rId2" Type="http://schemas.openxmlformats.org/officeDocument/2006/relationships/hyperlink" Target="https://fdev-ss1.i.palveluvayla.com:4000/clien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dev-ss1.i.palveluvayla.com/wsdl?xRoadInstance=fdev&amp;memberClass=GOV&amp;memberCode=77766777&amp;subsystemCode=TURBAANI&amp;serviceCode=testService&amp;version=v1" TargetMode="External"/><Relationship Id="rId4" Type="http://schemas.openxmlformats.org/officeDocument/2006/relationships/hyperlink" Target="http://fdev-ss1.i.palveluvayla.com/wsdl?xRoadInstance=fdev&amp;memberClass=GOV&amp;memberCode=77766777&amp;subsystemCode=TURBAANI&amp;serviceCode=getRandom&amp;version=v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suomi.fi/palveluntarjoajille/palveluvayla/tekninen-aineisto/x-road-tiedonsiirtoprotokolla-2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fdev-ss1.i.palveluvayla.com/wsdl?xRoadInstance=fdev&amp;memberClass=GOV&amp;memberCode=77766777&amp;subsystemCode=TURBAANI&amp;serviceCode=getRandom&amp;version=v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X-Road SOAP / WSDL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KaPA</a:t>
            </a:r>
            <a:r>
              <a:rPr lang="en-US" dirty="0" smtClean="0"/>
              <a:t> </a:t>
            </a:r>
            <a:r>
              <a:rPr lang="en-US" dirty="0" err="1" smtClean="0"/>
              <a:t>palveluväyläkoulutus</a:t>
            </a:r>
            <a:endParaRPr lang="en-US" dirty="0"/>
          </a:p>
        </p:txBody>
      </p:sp>
      <p:sp>
        <p:nvSpPr>
          <p:cNvPr id="2" name="Alatunnisteen paikkamerkki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0067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X-Road SOAP protokolla, liitetiedostot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SOAP liitteitä voidaan siirtää</a:t>
            </a:r>
          </a:p>
          <a:p>
            <a:r>
              <a:rPr lang="fi-FI" dirty="0" smtClean="0"/>
              <a:t>MTOM –tapa </a:t>
            </a:r>
            <a:r>
              <a:rPr lang="fi-FI" b="1" dirty="0" smtClean="0"/>
              <a:t>ei ole tuettu </a:t>
            </a:r>
          </a:p>
          <a:p>
            <a:r>
              <a:rPr lang="fi-FI" dirty="0" smtClean="0"/>
              <a:t>SwA (SOAP with Attachments) –tapa </a:t>
            </a:r>
            <a:r>
              <a:rPr lang="fi-FI" b="1" dirty="0" smtClean="0"/>
              <a:t>on tuettu</a:t>
            </a:r>
          </a:p>
          <a:p>
            <a:pPr lvl="1"/>
            <a:r>
              <a:rPr lang="fi-FI" dirty="0"/>
              <a:t>jos liitteitä on enemmän kuin yksi kappale, niitä ei saa lähettää koottuna saman multipart/mixed osion alle</a:t>
            </a:r>
          </a:p>
          <a:p>
            <a:pPr lvl="1"/>
            <a:r>
              <a:rPr lang="fi-FI" dirty="0" smtClean="0"/>
              <a:t>useampia kuin yksi liite pitää lähettää suoraan omina parteinaan eikä multipart/mixed osion sisällä</a:t>
            </a:r>
          </a:p>
          <a:p>
            <a:pPr lvl="1"/>
            <a:r>
              <a:rPr lang="fi-FI" dirty="0" smtClean="0"/>
              <a:t>Esim. SoapUIssa </a:t>
            </a:r>
            <a:r>
              <a:rPr lang="fi-FI" i="1" dirty="0" smtClean="0"/>
              <a:t>Disable multiparts = true</a:t>
            </a:r>
            <a:endParaRPr lang="fi-FI" i="1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0180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X-Road </a:t>
            </a:r>
            <a:r>
              <a:rPr lang="fi-FI" dirty="0" smtClean="0"/>
              <a:t>liityntäpalvelinten välinen protokolla</a:t>
            </a:r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Liityntäpalvelinten välillä tieto siirtyy MIME-koodattuna viestinä, jossa on alkuperäisen SOAP viestin lisäksi paljon muutakin </a:t>
            </a:r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@GoforeOy </a:t>
            </a:r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15" y="2129397"/>
            <a:ext cx="5904656" cy="4565948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84485"/>
              </p:ext>
            </p:extLst>
          </p:nvPr>
        </p:nvGraphicFramePr>
        <p:xfrm>
          <a:off x="6609216" y="6053809"/>
          <a:ext cx="2399928" cy="346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928"/>
              </a:tblGrid>
              <a:tr h="346972"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Cybernetica</a:t>
                      </a:r>
                      <a:r>
                        <a:rPr lang="en-US" sz="1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/ CC BY-SA 3.0</a:t>
                      </a:r>
                      <a:endParaRPr lang="fi-FI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3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in paikkamerkki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i-FI" smtClean="0"/>
              <a:t>Teemme kokonaisuuksien kehittämisestä</a:t>
            </a:r>
            <a:br>
              <a:rPr lang="fi-FI" smtClean="0"/>
            </a:br>
            <a:r>
              <a:rPr lang="fi-FI" smtClean="0"/>
              <a:t>hallittavaa ja tuloksellista!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6300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Pointtereita testikoneisiin</a:t>
            </a:r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fi-FI" dirty="0" smtClean="0"/>
              <a:t>GetRandom testi fdev-ss1 -&gt; fdev-rh1</a:t>
            </a:r>
          </a:p>
          <a:p>
            <a:pPr marL="740250" lvl="1" indent="-457200">
              <a:buFont typeface="+mj-lt"/>
              <a:buAutoNum type="arabicPeriod"/>
            </a:pPr>
            <a:r>
              <a:rPr lang="fi-FI" dirty="0">
                <a:hlinkClick r:id="rId2"/>
              </a:rPr>
              <a:t>https://</a:t>
            </a:r>
            <a:r>
              <a:rPr lang="fi-FI" dirty="0" smtClean="0">
                <a:hlinkClick r:id="rId2"/>
              </a:rPr>
              <a:t>fdev-ss1.i.palveluvayla.com:4000/clients</a:t>
            </a:r>
            <a:r>
              <a:rPr lang="fi-FI" dirty="0" smtClean="0"/>
              <a:t> </a:t>
            </a:r>
          </a:p>
          <a:p>
            <a:pPr marL="740250" lvl="1" indent="-457200">
              <a:buFont typeface="+mj-lt"/>
              <a:buAutoNum type="arabicPeriod"/>
            </a:pPr>
            <a:r>
              <a:rPr lang="fi-FI" dirty="0">
                <a:hlinkClick r:id="rId3"/>
              </a:rPr>
              <a:t>https://</a:t>
            </a:r>
            <a:r>
              <a:rPr lang="fi-FI" dirty="0" smtClean="0">
                <a:hlinkClick r:id="rId3"/>
              </a:rPr>
              <a:t>fdev-rh1.i.palveluvayla.com:4000/clients</a:t>
            </a:r>
            <a:r>
              <a:rPr lang="fi-FI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 smtClean="0"/>
              <a:t>Fdev-rh1 getRandom WSDL</a:t>
            </a:r>
          </a:p>
          <a:p>
            <a:pPr marL="740250" lvl="1" indent="-457200">
              <a:buFont typeface="+mj-lt"/>
              <a:buAutoNum type="arabicPeriod"/>
            </a:pPr>
            <a:r>
              <a:rPr lang="fi-FI" dirty="0">
                <a:hlinkClick r:id="rId4"/>
              </a:rPr>
              <a:t>http://</a:t>
            </a:r>
            <a:r>
              <a:rPr lang="fi-FI" dirty="0" smtClean="0">
                <a:hlinkClick r:id="rId4"/>
              </a:rPr>
              <a:t>fdev-ss1.i.palveluvayla.com/wsdl?xRoadInstance=fdev&amp;memberClass=GOV&amp;memberCode=77766777&amp;subsystemCode=TURBAANI&amp;serviceCode=getRandom&amp;version=v1</a:t>
            </a:r>
            <a:r>
              <a:rPr lang="fi-FI" dirty="0" smtClean="0"/>
              <a:t> </a:t>
            </a:r>
            <a:endParaRPr lang="fi-FI" dirty="0"/>
          </a:p>
          <a:p>
            <a:pPr marL="740250" lvl="1" indent="-457200">
              <a:buFont typeface="+mj-lt"/>
              <a:buAutoNum type="arabicPeriod"/>
            </a:pPr>
            <a:r>
              <a:rPr lang="fi-FI" dirty="0">
                <a:hlinkClick r:id="rId5"/>
              </a:rPr>
              <a:t>http://</a:t>
            </a:r>
            <a:r>
              <a:rPr lang="fi-FI" dirty="0" smtClean="0">
                <a:hlinkClick r:id="rId5"/>
              </a:rPr>
              <a:t>fdev-ss1.i.palveluvayla.com/wsdl?xRoadInstance=fdev&amp;memberClass=GOV&amp;memberCode=77766777&amp;subsystemCode=TURBAANI&amp;serviceCode=testService&amp;version=v1</a:t>
            </a:r>
            <a:r>
              <a:rPr lang="fi-FI" dirty="0" smtClean="0"/>
              <a:t> </a:t>
            </a:r>
            <a:endParaRPr lang="fi-FI" dirty="0"/>
          </a:p>
          <a:p>
            <a:pPr marL="1024650" lvl="2" indent="-457200">
              <a:buFont typeface="+mj-lt"/>
              <a:buAutoNum type="arabicPeriod"/>
            </a:pPr>
            <a:r>
              <a:rPr lang="fi-FI" dirty="0" smtClean="0"/>
              <a:t>http</a:t>
            </a:r>
            <a:r>
              <a:rPr lang="fi-FI" dirty="0"/>
              <a:t>://</a:t>
            </a:r>
            <a:r>
              <a:rPr lang="fi-FI" dirty="0" smtClean="0"/>
              <a:t>fdev-is.i.palveluvayla.com:8080/test-service/Endpoint?wsdl  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Esimerkkirequestit ja WSDLt hakemistossa E:\</a:t>
            </a:r>
            <a:r>
              <a:rPr lang="fi-FI" dirty="0" smtClean="0"/>
              <a:t>projects\kapa\docs\koulutus-2016-02-15\xroad-protocol-files </a:t>
            </a:r>
            <a:endParaRPr lang="fi-FI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943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X-Road SOAP protokolla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i-FI" dirty="0" smtClean="0"/>
              <a:t>Liityntäpalvelimet välittävät ainoastaan tietyn formaatin mukaisia SOAP viestejä</a:t>
            </a:r>
          </a:p>
          <a:p>
            <a:r>
              <a:rPr lang="fi-FI" dirty="0" smtClean="0"/>
              <a:t>Kuvattu @  </a:t>
            </a:r>
            <a:r>
              <a:rPr lang="fi-FI" sz="1400" dirty="0">
                <a:hlinkClick r:id="rId2"/>
              </a:rPr>
              <a:t>http://esuomi.fi/palveluntarjoajille/palveluvayla/tekninen-aineisto/x-road-tiedonsiirtoprotokolla-2</a:t>
            </a:r>
            <a:r>
              <a:rPr lang="fi-FI" sz="1400" dirty="0" smtClean="0">
                <a:hlinkClick r:id="rId2"/>
              </a:rPr>
              <a:t>/</a:t>
            </a:r>
            <a:endParaRPr lang="fi-FI" sz="1400" dirty="0" smtClean="0"/>
          </a:p>
          <a:p>
            <a:r>
              <a:rPr lang="fi-FI" dirty="0"/>
              <a:t>SOAP </a:t>
            </a:r>
            <a:r>
              <a:rPr lang="fi-FI" dirty="0" smtClean="0"/>
              <a:t>1.1 </a:t>
            </a:r>
            <a:r>
              <a:rPr lang="fi-FI" dirty="0"/>
              <a:t>document literal palveluja</a:t>
            </a:r>
          </a:p>
          <a:p>
            <a:r>
              <a:rPr lang="fi-FI" dirty="0" smtClean="0"/>
              <a:t>SOAP headereissa pitää olla xroadin omat kentät</a:t>
            </a:r>
          </a:p>
          <a:p>
            <a:r>
              <a:rPr lang="fi-FI" dirty="0" smtClean="0"/>
              <a:t>SOAP bodyn rakenteen pitää noudattaa määriteltyjä käytäntöjä</a:t>
            </a:r>
          </a:p>
          <a:p>
            <a:endParaRPr lang="fi-FI" dirty="0" smtClean="0"/>
          </a:p>
          <a:p>
            <a:endParaRPr lang="fi-FI" dirty="0" smtClean="0"/>
          </a:p>
          <a:p>
            <a:endParaRPr lang="fi-FI" dirty="0"/>
          </a:p>
          <a:p>
            <a:pPr marL="0" indent="0">
              <a:buNone/>
            </a:pPr>
            <a:endParaRPr lang="fi-FI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2213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X-Road SOAP protokolla, header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fi-FI" dirty="0" smtClean="0"/>
          </a:p>
          <a:p>
            <a:endParaRPr lang="fi-FI" dirty="0" smtClean="0"/>
          </a:p>
          <a:p>
            <a:endParaRPr lang="fi-FI" dirty="0" smtClean="0"/>
          </a:p>
          <a:p>
            <a:endParaRPr lang="fi-FI" dirty="0"/>
          </a:p>
          <a:p>
            <a:pPr marL="0" indent="0">
              <a:buNone/>
            </a:pPr>
            <a:endParaRPr lang="fi-FI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@GoforeOy </a:t>
            </a:r>
            <a:endParaRPr lang="fi-FI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986113"/>
              </p:ext>
            </p:extLst>
          </p:nvPr>
        </p:nvGraphicFramePr>
        <p:xfrm>
          <a:off x="269602" y="1289911"/>
          <a:ext cx="8460779" cy="499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0779"/>
              </a:tblGrid>
              <a:tr h="792088">
                <a:tc>
                  <a:txBody>
                    <a:bodyPr/>
                    <a:lstStyle/>
                    <a:p>
                      <a:r>
                        <a:rPr lang="fi-FI" sz="1600" baseline="0" dirty="0" smtClean="0">
                          <a:latin typeface="Consolas" panose="020B0609020204030204" pitchFamily="49" charset="0"/>
                        </a:rPr>
                        <a:t> &lt;soapenv:Header&gt;</a:t>
                      </a:r>
                    </a:p>
                    <a:p>
                      <a:r>
                        <a:rPr lang="fi-FI" sz="1600" baseline="0" dirty="0" smtClean="0">
                          <a:latin typeface="Consolas" panose="020B0609020204030204" pitchFamily="49" charset="0"/>
                        </a:rPr>
                        <a:t>      &lt;xro:protocolVersion&gt;4.x&lt;/xro:protocolVersion&gt;</a:t>
                      </a:r>
                    </a:p>
                    <a:p>
                      <a:r>
                        <a:rPr lang="fi-FI" sz="1600" baseline="0" dirty="0" smtClean="0">
                          <a:latin typeface="Consolas" panose="020B0609020204030204" pitchFamily="49" charset="0"/>
                        </a:rPr>
                        <a:t>      &lt;xro:id&gt;viestin-id-12345&lt;/xro:id&gt;</a:t>
                      </a:r>
                    </a:p>
                    <a:p>
                      <a:r>
                        <a:rPr lang="fi-FI" sz="1600" baseline="0" dirty="0" smtClean="0">
                          <a:latin typeface="Consolas" panose="020B0609020204030204" pitchFamily="49" charset="0"/>
                        </a:rPr>
                        <a:t>      &lt;xro:userId&gt;xyz&lt;/xro:userId&gt;</a:t>
                      </a:r>
                    </a:p>
                    <a:p>
                      <a:r>
                        <a:rPr lang="fi-FI" sz="1600" baseline="0" dirty="0" smtClean="0">
                          <a:latin typeface="Consolas" panose="020B0609020204030204" pitchFamily="49" charset="0"/>
                        </a:rPr>
                        <a:t>      &lt;xro:client iden:objectType="SUBSYSTEM"&gt;</a:t>
                      </a:r>
                    </a:p>
                    <a:p>
                      <a:r>
                        <a:rPr lang="fi-FI" sz="1600" baseline="0" dirty="0" smtClean="0">
                          <a:latin typeface="Consolas" panose="020B0609020204030204" pitchFamily="49" charset="0"/>
                        </a:rPr>
                        <a:t>         &lt;iden:xRoadInstance&gt;fdev&lt;/iden:xRoadInstance&gt;</a:t>
                      </a:r>
                    </a:p>
                    <a:p>
                      <a:r>
                        <a:rPr lang="fi-FI" sz="1600" baseline="0" dirty="0" smtClean="0">
                          <a:latin typeface="Consolas" panose="020B0609020204030204" pitchFamily="49" charset="0"/>
                        </a:rPr>
                        <a:t>         &lt;iden:subsystemCode&gt;LIPPIS&lt;/iden:subsystemCode&gt;</a:t>
                      </a:r>
                    </a:p>
                    <a:p>
                      <a:r>
                        <a:rPr lang="fi-FI" sz="1600" baseline="0" dirty="0" smtClean="0">
                          <a:latin typeface="Consolas" panose="020B0609020204030204" pitchFamily="49" charset="0"/>
                        </a:rPr>
                        <a:t>         &lt;iden:memberClass&gt;GOV&lt;/iden:memberClass&gt;</a:t>
                      </a:r>
                    </a:p>
                    <a:p>
                      <a:r>
                        <a:rPr lang="fi-FI" sz="1600" baseline="0" dirty="0" smtClean="0">
                          <a:latin typeface="Consolas" panose="020B0609020204030204" pitchFamily="49" charset="0"/>
                        </a:rPr>
                        <a:t>         &lt;iden:memberCode&gt;1710128-9&lt;/iden:memberCode&gt;</a:t>
                      </a:r>
                    </a:p>
                    <a:p>
                      <a:r>
                        <a:rPr lang="fi-FI" sz="1600" baseline="0" dirty="0" smtClean="0">
                          <a:latin typeface="Consolas" panose="020B0609020204030204" pitchFamily="49" charset="0"/>
                        </a:rPr>
                        <a:t>      &lt;/xro:client&gt;</a:t>
                      </a:r>
                    </a:p>
                    <a:p>
                      <a:r>
                        <a:rPr lang="fi-FI" sz="1600" baseline="0" dirty="0" smtClean="0">
                          <a:latin typeface="Consolas" panose="020B0609020204030204" pitchFamily="49" charset="0"/>
                        </a:rPr>
                        <a:t>      &lt;xro:service iden:objectType="SERVICE"&gt;</a:t>
                      </a:r>
                    </a:p>
                    <a:p>
                      <a:r>
                        <a:rPr lang="fi-FI" sz="1600" baseline="0" dirty="0" smtClean="0">
                          <a:latin typeface="Consolas" panose="020B0609020204030204" pitchFamily="49" charset="0"/>
                        </a:rPr>
                        <a:t>         &lt;iden:xRoadInstance&gt;fdev&lt;/iden:xRoadInstance&gt;</a:t>
                      </a:r>
                    </a:p>
                    <a:p>
                      <a:r>
                        <a:rPr lang="fi-FI" sz="1600" baseline="0" dirty="0" smtClean="0">
                          <a:latin typeface="Consolas" panose="020B0609020204030204" pitchFamily="49" charset="0"/>
                        </a:rPr>
                        <a:t>         &lt;iden:subsystemCode&gt;TURBAANI&lt;/iden:subsystemCode&gt;</a:t>
                      </a:r>
                    </a:p>
                    <a:p>
                      <a:r>
                        <a:rPr lang="fi-FI" sz="1600" baseline="0" dirty="0" smtClean="0">
                          <a:latin typeface="Consolas" panose="020B0609020204030204" pitchFamily="49" charset="0"/>
                        </a:rPr>
                        <a:t>         &lt;iden:memberClass&gt;GOV&lt;/iden:memberClass&gt;</a:t>
                      </a:r>
                    </a:p>
                    <a:p>
                      <a:r>
                        <a:rPr lang="fi-FI" sz="1600" baseline="0" dirty="0" smtClean="0">
                          <a:latin typeface="Consolas" panose="020B0609020204030204" pitchFamily="49" charset="0"/>
                        </a:rPr>
                        <a:t>         &lt;iden:memberCode&gt;77766777&lt;/iden:memberCode&gt;</a:t>
                      </a:r>
                    </a:p>
                    <a:p>
                      <a:r>
                        <a:rPr lang="fi-FI" sz="1600" baseline="0" dirty="0" smtClean="0">
                          <a:latin typeface="Consolas" panose="020B0609020204030204" pitchFamily="49" charset="0"/>
                        </a:rPr>
                        <a:t>         &lt;iden:serviceCode&gt;getRandom&lt;/iden:serviceCode&gt;</a:t>
                      </a:r>
                    </a:p>
                    <a:p>
                      <a:r>
                        <a:rPr lang="fi-FI" sz="1600" baseline="0" dirty="0" smtClean="0">
                          <a:latin typeface="Consolas" panose="020B0609020204030204" pitchFamily="49" charset="0"/>
                        </a:rPr>
                        <a:t>         &lt;iden:serviceVersion&gt;v1&lt;/iden:serviceVersion&gt;</a:t>
                      </a:r>
                    </a:p>
                    <a:p>
                      <a:r>
                        <a:rPr lang="fi-FI" sz="1600" baseline="0" dirty="0" smtClean="0">
                          <a:latin typeface="Consolas" panose="020B0609020204030204" pitchFamily="49" charset="0"/>
                        </a:rPr>
                        <a:t>      &lt;/xro:service&gt;</a:t>
                      </a:r>
                    </a:p>
                    <a:p>
                      <a:r>
                        <a:rPr lang="fi-FI" sz="1600" baseline="0" dirty="0" smtClean="0">
                          <a:latin typeface="Consolas" panose="020B0609020204030204" pitchFamily="49" charset="0"/>
                        </a:rPr>
                        <a:t>   &lt;/soapenv:Header&gt;</a:t>
                      </a:r>
                      <a:endParaRPr lang="fi-FI" sz="1600" baseline="0" dirty="0">
                        <a:latin typeface="Consolas" panose="020B0609020204030204" pitchFamily="49" charset="0"/>
                      </a:endParaRPr>
                    </a:p>
                  </a:txBody>
                  <a:tcPr marL="180000" marR="180000" marT="180000" marB="1800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94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X-Road SOAP protokolla, header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b="1" dirty="0" smtClean="0"/>
              <a:t>protocolVersion</a:t>
            </a:r>
          </a:p>
          <a:p>
            <a:pPr lvl="1"/>
            <a:r>
              <a:rPr lang="fi-FI" dirty="0" smtClean="0"/>
              <a:t>Vakio ”4.x”</a:t>
            </a:r>
          </a:p>
          <a:p>
            <a:r>
              <a:rPr lang="fi-FI" b="1" dirty="0"/>
              <a:t>i</a:t>
            </a:r>
            <a:r>
              <a:rPr lang="fi-FI" b="1" dirty="0" smtClean="0"/>
              <a:t>d</a:t>
            </a:r>
          </a:p>
          <a:p>
            <a:pPr lvl="1"/>
            <a:r>
              <a:rPr lang="fi-FI" dirty="0" smtClean="0"/>
              <a:t>Viestin tunniste. Uniikit tunnisteet hyvä käytäntö. Tietyt admin-toiminnot hyödyntävät (viestilokista haku)</a:t>
            </a:r>
          </a:p>
          <a:p>
            <a:r>
              <a:rPr lang="fi-FI" b="1" dirty="0" smtClean="0"/>
              <a:t>userId</a:t>
            </a:r>
          </a:p>
          <a:p>
            <a:pPr lvl="1"/>
            <a:r>
              <a:rPr lang="fi-FI" dirty="0" smtClean="0"/>
              <a:t>Toisin kuin Virossa, ei ole loppukäyttäjän tunniste</a:t>
            </a:r>
          </a:p>
          <a:p>
            <a:r>
              <a:rPr lang="fi-FI" b="1" dirty="0" smtClean="0"/>
              <a:t>client</a:t>
            </a:r>
          </a:p>
          <a:p>
            <a:pPr lvl="1"/>
            <a:r>
              <a:rPr lang="fi-FI" dirty="0" smtClean="0"/>
              <a:t>Kutsujan koordinaatit </a:t>
            </a:r>
            <a:r>
              <a:rPr lang="en-US" dirty="0" err="1" smtClean="0"/>
              <a:t>instanssi</a:t>
            </a:r>
            <a:r>
              <a:rPr lang="en-US" dirty="0"/>
              <a:t>/</a:t>
            </a:r>
            <a:r>
              <a:rPr lang="en-US" dirty="0" smtClean="0"/>
              <a:t>member class/member code/subsystem code</a:t>
            </a:r>
          </a:p>
          <a:p>
            <a:pPr lvl="1"/>
            <a:r>
              <a:rPr lang="en-US" dirty="0" err="1" smtClean="0"/>
              <a:t>objectType</a:t>
            </a:r>
            <a:r>
              <a:rPr lang="en-US" dirty="0" smtClean="0"/>
              <a:t> = SUBSYSTEM</a:t>
            </a:r>
            <a:endParaRPr lang="fi-FI" dirty="0" smtClean="0"/>
          </a:p>
          <a:p>
            <a:r>
              <a:rPr lang="fi-FI" b="1" dirty="0"/>
              <a:t>s</a:t>
            </a:r>
            <a:r>
              <a:rPr lang="fi-FI" b="1" dirty="0" smtClean="0"/>
              <a:t>ervice</a:t>
            </a:r>
          </a:p>
          <a:p>
            <a:pPr lvl="1"/>
            <a:r>
              <a:rPr lang="fi-FI" dirty="0" smtClean="0"/>
              <a:t>Palvelun koordinaatit </a:t>
            </a:r>
            <a:r>
              <a:rPr lang="en-US" dirty="0" err="1"/>
              <a:t>instanssi</a:t>
            </a:r>
            <a:r>
              <a:rPr lang="en-US" dirty="0"/>
              <a:t>/member class/member code/subsystem </a:t>
            </a:r>
            <a:r>
              <a:rPr lang="en-US" dirty="0" smtClean="0"/>
              <a:t>code/service code/service version</a:t>
            </a:r>
            <a:endParaRPr lang="fi-FI" dirty="0" smtClean="0"/>
          </a:p>
          <a:p>
            <a:r>
              <a:rPr lang="fi-FI" b="1" dirty="0" smtClean="0"/>
              <a:t>requestHash</a:t>
            </a:r>
          </a:p>
          <a:p>
            <a:pPr lvl="1"/>
            <a:r>
              <a:rPr lang="fi-FI" dirty="0" smtClean="0"/>
              <a:t>Tiiviste vastausviestille (liityntäpalvelin populoi)	</a:t>
            </a:r>
          </a:p>
          <a:p>
            <a:endParaRPr lang="fi-FI" dirty="0" smtClean="0"/>
          </a:p>
          <a:p>
            <a:endParaRPr lang="fi-FI" dirty="0" smtClean="0"/>
          </a:p>
          <a:p>
            <a:endParaRPr lang="fi-FI" dirty="0" smtClean="0"/>
          </a:p>
          <a:p>
            <a:endParaRPr lang="fi-FI" dirty="0" smtClean="0"/>
          </a:p>
          <a:p>
            <a:endParaRPr lang="fi-FI" dirty="0"/>
          </a:p>
          <a:p>
            <a:pPr marL="0" indent="0">
              <a:buNone/>
            </a:pPr>
            <a:endParaRPr lang="fi-FI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0413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X-Road SOAP protokolla, body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Tx/>
              <a:buChar char="-"/>
            </a:pPr>
            <a:endParaRPr lang="fi-FI" dirty="0" smtClean="0"/>
          </a:p>
          <a:p>
            <a:pPr>
              <a:buFontTx/>
              <a:buChar char="-"/>
            </a:pPr>
            <a:endParaRPr lang="fi-FI" dirty="0"/>
          </a:p>
          <a:p>
            <a:endParaRPr lang="fi-FI" dirty="0" smtClean="0"/>
          </a:p>
          <a:p>
            <a:r>
              <a:rPr lang="fi-FI" dirty="0" smtClean="0"/>
              <a:t>bodyn </a:t>
            </a:r>
            <a:r>
              <a:rPr lang="fi-FI" dirty="0"/>
              <a:t>sisällä oltava </a:t>
            </a:r>
            <a:r>
              <a:rPr lang="fi-FI" dirty="0" smtClean="0"/>
              <a:t>tasan yksi, palvelun </a:t>
            </a:r>
            <a:r>
              <a:rPr lang="fi-FI" dirty="0"/>
              <a:t>nimen mukainen </a:t>
            </a:r>
            <a:r>
              <a:rPr lang="fi-FI" dirty="0" smtClean="0"/>
              <a:t>elementti</a:t>
            </a:r>
          </a:p>
          <a:p>
            <a:r>
              <a:rPr lang="fi-FI" dirty="0" smtClean="0"/>
              <a:t>Viestejä lokitetaan (kanta, tiedostojärjestelmä). SOAP </a:t>
            </a:r>
            <a:r>
              <a:rPr lang="fi-FI" dirty="0"/>
              <a:t>body </a:t>
            </a:r>
            <a:r>
              <a:rPr lang="fi-FI" dirty="0" smtClean="0"/>
              <a:t>voidaan olla </a:t>
            </a:r>
            <a:r>
              <a:rPr lang="fi-FI" dirty="0"/>
              <a:t>lokittamatta (henkilörekisteriasiat)</a:t>
            </a:r>
          </a:p>
          <a:p>
            <a:endParaRPr lang="fi-FI" dirty="0" smtClean="0"/>
          </a:p>
          <a:p>
            <a:endParaRPr lang="fi-FI" dirty="0" smtClean="0"/>
          </a:p>
          <a:p>
            <a:pPr marL="0" indent="0">
              <a:buNone/>
            </a:pPr>
            <a:endParaRPr lang="fi-FI" dirty="0" smtClean="0"/>
          </a:p>
          <a:p>
            <a:endParaRPr lang="fi-FI" dirty="0" smtClean="0"/>
          </a:p>
          <a:p>
            <a:endParaRPr lang="fi-FI" dirty="0" smtClean="0"/>
          </a:p>
          <a:p>
            <a:endParaRPr lang="fi-FI" dirty="0"/>
          </a:p>
          <a:p>
            <a:pPr marL="0" indent="0">
              <a:buNone/>
            </a:pPr>
            <a:endParaRPr lang="fi-FI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@GoforeOy </a:t>
            </a:r>
            <a:endParaRPr lang="fi-FI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624920"/>
              </p:ext>
            </p:extLst>
          </p:nvPr>
        </p:nvGraphicFramePr>
        <p:xfrm>
          <a:off x="287686" y="1268760"/>
          <a:ext cx="8460779" cy="109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0779"/>
              </a:tblGrid>
              <a:tr h="792088">
                <a:tc>
                  <a:txBody>
                    <a:bodyPr/>
                    <a:lstStyle/>
                    <a:p>
                      <a:r>
                        <a:rPr lang="fi-FI" sz="1600" baseline="0" dirty="0" smtClean="0">
                          <a:latin typeface="Consolas" panose="020B0609020204030204" pitchFamily="49" charset="0"/>
                        </a:rPr>
                        <a:t> &lt;soapenv:Body&gt;</a:t>
                      </a:r>
                    </a:p>
                    <a:p>
                      <a:r>
                        <a:rPr lang="fi-FI" sz="1600" baseline="0" dirty="0" smtClean="0">
                          <a:latin typeface="Consolas" panose="020B0609020204030204" pitchFamily="49" charset="0"/>
                        </a:rPr>
                        <a:t>      &lt;prod:getRandom&gt;foo&lt;/prod:getRandom&gt;</a:t>
                      </a:r>
                    </a:p>
                    <a:p>
                      <a:r>
                        <a:rPr lang="fi-FI" sz="1600" baseline="0" dirty="0" smtClean="0">
                          <a:latin typeface="Consolas" panose="020B0609020204030204" pitchFamily="49" charset="0"/>
                        </a:rPr>
                        <a:t>   &lt;/soapenv:Body&gt;</a:t>
                      </a:r>
                      <a:endParaRPr lang="fi-FI" sz="1600" baseline="0" dirty="0">
                        <a:latin typeface="Consolas" panose="020B0609020204030204" pitchFamily="49" charset="0"/>
                      </a:endParaRPr>
                    </a:p>
                  </a:txBody>
                  <a:tcPr marL="180000" marR="180000" marT="180000" marB="1800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17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X-Road SOAP protokolla, vastaus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Tx/>
              <a:buChar char="-"/>
            </a:pPr>
            <a:endParaRPr lang="fi-FI" dirty="0" smtClean="0"/>
          </a:p>
          <a:p>
            <a:pPr>
              <a:buFontTx/>
              <a:buChar char="-"/>
            </a:pPr>
            <a:endParaRPr lang="fi-FI" dirty="0"/>
          </a:p>
          <a:p>
            <a:pPr>
              <a:buFontTx/>
              <a:buChar char="-"/>
            </a:pPr>
            <a:endParaRPr lang="fi-FI" dirty="0" smtClean="0"/>
          </a:p>
          <a:p>
            <a:pPr>
              <a:buFontTx/>
              <a:buChar char="-"/>
            </a:pPr>
            <a:endParaRPr lang="fi-FI" dirty="0" smtClean="0"/>
          </a:p>
          <a:p>
            <a:pPr>
              <a:buFontTx/>
              <a:buChar char="-"/>
            </a:pPr>
            <a:endParaRPr lang="fi-FI" dirty="0"/>
          </a:p>
          <a:p>
            <a:r>
              <a:rPr lang="fi-FI" dirty="0" smtClean="0"/>
              <a:t>Vastauksessa kuuluu olla yksi elementti, &lt;palvelun nimi&gt; + Response</a:t>
            </a:r>
          </a:p>
          <a:p>
            <a:r>
              <a:rPr lang="fi-FI" dirty="0" smtClean="0"/>
              <a:t>Tämän elementin sisällä </a:t>
            </a:r>
            <a:r>
              <a:rPr lang="fi-FI" i="1" dirty="0" smtClean="0"/>
              <a:t>kuuluisi</a:t>
            </a:r>
            <a:r>
              <a:rPr lang="fi-FI" dirty="0" smtClean="0"/>
              <a:t> olla (vain konventioita)</a:t>
            </a:r>
          </a:p>
          <a:p>
            <a:pPr lvl="1"/>
            <a:r>
              <a:rPr lang="fi-FI" dirty="0" smtClean="0"/>
              <a:t>Pyynnön *Request-elementin sisältö &lt;request&gt; elementin sisällä</a:t>
            </a:r>
          </a:p>
          <a:p>
            <a:pPr lvl="1"/>
            <a:r>
              <a:rPr lang="fi-FI" dirty="0" smtClean="0"/>
              <a:t>Varsinainen vastaus &lt;response&gt; elementin sisällä</a:t>
            </a:r>
          </a:p>
          <a:p>
            <a:r>
              <a:rPr lang="fi-FI" dirty="0"/>
              <a:t>Vastauksessa tulee olla samat SOAP header elementit kun kutsussa</a:t>
            </a:r>
          </a:p>
          <a:p>
            <a:endParaRPr lang="fi-FI" dirty="0" smtClean="0"/>
          </a:p>
          <a:p>
            <a:pPr lvl="1"/>
            <a:endParaRPr lang="fi-FI" dirty="0" smtClean="0"/>
          </a:p>
          <a:p>
            <a:endParaRPr lang="fi-FI" dirty="0" smtClean="0"/>
          </a:p>
          <a:p>
            <a:pPr marL="0" indent="0">
              <a:buNone/>
            </a:pPr>
            <a:endParaRPr lang="fi-FI" dirty="0" smtClean="0"/>
          </a:p>
          <a:p>
            <a:endParaRPr lang="fi-FI" dirty="0" smtClean="0"/>
          </a:p>
          <a:p>
            <a:endParaRPr lang="fi-FI" dirty="0" smtClean="0"/>
          </a:p>
          <a:p>
            <a:endParaRPr lang="fi-FI" dirty="0"/>
          </a:p>
          <a:p>
            <a:pPr marL="0" indent="0">
              <a:buNone/>
            </a:pPr>
            <a:endParaRPr lang="fi-FI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@GoforeOy </a:t>
            </a:r>
            <a:endParaRPr lang="fi-FI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71257"/>
              </p:ext>
            </p:extLst>
          </p:nvPr>
        </p:nvGraphicFramePr>
        <p:xfrm>
          <a:off x="287686" y="1268760"/>
          <a:ext cx="8460779" cy="231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0779"/>
              </a:tblGrid>
              <a:tr h="792088">
                <a:tc>
                  <a:txBody>
                    <a:bodyPr/>
                    <a:lstStyle/>
                    <a:p>
                      <a:r>
                        <a:rPr lang="fi-FI" sz="1600" baseline="0" dirty="0" smtClean="0">
                          <a:latin typeface="Consolas" panose="020B0609020204030204" pitchFamily="49" charset="0"/>
                        </a:rPr>
                        <a:t> &lt;SOAP-ENV:Body&gt;</a:t>
                      </a:r>
                    </a:p>
                    <a:p>
                      <a:r>
                        <a:rPr lang="fi-FI" sz="1600" baseline="0" dirty="0" smtClean="0">
                          <a:latin typeface="Consolas" panose="020B0609020204030204" pitchFamily="49" charset="0"/>
                        </a:rPr>
                        <a:t>      &lt;ts1:getRandomResponse xmlns:ts1="http://test.x-road.fi/producer"&gt;</a:t>
                      </a:r>
                    </a:p>
                    <a:p>
                      <a:r>
                        <a:rPr lang="fi-FI" sz="1600" baseline="0" dirty="0" smtClean="0">
                          <a:latin typeface="Consolas" panose="020B0609020204030204" pitchFamily="49" charset="0"/>
                        </a:rPr>
                        <a:t>         &lt;ts1:request/&gt;</a:t>
                      </a:r>
                    </a:p>
                    <a:p>
                      <a:r>
                        <a:rPr lang="fi-FI" sz="1600" baseline="0" dirty="0" smtClean="0">
                          <a:latin typeface="Consolas" panose="020B0609020204030204" pitchFamily="49" charset="0"/>
                        </a:rPr>
                        <a:t>         &lt;ts1:response&gt;</a:t>
                      </a:r>
                    </a:p>
                    <a:p>
                      <a:r>
                        <a:rPr lang="fi-FI" sz="1600" baseline="0" dirty="0" smtClean="0">
                          <a:latin typeface="Consolas" panose="020B0609020204030204" pitchFamily="49" charset="0"/>
                        </a:rPr>
                        <a:t>            &lt;ts1:data&gt;27&lt;/ts1:data&gt;</a:t>
                      </a:r>
                    </a:p>
                    <a:p>
                      <a:r>
                        <a:rPr lang="fi-FI" sz="1600" baseline="0" dirty="0" smtClean="0">
                          <a:latin typeface="Consolas" panose="020B0609020204030204" pitchFamily="49" charset="0"/>
                        </a:rPr>
                        <a:t>         &lt;/ts1:response&gt;</a:t>
                      </a:r>
                    </a:p>
                    <a:p>
                      <a:r>
                        <a:rPr lang="fi-FI" sz="1600" baseline="0" dirty="0" smtClean="0">
                          <a:latin typeface="Consolas" panose="020B0609020204030204" pitchFamily="49" charset="0"/>
                        </a:rPr>
                        <a:t>      &lt;/ts1:getRandomResponse&gt;</a:t>
                      </a:r>
                    </a:p>
                    <a:p>
                      <a:r>
                        <a:rPr lang="fi-FI" sz="1600" baseline="0" dirty="0" smtClean="0">
                          <a:latin typeface="Consolas" panose="020B0609020204030204" pitchFamily="49" charset="0"/>
                        </a:rPr>
                        <a:t>   &lt;/SOAP-ENV:Body&gt;</a:t>
                      </a:r>
                      <a:endParaRPr lang="fi-FI" sz="1600" baseline="0" dirty="0">
                        <a:latin typeface="Consolas" panose="020B0609020204030204" pitchFamily="49" charset="0"/>
                      </a:endParaRPr>
                    </a:p>
                  </a:txBody>
                  <a:tcPr marL="180000" marR="180000" marT="180000" marB="1800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X-Road SOAP protokolla, validointi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fi-FI" b="1" dirty="0" smtClean="0"/>
              <a:t>Paljon sääntöjä viestin rakenteelle</a:t>
            </a:r>
            <a:r>
              <a:rPr lang="fi-FI" dirty="0" smtClean="0"/>
              <a:t>!</a:t>
            </a:r>
          </a:p>
          <a:p>
            <a:r>
              <a:rPr lang="fi-FI" dirty="0" smtClean="0"/>
              <a:t>Liityntäpalvelimet tarkistavat useimpien käytäntöjen noudattamisen ja kieltäytyvät siirtämästä viestiä jos niitä ei noudatettu</a:t>
            </a:r>
          </a:p>
          <a:p>
            <a:r>
              <a:rPr lang="fi-FI" dirty="0" smtClean="0"/>
              <a:t>SOAP envelope schemavalidoidaan</a:t>
            </a:r>
          </a:p>
          <a:p>
            <a:pPr lvl="1"/>
            <a:r>
              <a:rPr lang="fi-FI" dirty="0" smtClean="0"/>
              <a:t>Viestin bodyä ei schemavalidoida</a:t>
            </a:r>
          </a:p>
          <a:p>
            <a:pPr lvl="1"/>
            <a:r>
              <a:rPr lang="fi-FI" dirty="0" smtClean="0"/>
              <a:t>Bodynkin kuuluu olla well-formed XML</a:t>
            </a:r>
          </a:p>
          <a:p>
            <a:r>
              <a:rPr lang="fi-FI" dirty="0" smtClean="0"/>
              <a:t>Jotta kaikkiin integroitaviin liittymiin ei tarvitse työläästi toteuttaa X-Roadin vaatimia ominaispiirteitä, kannatta harkita jotain uudelleenkäytettävää </a:t>
            </a:r>
            <a:r>
              <a:rPr lang="fi-FI" b="1" dirty="0" smtClean="0"/>
              <a:t>adapter service </a:t>
            </a:r>
            <a:r>
              <a:rPr lang="fi-FI" dirty="0" smtClean="0"/>
              <a:t>ratkaisua</a:t>
            </a:r>
          </a:p>
          <a:p>
            <a:endParaRPr lang="fi-FI" dirty="0" smtClean="0"/>
          </a:p>
          <a:p>
            <a:endParaRPr lang="fi-FI" dirty="0" smtClean="0"/>
          </a:p>
          <a:p>
            <a:endParaRPr lang="fi-FI" dirty="0" smtClean="0"/>
          </a:p>
          <a:p>
            <a:endParaRPr lang="fi-FI" dirty="0"/>
          </a:p>
          <a:p>
            <a:pPr marL="0" indent="0">
              <a:buNone/>
            </a:pPr>
            <a:endParaRPr lang="fi-FI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@GoforeOy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539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X-Road SOAP protokolla, </a:t>
            </a:r>
            <a:r>
              <a:rPr lang="fi-FI" dirty="0" smtClean="0"/>
              <a:t>WSDL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fi-FI" sz="2000" dirty="0">
                <a:hlinkClick r:id="rId3"/>
              </a:rPr>
              <a:t>http://fdev-ss1.i.palveluvayla.com/wsdl?...getRandom&amp;version=v1</a:t>
            </a:r>
            <a:endParaRPr lang="fi-FI" sz="2000" dirty="0"/>
          </a:p>
          <a:p>
            <a:r>
              <a:rPr lang="fi-FI" sz="2000" dirty="0" smtClean="0"/>
              <a:t>Esitellään xroadin headerit</a:t>
            </a:r>
          </a:p>
          <a:p>
            <a:endParaRPr lang="fi-FI" sz="2000" dirty="0" smtClean="0"/>
          </a:p>
          <a:p>
            <a:endParaRPr lang="fi-FI" sz="2000" dirty="0"/>
          </a:p>
          <a:p>
            <a:endParaRPr lang="fi-FI" sz="2000" dirty="0" smtClean="0"/>
          </a:p>
          <a:p>
            <a:endParaRPr lang="fi-FI" sz="2000" dirty="0"/>
          </a:p>
          <a:p>
            <a:endParaRPr lang="fi-FI" sz="2000" dirty="0" smtClean="0"/>
          </a:p>
          <a:p>
            <a:endParaRPr lang="fi-FI" sz="2000" dirty="0" smtClean="0"/>
          </a:p>
          <a:p>
            <a:r>
              <a:rPr lang="fi-FI" sz="2000" dirty="0" smtClean="0"/>
              <a:t>Tyyli on document / literal</a:t>
            </a:r>
            <a:endParaRPr lang="fi-FI" sz="2000" dirty="0" smtClean="0"/>
          </a:p>
          <a:p>
            <a:endParaRPr lang="fi-FI" dirty="0"/>
          </a:p>
          <a:p>
            <a:pPr marL="0" indent="0">
              <a:buNone/>
            </a:pPr>
            <a:endParaRPr lang="fi-FI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@GoforeOy </a:t>
            </a:r>
            <a:endParaRPr lang="fi-FI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10356" y="2123847"/>
          <a:ext cx="8419970" cy="206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9970"/>
              </a:tblGrid>
              <a:tr h="1593185">
                <a:tc>
                  <a:txBody>
                    <a:bodyPr/>
                    <a:lstStyle/>
                    <a:p>
                      <a:r>
                        <a:rPr lang="fi-FI" sz="1400" baseline="0" dirty="0" smtClean="0">
                          <a:latin typeface="Consolas" panose="020B0609020204030204" pitchFamily="49" charset="0"/>
                        </a:rPr>
                        <a:t> &lt;wsdl:message name="requestheader"&gt;</a:t>
                      </a:r>
                    </a:p>
                    <a:p>
                      <a:r>
                        <a:rPr lang="fi-FI" sz="1400" baseline="0" dirty="0" smtClean="0">
                          <a:latin typeface="Consolas" panose="020B0609020204030204" pitchFamily="49" charset="0"/>
                        </a:rPr>
                        <a:t>        &lt;wsdl:part name="client" element="xrd:client" /&gt;</a:t>
                      </a:r>
                    </a:p>
                    <a:p>
                      <a:r>
                        <a:rPr lang="fi-FI" sz="1400" baseline="0" dirty="0" smtClean="0">
                          <a:latin typeface="Consolas" panose="020B0609020204030204" pitchFamily="49" charset="0"/>
                        </a:rPr>
                        <a:t>        &lt;wsdl:part name="service" element="xrd:service" /&gt;</a:t>
                      </a:r>
                    </a:p>
                    <a:p>
                      <a:r>
                        <a:rPr lang="fi-FI" sz="1400" baseline="0" dirty="0" smtClean="0">
                          <a:latin typeface="Consolas" panose="020B0609020204030204" pitchFamily="49" charset="0"/>
                        </a:rPr>
                        <a:t>        &lt;wsdl:part name="userId" element="xrd:userId" /&gt;</a:t>
                      </a:r>
                    </a:p>
                    <a:p>
                      <a:r>
                        <a:rPr lang="fi-FI" sz="1400" baseline="0" dirty="0" smtClean="0">
                          <a:latin typeface="Consolas" panose="020B0609020204030204" pitchFamily="49" charset="0"/>
                        </a:rPr>
                        <a:t>        &lt;wsdl:part name="id" element="xrd:id" /&gt;</a:t>
                      </a:r>
                    </a:p>
                    <a:p>
                      <a:r>
                        <a:rPr lang="fi-FI" sz="1400" baseline="0" dirty="0" smtClean="0">
                          <a:latin typeface="Consolas" panose="020B0609020204030204" pitchFamily="49" charset="0"/>
                        </a:rPr>
                        <a:t>        &lt;wsdl:part name="issue" element="xrd:issue"/&gt;</a:t>
                      </a:r>
                    </a:p>
                    <a:p>
                      <a:r>
                        <a:rPr lang="fi-FI" sz="1400" baseline="0" dirty="0" smtClean="0">
                          <a:latin typeface="Consolas" panose="020B0609020204030204" pitchFamily="49" charset="0"/>
                        </a:rPr>
                        <a:t>        &lt;wsdl:part name="protocolVersion" element="xrd:protocolVersion" /&gt;</a:t>
                      </a:r>
                    </a:p>
                    <a:p>
                      <a:r>
                        <a:rPr lang="fi-FI" sz="1400" baseline="0" dirty="0" smtClean="0">
                          <a:latin typeface="Consolas" panose="020B0609020204030204" pitchFamily="49" charset="0"/>
                        </a:rPr>
                        <a:t>    &lt;/wsdl:message&gt;</a:t>
                      </a:r>
                    </a:p>
                  </a:txBody>
                  <a:tcPr marL="180000" marR="180000" marT="180000" marB="18000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69547" y="4653136"/>
          <a:ext cx="8460779" cy="249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0779"/>
              </a:tblGrid>
              <a:tr h="2079869">
                <a:tc>
                  <a:txBody>
                    <a:bodyPr/>
                    <a:lstStyle/>
                    <a:p>
                      <a:r>
                        <a:rPr lang="fi-FI" sz="1400" baseline="0" dirty="0" smtClean="0">
                          <a:latin typeface="Consolas" panose="020B0609020204030204" pitchFamily="49" charset="0"/>
                        </a:rPr>
                        <a:t>  &lt;wsdl:binding name="testServiceBinding" type="tns:testServicePortType"&gt;</a:t>
                      </a:r>
                    </a:p>
                    <a:p>
                      <a:r>
                        <a:rPr lang="fi-FI" sz="1400" baseline="0" dirty="0" smtClean="0">
                          <a:latin typeface="Consolas" panose="020B0609020204030204" pitchFamily="49" charset="0"/>
                        </a:rPr>
                        <a:t>        &lt;soap:binding style="document" </a:t>
                      </a:r>
                    </a:p>
                    <a:p>
                      <a:r>
                        <a:rPr lang="fi-FI" sz="1400" baseline="0" dirty="0" smtClean="0">
                          <a:latin typeface="Consolas" panose="020B0609020204030204" pitchFamily="49" charset="0"/>
                        </a:rPr>
                        <a:t>                      transport="http://schemas.xmlsoap.org/soap/http" /&gt;</a:t>
                      </a:r>
                    </a:p>
                    <a:p>
                      <a:r>
                        <a:rPr lang="fi-FI" sz="1400" baseline="0" dirty="0" smtClean="0">
                          <a:latin typeface="Consolas" panose="020B0609020204030204" pitchFamily="49" charset="0"/>
                        </a:rPr>
                        <a:t>        &lt;wsdl:operation name="getRandom"&gt;</a:t>
                      </a:r>
                    </a:p>
                    <a:p>
                      <a:r>
                        <a:rPr lang="fi-FI" sz="1400" baseline="0" dirty="0" smtClean="0">
                          <a:latin typeface="Consolas" panose="020B0609020204030204" pitchFamily="49" charset="0"/>
                        </a:rPr>
                        <a:t>            &lt;soap:operation soapAction="" style="document" /&gt;</a:t>
                      </a:r>
                    </a:p>
                    <a:p>
                      <a:r>
                        <a:rPr lang="fi-FI" sz="1400" baseline="0" dirty="0" smtClean="0">
                          <a:latin typeface="Consolas" panose="020B0609020204030204" pitchFamily="49" charset="0"/>
                        </a:rPr>
                        <a:t>            &lt;id:version&gt;v1&lt;/id:version&gt;</a:t>
                      </a:r>
                    </a:p>
                    <a:p>
                      <a:r>
                        <a:rPr lang="fi-FI" sz="1400" baseline="0" dirty="0" smtClean="0">
                          <a:latin typeface="Consolas" panose="020B0609020204030204" pitchFamily="49" charset="0"/>
                        </a:rPr>
                        <a:t>            &lt;wsdl:input&gt;</a:t>
                      </a:r>
                    </a:p>
                    <a:p>
                      <a:r>
                        <a:rPr lang="fi-FI" sz="1400" baseline="0" dirty="0" smtClean="0">
                          <a:latin typeface="Consolas" panose="020B0609020204030204" pitchFamily="49" charset="0"/>
                        </a:rPr>
                        <a:t>                &lt;soap:body parts="body" use="literal"/&gt;</a:t>
                      </a:r>
                    </a:p>
                    <a:p>
                      <a:r>
                        <a:rPr lang="fi-FI" sz="1400" baseline="0" dirty="0" smtClean="0">
                          <a:latin typeface="Consolas" panose="020B0609020204030204" pitchFamily="49" charset="0"/>
                        </a:rPr>
                        <a:t>                &lt;soap:header message="tns:requestheader" part="client" </a:t>
                      </a:r>
                    </a:p>
                    <a:p>
                      <a:r>
                        <a:rPr lang="fi-FI" sz="1400" baseline="0" dirty="0" smtClean="0">
                          <a:latin typeface="Consolas" panose="020B0609020204030204" pitchFamily="49" charset="0"/>
                        </a:rPr>
                        <a:t>                             use="literal"/&gt;</a:t>
                      </a:r>
                    </a:p>
                  </a:txBody>
                  <a:tcPr marL="180000" marR="180000" marT="180000" marB="1800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62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X-Road SOAP protokolla, </a:t>
            </a:r>
            <a:r>
              <a:rPr lang="fi-FI" dirty="0" smtClean="0"/>
              <a:t>WSDL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fi-FI" sz="2000" dirty="0" smtClean="0"/>
              <a:t>Liityntäpalvelimen antama WSDL ei ole suoraan käyttökelpoinen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@GoforeOy </a:t>
            </a:r>
            <a:endParaRPr lang="fi-FI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10356" y="2123847"/>
          <a:ext cx="8419970" cy="159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9970"/>
              </a:tblGrid>
              <a:tr h="1593185">
                <a:tc>
                  <a:txBody>
                    <a:bodyPr/>
                    <a:lstStyle/>
                    <a:p>
                      <a:r>
                        <a:rPr lang="fi-FI" sz="1400" baseline="0" dirty="0" smtClean="0">
                          <a:latin typeface="Consolas" panose="020B0609020204030204" pitchFamily="49" charset="0"/>
                        </a:rPr>
                        <a:t> &lt;wsdl:service name="testService"&gt;</a:t>
                      </a:r>
                    </a:p>
                    <a:p>
                      <a:r>
                        <a:rPr lang="fi-FI" sz="1400" baseline="0" dirty="0" smtClean="0">
                          <a:latin typeface="Consolas" panose="020B0609020204030204" pitchFamily="49" charset="0"/>
                        </a:rPr>
                        <a:t>        &lt;wsdl:port binding="tns:testServiceBinding" name="testServicePort"&gt;</a:t>
                      </a:r>
                    </a:p>
                    <a:p>
                      <a:r>
                        <a:rPr lang="fi-FI" sz="1400" baseline="0" dirty="0" smtClean="0">
                          <a:latin typeface="Consolas" panose="020B0609020204030204" pitchFamily="49" charset="0"/>
                        </a:rPr>
                        <a:t>            &lt;soap:address location="http://localhost:8080/example/Endpoint"/&gt;</a:t>
                      </a:r>
                    </a:p>
                    <a:p>
                      <a:r>
                        <a:rPr lang="fi-FI" sz="1400" baseline="0" dirty="0" smtClean="0">
                          <a:latin typeface="Consolas" panose="020B0609020204030204" pitchFamily="49" charset="0"/>
                        </a:rPr>
                        <a:t>        &lt;/wsdl:port&gt;</a:t>
                      </a:r>
                    </a:p>
                    <a:p>
                      <a:r>
                        <a:rPr lang="fi-FI" sz="1400" baseline="0" dirty="0" smtClean="0">
                          <a:latin typeface="Consolas" panose="020B0609020204030204" pitchFamily="49" charset="0"/>
                        </a:rPr>
                        <a:t>    &lt;/wsdl:service&gt;</a:t>
                      </a:r>
                    </a:p>
                  </a:txBody>
                  <a:tcPr marL="180000" marR="180000" marT="180000" marB="1800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93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fore_esityspohja">
  <a:themeElements>
    <a:clrScheme name="Gofore_V3">
      <a:dk1>
        <a:srgbClr val="262B2D"/>
      </a:dk1>
      <a:lt1>
        <a:sysClr val="window" lastClr="FFFFFF"/>
      </a:lt1>
      <a:dk2>
        <a:srgbClr val="3C3C3C"/>
      </a:dk2>
      <a:lt2>
        <a:srgbClr val="ECECEC"/>
      </a:lt2>
      <a:accent1>
        <a:srgbClr val="0076A3"/>
      </a:accent1>
      <a:accent2>
        <a:srgbClr val="F07E14"/>
      </a:accent2>
      <a:accent3>
        <a:srgbClr val="00B5D6"/>
      </a:accent3>
      <a:accent4>
        <a:srgbClr val="8CD600"/>
      </a:accent4>
      <a:accent5>
        <a:srgbClr val="0091A3"/>
      </a:accent5>
      <a:accent6>
        <a:srgbClr val="9D9D9D"/>
      </a:accent6>
      <a:hlink>
        <a:srgbClr val="DC6912"/>
      </a:hlink>
      <a:folHlink>
        <a:srgbClr val="ED592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fore_esityspohja" id="{24ACBAF6-BC8D-4B54-8467-72107021A08F}" vid="{B35C578C-9223-408F-9E2E-5D0A53FEFA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a0e20fa-c02b-4982-824e-e71510d42558">
      <UserInfo>
        <DisplayName/>
        <AccountId xsi:nil="true"/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9DD280B250F1C2449F6057B43FBC59E9" ma:contentTypeVersion="3" ma:contentTypeDescription="Luo uusi asiakirja." ma:contentTypeScope="" ma:versionID="d7366dab6d2f558b6deccf667d14304c">
  <xsd:schema xmlns:xsd="http://www.w3.org/2001/XMLSchema" xmlns:xs="http://www.w3.org/2001/XMLSchema" xmlns:p="http://schemas.microsoft.com/office/2006/metadata/properties" xmlns:ns2="5a0e20fa-c02b-4982-824e-e71510d42558" targetNamespace="http://schemas.microsoft.com/office/2006/metadata/properties" ma:root="true" ma:fieldsID="d31d07898c9b164b87294b65ce1777b7" ns2:_="">
    <xsd:import namespace="5a0e20fa-c02b-4982-824e-e71510d4255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0e20fa-c02b-4982-824e-e71510d4255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Jakamisvihjeen hajautus" ma:internalName="SharingHintHash" ma:readOnly="true">
      <xsd:simpleType>
        <xsd:restriction base="dms:Text"/>
      </xsd:simpleType>
    </xsd:element>
    <xsd:element name="SharedWithDetails" ma:index="10" nillable="true" ma:displayName="Jakamisen tiedot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5DA506-51CB-45B8-9DBA-53573286BB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353020-3F52-4EE3-9AFF-F5D168526A1C}">
  <ds:schemaRefs>
    <ds:schemaRef ds:uri="http://schemas.microsoft.com/office/2006/metadata/properties"/>
    <ds:schemaRef ds:uri="http://schemas.microsoft.com/office/infopath/2007/PartnerControls"/>
    <ds:schemaRef ds:uri="5a0e20fa-c02b-4982-824e-e71510d42558"/>
  </ds:schemaRefs>
</ds:datastoreItem>
</file>

<file path=customXml/itemProps3.xml><?xml version="1.0" encoding="utf-8"?>
<ds:datastoreItem xmlns:ds="http://schemas.openxmlformats.org/officeDocument/2006/customXml" ds:itemID="{D440DA06-B51C-4BBA-8001-55F32B3543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0e20fa-c02b-4982-824e-e71510d425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gofore_esityspohja</Template>
  <TotalTime>0</TotalTime>
  <Words>947</Words>
  <Application>Microsoft Office PowerPoint</Application>
  <PresentationFormat>On-screen Show (4:3)</PresentationFormat>
  <Paragraphs>220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gofore_esityspohja</vt:lpstr>
      <vt:lpstr>X-Road SOAP / WSDL </vt:lpstr>
      <vt:lpstr>X-Road SOAP protokolla</vt:lpstr>
      <vt:lpstr>X-Road SOAP protokolla, header</vt:lpstr>
      <vt:lpstr>X-Road SOAP protokolla, header</vt:lpstr>
      <vt:lpstr>X-Road SOAP protokolla, body</vt:lpstr>
      <vt:lpstr>X-Road SOAP protokolla, vastaus</vt:lpstr>
      <vt:lpstr>X-Road SOAP protokolla, validointi</vt:lpstr>
      <vt:lpstr>X-Road SOAP protokolla, WSDL</vt:lpstr>
      <vt:lpstr>X-Road SOAP protokolla, WSDL</vt:lpstr>
      <vt:lpstr>X-Road SOAP protokolla, liitetiedostot</vt:lpstr>
      <vt:lpstr>X-Road liityntäpalvelinten välinen protokolla</vt:lpstr>
      <vt:lpstr>PowerPoint Presentation</vt:lpstr>
      <vt:lpstr>Pointtereita testikoneisiin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2015-02-25T12:26:30Z</dcterms:created>
  <dcterms:modified xsi:type="dcterms:W3CDTF">2016-02-12T08:38:20Z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0x0101009DD280B250F1C2449F6057B43FBC59E9</vt:lpwstr>
  </property>
</Properties>
</file>