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262" r:id="rId4"/>
    <p:sldId id="264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69" r:id="rId13"/>
    <p:sldId id="274" r:id="rId14"/>
    <p:sldId id="268" r:id="rId15"/>
  </p:sldIdLst>
  <p:sldSz cx="12192000" cy="6858000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404" autoAdjust="0"/>
  </p:normalViewPr>
  <p:slideViewPr>
    <p:cSldViewPr snapToGrid="0">
      <p:cViewPr varScale="1">
        <p:scale>
          <a:sx n="44" d="100"/>
          <a:sy n="44" d="100"/>
        </p:scale>
        <p:origin x="782" y="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Palveluväylä</a:t>
            </a:r>
            <a:r>
              <a:rPr lang="fi-FI" baseline="0" dirty="0"/>
              <a:t> ollut t</a:t>
            </a:r>
            <a:r>
              <a:rPr lang="fi-FI" dirty="0"/>
              <a:t>uotannossa (11/2015 alkaen)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035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- Integraatioalusta, joka tulee </a:t>
            </a:r>
            <a:r>
              <a:rPr lang="fi-FI" i="1" dirty="0"/>
              <a:t>tukemaan</a:t>
            </a:r>
            <a:r>
              <a:rPr lang="fi-FI" dirty="0"/>
              <a:t> olemassa olevia vyöhykeratkaisuja (esim. KY, VY-verkkoja) - ei tule korvaamaan niitä</a:t>
            </a:r>
            <a:endParaRPr lang="fi-FI" sz="1200" dirty="0"/>
          </a:p>
          <a:p>
            <a:r>
              <a:rPr lang="fi-FI" sz="1200" dirty="0">
                <a:solidFill>
                  <a:srgbClr val="214992"/>
                </a:solidFill>
              </a:rPr>
              <a:t>- Mahdollista</a:t>
            </a:r>
            <a:r>
              <a:rPr lang="fi-FI" sz="1200" baseline="0" dirty="0">
                <a:solidFill>
                  <a:srgbClr val="214992"/>
                </a:solidFill>
              </a:rPr>
              <a:t>a muiden </a:t>
            </a:r>
            <a:r>
              <a:rPr lang="fi-FI" sz="1200" baseline="0" dirty="0" err="1">
                <a:solidFill>
                  <a:srgbClr val="214992"/>
                </a:solidFill>
              </a:rPr>
              <a:t>kapa</a:t>
            </a:r>
            <a:r>
              <a:rPr lang="fi-FI" sz="1200" baseline="0" dirty="0">
                <a:solidFill>
                  <a:srgbClr val="214992"/>
                </a:solidFill>
              </a:rPr>
              <a:t>-palveluiden käytön, joista konkreettisin esimerkki on palvelunäkymät</a:t>
            </a:r>
            <a:endParaRPr lang="fi-FI" sz="1200" dirty="0">
              <a:solidFill>
                <a:srgbClr val="214992"/>
              </a:solidFill>
            </a:endParaRPr>
          </a:p>
          <a:p>
            <a:endParaRPr lang="fi-FI" sz="1200" dirty="0">
              <a:solidFill>
                <a:srgbClr val="214992"/>
              </a:solidFill>
            </a:endParaRPr>
          </a:p>
          <a:p>
            <a:r>
              <a:rPr lang="fi-FI" sz="1200" dirty="0">
                <a:solidFill>
                  <a:srgbClr val="214992"/>
                </a:solidFill>
              </a:rPr>
              <a:t>Palveluväylän käyttötilanteita ovat erityisesti: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>
                <a:solidFill>
                  <a:srgbClr val="214992"/>
                </a:solidFill>
              </a:rPr>
              <a:t>Muut integraatioratkaisut ovat liian raskaita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>
                <a:solidFill>
                  <a:srgbClr val="214992"/>
                </a:solidFill>
              </a:rPr>
              <a:t>Integraatioita ei ole entuudestaan lainkaan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>
                <a:solidFill>
                  <a:srgbClr val="214992"/>
                </a:solidFill>
              </a:rPr>
              <a:t>Uudet sähköisen asioinnin palvelut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7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SOAP (</a:t>
            </a:r>
            <a:r>
              <a:rPr lang="fi-FI" dirty="0" err="1"/>
              <a:t>Simple</a:t>
            </a:r>
            <a:r>
              <a:rPr lang="fi-FI" dirty="0"/>
              <a:t> Object Access </a:t>
            </a:r>
            <a:r>
              <a:rPr lang="fi-FI" dirty="0" err="1"/>
              <a:t>Protocol</a:t>
            </a:r>
            <a:r>
              <a:rPr lang="fi-FI" dirty="0"/>
              <a:t>) on tietoliikenneprotokolla jonka pääasiallisena tehtävänä on mahdollistaa proseduurien etäkutsu (RPC)</a:t>
            </a:r>
          </a:p>
          <a:p>
            <a:r>
              <a:rPr lang="fi-FI" dirty="0"/>
              <a:t>- ST4 / tietoturvan perustaso (käyttö rajoitettu): tuettu</a:t>
            </a:r>
          </a:p>
          <a:p>
            <a:pPr marL="0" indent="0">
              <a:buFontTx/>
              <a:buNone/>
            </a:pPr>
            <a:r>
              <a:rPr lang="fi-FI" dirty="0"/>
              <a:t>- ST3 / tietoturvan korotettu taso: mahdollinen, mutta edellyttää käyttötapauskohtaista auditointia (jonka</a:t>
            </a:r>
            <a:r>
              <a:rPr lang="fi-FI" baseline="0" dirty="0"/>
              <a:t> hoitaa Valtori yhdessä Viestintäviraston kanssa) – tulossa myöhemmin Q1/2017</a:t>
            </a:r>
            <a:endParaRPr lang="fi-FI" dirty="0"/>
          </a:p>
          <a:p>
            <a:pPr marL="171450" indent="-171450">
              <a:buFontTx/>
              <a:buChar char="-"/>
            </a:pPr>
            <a:endParaRPr lang="fi-FI" dirty="0"/>
          </a:p>
          <a:p>
            <a:pPr marL="171450" indent="-171450">
              <a:buFontTx/>
              <a:buChar char="-"/>
            </a:pPr>
            <a:r>
              <a:rPr lang="fi-FI" dirty="0"/>
              <a:t>ST4 jos salassa pidettävän tiedon oikeudeton paljastuminen voi</a:t>
            </a:r>
            <a:r>
              <a:rPr lang="fi-FI" baseline="0" dirty="0"/>
              <a:t> </a:t>
            </a:r>
            <a:r>
              <a:rPr lang="fi-FI" dirty="0"/>
              <a:t>aiheuttaa haittaa salassapitosäännöksessä tarkoitetuille yleiselle tai yksityiselle edulle</a:t>
            </a:r>
            <a:r>
              <a:rPr lang="fi-FI" baseline="0" dirty="0"/>
              <a:t> </a:t>
            </a:r>
            <a:r>
              <a:rPr lang="fi-FI" dirty="0"/>
              <a:t>tai, jos kysymys on tietoturvallisuusasetuksen 9 §:n 2 momentissa tarkoitetuista asiakirjoista,</a:t>
            </a:r>
            <a:r>
              <a:rPr lang="fi-FI" baseline="0" dirty="0"/>
              <a:t> </a:t>
            </a:r>
            <a:r>
              <a:rPr lang="fi-FI" dirty="0"/>
              <a:t>jos tiedon oikeudeton paljastuminen voi aiheuttaa haittaa yleiselle tai</a:t>
            </a:r>
            <a:r>
              <a:rPr lang="fi-FI" baseline="0" dirty="0"/>
              <a:t> </a:t>
            </a:r>
            <a:r>
              <a:rPr lang="fi-FI" dirty="0"/>
              <a:t>yksityiselle</a:t>
            </a:r>
            <a:r>
              <a:rPr lang="fi-FI" baseline="0" dirty="0"/>
              <a:t> </a:t>
            </a:r>
            <a:r>
              <a:rPr lang="fi-FI" dirty="0"/>
              <a:t>edulle tai heikentää viranomaisen toimintaedellytyksiä.</a:t>
            </a:r>
          </a:p>
          <a:p>
            <a:pPr marL="171450" indent="-171450">
              <a:buFontTx/>
              <a:buChar char="-"/>
            </a:pPr>
            <a:r>
              <a:rPr lang="fi-FI" dirty="0"/>
              <a:t>ST3 Jos salassa pidettävän tiedon oikeudeton paljastuminen voi aiheuttaa vahinkoa salassapitosäännöksessä tarkoitetulle yleiselle tai yksityiselle 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324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100" dirty="0"/>
              <a:t>Palveluväylän ydin koostu</a:t>
            </a:r>
            <a:r>
              <a:rPr lang="fi-FI" sz="1100" baseline="0" dirty="0"/>
              <a:t>u </a:t>
            </a:r>
          </a:p>
          <a:p>
            <a:pPr marL="171450" indent="-171450">
              <a:buFontTx/>
              <a:buChar char="-"/>
            </a:pPr>
            <a:r>
              <a:rPr lang="fi-FI" sz="1100" dirty="0"/>
              <a:t>Siihen liittyneiden organisaatioiden liityntäpalvelimista</a:t>
            </a:r>
          </a:p>
          <a:p>
            <a:pPr marL="171450" indent="-171450">
              <a:buFontTx/>
              <a:buChar char="-"/>
            </a:pPr>
            <a:r>
              <a:rPr lang="fi-FI" sz="1100" dirty="0"/>
              <a:t>Palveluväylän keskuspalvelimista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sz="1100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100" b="1" baseline="0" dirty="0"/>
              <a:t>Liityntäpalvelin: </a:t>
            </a:r>
            <a:r>
              <a:rPr lang="fi-FI" sz="1100" dirty="0"/>
              <a:t>Tietojärjestelmät liitetään palveluväylään liityntäpalvelimella.</a:t>
            </a:r>
            <a:r>
              <a:rPr lang="fi-FI" sz="1100" baseline="0" dirty="0"/>
              <a:t> </a:t>
            </a:r>
            <a:r>
              <a:rPr lang="fi-FI" sz="1100" b="0" baseline="0" dirty="0"/>
              <a:t>Sanomaliikenne kulkee salatusti liityntäpalvelinten välillä julkisen Internetin ylitse.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100" b="1" dirty="0"/>
              <a:t>-- -- -- --</a:t>
            </a:r>
            <a:r>
              <a:rPr lang="fi-FI" sz="1100" b="1" baseline="0" dirty="0"/>
              <a:t> </a:t>
            </a:r>
            <a:r>
              <a:rPr lang="fi-FI" sz="1100" b="1" dirty="0"/>
              <a:t>-- --</a:t>
            </a:r>
            <a:r>
              <a:rPr lang="fi-FI" sz="1100" b="1" baseline="0" dirty="0"/>
              <a:t> </a:t>
            </a:r>
            <a:r>
              <a:rPr lang="fi-FI" sz="1100" b="1" dirty="0"/>
              <a:t>-- -- -- -- -- --</a:t>
            </a:r>
            <a:r>
              <a:rPr lang="fi-FI" sz="1100" b="1" baseline="0" dirty="0"/>
              <a:t> </a:t>
            </a:r>
            <a:r>
              <a:rPr lang="fi-FI" sz="1100" b="1" dirty="0"/>
              <a:t>-- --</a:t>
            </a:r>
            <a:r>
              <a:rPr lang="fi-FI" sz="1100" b="1" baseline="0" dirty="0"/>
              <a:t> </a:t>
            </a:r>
            <a:r>
              <a:rPr lang="fi-FI" sz="1100" b="1" dirty="0"/>
              <a:t>-- --</a:t>
            </a:r>
            <a:r>
              <a:rPr lang="fi-FI" sz="1100" b="1" baseline="0" dirty="0"/>
              <a:t> </a:t>
            </a:r>
            <a:r>
              <a:rPr lang="fi-FI" sz="1100" b="1" dirty="0"/>
              <a:t>-- -- -- --</a:t>
            </a:r>
            <a:r>
              <a:rPr lang="fi-FI" sz="1100" b="1" baseline="0" dirty="0"/>
              <a:t> </a:t>
            </a:r>
            <a:r>
              <a:rPr lang="fi-FI" sz="1100" b="1" dirty="0"/>
              <a:t>-- --</a:t>
            </a:r>
            <a:r>
              <a:rPr lang="fi-FI" sz="1100" b="1" baseline="0" dirty="0"/>
              <a:t> </a:t>
            </a:r>
            <a:r>
              <a:rPr lang="fi-FI" sz="1100" b="1" dirty="0"/>
              <a:t>-- --</a:t>
            </a:r>
          </a:p>
          <a:p>
            <a:r>
              <a:rPr lang="fi-FI" sz="1100" b="1" dirty="0"/>
              <a:t>Keskuspalvelin /</a:t>
            </a:r>
            <a:r>
              <a:rPr lang="fi-FI" sz="1100" b="1" baseline="0" dirty="0"/>
              <a:t> konfiguraatiopalvelin</a:t>
            </a:r>
            <a:r>
              <a:rPr lang="fi-FI" sz="1100" b="1" dirty="0"/>
              <a:t>:</a:t>
            </a:r>
            <a:r>
              <a:rPr lang="fi-FI" sz="1100" b="1" baseline="0" dirty="0"/>
              <a:t> </a:t>
            </a:r>
            <a:r>
              <a:rPr lang="fi-FI" sz="1100" dirty="0"/>
              <a:t>Pitävät kirjaa ja jakaa tietoa väylään liitetyistä liityntäpalvelimista, organisaatioista ja alijärjestelmistä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100" b="1" dirty="0"/>
              <a:t>Varmennepalvelu (</a:t>
            </a:r>
            <a:r>
              <a:rPr lang="fi-FI" sz="1100" b="1" dirty="0" err="1"/>
              <a:t>Certificate</a:t>
            </a:r>
            <a:r>
              <a:rPr lang="fi-FI" sz="1100" b="1" dirty="0"/>
              <a:t> </a:t>
            </a:r>
            <a:r>
              <a:rPr lang="fi-FI" sz="1100" b="1" dirty="0" err="1"/>
              <a:t>Authority</a:t>
            </a:r>
            <a:r>
              <a:rPr lang="fi-FI" sz="1100" b="1" dirty="0"/>
              <a:t>, CA):</a:t>
            </a:r>
            <a:r>
              <a:rPr lang="fi-FI" sz="1100" b="1" baseline="0" dirty="0"/>
              <a:t> </a:t>
            </a:r>
            <a:r>
              <a:rPr lang="fi-FI" sz="1100" dirty="0"/>
              <a:t>Myöntää liityntäpalvelinten palvelin- ja allekirjoitusvarmenteet.</a:t>
            </a:r>
            <a:r>
              <a:rPr lang="fi-FI" sz="1100" baseline="0" dirty="0"/>
              <a:t> Y</a:t>
            </a:r>
            <a:r>
              <a:rPr lang="fi-FI" sz="1100" b="0" baseline="0" dirty="0"/>
              <a:t>hteyksissä käytetään </a:t>
            </a:r>
            <a:r>
              <a:rPr lang="fi-FI" sz="1100" b="1" i="1" baseline="0" dirty="0"/>
              <a:t>palvelinvarmenteita</a:t>
            </a:r>
            <a:r>
              <a:rPr lang="fi-FI" sz="1100" b="0" baseline="0" dirty="0"/>
              <a:t> tunnistamaan oikea kohdepalvelin. </a:t>
            </a:r>
            <a:r>
              <a:rPr lang="fi-FI" sz="1100" dirty="0"/>
              <a:t>Jokaisella organisaatiolla on oma </a:t>
            </a:r>
            <a:r>
              <a:rPr lang="fi-FI" sz="1100" b="1" i="1" dirty="0"/>
              <a:t>allekirjoitusvarmenne</a:t>
            </a:r>
            <a:r>
              <a:rPr lang="fi-FI" sz="1100" dirty="0"/>
              <a:t>, jota käytetään sanomaliikenteen</a:t>
            </a:r>
            <a:r>
              <a:rPr lang="fi-FI" sz="1100" baseline="0" dirty="0"/>
              <a:t> </a:t>
            </a:r>
            <a:r>
              <a:rPr lang="fi-FI" sz="1100" dirty="0"/>
              <a:t>allekirjoittamiseen.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100" b="1" i="0" dirty="0"/>
              <a:t>OCSP-palvelu</a:t>
            </a:r>
            <a:r>
              <a:rPr lang="fi-FI" sz="1100" b="1" dirty="0"/>
              <a:t> (Online </a:t>
            </a:r>
            <a:r>
              <a:rPr lang="fi-FI" sz="1100" b="1" dirty="0" err="1"/>
              <a:t>Certificate</a:t>
            </a:r>
            <a:r>
              <a:rPr lang="fi-FI" sz="1100" b="1" dirty="0"/>
              <a:t> Status </a:t>
            </a:r>
            <a:r>
              <a:rPr lang="fi-FI" sz="1100" b="1" dirty="0" err="1"/>
              <a:t>Protocol</a:t>
            </a:r>
            <a:r>
              <a:rPr lang="fi-FI" sz="1100" b="1" dirty="0"/>
              <a:t>): </a:t>
            </a:r>
            <a:r>
              <a:rPr lang="fi-FI" sz="1100" dirty="0"/>
              <a:t>kertoo varmenteiden ajantasaisen tilan</a:t>
            </a:r>
          </a:p>
          <a:p>
            <a:r>
              <a:rPr lang="fi-FI" sz="1100" b="1" dirty="0"/>
              <a:t>Aikaleimapalvelu (Time </a:t>
            </a:r>
            <a:r>
              <a:rPr lang="fi-FI" sz="1100" b="1" dirty="0" err="1"/>
              <a:t>Stamping</a:t>
            </a:r>
            <a:r>
              <a:rPr lang="fi-FI" sz="1100" b="1" dirty="0"/>
              <a:t> </a:t>
            </a:r>
            <a:r>
              <a:rPr lang="fi-FI" sz="1100" b="1" dirty="0" err="1"/>
              <a:t>Authority</a:t>
            </a:r>
            <a:r>
              <a:rPr lang="fi-FI" sz="1100" b="1" dirty="0"/>
              <a:t>, TSA)</a:t>
            </a:r>
            <a:r>
              <a:rPr lang="fi-FI" sz="1100" b="1" baseline="0" dirty="0"/>
              <a:t>: </a:t>
            </a:r>
            <a:r>
              <a:rPr lang="fi-FI" sz="1100" dirty="0"/>
              <a:t>Väylän kautta lähetettyihin sanomiin liitetään varmennettu aikaleima. Aikaleimatut viestit</a:t>
            </a:r>
            <a:r>
              <a:rPr lang="fi-FI" sz="1100" baseline="0" dirty="0"/>
              <a:t> tallentuvat liityntäpalvelimille. </a:t>
            </a:r>
            <a:r>
              <a:rPr lang="fi-FI" sz="1100" dirty="0"/>
              <a:t>Aikaleima mahdollistaa viestien todentamisen jälkikäteen.</a:t>
            </a:r>
            <a:r>
              <a:rPr lang="fi-FI" sz="1100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100" b="1" baseline="0" dirty="0"/>
              <a:t>Liityntäkatalogi:</a:t>
            </a:r>
            <a:r>
              <a:rPr lang="fi-FI" sz="1100" b="0" baseline="0" dirty="0"/>
              <a:t> Tekniset ja hallinnolliset kuvaukset rajapintapalveluista (myöhemmissä dioissa lisätietoa)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511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02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ityntakatalogi.suomi.f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Suomi.fi-palveluväylä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Tekninen työpaja 27.10.2016</a:t>
            </a:r>
          </a:p>
        </p:txBody>
      </p:sp>
    </p:spTree>
    <p:extLst>
      <p:ext uri="{BB962C8B-B14F-4D97-AF65-F5344CB8AC3E}">
        <p14:creationId xmlns:p14="http://schemas.microsoft.com/office/powerpoint/2010/main" val="70596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Väylän kautta lähetettyihin sanomiin liitetään varmennettu aikaleima</a:t>
            </a:r>
          </a:p>
          <a:p>
            <a:r>
              <a:rPr lang="fi-FI" dirty="0"/>
              <a:t>Aikaleima mahdollistaa viestien todentamisen jälkikäteen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838199" y="276224"/>
            <a:ext cx="11101251" cy="1333501"/>
          </a:xfrm>
        </p:spPr>
        <p:txBody>
          <a:bodyPr>
            <a:normAutofit/>
          </a:bodyPr>
          <a:lstStyle/>
          <a:p>
            <a:r>
              <a:rPr lang="fi-FI" sz="4000" dirty="0"/>
              <a:t>Aikaleimapalvelu (Time </a:t>
            </a:r>
            <a:r>
              <a:rPr lang="fi-FI" sz="4000" dirty="0" err="1"/>
              <a:t>Stamping</a:t>
            </a:r>
            <a:r>
              <a:rPr lang="fi-FI" sz="4000" dirty="0"/>
              <a:t> </a:t>
            </a:r>
            <a:r>
              <a:rPr lang="fi-FI" sz="4000" dirty="0" err="1"/>
              <a:t>Authority</a:t>
            </a:r>
            <a:r>
              <a:rPr lang="fi-FI" sz="4000" dirty="0"/>
              <a:t>, TSA)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41" y="3592515"/>
            <a:ext cx="3517917" cy="2560091"/>
          </a:xfrm>
          <a:prstGeom prst="rect">
            <a:avLst/>
          </a:prstGeom>
        </p:spPr>
      </p:pic>
      <p:sp>
        <p:nvSpPr>
          <p:cNvPr id="5" name="Ellipsi 4"/>
          <p:cNvSpPr/>
          <p:nvPr/>
        </p:nvSpPr>
        <p:spPr>
          <a:xfrm>
            <a:off x="5699759" y="5486400"/>
            <a:ext cx="792480" cy="52251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88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Hakemisto kansallisen palveluväylän liitynnöistä ja palveluista </a:t>
            </a:r>
          </a:p>
          <a:p>
            <a:pPr lvl="1"/>
            <a:r>
              <a:rPr lang="fi-FI" dirty="0"/>
              <a:t>Tarkoituksena on helpottaa tiedon löytämistä eri tietojärjestelmistä</a:t>
            </a:r>
          </a:p>
          <a:p>
            <a:r>
              <a:rPr lang="fi-FI" dirty="0"/>
              <a:t>Katalogissa esitetään palveluväylään liitetyt palvelut rajapintakuvauksineen sekä palveluiden tekniset lisätiedot, tietosisällöt, vasteajat ja omistajan yhteystiedot</a:t>
            </a:r>
          </a:p>
          <a:p>
            <a:r>
              <a:rPr lang="fi-FI" dirty="0">
                <a:hlinkClick r:id="rId3"/>
              </a:rPr>
              <a:t>https://liityntakatalogi.suomi.fi/</a:t>
            </a:r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Liityntäkatalogi</a:t>
            </a:r>
          </a:p>
        </p:txBody>
      </p:sp>
    </p:spTree>
    <p:extLst>
      <p:ext uri="{BB962C8B-B14F-4D97-AF65-F5344CB8AC3E}">
        <p14:creationId xmlns:p14="http://schemas.microsoft.com/office/powerpoint/2010/main" val="276080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2000" dirty="0"/>
              <a:t>Tietojärjestelmien ja -lähteiden liityntäpiste palveluväylään</a:t>
            </a:r>
          </a:p>
          <a:p>
            <a:pPr lvl="1"/>
            <a:r>
              <a:rPr lang="fi-FI" sz="1800" dirty="0"/>
              <a:t>Liityntäpalvelin siis yhdistää eri tietojärjestelmät ja organisaatiot palveluväylään</a:t>
            </a:r>
          </a:p>
          <a:p>
            <a:r>
              <a:rPr lang="fi-FI" sz="2000" dirty="0"/>
              <a:t>Kokoonpano vakioitu </a:t>
            </a:r>
          </a:p>
          <a:p>
            <a:pPr lvl="1"/>
            <a:r>
              <a:rPr lang="fi-FI" sz="1800" dirty="0"/>
              <a:t>Valmiit asennuspaketit (</a:t>
            </a:r>
            <a:r>
              <a:rPr lang="fi-FI" sz="1800" dirty="0" err="1"/>
              <a:t>Ubuntu</a:t>
            </a:r>
            <a:r>
              <a:rPr lang="fi-FI" sz="1800" dirty="0"/>
              <a:t> 14.04 LTS ja RHEL7 ) ja asennusohjeet saatavilla. </a:t>
            </a:r>
          </a:p>
          <a:p>
            <a:pPr lvl="1"/>
            <a:r>
              <a:rPr lang="fi-FI" sz="1800" dirty="0"/>
              <a:t>Tukipalvelu auttaa ongelmatilanteissa</a:t>
            </a:r>
          </a:p>
          <a:p>
            <a:r>
              <a:rPr lang="fi-FI" sz="2000" dirty="0"/>
              <a:t>Voi olla organisaatiokohtainen tai monen organisaation yhteinen</a:t>
            </a:r>
          </a:p>
          <a:p>
            <a:pPr lvl="1"/>
            <a:r>
              <a:rPr lang="fi-FI" sz="1800" dirty="0"/>
              <a:t>Jokaisella liityntäpalvelimella on oma palvelinvarmenne</a:t>
            </a:r>
          </a:p>
          <a:p>
            <a:pPr lvl="2"/>
            <a:r>
              <a:rPr lang="fi-FI" sz="1600" dirty="0"/>
              <a:t>Käytetään liityntäpalvelinten välisissä yhteyksissä</a:t>
            </a:r>
          </a:p>
          <a:p>
            <a:pPr lvl="1"/>
            <a:r>
              <a:rPr lang="fi-FI" sz="1800" dirty="0"/>
              <a:t>Jokaisella organisaatiolla on oma allekirjoitusvarmenne  </a:t>
            </a:r>
          </a:p>
          <a:p>
            <a:pPr lvl="2"/>
            <a:r>
              <a:rPr lang="fi-FI" sz="1600" dirty="0"/>
              <a:t>Käytetään järjestelmien lähettämien sanomien allekirjoitukseen</a:t>
            </a:r>
          </a:p>
          <a:p>
            <a:pPr>
              <a:lnSpc>
                <a:spcPct val="100000"/>
              </a:lnSpc>
            </a:pPr>
            <a:r>
              <a:rPr lang="fi-FI" sz="2000" dirty="0"/>
              <a:t>Kaikki tapahtumat kirjataan liityntäpalvelinkohtaiseen lokiin, joka mahdollistaa tapahtumien todentamisen jälkikäteen</a:t>
            </a:r>
          </a:p>
          <a:p>
            <a:pPr lvl="1">
              <a:lnSpc>
                <a:spcPct val="100000"/>
              </a:lnSpc>
            </a:pPr>
            <a:r>
              <a:rPr lang="fi-FI" sz="1800" dirty="0"/>
              <a:t>Sanoma, allekirjoitus, aikaleima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Liityntäpalvelin</a:t>
            </a:r>
          </a:p>
        </p:txBody>
      </p:sp>
    </p:spTree>
    <p:extLst>
      <p:ext uri="{BB962C8B-B14F-4D97-AF65-F5344CB8AC3E}">
        <p14:creationId xmlns:p14="http://schemas.microsoft.com/office/powerpoint/2010/main" val="115790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Viestinvälitys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40" y="1749054"/>
            <a:ext cx="5649519" cy="4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VRK yhdessä </a:t>
            </a:r>
            <a:r>
              <a:rPr lang="fi-FI" dirty="0" err="1"/>
              <a:t>CSC:n</a:t>
            </a:r>
            <a:r>
              <a:rPr lang="fi-FI" dirty="0"/>
              <a:t> kanssa vastaa keskitetyistä palveluista ja liikenteestä liityntäpalvelinten välillä:</a:t>
            </a:r>
          </a:p>
          <a:p>
            <a:pPr lvl="1"/>
            <a:r>
              <a:rPr lang="fi-FI" dirty="0"/>
              <a:t>Osoitteiden hallinta, reititys</a:t>
            </a:r>
          </a:p>
          <a:p>
            <a:pPr lvl="1"/>
            <a:r>
              <a:rPr lang="fi-FI" dirty="0"/>
              <a:t>Käyttöoikeuksien hallinta</a:t>
            </a:r>
          </a:p>
          <a:p>
            <a:pPr lvl="1"/>
            <a:r>
              <a:rPr lang="fi-FI" dirty="0"/>
              <a:t>Salaus, aikaleimat, </a:t>
            </a:r>
            <a:r>
              <a:rPr lang="fi-FI" dirty="0" err="1"/>
              <a:t>lokitus</a:t>
            </a:r>
            <a:endParaRPr lang="fi-FI" dirty="0"/>
          </a:p>
          <a:p>
            <a:pPr lvl="1"/>
            <a:r>
              <a:rPr lang="fi-FI" dirty="0"/>
              <a:t>Virheiden käsittely</a:t>
            </a:r>
          </a:p>
          <a:p>
            <a:pPr lvl="1"/>
            <a:r>
              <a:rPr lang="fi-FI" dirty="0"/>
              <a:t>Tarjoaa tukea asennusvaiheessa sekä ongelmatilanteissa</a:t>
            </a:r>
          </a:p>
          <a:p>
            <a:r>
              <a:rPr lang="fi-FI" dirty="0"/>
              <a:t>Liittyvä organisaatio :</a:t>
            </a:r>
          </a:p>
          <a:p>
            <a:pPr lvl="1"/>
            <a:r>
              <a:rPr lang="fi-FI" dirty="0"/>
              <a:t>Asentaa ja ylläpitää oman liityntäpalvelimensa</a:t>
            </a:r>
          </a:p>
          <a:p>
            <a:pPr lvl="1"/>
            <a:r>
              <a:rPr lang="fi-FI" dirty="0"/>
              <a:t>Vastaa siitä, että kytkettävät palvelut täyttävät määritellyt tekniset rajapintavaatimukset</a:t>
            </a:r>
          </a:p>
          <a:p>
            <a:pPr lvl="1"/>
            <a:r>
              <a:rPr lang="fi-FI" dirty="0"/>
              <a:t>Lokien säilytyksestä ja arkistoinnista asianmukaisesti lainsäädännön tai muun vaatimuksen edellyttämän määräajan</a:t>
            </a:r>
          </a:p>
          <a:p>
            <a:pPr lvl="1"/>
            <a:r>
              <a:rPr lang="fi-FI" dirty="0"/>
              <a:t>Päättää kenelle jakaa tietojaan (tietoluvat ja niihin liittyvät sopimukset)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Vastuualueet	</a:t>
            </a:r>
          </a:p>
        </p:txBody>
      </p:sp>
    </p:spTree>
    <p:extLst>
      <p:ext uri="{BB962C8B-B14F-4D97-AF65-F5344CB8AC3E}">
        <p14:creationId xmlns:p14="http://schemas.microsoft.com/office/powerpoint/2010/main" val="260616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4574450" y="1152751"/>
            <a:ext cx="7091999" cy="4592168"/>
          </a:xfrm>
        </p:spPr>
        <p:txBody>
          <a:bodyPr/>
          <a:lstStyle/>
          <a:p>
            <a:endParaRPr lang="fi-FI" dirty="0"/>
          </a:p>
          <a:p>
            <a:r>
              <a:rPr lang="fi-FI" dirty="0"/>
              <a:t>Tarkempi ohjelma ja harjoitukset löytyvät osoitteesta: palveluvayla.fi </a:t>
            </a:r>
            <a:endParaRPr lang="fi-FI" dirty="0">
              <a:sym typeface="Wingdings" panose="05000000000000000000" pitchFamily="2" charset="2"/>
            </a:endParaRPr>
          </a:p>
          <a:p>
            <a:pPr lvl="1"/>
            <a:r>
              <a:rPr lang="fi-FI" dirty="0">
                <a:sym typeface="Wingdings" panose="05000000000000000000" pitchFamily="2" charset="2"/>
              </a:rPr>
              <a:t>Tilaisuudet / 2016-10-27 - Tekninen työpaja</a:t>
            </a:r>
          </a:p>
          <a:p>
            <a:r>
              <a:rPr lang="fi-FI" dirty="0"/>
              <a:t>Tavoite, että päivän päätteeksi kaikki saavat liityntäpalvelinohjelmistot asennettua, </a:t>
            </a:r>
            <a:r>
              <a:rPr lang="fi-FI" dirty="0" err="1"/>
              <a:t>konfiguroitua</a:t>
            </a:r>
            <a:r>
              <a:rPr lang="fi-FI" dirty="0"/>
              <a:t> ja testattua.</a:t>
            </a:r>
          </a:p>
          <a:p>
            <a:pPr marL="0" indent="0">
              <a:buNone/>
            </a:pPr>
            <a:r>
              <a:rPr lang="fi-FI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Päivän ohjelma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754196" cy="4292702"/>
          </a:xfrm>
        </p:spPr>
        <p:txBody>
          <a:bodyPr/>
          <a:lstStyle/>
          <a:p>
            <a:r>
              <a:rPr lang="fi-FI" dirty="0"/>
              <a:t>10.00 Esittäytymiset</a:t>
            </a:r>
          </a:p>
          <a:p>
            <a:r>
              <a:rPr lang="fi-FI" dirty="0"/>
              <a:t>10.30 Teoriaa ja harjoituksia </a:t>
            </a:r>
          </a:p>
          <a:p>
            <a:r>
              <a:rPr lang="fi-FI" dirty="0"/>
              <a:t>12.00 Lounas </a:t>
            </a:r>
          </a:p>
          <a:p>
            <a:r>
              <a:rPr lang="fi-FI" dirty="0"/>
              <a:t>13.00 Teoriaa ja harjoituksia</a:t>
            </a:r>
          </a:p>
          <a:p>
            <a:r>
              <a:rPr lang="fi-FI" dirty="0"/>
              <a:t>15.00 Tilaisuuden päättäminen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8703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Esittäytymiset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57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838200" y="1979271"/>
            <a:ext cx="10515600" cy="4408097"/>
          </a:xfrm>
        </p:spPr>
        <p:txBody>
          <a:bodyPr/>
          <a:lstStyle/>
          <a:p>
            <a:r>
              <a:rPr lang="fi-FI" i="1" dirty="0"/>
              <a:t>Vakioitu, yhtenäinen, yhteiskäyttöinen, </a:t>
            </a:r>
            <a:r>
              <a:rPr lang="fi-FI" i="1" dirty="0" err="1"/>
              <a:t>yhteentoimiva</a:t>
            </a:r>
            <a:r>
              <a:rPr lang="fi-FI" i="1" dirty="0"/>
              <a:t> ja tietoturvallinen tiedonvälityskerros. </a:t>
            </a:r>
          </a:p>
          <a:p>
            <a:r>
              <a:rPr lang="fi-FI" dirty="0"/>
              <a:t>Tiedonvälityskokonaisuus, joka toimii viestiväylänä siihen liitettyjen palveluiden ja tietovarantojen välillä</a:t>
            </a:r>
          </a:p>
          <a:p>
            <a:pPr lvl="1"/>
            <a:r>
              <a:rPr lang="fi-FI" dirty="0"/>
              <a:t>Hyödyt syntyvät kytketyistä tiedoista ja palveluista - ei väylästä itsestään</a:t>
            </a:r>
          </a:p>
          <a:p>
            <a:r>
              <a:rPr lang="fi-FI" dirty="0"/>
              <a:t>Palveluväylän arvo on sen muodostamassa standardoidussa tietojen vaihdon ratkaisumallissa</a:t>
            </a:r>
          </a:p>
          <a:p>
            <a:pPr lvl="1"/>
            <a:r>
              <a:rPr lang="fi-FI" dirty="0"/>
              <a:t>Kaikkien ei tarvitse luoda ja ylläpitää omia tiedonvälityskerroksia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Palveluväylä yleisesittely</a:t>
            </a:r>
          </a:p>
        </p:txBody>
      </p:sp>
    </p:spTree>
    <p:extLst>
      <p:ext uri="{BB962C8B-B14F-4D97-AF65-F5344CB8AC3E}">
        <p14:creationId xmlns:p14="http://schemas.microsoft.com/office/powerpoint/2010/main" val="32737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Palveluväylä </a:t>
            </a:r>
          </a:p>
        </p:txBody>
      </p:sp>
      <p:pic>
        <p:nvPicPr>
          <p:cNvPr id="4" name="Picture 2" descr="http://esuomi.fi/wp-content/uploads/2015/09/PalveluvaylaKokonaisuu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" y="1987744"/>
            <a:ext cx="10787105" cy="434360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002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Väylään kytketyt palvelut ja tiedot voivat olla vapaasti käytettävissä tai sopimuksenvaraisia</a:t>
            </a:r>
          </a:p>
          <a:p>
            <a:pPr lvl="1"/>
            <a:r>
              <a:rPr lang="fi-FI" dirty="0"/>
              <a:t>Hyödyntäjän ja tuottajan kahdenvälinen sopimus (~tietolupa)</a:t>
            </a:r>
          </a:p>
          <a:p>
            <a:pPr>
              <a:lnSpc>
                <a:spcPct val="100000"/>
              </a:lnSpc>
            </a:pPr>
            <a:r>
              <a:rPr lang="fi-FI" dirty="0"/>
              <a:t>Mahdollistaa tässä vaiheessa Vahti ST4-tason tiedonvaihdon</a:t>
            </a:r>
          </a:p>
          <a:p>
            <a:pPr lvl="1">
              <a:lnSpc>
                <a:spcPct val="100000"/>
              </a:lnSpc>
            </a:pPr>
            <a:r>
              <a:rPr lang="fi-FI" dirty="0"/>
              <a:t>Myös ST3 mahdollinen, mutta edellyttää käyttötapauskohtaista auditointia</a:t>
            </a:r>
          </a:p>
          <a:p>
            <a:r>
              <a:rPr lang="fi-FI" dirty="0"/>
              <a:t>Perustuu virolaisten kanssa yhteistyössä kehitettävään X-Road 6 teknologiaan – avoimet lähdekoodit saatavilla </a:t>
            </a:r>
            <a:r>
              <a:rPr lang="fi-FI" dirty="0" err="1"/>
              <a:t>Githubissa</a:t>
            </a:r>
            <a:endParaRPr lang="fi-FI" dirty="0"/>
          </a:p>
          <a:p>
            <a:pPr>
              <a:lnSpc>
                <a:spcPct val="100000"/>
              </a:lnSpc>
            </a:pPr>
            <a:r>
              <a:rPr lang="fi-FI" dirty="0"/>
              <a:t>KaPA laki voimaan 15.7. </a:t>
            </a:r>
            <a:endParaRPr lang="fi-FI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fi-FI" dirty="0">
                <a:sym typeface="Wingdings" panose="05000000000000000000" pitchFamily="2" charset="2"/>
              </a:rPr>
              <a:t>Velvoittaa j</a:t>
            </a:r>
            <a:r>
              <a:rPr lang="fi-FI" dirty="0"/>
              <a:t>ulkisen hallinnon toimijoiden liittyvän palveluväylään</a:t>
            </a:r>
          </a:p>
          <a:p>
            <a:pPr lvl="1">
              <a:lnSpc>
                <a:spcPct val="100000"/>
              </a:lnSpc>
            </a:pPr>
            <a:r>
              <a:rPr lang="fi-FI" dirty="0"/>
              <a:t>Mahdollistaa yksityisten toimijoiden liittyvän palveluväylään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Palveluväylä</a:t>
            </a:r>
          </a:p>
        </p:txBody>
      </p:sp>
    </p:spTree>
    <p:extLst>
      <p:ext uri="{BB962C8B-B14F-4D97-AF65-F5344CB8AC3E}">
        <p14:creationId xmlns:p14="http://schemas.microsoft.com/office/powerpoint/2010/main" val="350473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Suomi.fi-palveluväylä komponentit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86" y="1704974"/>
            <a:ext cx="7080966" cy="5153025"/>
          </a:xfrm>
          <a:prstGeom prst="rect">
            <a:avLst/>
          </a:prstGeom>
        </p:spPr>
      </p:pic>
      <p:sp>
        <p:nvSpPr>
          <p:cNvPr id="5" name="Pyöristetty suorakulmio 4"/>
          <p:cNvSpPr/>
          <p:nvPr/>
        </p:nvSpPr>
        <p:spPr>
          <a:xfrm>
            <a:off x="9407435" y="2308860"/>
            <a:ext cx="1470660" cy="4141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Liityntäkatalogi</a:t>
            </a:r>
            <a:endParaRPr lang="fi-FI" dirty="0"/>
          </a:p>
        </p:txBody>
      </p:sp>
      <p:cxnSp>
        <p:nvCxnSpPr>
          <p:cNvPr id="6" name="Kaareva yhdysviiva 5"/>
          <p:cNvCxnSpPr/>
          <p:nvPr/>
        </p:nvCxnSpPr>
        <p:spPr>
          <a:xfrm rot="10800000" flipV="1">
            <a:off x="9178835" y="2824480"/>
            <a:ext cx="1021080" cy="939800"/>
          </a:xfrm>
          <a:prstGeom prst="curvedConnector3">
            <a:avLst>
              <a:gd name="adj1" fmla="val -1741"/>
            </a:avLst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642258" y="2006991"/>
            <a:ext cx="4974771" cy="43317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i-FI" dirty="0"/>
              <a:t>Ei yhtä yksittäistä palveluväyläkomponenttia</a:t>
            </a:r>
          </a:p>
          <a:p>
            <a:pPr lvl="1">
              <a:lnSpc>
                <a:spcPct val="100000"/>
              </a:lnSpc>
            </a:pPr>
            <a:r>
              <a:rPr lang="fi-FI" dirty="0"/>
              <a:t>Palveluväylä on hajautettu järjestelmä</a:t>
            </a:r>
          </a:p>
          <a:p>
            <a:pPr lvl="1">
              <a:lnSpc>
                <a:spcPct val="100000"/>
              </a:lnSpc>
            </a:pPr>
            <a:r>
              <a:rPr lang="fi-FI" dirty="0"/>
              <a:t>Tieto ei kulje keskitettyjen palvelimien kautta vaan liityntäpalvelimien välillä julkisen Internetin yli</a:t>
            </a:r>
          </a:p>
          <a:p>
            <a:pPr lvl="1">
              <a:lnSpc>
                <a:spcPct val="100000"/>
              </a:lnSpc>
            </a:pPr>
            <a:endParaRPr lang="fi-FI" dirty="0"/>
          </a:p>
          <a:p>
            <a:pPr>
              <a:lnSpc>
                <a:spcPct val="100000"/>
              </a:lnSpc>
            </a:pPr>
            <a:endParaRPr lang="fi-FI" dirty="0"/>
          </a:p>
          <a:p>
            <a:pPr>
              <a:lnSpc>
                <a:spcPct val="100000"/>
              </a:lnSpc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1893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Pitävät kirjaa väylään liitetyistä liityntäpalvelimista, organisaatioista ja alijärjestelmistä</a:t>
            </a:r>
          </a:p>
          <a:p>
            <a:r>
              <a:rPr lang="fi-FI" dirty="0"/>
              <a:t>Jakavat tietoja liityntäpalvelimille keskuskonfiguraation kautta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Keskuspalvelimet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41" y="3592515"/>
            <a:ext cx="3517917" cy="2560091"/>
          </a:xfrm>
          <a:prstGeom prst="rect">
            <a:avLst/>
          </a:prstGeom>
        </p:spPr>
      </p:pic>
      <p:sp>
        <p:nvSpPr>
          <p:cNvPr id="5" name="Ellipsi 4"/>
          <p:cNvSpPr/>
          <p:nvPr/>
        </p:nvSpPr>
        <p:spPr>
          <a:xfrm>
            <a:off x="4667794" y="3483429"/>
            <a:ext cx="2743200" cy="126274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610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Myöntää liityntäpalvelinten palvelin- ja allekirjoitusvarmenteet</a:t>
            </a:r>
          </a:p>
          <a:p>
            <a:r>
              <a:rPr lang="fi-FI" dirty="0"/>
              <a:t>OCSP-palvelu (Online </a:t>
            </a:r>
            <a:r>
              <a:rPr lang="fi-FI" dirty="0" err="1"/>
              <a:t>Certificate</a:t>
            </a:r>
            <a:r>
              <a:rPr lang="fi-FI" dirty="0"/>
              <a:t> Status </a:t>
            </a:r>
            <a:r>
              <a:rPr lang="fi-FI" dirty="0" err="1"/>
              <a:t>Protocol</a:t>
            </a:r>
            <a:r>
              <a:rPr lang="fi-FI" dirty="0"/>
              <a:t>) kertoo varmenteiden ajantasaisen tilan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Varmennepalvelu (</a:t>
            </a:r>
            <a:r>
              <a:rPr lang="fi-FI" dirty="0" err="1"/>
              <a:t>Certificate</a:t>
            </a:r>
            <a:r>
              <a:rPr lang="fi-FI" dirty="0"/>
              <a:t> </a:t>
            </a:r>
            <a:r>
              <a:rPr lang="fi-FI" dirty="0" err="1"/>
              <a:t>Authority</a:t>
            </a:r>
            <a:r>
              <a:rPr lang="fi-FI" dirty="0"/>
              <a:t>, CA)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41" y="3592515"/>
            <a:ext cx="3517917" cy="2560091"/>
          </a:xfrm>
          <a:prstGeom prst="rect">
            <a:avLst/>
          </a:prstGeom>
        </p:spPr>
      </p:pic>
      <p:sp>
        <p:nvSpPr>
          <p:cNvPr id="5" name="Ellipsi 4"/>
          <p:cNvSpPr/>
          <p:nvPr/>
        </p:nvSpPr>
        <p:spPr>
          <a:xfrm>
            <a:off x="5677989" y="4693920"/>
            <a:ext cx="792480" cy="72281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6377492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240</TotalTime>
  <Words>753</Words>
  <Application>Microsoft Office PowerPoint</Application>
  <PresentationFormat>Laajakuva</PresentationFormat>
  <Paragraphs>107</Paragraphs>
  <Slides>14</Slides>
  <Notes>5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21" baseType="lpstr">
      <vt:lpstr>Source Sans Pro</vt:lpstr>
      <vt:lpstr>Corbel</vt:lpstr>
      <vt:lpstr>Arial</vt:lpstr>
      <vt:lpstr>Roboto Black</vt:lpstr>
      <vt:lpstr>Calibri</vt:lpstr>
      <vt:lpstr>Wingdings</vt:lpstr>
      <vt:lpstr>Suomi.fi-template</vt:lpstr>
      <vt:lpstr>Suomi.fi-palveluväylä</vt:lpstr>
      <vt:lpstr>Päivän ohjelma</vt:lpstr>
      <vt:lpstr>Esittäytymiset</vt:lpstr>
      <vt:lpstr>Palveluväylä yleisesittely</vt:lpstr>
      <vt:lpstr>Palveluväylä </vt:lpstr>
      <vt:lpstr>Palveluväylä</vt:lpstr>
      <vt:lpstr>Suomi.fi-palveluväylä komponentit</vt:lpstr>
      <vt:lpstr>Keskuspalvelimet</vt:lpstr>
      <vt:lpstr>Varmennepalvelu (Certificate Authority, CA)</vt:lpstr>
      <vt:lpstr>Aikaleimapalvelu (Time Stamping Authority, TSA)</vt:lpstr>
      <vt:lpstr>Liityntäkatalogi</vt:lpstr>
      <vt:lpstr>Liityntäpalvelin</vt:lpstr>
      <vt:lpstr>Viestinvälitys</vt:lpstr>
      <vt:lpstr>Vastuualueet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26</cp:revision>
  <dcterms:created xsi:type="dcterms:W3CDTF">2016-10-25T08:05:20Z</dcterms:created>
  <dcterms:modified xsi:type="dcterms:W3CDTF">2016-10-26T08:16:40Z</dcterms:modified>
  <cp:category/>
</cp:coreProperties>
</file>