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3" r:id="rId3"/>
    <p:sldId id="275" r:id="rId4"/>
    <p:sldId id="272" r:id="rId5"/>
    <p:sldId id="276" r:id="rId6"/>
    <p:sldId id="277" r:id="rId7"/>
    <p:sldId id="281" r:id="rId8"/>
    <p:sldId id="282" r:id="rId9"/>
    <p:sldId id="283" r:id="rId10"/>
  </p:sldIdLst>
  <p:sldSz cx="12192000" cy="6858000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55AA"/>
    <a:srgbClr val="177E09"/>
    <a:srgbClr val="0061AF"/>
    <a:srgbClr val="E82375"/>
    <a:srgbClr val="F25D0D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7704" autoAdjust="0"/>
  </p:normalViewPr>
  <p:slideViewPr>
    <p:cSldViewPr snapToGrid="0">
      <p:cViewPr>
        <p:scale>
          <a:sx n="66" d="100"/>
          <a:sy n="66" d="100"/>
        </p:scale>
        <p:origin x="1195" y="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xroad-confclient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-konfiguraatiotietojen hausta keskuspalvelimelta vastaava asiakassovellus (</a:t>
            </a: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xroad-jetty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Käyttöliittymän sovelluspalvelin.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xroad-proxy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Liityntäpalvelinten välisestä sanomaliikenteestä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xroad-signer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Avainten hallinnasta ja mm. sanomien allekirjoituksesta sekä allekirjoitusten verifioinnista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Www-palvelin</a:t>
            </a:r>
          </a:p>
          <a:p>
            <a:pPr marL="171450" lvl="0" indent="-171450">
              <a:buFontTx/>
              <a:buChar char="-"/>
            </a:pPr>
            <a:r>
              <a:rPr lang="fi-FI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endParaRPr lang="fi-FI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relaatiokanta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33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5859" y="-1"/>
            <a:ext cx="11580284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215902" y="1131095"/>
            <a:ext cx="1176019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/>
              <a:t>2</a:t>
            </a:r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383582" y="1341438"/>
            <a:ext cx="1142483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5999990" y="6453336"/>
            <a:ext cx="5952828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41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  <p:sldLayoutId id="2147483985" r:id="rId4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3"/>
          </p:nvPr>
        </p:nvSpPr>
        <p:spPr>
          <a:xfrm>
            <a:off x="4665058" y="989635"/>
            <a:ext cx="7091999" cy="4976166"/>
          </a:xfrm>
        </p:spPr>
        <p:txBody>
          <a:bodyPr/>
          <a:lstStyle/>
          <a:p>
            <a:r>
              <a:rPr lang="fi-FI" dirty="0" err="1"/>
              <a:t>Backup</a:t>
            </a:r>
            <a:r>
              <a:rPr lang="fi-FI" dirty="0"/>
              <a:t> / </a:t>
            </a:r>
            <a:r>
              <a:rPr lang="fi-FI" dirty="0" err="1"/>
              <a:t>restore</a:t>
            </a:r>
            <a:endParaRPr lang="fi-FI" dirty="0"/>
          </a:p>
          <a:p>
            <a:r>
              <a:rPr lang="fi-FI" dirty="0"/>
              <a:t>Diagnostiikka</a:t>
            </a:r>
          </a:p>
          <a:p>
            <a:r>
              <a:rPr lang="fi-FI" dirty="0"/>
              <a:t>Levytilan vapauttaminen</a:t>
            </a:r>
          </a:p>
          <a:p>
            <a:r>
              <a:rPr lang="fi-FI" dirty="0"/>
              <a:t>Palomuurit, portit</a:t>
            </a:r>
          </a:p>
          <a:p>
            <a:r>
              <a:rPr lang="fi-FI" dirty="0"/>
              <a:t>Valvonta, prosessit</a:t>
            </a:r>
          </a:p>
          <a:p>
            <a:r>
              <a:rPr lang="fi-FI" dirty="0"/>
              <a:t>PIN-koodin syöttäminen</a:t>
            </a:r>
          </a:p>
          <a:p>
            <a:r>
              <a:rPr lang="fi-FI" dirty="0" err="1"/>
              <a:t>Konfiguraatioparameterit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58763" y="457199"/>
            <a:ext cx="3844461" cy="1619251"/>
          </a:xfrm>
        </p:spPr>
        <p:txBody>
          <a:bodyPr/>
          <a:lstStyle/>
          <a:p>
            <a:r>
              <a:rPr lang="fi-FI" dirty="0"/>
              <a:t>Liityntäpalvelimen </a:t>
            </a:r>
            <a:r>
              <a:rPr lang="fi-FI" dirty="0" err="1"/>
              <a:t>admin</a:t>
            </a:r>
            <a:r>
              <a:rPr lang="fi-FI" dirty="0"/>
              <a:t>-toimintoja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00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Backup</a:t>
            </a:r>
            <a:r>
              <a:rPr lang="fi-FI" dirty="0"/>
              <a:t> / </a:t>
            </a:r>
            <a:r>
              <a:rPr lang="fi-FI" dirty="0" err="1"/>
              <a:t>restore</a:t>
            </a:r>
            <a:endParaRPr lang="fi-FI" dirty="0"/>
          </a:p>
        </p:txBody>
      </p:sp>
      <p:sp>
        <p:nvSpPr>
          <p:cNvPr id="2" name="Sisällön paikkamerkki 1"/>
          <p:cNvSpPr>
            <a:spLocks noGrp="1"/>
          </p:cNvSpPr>
          <p:nvPr>
            <p:ph idx="13"/>
          </p:nvPr>
        </p:nvSpPr>
        <p:spPr>
          <a:xfrm>
            <a:off x="907649" y="2772609"/>
            <a:ext cx="5018590" cy="2714539"/>
          </a:xfrm>
        </p:spPr>
        <p:txBody>
          <a:bodyPr/>
          <a:lstStyle/>
          <a:p>
            <a:r>
              <a:rPr lang="fi-FI" dirty="0"/>
              <a:t>Tallentaa liityntäpalvelimen konfiguraation, myös avaimet ja varmenteet</a:t>
            </a:r>
          </a:p>
          <a:p>
            <a:endParaRPr lang="fi-FI" dirty="0"/>
          </a:p>
        </p:txBody>
      </p:sp>
      <p:pic>
        <p:nvPicPr>
          <p:cNvPr id="6" name="Picture 4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926239" y="2473459"/>
            <a:ext cx="5770913" cy="33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>
          <a:xfrm>
            <a:off x="838200" y="2027124"/>
            <a:ext cx="5096948" cy="4526615"/>
          </a:xfrm>
        </p:spPr>
        <p:txBody>
          <a:bodyPr/>
          <a:lstStyle/>
          <a:p>
            <a:r>
              <a:rPr lang="fi-FI" dirty="0"/>
              <a:t>Kertoo toimiiko </a:t>
            </a:r>
            <a:r>
              <a:rPr lang="fi-FI" b="1" dirty="0" err="1"/>
              <a:t>global</a:t>
            </a:r>
            <a:r>
              <a:rPr lang="fi-FI" b="1" dirty="0"/>
              <a:t> </a:t>
            </a:r>
            <a:r>
              <a:rPr lang="fi-FI" b="1" dirty="0" err="1"/>
              <a:t>configuraation</a:t>
            </a:r>
            <a:r>
              <a:rPr lang="fi-FI" b="1" dirty="0"/>
              <a:t> haku </a:t>
            </a:r>
            <a:r>
              <a:rPr lang="fi-FI" dirty="0"/>
              <a:t>ja </a:t>
            </a:r>
            <a:r>
              <a:rPr lang="fi-FI" b="1" dirty="0"/>
              <a:t>yhteys aikaleimapalvelimelle</a:t>
            </a:r>
          </a:p>
          <a:p>
            <a:r>
              <a:rPr lang="fi-FI" dirty="0"/>
              <a:t>Myös lisää ominaisuuksia liityntäpalvelimen valvontaan (mm. SOAP palvelun avulla) ollaan julkaisemassa lähiaikoina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Diagnostiikka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48" y="2027124"/>
            <a:ext cx="5773961" cy="33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Valvonta, prosessit ja portit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1331" r="1541" b="-1"/>
          <a:stretch/>
        </p:blipFill>
        <p:spPr bwMode="auto">
          <a:xfrm>
            <a:off x="283580" y="1912717"/>
            <a:ext cx="7320988" cy="444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isällön paikkamerkki 1"/>
          <p:cNvSpPr>
            <a:spLocks noGrp="1"/>
          </p:cNvSpPr>
          <p:nvPr>
            <p:ph idx="14"/>
          </p:nvPr>
        </p:nvSpPr>
        <p:spPr>
          <a:xfrm>
            <a:off x="7564056" y="1990846"/>
            <a:ext cx="4333754" cy="4287746"/>
          </a:xfrm>
        </p:spPr>
        <p:txBody>
          <a:bodyPr>
            <a:normAutofit/>
          </a:bodyPr>
          <a:lstStyle/>
          <a:p>
            <a:r>
              <a:rPr lang="fi-FI" sz="1600" b="1" dirty="0" err="1">
                <a:solidFill>
                  <a:schemeClr val="tx1"/>
                </a:solidFill>
              </a:rPr>
              <a:t>xroad-confclient</a:t>
            </a:r>
            <a:r>
              <a:rPr lang="fi-FI" sz="1600" dirty="0">
                <a:solidFill>
                  <a:schemeClr val="tx1"/>
                </a:solidFill>
              </a:rPr>
              <a:t>: Global </a:t>
            </a:r>
            <a:r>
              <a:rPr lang="fi-FI" sz="1600" dirty="0" err="1">
                <a:solidFill>
                  <a:schemeClr val="tx1"/>
                </a:solidFill>
              </a:rPr>
              <a:t>conf</a:t>
            </a:r>
            <a:r>
              <a:rPr lang="fi-FI" sz="1600" dirty="0">
                <a:solidFill>
                  <a:schemeClr val="tx1"/>
                </a:solidFill>
              </a:rPr>
              <a:t> -konfiguraatiotietojen hausta keskuspalvelimelta vastaava asiakassovellus (</a:t>
            </a:r>
            <a:r>
              <a:rPr lang="fi-FI" sz="1600" dirty="0" err="1">
                <a:solidFill>
                  <a:schemeClr val="tx1"/>
                </a:solidFill>
              </a:rPr>
              <a:t>client</a:t>
            </a:r>
            <a:r>
              <a:rPr lang="fi-FI" sz="1600" dirty="0">
                <a:solidFill>
                  <a:schemeClr val="tx1"/>
                </a:solidFill>
              </a:rPr>
              <a:t>)</a:t>
            </a:r>
          </a:p>
          <a:p>
            <a:r>
              <a:rPr lang="fi-FI" sz="1600" b="1" dirty="0" err="1">
                <a:solidFill>
                  <a:schemeClr val="tx1"/>
                </a:solidFill>
              </a:rPr>
              <a:t>xroad-jetty</a:t>
            </a:r>
            <a:r>
              <a:rPr lang="fi-FI" sz="1600" dirty="0">
                <a:solidFill>
                  <a:schemeClr val="tx1"/>
                </a:solidFill>
              </a:rPr>
              <a:t>: Käyttöliittymän sovelluspalvelin</a:t>
            </a:r>
          </a:p>
          <a:p>
            <a:r>
              <a:rPr lang="fi-FI" sz="1600" b="1" dirty="0" err="1">
                <a:solidFill>
                  <a:schemeClr val="tx1"/>
                </a:solidFill>
              </a:rPr>
              <a:t>xroad-proxy</a:t>
            </a:r>
            <a:r>
              <a:rPr lang="fi-FI" sz="1600" b="1" dirty="0">
                <a:solidFill>
                  <a:schemeClr val="tx1"/>
                </a:solidFill>
              </a:rPr>
              <a:t>: </a:t>
            </a:r>
            <a:r>
              <a:rPr lang="fi-FI" sz="1600" dirty="0">
                <a:solidFill>
                  <a:schemeClr val="tx1"/>
                </a:solidFill>
              </a:rPr>
              <a:t>Liityntäpalvelinten välisestä sanomaliikenteestä vastaava komponentti</a:t>
            </a:r>
          </a:p>
          <a:p>
            <a:r>
              <a:rPr lang="fi-FI" sz="1600" b="1" dirty="0" err="1">
                <a:solidFill>
                  <a:schemeClr val="tx1"/>
                </a:solidFill>
              </a:rPr>
              <a:t>xroad-signer</a:t>
            </a:r>
            <a:r>
              <a:rPr lang="fi-FI" sz="1600" b="1" dirty="0">
                <a:solidFill>
                  <a:schemeClr val="tx1"/>
                </a:solidFill>
              </a:rPr>
              <a:t>: </a:t>
            </a:r>
            <a:r>
              <a:rPr lang="fi-FI" sz="1600" dirty="0">
                <a:solidFill>
                  <a:schemeClr val="tx1"/>
                </a:solidFill>
              </a:rPr>
              <a:t>Avainten hallinnasta ja mm. sanomien allekirjoituksesta sekä allekirjoitusten verifioinnista vastaava komponentti</a:t>
            </a:r>
          </a:p>
          <a:p>
            <a:r>
              <a:rPr lang="fi-FI" sz="1600" b="1" dirty="0" err="1">
                <a:solidFill>
                  <a:schemeClr val="tx1"/>
                </a:solidFill>
              </a:rPr>
              <a:t>Nginx</a:t>
            </a:r>
            <a:r>
              <a:rPr lang="fi-FI" sz="1600" b="1" dirty="0">
                <a:solidFill>
                  <a:schemeClr val="tx1"/>
                </a:solidFill>
              </a:rPr>
              <a:t>: </a:t>
            </a:r>
            <a:r>
              <a:rPr lang="fi-FI" sz="1600" dirty="0">
                <a:solidFill>
                  <a:schemeClr val="tx1"/>
                </a:solidFill>
              </a:rPr>
              <a:t>www-palvelin</a:t>
            </a:r>
          </a:p>
          <a:p>
            <a:r>
              <a:rPr lang="fi-FI" sz="1600" b="1" dirty="0" err="1">
                <a:solidFill>
                  <a:schemeClr val="tx1"/>
                </a:solidFill>
              </a:rPr>
              <a:t>PostgreSQL</a:t>
            </a:r>
            <a:r>
              <a:rPr lang="fi-FI" sz="1600" b="1" dirty="0">
                <a:solidFill>
                  <a:schemeClr val="tx1"/>
                </a:solidFill>
              </a:rPr>
              <a:t>: </a:t>
            </a:r>
            <a:r>
              <a:rPr lang="fi-FI" sz="1600" dirty="0">
                <a:solidFill>
                  <a:schemeClr val="tx1"/>
                </a:solidFill>
              </a:rPr>
              <a:t>relaatiokanta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335274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Asennuksen mukana tulee komentorivityökalu </a:t>
            </a:r>
            <a:r>
              <a:rPr lang="fi-FI" b="1" dirty="0" err="1"/>
              <a:t>signer-console</a:t>
            </a:r>
            <a:r>
              <a:rPr lang="fi-FI" dirty="0"/>
              <a:t>, jolla PIN-koodin syöttö voidaan tehdä ilman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UI:ta</a:t>
            </a:r>
            <a:endParaRPr lang="fi-FI" dirty="0"/>
          </a:p>
          <a:p>
            <a:r>
              <a:rPr lang="fi-FI" dirty="0"/>
              <a:t>Näin voidaan automatisoida PIN-koodin syöttö palvelimen käynnistymisen yhteyteen</a:t>
            </a:r>
          </a:p>
          <a:p>
            <a:pPr lvl="1"/>
            <a:r>
              <a:rPr lang="fi-FI" dirty="0"/>
              <a:t>Koodi syötettävä aina palvelimen uudelleenkäynnistyksen yhteydessä</a:t>
            </a:r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PIN-koodi</a:t>
            </a:r>
          </a:p>
        </p:txBody>
      </p:sp>
    </p:spTree>
    <p:extLst>
      <p:ext uri="{BB962C8B-B14F-4D97-AF65-F5344CB8AC3E}">
        <p14:creationId xmlns:p14="http://schemas.microsoft.com/office/powerpoint/2010/main" val="26662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Parametrit ovat hakemistossa:</a:t>
            </a:r>
          </a:p>
          <a:p>
            <a:pPr marL="0" indent="0">
              <a:buNone/>
            </a:pPr>
            <a:r>
              <a:rPr lang="fi-FI" b="1" dirty="0"/>
              <a:t>	</a:t>
            </a: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xroad</a:t>
            </a: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conf.d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/>
              <a:t>Parametreilla voidaan säätää esimerkiksi käytettyjä tallennushakemistoja ja </a:t>
            </a:r>
            <a:r>
              <a:rPr lang="fi-FI" dirty="0" err="1"/>
              <a:t>cron</a:t>
            </a:r>
            <a:r>
              <a:rPr lang="fi-FI" dirty="0"/>
              <a:t> ajastuksia mm. </a:t>
            </a:r>
            <a:r>
              <a:rPr lang="fi-FI" dirty="0" err="1"/>
              <a:t>messagelogien</a:t>
            </a:r>
            <a:r>
              <a:rPr lang="fi-FI" dirty="0"/>
              <a:t> purkamiseen kannasta</a:t>
            </a:r>
          </a:p>
          <a:p>
            <a:r>
              <a:rPr lang="fi-FI" dirty="0"/>
              <a:t>Omat parametrit eri komponenteille</a:t>
            </a:r>
          </a:p>
          <a:p>
            <a:pPr lvl="1"/>
            <a:r>
              <a:rPr lang="fi-FI" dirty="0"/>
              <a:t>Proxy.ini, signer.ini, common.ini...</a:t>
            </a:r>
          </a:p>
          <a:p>
            <a:pPr lvl="1"/>
            <a:r>
              <a:rPr lang="fi-FI" dirty="0"/>
              <a:t>Paikalliset muutokset tehdään</a:t>
            </a:r>
            <a:r>
              <a:rPr lang="fi-FI" b="1" dirty="0"/>
              <a:t> local.ini </a:t>
            </a:r>
            <a:r>
              <a:rPr lang="fi-FI" dirty="0"/>
              <a:t>tiedostoon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Konfiguraatioparametrit</a:t>
            </a:r>
          </a:p>
        </p:txBody>
      </p:sp>
    </p:spTree>
    <p:extLst>
      <p:ext uri="{BB962C8B-B14F-4D97-AF65-F5344CB8AC3E}">
        <p14:creationId xmlns:p14="http://schemas.microsoft.com/office/powerpoint/2010/main" val="404976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Liitetiedostot tallentuvat väliaikaisesti liityntäpalvelimen levylle</a:t>
            </a:r>
          </a:p>
          <a:p>
            <a:r>
              <a:rPr lang="fi-FI" dirty="0"/>
              <a:t>Levytila asettaa maksimin käsiteltävien liitteiden koolle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19" y="3093037"/>
            <a:ext cx="6014961" cy="36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Kaikki viestit (header aina, ja body jos on konffattu), sekä niiden tiivisteet ja allekirjoitukset, tallentuvat kantaan jälkikäteistä todennusta varten</a:t>
            </a:r>
          </a:p>
          <a:p>
            <a:r>
              <a:rPr lang="fi-FI" dirty="0"/>
              <a:t>Kannasta niitä puretaan zip-tiedostoihin ajastetusti</a:t>
            </a:r>
          </a:p>
          <a:p>
            <a:r>
              <a:rPr lang="fi-FI" dirty="0"/>
              <a:t>Zip-tiedostot täyttävät levyn, ellei niitä siirretä muualle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Levytilan vapauttaminen, messagelog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90949"/>
              </p:ext>
            </p:extLst>
          </p:nvPr>
        </p:nvGraphicFramePr>
        <p:xfrm>
          <a:off x="1722092" y="4421528"/>
          <a:ext cx="8747815" cy="234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39">
                <a:tc>
                  <a:txBody>
                    <a:bodyPr/>
                    <a:lstStyle/>
                    <a:p>
                      <a:r>
                        <a:rPr lang="fi-FI" sz="1800" baseline="0" dirty="0">
                          <a:latin typeface="Consolas" panose="020B0609020204030204" pitchFamily="49" charset="0"/>
                        </a:rPr>
                        <a:t>/var/lib/xroad/</a:t>
                      </a:r>
                    </a:p>
                    <a:p>
                      <a:r>
                        <a:rPr lang="fi-FI" sz="1600" baseline="0" dirty="0" err="1">
                          <a:latin typeface="Consolas" panose="020B0609020204030204" pitchFamily="49" charset="0"/>
                        </a:rPr>
                        <a:t>xroad</a:t>
                      </a:r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 xroad    86747 mlog-20151104124708-20151104134708-CtkXgZXqZU.zip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 85209 mlog-20151104144708-20151105114708-07P4eG2vz6.zip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170094 mlog-20151105124708-20151105174708-4uyLNuAFLF.zip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150267 mlog-20151105184708-20151105235129-LAUPLoXVB2.zip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216894 mlog-20151106084711-20151106114712-V9nrMmRV9S.zip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403668 mlog-20151106120829-20151106174709-IjNCL5Un9F.zip</a:t>
                      </a:r>
                    </a:p>
                    <a:p>
                      <a:r>
                        <a:rPr lang="fi-FI" sz="1600" baseline="0" dirty="0">
                          <a:latin typeface="Consolas" panose="020B0609020204030204" pitchFamily="49" charset="0"/>
                        </a:rPr>
                        <a:t>xroad xroad   268197 mlog-20151106184709-20151109114707-H5qQKOXON0.zip</a:t>
                      </a:r>
                    </a:p>
                  </a:txBody>
                  <a:tcPr marL="180000" marR="180000" marT="180000" marB="180000">
                    <a:solidFill>
                      <a:srgbClr val="A155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4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2013995"/>
            <a:ext cx="10515600" cy="4451379"/>
          </a:xfrm>
        </p:spPr>
        <p:txBody>
          <a:bodyPr/>
          <a:lstStyle/>
          <a:p>
            <a:r>
              <a:rPr lang="fi-FI" dirty="0"/>
              <a:t>Lokit kirjoitetaan oletuksena /var/log/xroad/ alle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Levytilan vapauttaminen, tekstilokit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69370"/>
              </p:ext>
            </p:extLst>
          </p:nvPr>
        </p:nvGraphicFramePr>
        <p:xfrm>
          <a:off x="1955540" y="2891337"/>
          <a:ext cx="8280920" cy="22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523 Feb 11 07:05 async-sender.2016-02-10.0.log.zip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523 Feb 12 07:06 async-sender.2016-02-11.0.log.zip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1037 Feb 12 07:06 async-sender.log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syslog adm      6874 Feb 12 17:47 audit.log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186 Feb 11 13:31 clientproxy_access.2016-02-10.0.log.zip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 638 Feb 12 10:18 clientproxy_access.2016-02-11.0.log.zip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 1549 Feb 12 17:47 clientproxy_access.log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11832 Feb 11 07:05 configuration_client.2016-02-10.0.log.zip</a:t>
                      </a:r>
                    </a:p>
                    <a:p>
                      <a:r>
                        <a:rPr lang="fi-FI" sz="1400" baseline="0" dirty="0">
                          <a:latin typeface="Consolas" panose="020B0609020204030204" pitchFamily="49" charset="0"/>
                        </a:rPr>
                        <a:t>xroad  xroad   15848 Feb 12 07:06 configuration_client.2016-02-11.0.log.zip</a:t>
                      </a:r>
                    </a:p>
                  </a:txBody>
                  <a:tcPr marL="180000" marR="180000" marT="180000" marB="180000">
                    <a:solidFill>
                      <a:srgbClr val="A155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02326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229</TotalTime>
  <Words>315</Words>
  <Application>Microsoft Office PowerPoint</Application>
  <PresentationFormat>Laajakuva</PresentationFormat>
  <Paragraphs>72</Paragraphs>
  <Slides>9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7" baseType="lpstr">
      <vt:lpstr>Source Sans Pro</vt:lpstr>
      <vt:lpstr>Courier New</vt:lpstr>
      <vt:lpstr>Corbel</vt:lpstr>
      <vt:lpstr>Arial</vt:lpstr>
      <vt:lpstr>Roboto Black</vt:lpstr>
      <vt:lpstr>Calibri</vt:lpstr>
      <vt:lpstr>Consolas</vt:lpstr>
      <vt:lpstr>Suomi.fi-template</vt:lpstr>
      <vt:lpstr>Liityntäpalvelimen admin-toimintoja</vt:lpstr>
      <vt:lpstr>Backup / restore</vt:lpstr>
      <vt:lpstr>Diagnostiikka</vt:lpstr>
      <vt:lpstr>Valvonta, prosessit ja portit</vt:lpstr>
      <vt:lpstr>PIN-koodi</vt:lpstr>
      <vt:lpstr>Konfiguraatioparametrit</vt:lpstr>
      <vt:lpstr>Levytila</vt:lpstr>
      <vt:lpstr>Levytilan vapauttaminen, messagelog</vt:lpstr>
      <vt:lpstr>Levytilan vapauttaminen, tekstilokit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32</cp:revision>
  <dcterms:created xsi:type="dcterms:W3CDTF">2016-10-25T08:05:20Z</dcterms:created>
  <dcterms:modified xsi:type="dcterms:W3CDTF">2016-10-26T09:44:40Z</dcterms:modified>
  <cp:category/>
</cp:coreProperties>
</file>