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12"/>
  </p:notesMasterIdLst>
  <p:handoutMasterIdLst>
    <p:handoutMasterId r:id="rId13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2759" autoAdjust="0"/>
  </p:normalViewPr>
  <p:slideViewPr>
    <p:cSldViewPr snapToGrid="0">
      <p:cViewPr varScale="1">
        <p:scale>
          <a:sx n="41" d="100"/>
          <a:sy n="41" d="100"/>
        </p:scale>
        <p:origin x="895" y="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1"/>
          </a:xfrm>
        </p:spPr>
        <p:txBody>
          <a:bodyPr/>
          <a:lstStyle/>
          <a:p>
            <a:r>
              <a:rPr lang="fi-FI" dirty="0" err="1"/>
              <a:t>Klusteroitu</a:t>
            </a:r>
            <a:r>
              <a:rPr lang="fi-FI" dirty="0"/>
              <a:t> liityntäpalvelin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Liityntäpalvelimia voi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klusteroida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tavoitteena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Font typeface="StarSymbol"/>
              <a:buAutoNum type="arabicParenR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Korkea saatavuus (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availability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HA)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Font typeface="StarSymbol"/>
              <a:buAutoNum type="arabicParenR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Kuormantasaus (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balancing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 indent="0">
              <a:buClr>
                <a:srgbClr val="262B2D"/>
              </a:buClr>
              <a:buNone/>
            </a:pP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766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2"/>
          <p:cNvSpPr txBox="1"/>
          <p:nvPr/>
        </p:nvSpPr>
        <p:spPr>
          <a:xfrm>
            <a:off x="1811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tIns="37440" rIns="74880" bIns="37440"/>
          <a:lstStyle/>
          <a:p>
            <a:pPr>
              <a:lnSpc>
                <a:spcPct val="100000"/>
              </a:lnSpc>
            </a:pPr>
            <a:endParaRPr lang="fi-FI" sz="2800" spc="-1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6024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z="1200" spc="-1" dirty="0" err="1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GoforeOy</a:t>
            </a:r>
            <a:r>
              <a:rPr lang="en-US" sz="1200" spc="-1" dirty="0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Ulkoinen kuormanjako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Ulkoinen kuormanjako siis mahdollistaa </a:t>
            </a:r>
            <a:r>
              <a:rPr lang="fi-FI" b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korkean saatavuuden (HA) 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</a:t>
            </a:r>
            <a:r>
              <a:rPr lang="fi-FI" b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kuormantasauksen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655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3"/>
          <p:cNvPicPr/>
          <p:nvPr/>
        </p:nvPicPr>
        <p:blipFill>
          <a:blip r:embed="rId3"/>
          <a:stretch/>
        </p:blipFill>
        <p:spPr>
          <a:xfrm>
            <a:off x="3198360" y="4381656"/>
            <a:ext cx="5795280" cy="1919520"/>
          </a:xfrm>
          <a:prstGeom prst="rect">
            <a:avLst/>
          </a:prstGeom>
          <a:ln>
            <a:noFill/>
          </a:ln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Sisäänrakennettu HA-tuki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44641"/>
            <a:ext cx="10515600" cy="4607999"/>
          </a:xfrm>
        </p:spPr>
        <p:txBody>
          <a:bodyPr/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Liityntäpalvelimessa on sisäänrakennettuna naiivi tuki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klusteroinnille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”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fastest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wins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periaatteella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Client-liityntäpalvelin ottaa yhteyden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-liityntäpalvelimeen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Osoitetietona on kohdepalvelun koordinaatit, mm. </a:t>
            </a:r>
            <a:r>
              <a:rPr lang="fi-FI" b="1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memberCode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 </a:t>
            </a:r>
            <a:r>
              <a:rPr lang="fi-FI" b="1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subsystemCode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1859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Sisäänrakennettu HA-tuki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84784"/>
            <a:ext cx="10515600" cy="4124130"/>
          </a:xfrm>
        </p:spPr>
        <p:txBody>
          <a:bodyPr>
            <a:normAutofit/>
          </a:bodyPr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Kutsuva liityntäpalvelin saa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configurationista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tiedon siitä, mistä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URLista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löytyy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subsystemiä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z="2400" b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FI/GOV/1945065-0/VAAKKO1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vastaava liityntäpalvelin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Sama alijärjestelmä voidaan rekisteröidä niin monelle liityntäpalvelimelle kuin halutaan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 palvelu löytyy SS1, SS2 ja SS3 koneilta, kutsut alkavat reitittyä ainoastaan SS2 ja SS3 koneille, jos SS1 lakkaa vastaamasta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Virhe näkyy kutsujalle, tilanteesta riippuen: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Viivästyneenä kutsuna 60s – 5 minuuttia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Epäonnistuneena kutsuna (SSL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pooled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6170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2"/>
          <p:cNvSpPr txBox="1"/>
          <p:nvPr/>
        </p:nvSpPr>
        <p:spPr>
          <a:xfrm>
            <a:off x="1811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tIns="37440" rIns="74880" bIns="37440"/>
          <a:lstStyle/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0" name="Picture 1"/>
          <p:cNvPicPr/>
          <p:nvPr/>
        </p:nvPicPr>
        <p:blipFill>
          <a:blip r:embed="rId2"/>
          <a:stretch/>
        </p:blipFill>
        <p:spPr>
          <a:xfrm>
            <a:off x="2924849" y="3897000"/>
            <a:ext cx="5655421" cy="2407621"/>
          </a:xfrm>
          <a:prstGeom prst="rect">
            <a:avLst/>
          </a:prstGeom>
          <a:ln>
            <a:noFill/>
          </a:ln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Sisäänrakennettu HA-tuki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2136127"/>
          </a:xfrm>
        </p:spPr>
        <p:txBody>
          <a:bodyPr>
            <a:normAutofit fontScale="92500" lnSpcReduction="20000"/>
          </a:bodyPr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Consumer –liityntäpalvelin avaa TCP yhteyden kaikkiin koordinaatteja vastaaviin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producer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liityntäpalvelimiin SS1-SS3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lähetetään sille kandidaatille joka vastaa nopeimmin TCP kättelyyn (käytännössä yleensä aina yksi tietty palvelin)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(versiosta 6.9 lähtien toimintaan vaikuttaa myös </a:t>
            </a:r>
            <a:r>
              <a:rPr lang="fi-FI" i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SSL </a:t>
            </a:r>
            <a:r>
              <a:rPr lang="fi-FI" i="1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</a:t>
            </a:r>
            <a:r>
              <a:rPr lang="fi-FI" i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i="1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pool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16609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3"/>
          <p:cNvSpPr txBox="1"/>
          <p:nvPr/>
        </p:nvSpPr>
        <p:spPr>
          <a:xfrm>
            <a:off x="6024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spc="-1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Sisäänrakennettu HA-tuki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Sisäänrakennettu HA tuki siis tarjoaa </a:t>
            </a:r>
            <a:r>
              <a:rPr lang="fi-FI" sz="2400" i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rajoitetun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z="2400" b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korkean saatavuuden (HA) 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transparent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failoveria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b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 sovellu kuormantasaukseen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balancing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4436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3"/>
          <p:cNvSpPr txBox="1"/>
          <p:nvPr/>
        </p:nvSpPr>
        <p:spPr>
          <a:xfrm>
            <a:off x="6024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spc="-1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Ulkoinen kuormanjako</a:t>
            </a:r>
          </a:p>
        </p:txBody>
      </p:sp>
      <p:pic>
        <p:nvPicPr>
          <p:cNvPr id="8" name="Picture 1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076101" y="2331201"/>
            <a:ext cx="8039797" cy="29263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667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3"/>
          <p:cNvSpPr txBox="1"/>
          <p:nvPr/>
        </p:nvSpPr>
        <p:spPr>
          <a:xfrm>
            <a:off x="6024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spc="-1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Ulkoinen kuormanjako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mahdollista rakentaa itse liityntäpalvelimille ulkoinen kuormanjako, jossa </a:t>
            </a:r>
            <a:r>
              <a:rPr lang="fi-FI" sz="24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-liityntäpalvelin näkyy ulkomaailmaan yhtenä liityntäpalvelimena, vaikka taustalla onkin n kpl palvelimia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b="1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Tämä ei ole vielä virallisesti tuettu konfiguraatio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z="24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Vaatii sen että klusterin liityntäpalvelimet ovat identtisiä</a:t>
            </a:r>
            <a:endParaRPr lang="fi-FI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68800" lvl="1" indent="-284040">
              <a:buClr>
                <a:srgbClr val="262B2D"/>
              </a:buClr>
              <a:buFont typeface="Calibri"/>
              <a:buChar char="–"/>
            </a:pPr>
            <a:r>
              <a:rPr lang="fi-FI" sz="20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Konfiguraatio on identtinen (voidaan tehdä </a:t>
            </a:r>
            <a:r>
              <a:rPr lang="fi-FI" sz="20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backupaamalla</a:t>
            </a:r>
            <a:r>
              <a:rPr lang="fi-FI" sz="20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palauttamalla konfiguraatio)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68800" lvl="1" indent="-284040">
              <a:buClr>
                <a:srgbClr val="262B2D"/>
              </a:buClr>
              <a:buFont typeface="Calibri"/>
              <a:buChar char="–"/>
            </a:pPr>
            <a:r>
              <a:rPr lang="fi-FI" sz="20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Ulkoinen kuormanjakaja ei terminoi </a:t>
            </a:r>
            <a:r>
              <a:rPr lang="fi-FI" sz="2000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SSL:ää</a:t>
            </a:r>
            <a:r>
              <a:rPr lang="fi-FI" sz="2000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vaan salaus menee liityntäpalvelimelle asti</a:t>
            </a:r>
            <a:endParaRPr lang="fi-FI" sz="1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75198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2"/>
          <p:cNvSpPr txBox="1"/>
          <p:nvPr/>
        </p:nvSpPr>
        <p:spPr>
          <a:xfrm>
            <a:off x="1811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tIns="37440" rIns="74880" bIns="37440"/>
          <a:lstStyle/>
          <a:p>
            <a:pPr>
              <a:lnSpc>
                <a:spcPct val="100000"/>
              </a:lnSpc>
            </a:pPr>
            <a:endParaRPr lang="fi-FI" sz="2800" spc="-1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024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spc="-1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4" name="Kuva 203"/>
          <p:cNvPicPr/>
          <p:nvPr/>
        </p:nvPicPr>
        <p:blipFill>
          <a:blip r:embed="rId2"/>
          <a:stretch/>
        </p:blipFill>
        <p:spPr>
          <a:xfrm>
            <a:off x="1811640" y="1871280"/>
            <a:ext cx="3566160" cy="4051440"/>
          </a:xfrm>
          <a:prstGeom prst="rect">
            <a:avLst/>
          </a:prstGeom>
          <a:ln>
            <a:noFill/>
          </a:ln>
        </p:spPr>
      </p:pic>
      <p:pic>
        <p:nvPicPr>
          <p:cNvPr id="205" name="Kuva 204"/>
          <p:cNvPicPr/>
          <p:nvPr/>
        </p:nvPicPr>
        <p:blipFill>
          <a:blip r:embed="rId3"/>
          <a:stretch/>
        </p:blipFill>
        <p:spPr>
          <a:xfrm>
            <a:off x="6209833" y="1944540"/>
            <a:ext cx="3474720" cy="3904920"/>
          </a:xfrm>
          <a:prstGeom prst="rect">
            <a:avLst/>
          </a:prstGeom>
          <a:ln>
            <a:noFill/>
          </a:ln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Ulkoinen kuormanjako</a:t>
            </a:r>
          </a:p>
        </p:txBody>
      </p:sp>
    </p:spTree>
    <p:extLst>
      <p:ext uri="{BB962C8B-B14F-4D97-AF65-F5344CB8AC3E}">
        <p14:creationId xmlns:p14="http://schemas.microsoft.com/office/powerpoint/2010/main" val="1184697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2"/>
          <p:cNvSpPr txBox="1"/>
          <p:nvPr/>
        </p:nvSpPr>
        <p:spPr>
          <a:xfrm>
            <a:off x="181164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tIns="37440" rIns="74880" bIns="37440"/>
          <a:lstStyle/>
          <a:p>
            <a:pPr>
              <a:lnSpc>
                <a:spcPct val="100000"/>
              </a:lnSpc>
            </a:pPr>
            <a:endParaRPr lang="fi-FI" sz="2800" spc="-1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fi-FI" sz="2800" spc="-1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6024000" y="6453360"/>
            <a:ext cx="4464360" cy="40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spc="-1">
                <a:solidFill>
                  <a:srgbClr val="F07E1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@GoforeOy </a:t>
            </a:r>
            <a:endParaRPr lang="en-US" sz="1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1812000" y="1341360"/>
            <a:ext cx="8568360" cy="5111280"/>
          </a:xfrm>
          <a:prstGeom prst="rect">
            <a:avLst/>
          </a:prstGeom>
          <a:noFill/>
          <a:ln>
            <a:noFill/>
          </a:ln>
        </p:spPr>
        <p:txBody>
          <a:bodyPr lIns="74880" tIns="37440" rIns="74880" bIns="37440"/>
          <a:lstStyle/>
          <a:p>
            <a:pPr>
              <a:lnSpc>
                <a:spcPct val="100000"/>
              </a:lnSpc>
            </a:pPr>
            <a:endParaRPr lang="fi-FI" sz="28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Ulkoinen kuormanjako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Klusterin koneet kannattaa organisoida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master-slave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rakenteeseen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Vain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masterin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konfiguraatiota muutetaan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Slavejen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konfiguraatio on päivitettävä itse aina tarvittaessa, liityntäpalvelimen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backup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restore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toiminnoilla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Liityntäpalvelimessa ei ole sisäänrakennettuna helppokäyttöistä ja kattavaa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health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checkiä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buClr>
                <a:srgbClr val="262B2D"/>
              </a:buClr>
              <a:buFont typeface="Wingdings" charset="2"/>
              <a:buChar char=""/>
            </a:pP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Kehitämme tuleviin versioihin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klusteroinnille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tukea, joka tarjoaa konfiguraation automaattisen replikoinnin ja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health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i-FI" spc="-1" dirty="0" err="1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checkin</a:t>
            </a:r>
            <a:r>
              <a:rPr lang="fi-FI" spc="-1" dirty="0">
                <a:solidFill>
                  <a:srgbClr val="262B2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fi-FI" sz="3200" spc="-1" dirty="0">
              <a:solidFill>
                <a:srgbClr val="262B2D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0660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206</TotalTime>
  <Words>318</Words>
  <Application>Microsoft Office PowerPoint</Application>
  <PresentationFormat>Laajakuva</PresentationFormat>
  <Paragraphs>55</Paragraphs>
  <Slides>10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9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20" baseType="lpstr">
      <vt:lpstr>Times New Roman</vt:lpstr>
      <vt:lpstr>Corbel</vt:lpstr>
      <vt:lpstr>Arial</vt:lpstr>
      <vt:lpstr>StarSymbol</vt:lpstr>
      <vt:lpstr>Roboto Black</vt:lpstr>
      <vt:lpstr>Calibri</vt:lpstr>
      <vt:lpstr>Symbol</vt:lpstr>
      <vt:lpstr>Wingdings</vt:lpstr>
      <vt:lpstr>Source Sans Pro</vt:lpstr>
      <vt:lpstr>Suomi.fi-template</vt:lpstr>
      <vt:lpstr>Klusteroitu liityntäpalvelin</vt:lpstr>
      <vt:lpstr>Sisäänrakennettu HA-tuki</vt:lpstr>
      <vt:lpstr>Sisäänrakennettu HA-tuki</vt:lpstr>
      <vt:lpstr>Sisäänrakennettu HA-tuki</vt:lpstr>
      <vt:lpstr>Sisäänrakennettu HA-tuki</vt:lpstr>
      <vt:lpstr>Ulkoinen kuormanjako</vt:lpstr>
      <vt:lpstr>Ulkoinen kuormanjako</vt:lpstr>
      <vt:lpstr>Ulkoinen kuormanjako</vt:lpstr>
      <vt:lpstr>Ulkoinen kuormanjako</vt:lpstr>
      <vt:lpstr>Ulkoinen kuormanjako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23</cp:revision>
  <dcterms:created xsi:type="dcterms:W3CDTF">2016-10-25T08:05:20Z</dcterms:created>
  <dcterms:modified xsi:type="dcterms:W3CDTF">2016-10-26T14:06:34Z</dcterms:modified>
  <cp:category/>
</cp:coreProperties>
</file>