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67" r:id="rId3"/>
    <p:sldId id="268" r:id="rId4"/>
    <p:sldId id="270" r:id="rId5"/>
    <p:sldId id="279" r:id="rId6"/>
    <p:sldId id="278" r:id="rId7"/>
    <p:sldId id="269" r:id="rId8"/>
    <p:sldId id="271" r:id="rId9"/>
    <p:sldId id="272" r:id="rId10"/>
    <p:sldId id="273" r:id="rId11"/>
    <p:sldId id="275" r:id="rId12"/>
    <p:sldId id="28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0" d="100"/>
          <a:sy n="70" d="100"/>
        </p:scale>
        <p:origin x="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CCCA7-CF3E-499B-9B22-B7CF8E062BF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953C4CFC-EA02-4DEC-8D23-9B194A4070B3}">
      <dgm:prSet phldrT="[Text]"/>
      <dgm:spPr/>
      <dgm:t>
        <a:bodyPr/>
        <a:lstStyle/>
        <a:p>
          <a:r>
            <a:rPr lang="en-BZ" dirty="0" smtClean="0"/>
            <a:t>Step 1</a:t>
          </a:r>
          <a:endParaRPr lang="en-BZ" dirty="0"/>
        </a:p>
      </dgm:t>
    </dgm:pt>
    <dgm:pt modelId="{7E12FE63-8404-43E3-8ABB-6A33F70F384E}" type="parTrans" cxnId="{F4C26AEC-C451-494F-93ED-B97947139DE7}">
      <dgm:prSet/>
      <dgm:spPr/>
      <dgm:t>
        <a:bodyPr/>
        <a:lstStyle/>
        <a:p>
          <a:endParaRPr lang="en-BZ"/>
        </a:p>
      </dgm:t>
    </dgm:pt>
    <dgm:pt modelId="{343F5567-33DB-4E92-AC22-B0E528E3D68B}" type="sibTrans" cxnId="{F4C26AEC-C451-494F-93ED-B97947139DE7}">
      <dgm:prSet/>
      <dgm:spPr/>
      <dgm:t>
        <a:bodyPr/>
        <a:lstStyle/>
        <a:p>
          <a:endParaRPr lang="en-BZ"/>
        </a:p>
      </dgm:t>
    </dgm:pt>
    <dgm:pt modelId="{C5BE13F1-1D74-483E-A1E1-5AED90AB6B28}">
      <dgm:prSet phldrT="[Text]"/>
      <dgm:spPr/>
      <dgm:t>
        <a:bodyPr/>
        <a:lstStyle/>
        <a:p>
          <a:r>
            <a:rPr lang="en-BZ" dirty="0" smtClean="0"/>
            <a:t>Gather requirements (forms, queries, reports)</a:t>
          </a:r>
          <a:endParaRPr lang="en-BZ" dirty="0"/>
        </a:p>
      </dgm:t>
    </dgm:pt>
    <dgm:pt modelId="{32C7AEC0-8341-4F5B-BDEE-F4F285770804}" type="parTrans" cxnId="{80994D7B-3183-48C7-9A68-E40423F36075}">
      <dgm:prSet/>
      <dgm:spPr/>
      <dgm:t>
        <a:bodyPr/>
        <a:lstStyle/>
        <a:p>
          <a:endParaRPr lang="en-BZ"/>
        </a:p>
      </dgm:t>
    </dgm:pt>
    <dgm:pt modelId="{6F110A22-C161-4357-B679-8616448E0101}" type="sibTrans" cxnId="{80994D7B-3183-48C7-9A68-E40423F36075}">
      <dgm:prSet/>
      <dgm:spPr/>
      <dgm:t>
        <a:bodyPr/>
        <a:lstStyle/>
        <a:p>
          <a:endParaRPr lang="en-BZ"/>
        </a:p>
      </dgm:t>
    </dgm:pt>
    <dgm:pt modelId="{ED599076-0B00-4A55-B2BB-E32C1E51C096}">
      <dgm:prSet phldrT="[Text]"/>
      <dgm:spPr/>
      <dgm:t>
        <a:bodyPr/>
        <a:lstStyle/>
        <a:p>
          <a:r>
            <a:rPr lang="en-BZ" dirty="0" smtClean="0"/>
            <a:t>Define objective and scope</a:t>
          </a:r>
          <a:endParaRPr lang="en-BZ" dirty="0"/>
        </a:p>
      </dgm:t>
    </dgm:pt>
    <dgm:pt modelId="{A193A74B-91A5-4607-98CB-386CADFDF72D}" type="parTrans" cxnId="{69A9BF9D-E9B1-4E2E-921C-2D31687893B4}">
      <dgm:prSet/>
      <dgm:spPr/>
      <dgm:t>
        <a:bodyPr/>
        <a:lstStyle/>
        <a:p>
          <a:endParaRPr lang="en-BZ"/>
        </a:p>
      </dgm:t>
    </dgm:pt>
    <dgm:pt modelId="{E173AB2F-F191-4DCE-9E3D-B17B3D0DEBC3}" type="sibTrans" cxnId="{69A9BF9D-E9B1-4E2E-921C-2D31687893B4}">
      <dgm:prSet/>
      <dgm:spPr/>
      <dgm:t>
        <a:bodyPr/>
        <a:lstStyle/>
        <a:p>
          <a:endParaRPr lang="en-BZ"/>
        </a:p>
      </dgm:t>
    </dgm:pt>
    <dgm:pt modelId="{49448445-1320-41A7-B7DA-52E47B98E4AE}">
      <dgm:prSet phldrT="[Text]"/>
      <dgm:spPr/>
      <dgm:t>
        <a:bodyPr/>
        <a:lstStyle/>
        <a:p>
          <a:r>
            <a:rPr lang="en-BZ" dirty="0" smtClean="0"/>
            <a:t>Step 2</a:t>
          </a:r>
          <a:endParaRPr lang="en-BZ" dirty="0"/>
        </a:p>
      </dgm:t>
    </dgm:pt>
    <dgm:pt modelId="{85E8AD42-21DE-4644-A87C-24A21F5E7752}" type="parTrans" cxnId="{2910F470-2892-42E0-B7B2-4756FB0974D3}">
      <dgm:prSet/>
      <dgm:spPr/>
      <dgm:t>
        <a:bodyPr/>
        <a:lstStyle/>
        <a:p>
          <a:endParaRPr lang="en-BZ"/>
        </a:p>
      </dgm:t>
    </dgm:pt>
    <dgm:pt modelId="{C4C7D18A-BAD1-4E1D-B8CF-58294079A65F}" type="sibTrans" cxnId="{2910F470-2892-42E0-B7B2-4756FB0974D3}">
      <dgm:prSet/>
      <dgm:spPr/>
      <dgm:t>
        <a:bodyPr/>
        <a:lstStyle/>
        <a:p>
          <a:endParaRPr lang="en-BZ"/>
        </a:p>
      </dgm:t>
    </dgm:pt>
    <dgm:pt modelId="{FB1F9627-6511-43C0-B7F5-E28522841E04}">
      <dgm:prSet phldrT="[Text]"/>
      <dgm:spPr/>
      <dgm:t>
        <a:bodyPr/>
        <a:lstStyle/>
        <a:p>
          <a:r>
            <a:rPr lang="en-BZ" dirty="0" smtClean="0"/>
            <a:t>Gather Data and categorize into Tables</a:t>
          </a:r>
          <a:endParaRPr lang="en-BZ" dirty="0"/>
        </a:p>
      </dgm:t>
    </dgm:pt>
    <dgm:pt modelId="{694ECB6A-085D-4087-80A5-9AE54443C252}" type="parTrans" cxnId="{53EED457-54C3-4DFF-9780-1B462ACB76C5}">
      <dgm:prSet/>
      <dgm:spPr/>
      <dgm:t>
        <a:bodyPr/>
        <a:lstStyle/>
        <a:p>
          <a:endParaRPr lang="en-BZ"/>
        </a:p>
      </dgm:t>
    </dgm:pt>
    <dgm:pt modelId="{97DD3CA7-33AC-4C45-A67A-69DE79A20E71}" type="sibTrans" cxnId="{53EED457-54C3-4DFF-9780-1B462ACB76C5}">
      <dgm:prSet/>
      <dgm:spPr/>
      <dgm:t>
        <a:bodyPr/>
        <a:lstStyle/>
        <a:p>
          <a:endParaRPr lang="en-BZ"/>
        </a:p>
      </dgm:t>
    </dgm:pt>
    <dgm:pt modelId="{41EE6701-85BF-42F1-918C-ED49498F5E2E}">
      <dgm:prSet phldrT="[Text]"/>
      <dgm:spPr/>
      <dgm:t>
        <a:bodyPr/>
        <a:lstStyle/>
        <a:p>
          <a:r>
            <a:rPr lang="en-BZ" dirty="0" smtClean="0"/>
            <a:t>Specify Primary Keys-unique identifier</a:t>
          </a:r>
          <a:endParaRPr lang="en-BZ" dirty="0"/>
        </a:p>
      </dgm:t>
    </dgm:pt>
    <dgm:pt modelId="{9310C98B-324A-4E05-85F9-938C9E028800}" type="parTrans" cxnId="{6564C1C7-4326-48CD-9B40-C0F4D61718EB}">
      <dgm:prSet/>
      <dgm:spPr/>
      <dgm:t>
        <a:bodyPr/>
        <a:lstStyle/>
        <a:p>
          <a:endParaRPr lang="en-BZ"/>
        </a:p>
      </dgm:t>
    </dgm:pt>
    <dgm:pt modelId="{E9131CFA-4E3A-4BBA-89F8-06424E2D958A}" type="sibTrans" cxnId="{6564C1C7-4326-48CD-9B40-C0F4D61718EB}">
      <dgm:prSet/>
      <dgm:spPr/>
      <dgm:t>
        <a:bodyPr/>
        <a:lstStyle/>
        <a:p>
          <a:endParaRPr lang="en-BZ"/>
        </a:p>
      </dgm:t>
    </dgm:pt>
    <dgm:pt modelId="{20416256-C534-4A33-B79E-23B830864D58}">
      <dgm:prSet phldrT="[Text]"/>
      <dgm:spPr/>
      <dgm:t>
        <a:bodyPr/>
        <a:lstStyle/>
        <a:p>
          <a:r>
            <a:rPr lang="en-BZ" dirty="0" smtClean="0"/>
            <a:t>Step 3</a:t>
          </a:r>
          <a:endParaRPr lang="en-BZ" dirty="0"/>
        </a:p>
      </dgm:t>
    </dgm:pt>
    <dgm:pt modelId="{C55B3C12-BB89-4B73-884E-3C666B5E95DE}" type="parTrans" cxnId="{1A95D463-376D-4A7B-AD1B-AEBAF726B101}">
      <dgm:prSet/>
      <dgm:spPr/>
      <dgm:t>
        <a:bodyPr/>
        <a:lstStyle/>
        <a:p>
          <a:endParaRPr lang="en-BZ"/>
        </a:p>
      </dgm:t>
    </dgm:pt>
    <dgm:pt modelId="{D0093DEF-E848-4992-BC70-420E11E84662}" type="sibTrans" cxnId="{1A95D463-376D-4A7B-AD1B-AEBAF726B101}">
      <dgm:prSet/>
      <dgm:spPr/>
      <dgm:t>
        <a:bodyPr/>
        <a:lstStyle/>
        <a:p>
          <a:endParaRPr lang="en-BZ"/>
        </a:p>
      </dgm:t>
    </dgm:pt>
    <dgm:pt modelId="{3203EF91-CCF1-4F60-AB22-B6E091C6E982}">
      <dgm:prSet phldrT="[Text]"/>
      <dgm:spPr/>
      <dgm:t>
        <a:bodyPr/>
        <a:lstStyle/>
        <a:p>
          <a:r>
            <a:rPr lang="en-BZ" dirty="0" smtClean="0"/>
            <a:t>Create Relationships among Tables</a:t>
          </a:r>
          <a:endParaRPr lang="en-BZ" dirty="0"/>
        </a:p>
      </dgm:t>
    </dgm:pt>
    <dgm:pt modelId="{CC04857F-CE45-4D79-A61E-474F7E058058}" type="parTrans" cxnId="{A9AA77E9-F11A-4DE5-BFBA-5F005B982474}">
      <dgm:prSet/>
      <dgm:spPr/>
      <dgm:t>
        <a:bodyPr/>
        <a:lstStyle/>
        <a:p>
          <a:endParaRPr lang="en-BZ"/>
        </a:p>
      </dgm:t>
    </dgm:pt>
    <dgm:pt modelId="{0EB8E689-2426-4FDD-B5DE-04035DEAFB3F}" type="sibTrans" cxnId="{A9AA77E9-F11A-4DE5-BFBA-5F005B982474}">
      <dgm:prSet/>
      <dgm:spPr/>
      <dgm:t>
        <a:bodyPr/>
        <a:lstStyle/>
        <a:p>
          <a:endParaRPr lang="en-BZ"/>
        </a:p>
      </dgm:t>
    </dgm:pt>
    <dgm:pt modelId="{7CDF9BDF-296C-4885-9504-BEABFBBBC941}">
      <dgm:prSet phldrT="[Text]"/>
      <dgm:spPr/>
      <dgm:t>
        <a:bodyPr/>
        <a:lstStyle/>
        <a:p>
          <a:r>
            <a:rPr lang="en-BZ" dirty="0" smtClean="0"/>
            <a:t>One-to-Many, many-to-many, one-to-one</a:t>
          </a:r>
          <a:endParaRPr lang="en-BZ" dirty="0"/>
        </a:p>
      </dgm:t>
    </dgm:pt>
    <dgm:pt modelId="{8B767B5C-6D33-4D0F-AEBD-089A1DDFC110}" type="parTrans" cxnId="{D41BBFF3-B26D-41D9-A370-F523A4C30111}">
      <dgm:prSet/>
      <dgm:spPr/>
      <dgm:t>
        <a:bodyPr/>
        <a:lstStyle/>
        <a:p>
          <a:endParaRPr lang="en-BZ"/>
        </a:p>
      </dgm:t>
    </dgm:pt>
    <dgm:pt modelId="{1AD5C73F-BB3D-4765-A23A-AEABE76EC759}" type="sibTrans" cxnId="{D41BBFF3-B26D-41D9-A370-F523A4C30111}">
      <dgm:prSet/>
      <dgm:spPr/>
      <dgm:t>
        <a:bodyPr/>
        <a:lstStyle/>
        <a:p>
          <a:endParaRPr lang="en-BZ"/>
        </a:p>
      </dgm:t>
    </dgm:pt>
    <dgm:pt modelId="{D193AAD5-3E65-4260-8572-2471138E3B28}">
      <dgm:prSet/>
      <dgm:spPr/>
      <dgm:t>
        <a:bodyPr/>
        <a:lstStyle/>
        <a:p>
          <a:r>
            <a:rPr lang="en-BZ" dirty="0" smtClean="0"/>
            <a:t>Step 4</a:t>
          </a:r>
          <a:endParaRPr lang="en-BZ" dirty="0"/>
        </a:p>
      </dgm:t>
    </dgm:pt>
    <dgm:pt modelId="{8506A093-786F-4256-92EF-72E4B8BA5923}" type="parTrans" cxnId="{DF30B3B8-B233-42D4-AF6F-A8B328A86545}">
      <dgm:prSet/>
      <dgm:spPr/>
      <dgm:t>
        <a:bodyPr/>
        <a:lstStyle/>
        <a:p>
          <a:endParaRPr lang="en-BZ"/>
        </a:p>
      </dgm:t>
    </dgm:pt>
    <dgm:pt modelId="{BEE8A66A-27A1-4321-838D-0EAF6EF8C639}" type="sibTrans" cxnId="{DF30B3B8-B233-42D4-AF6F-A8B328A86545}">
      <dgm:prSet/>
      <dgm:spPr/>
      <dgm:t>
        <a:bodyPr/>
        <a:lstStyle/>
        <a:p>
          <a:endParaRPr lang="en-BZ"/>
        </a:p>
      </dgm:t>
    </dgm:pt>
    <dgm:pt modelId="{819168BD-7B7E-4B11-908E-85E1DF7775BF}">
      <dgm:prSet/>
      <dgm:spPr/>
      <dgm:t>
        <a:bodyPr/>
        <a:lstStyle/>
        <a:p>
          <a:r>
            <a:rPr lang="en-BZ" dirty="0" smtClean="0"/>
            <a:t>Refine and normalize the Design</a:t>
          </a:r>
          <a:endParaRPr lang="en-BZ" dirty="0"/>
        </a:p>
      </dgm:t>
    </dgm:pt>
    <dgm:pt modelId="{91FDA998-D908-48B6-ABC7-752077F81DC3}" type="parTrans" cxnId="{33E4AF51-49B1-4D5B-95DE-B9B08B50B6C0}">
      <dgm:prSet/>
      <dgm:spPr/>
      <dgm:t>
        <a:bodyPr/>
        <a:lstStyle/>
        <a:p>
          <a:endParaRPr lang="en-BZ"/>
        </a:p>
      </dgm:t>
    </dgm:pt>
    <dgm:pt modelId="{93D41E4C-A03F-4944-B899-6E2910AEF123}" type="sibTrans" cxnId="{33E4AF51-49B1-4D5B-95DE-B9B08B50B6C0}">
      <dgm:prSet/>
      <dgm:spPr/>
      <dgm:t>
        <a:bodyPr/>
        <a:lstStyle/>
        <a:p>
          <a:endParaRPr lang="en-BZ"/>
        </a:p>
      </dgm:t>
    </dgm:pt>
    <dgm:pt modelId="{969651CF-F4DA-40EE-BC79-76535785E7BA}" type="pres">
      <dgm:prSet presAssocID="{91CCCCA7-CF3E-499B-9B22-B7CF8E062BF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BZ"/>
        </a:p>
      </dgm:t>
    </dgm:pt>
    <dgm:pt modelId="{4686C4F5-A995-472C-96EC-E2708FCCED21}" type="pres">
      <dgm:prSet presAssocID="{953C4CFC-EA02-4DEC-8D23-9B194A4070B3}" presName="composite" presStyleCnt="0"/>
      <dgm:spPr/>
    </dgm:pt>
    <dgm:pt modelId="{040C0001-FE01-454B-B58A-E8AE92F6BD34}" type="pres">
      <dgm:prSet presAssocID="{953C4CFC-EA02-4DEC-8D23-9B194A4070B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2F4B9796-F616-496A-87FB-EBF1E646D51B}" type="pres">
      <dgm:prSet presAssocID="{953C4CFC-EA02-4DEC-8D23-9B194A4070B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36863AA0-F2EF-475C-B63D-35953E8A6E9A}" type="pres">
      <dgm:prSet presAssocID="{343F5567-33DB-4E92-AC22-B0E528E3D68B}" presName="sp" presStyleCnt="0"/>
      <dgm:spPr/>
    </dgm:pt>
    <dgm:pt modelId="{49C56A3B-061D-4149-B2F3-F1E6FE2EAB51}" type="pres">
      <dgm:prSet presAssocID="{49448445-1320-41A7-B7DA-52E47B98E4AE}" presName="composite" presStyleCnt="0"/>
      <dgm:spPr/>
    </dgm:pt>
    <dgm:pt modelId="{92EA07A6-2A2E-4043-A8F6-41896B50C32D}" type="pres">
      <dgm:prSet presAssocID="{49448445-1320-41A7-B7DA-52E47B98E4A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0B4CE3C7-A763-4D77-874B-C4295C70FB6B}" type="pres">
      <dgm:prSet presAssocID="{49448445-1320-41A7-B7DA-52E47B98E4A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6CC75CF2-C023-434A-8D52-AB158A991D2E}" type="pres">
      <dgm:prSet presAssocID="{C4C7D18A-BAD1-4E1D-B8CF-58294079A65F}" presName="sp" presStyleCnt="0"/>
      <dgm:spPr/>
    </dgm:pt>
    <dgm:pt modelId="{D0FA6408-146A-4EDB-9249-BE75CF1FCCDA}" type="pres">
      <dgm:prSet presAssocID="{20416256-C534-4A33-B79E-23B830864D58}" presName="composite" presStyleCnt="0"/>
      <dgm:spPr/>
    </dgm:pt>
    <dgm:pt modelId="{1CDFA8C4-24DE-4A97-A1BD-BA4DE164B2FA}" type="pres">
      <dgm:prSet presAssocID="{20416256-C534-4A33-B79E-23B830864D5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65CA4A57-799C-4993-8F76-99E112B90119}" type="pres">
      <dgm:prSet presAssocID="{20416256-C534-4A33-B79E-23B830864D5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D930B434-ADCA-4173-82E5-78191BFAD32A}" type="pres">
      <dgm:prSet presAssocID="{D0093DEF-E848-4992-BC70-420E11E84662}" presName="sp" presStyleCnt="0"/>
      <dgm:spPr/>
    </dgm:pt>
    <dgm:pt modelId="{1D05DBB7-A3FB-4AFE-B904-C6ADBDBE99D5}" type="pres">
      <dgm:prSet presAssocID="{D193AAD5-3E65-4260-8572-2471138E3B28}" presName="composite" presStyleCnt="0"/>
      <dgm:spPr/>
    </dgm:pt>
    <dgm:pt modelId="{8A70C0B1-0675-4236-818B-AD77F98287CA}" type="pres">
      <dgm:prSet presAssocID="{D193AAD5-3E65-4260-8572-2471138E3B2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4E12AE07-4CB6-4D2E-B649-D14DE3B34418}" type="pres">
      <dgm:prSet presAssocID="{D193AAD5-3E65-4260-8572-2471138E3B2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</dgm:ptLst>
  <dgm:cxnLst>
    <dgm:cxn modelId="{7CD51D1A-6040-4002-A202-AC254EA56261}" type="presOf" srcId="{91CCCCA7-CF3E-499B-9B22-B7CF8E062BFD}" destId="{969651CF-F4DA-40EE-BC79-76535785E7BA}" srcOrd="0" destOrd="0" presId="urn:microsoft.com/office/officeart/2005/8/layout/chevron2"/>
    <dgm:cxn modelId="{F105268B-B8EA-4CB3-A7A6-1F3EE5C52DB9}" type="presOf" srcId="{953C4CFC-EA02-4DEC-8D23-9B194A4070B3}" destId="{040C0001-FE01-454B-B58A-E8AE92F6BD34}" srcOrd="0" destOrd="0" presId="urn:microsoft.com/office/officeart/2005/8/layout/chevron2"/>
    <dgm:cxn modelId="{62C12E98-2E72-4DFA-874D-99CA4EEDEAED}" type="presOf" srcId="{FB1F9627-6511-43C0-B7F5-E28522841E04}" destId="{0B4CE3C7-A763-4D77-874B-C4295C70FB6B}" srcOrd="0" destOrd="0" presId="urn:microsoft.com/office/officeart/2005/8/layout/chevron2"/>
    <dgm:cxn modelId="{2910F470-2892-42E0-B7B2-4756FB0974D3}" srcId="{91CCCCA7-CF3E-499B-9B22-B7CF8E062BFD}" destId="{49448445-1320-41A7-B7DA-52E47B98E4AE}" srcOrd="1" destOrd="0" parTransId="{85E8AD42-21DE-4644-A87C-24A21F5E7752}" sibTransId="{C4C7D18A-BAD1-4E1D-B8CF-58294079A65F}"/>
    <dgm:cxn modelId="{6564C1C7-4326-48CD-9B40-C0F4D61718EB}" srcId="{49448445-1320-41A7-B7DA-52E47B98E4AE}" destId="{41EE6701-85BF-42F1-918C-ED49498F5E2E}" srcOrd="1" destOrd="0" parTransId="{9310C98B-324A-4E05-85F9-938C9E028800}" sibTransId="{E9131CFA-4E3A-4BBA-89F8-06424E2D958A}"/>
    <dgm:cxn modelId="{F4C26AEC-C451-494F-93ED-B97947139DE7}" srcId="{91CCCCA7-CF3E-499B-9B22-B7CF8E062BFD}" destId="{953C4CFC-EA02-4DEC-8D23-9B194A4070B3}" srcOrd="0" destOrd="0" parTransId="{7E12FE63-8404-43E3-8ABB-6A33F70F384E}" sibTransId="{343F5567-33DB-4E92-AC22-B0E528E3D68B}"/>
    <dgm:cxn modelId="{B6876A6B-0CCF-4F3F-8D98-3848178367AF}" type="presOf" srcId="{7CDF9BDF-296C-4885-9504-BEABFBBBC941}" destId="{65CA4A57-799C-4993-8F76-99E112B90119}" srcOrd="0" destOrd="1" presId="urn:microsoft.com/office/officeart/2005/8/layout/chevron2"/>
    <dgm:cxn modelId="{A9AA77E9-F11A-4DE5-BFBA-5F005B982474}" srcId="{20416256-C534-4A33-B79E-23B830864D58}" destId="{3203EF91-CCF1-4F60-AB22-B6E091C6E982}" srcOrd="0" destOrd="0" parTransId="{CC04857F-CE45-4D79-A61E-474F7E058058}" sibTransId="{0EB8E689-2426-4FDD-B5DE-04035DEAFB3F}"/>
    <dgm:cxn modelId="{261A9E64-0657-4DA9-961A-71108E54202B}" type="presOf" srcId="{C5BE13F1-1D74-483E-A1E1-5AED90AB6B28}" destId="{2F4B9796-F616-496A-87FB-EBF1E646D51B}" srcOrd="0" destOrd="0" presId="urn:microsoft.com/office/officeart/2005/8/layout/chevron2"/>
    <dgm:cxn modelId="{DBF98B69-0452-47B4-9BC3-A5C2B7B4C370}" type="presOf" srcId="{20416256-C534-4A33-B79E-23B830864D58}" destId="{1CDFA8C4-24DE-4A97-A1BD-BA4DE164B2FA}" srcOrd="0" destOrd="0" presId="urn:microsoft.com/office/officeart/2005/8/layout/chevron2"/>
    <dgm:cxn modelId="{02FB1A72-E3C0-47BC-A082-CF8438219CCC}" type="presOf" srcId="{819168BD-7B7E-4B11-908E-85E1DF7775BF}" destId="{4E12AE07-4CB6-4D2E-B649-D14DE3B34418}" srcOrd="0" destOrd="0" presId="urn:microsoft.com/office/officeart/2005/8/layout/chevron2"/>
    <dgm:cxn modelId="{1A95D463-376D-4A7B-AD1B-AEBAF726B101}" srcId="{91CCCCA7-CF3E-499B-9B22-B7CF8E062BFD}" destId="{20416256-C534-4A33-B79E-23B830864D58}" srcOrd="2" destOrd="0" parTransId="{C55B3C12-BB89-4B73-884E-3C666B5E95DE}" sibTransId="{D0093DEF-E848-4992-BC70-420E11E84662}"/>
    <dgm:cxn modelId="{33E4AF51-49B1-4D5B-95DE-B9B08B50B6C0}" srcId="{D193AAD5-3E65-4260-8572-2471138E3B28}" destId="{819168BD-7B7E-4B11-908E-85E1DF7775BF}" srcOrd="0" destOrd="0" parTransId="{91FDA998-D908-48B6-ABC7-752077F81DC3}" sibTransId="{93D41E4C-A03F-4944-B899-6E2910AEF123}"/>
    <dgm:cxn modelId="{E60C8B9D-361E-41F9-881F-8E127EFBEA04}" type="presOf" srcId="{D193AAD5-3E65-4260-8572-2471138E3B28}" destId="{8A70C0B1-0675-4236-818B-AD77F98287CA}" srcOrd="0" destOrd="0" presId="urn:microsoft.com/office/officeart/2005/8/layout/chevron2"/>
    <dgm:cxn modelId="{6E554B71-6049-4B78-9675-1629F0FE3E34}" type="presOf" srcId="{3203EF91-CCF1-4F60-AB22-B6E091C6E982}" destId="{65CA4A57-799C-4993-8F76-99E112B90119}" srcOrd="0" destOrd="0" presId="urn:microsoft.com/office/officeart/2005/8/layout/chevron2"/>
    <dgm:cxn modelId="{4B3E0808-0D88-483C-A271-B168721900CD}" type="presOf" srcId="{49448445-1320-41A7-B7DA-52E47B98E4AE}" destId="{92EA07A6-2A2E-4043-A8F6-41896B50C32D}" srcOrd="0" destOrd="0" presId="urn:microsoft.com/office/officeart/2005/8/layout/chevron2"/>
    <dgm:cxn modelId="{80994D7B-3183-48C7-9A68-E40423F36075}" srcId="{953C4CFC-EA02-4DEC-8D23-9B194A4070B3}" destId="{C5BE13F1-1D74-483E-A1E1-5AED90AB6B28}" srcOrd="0" destOrd="0" parTransId="{32C7AEC0-8341-4F5B-BDEE-F4F285770804}" sibTransId="{6F110A22-C161-4357-B679-8616448E0101}"/>
    <dgm:cxn modelId="{A71EDF3E-7084-4F12-A3FE-1269F07EC938}" type="presOf" srcId="{41EE6701-85BF-42F1-918C-ED49498F5E2E}" destId="{0B4CE3C7-A763-4D77-874B-C4295C70FB6B}" srcOrd="0" destOrd="1" presId="urn:microsoft.com/office/officeart/2005/8/layout/chevron2"/>
    <dgm:cxn modelId="{5DCF2772-1E76-436D-BA76-0DA96CE533C3}" type="presOf" srcId="{ED599076-0B00-4A55-B2BB-E32C1E51C096}" destId="{2F4B9796-F616-496A-87FB-EBF1E646D51B}" srcOrd="0" destOrd="1" presId="urn:microsoft.com/office/officeart/2005/8/layout/chevron2"/>
    <dgm:cxn modelId="{D41BBFF3-B26D-41D9-A370-F523A4C30111}" srcId="{20416256-C534-4A33-B79E-23B830864D58}" destId="{7CDF9BDF-296C-4885-9504-BEABFBBBC941}" srcOrd="1" destOrd="0" parTransId="{8B767B5C-6D33-4D0F-AEBD-089A1DDFC110}" sibTransId="{1AD5C73F-BB3D-4765-A23A-AEABE76EC759}"/>
    <dgm:cxn modelId="{53EED457-54C3-4DFF-9780-1B462ACB76C5}" srcId="{49448445-1320-41A7-B7DA-52E47B98E4AE}" destId="{FB1F9627-6511-43C0-B7F5-E28522841E04}" srcOrd="0" destOrd="0" parTransId="{694ECB6A-085D-4087-80A5-9AE54443C252}" sibTransId="{97DD3CA7-33AC-4C45-A67A-69DE79A20E71}"/>
    <dgm:cxn modelId="{DF30B3B8-B233-42D4-AF6F-A8B328A86545}" srcId="{91CCCCA7-CF3E-499B-9B22-B7CF8E062BFD}" destId="{D193AAD5-3E65-4260-8572-2471138E3B28}" srcOrd="3" destOrd="0" parTransId="{8506A093-786F-4256-92EF-72E4B8BA5923}" sibTransId="{BEE8A66A-27A1-4321-838D-0EAF6EF8C639}"/>
    <dgm:cxn modelId="{69A9BF9D-E9B1-4E2E-921C-2D31687893B4}" srcId="{953C4CFC-EA02-4DEC-8D23-9B194A4070B3}" destId="{ED599076-0B00-4A55-B2BB-E32C1E51C096}" srcOrd="1" destOrd="0" parTransId="{A193A74B-91A5-4607-98CB-386CADFDF72D}" sibTransId="{E173AB2F-F191-4DCE-9E3D-B17B3D0DEBC3}"/>
    <dgm:cxn modelId="{7A78526F-FFA4-4098-9569-F7553842A9F1}" type="presParOf" srcId="{969651CF-F4DA-40EE-BC79-76535785E7BA}" destId="{4686C4F5-A995-472C-96EC-E2708FCCED21}" srcOrd="0" destOrd="0" presId="urn:microsoft.com/office/officeart/2005/8/layout/chevron2"/>
    <dgm:cxn modelId="{FF05098D-29B8-4C3E-95F2-307BC524A299}" type="presParOf" srcId="{4686C4F5-A995-472C-96EC-E2708FCCED21}" destId="{040C0001-FE01-454B-B58A-E8AE92F6BD34}" srcOrd="0" destOrd="0" presId="urn:microsoft.com/office/officeart/2005/8/layout/chevron2"/>
    <dgm:cxn modelId="{0D5BE7B3-6BB4-4911-94DB-539B1AB1D5E7}" type="presParOf" srcId="{4686C4F5-A995-472C-96EC-E2708FCCED21}" destId="{2F4B9796-F616-496A-87FB-EBF1E646D51B}" srcOrd="1" destOrd="0" presId="urn:microsoft.com/office/officeart/2005/8/layout/chevron2"/>
    <dgm:cxn modelId="{850193CA-47E3-46C0-9E21-C659C3D2F872}" type="presParOf" srcId="{969651CF-F4DA-40EE-BC79-76535785E7BA}" destId="{36863AA0-F2EF-475C-B63D-35953E8A6E9A}" srcOrd="1" destOrd="0" presId="urn:microsoft.com/office/officeart/2005/8/layout/chevron2"/>
    <dgm:cxn modelId="{3ECAE30D-FF60-4D55-9E2B-5E9159C19431}" type="presParOf" srcId="{969651CF-F4DA-40EE-BC79-76535785E7BA}" destId="{49C56A3B-061D-4149-B2F3-F1E6FE2EAB51}" srcOrd="2" destOrd="0" presId="urn:microsoft.com/office/officeart/2005/8/layout/chevron2"/>
    <dgm:cxn modelId="{752145C0-57E3-468D-A15D-2021985D74F3}" type="presParOf" srcId="{49C56A3B-061D-4149-B2F3-F1E6FE2EAB51}" destId="{92EA07A6-2A2E-4043-A8F6-41896B50C32D}" srcOrd="0" destOrd="0" presId="urn:microsoft.com/office/officeart/2005/8/layout/chevron2"/>
    <dgm:cxn modelId="{A1A0D30B-BE12-45CA-8CCA-75CF080A6B9F}" type="presParOf" srcId="{49C56A3B-061D-4149-B2F3-F1E6FE2EAB51}" destId="{0B4CE3C7-A763-4D77-874B-C4295C70FB6B}" srcOrd="1" destOrd="0" presId="urn:microsoft.com/office/officeart/2005/8/layout/chevron2"/>
    <dgm:cxn modelId="{4DEEF1CF-AA49-4859-AD3B-1C34F155BDCC}" type="presParOf" srcId="{969651CF-F4DA-40EE-BC79-76535785E7BA}" destId="{6CC75CF2-C023-434A-8D52-AB158A991D2E}" srcOrd="3" destOrd="0" presId="urn:microsoft.com/office/officeart/2005/8/layout/chevron2"/>
    <dgm:cxn modelId="{59E24406-08B2-435B-8413-D4E151520A72}" type="presParOf" srcId="{969651CF-F4DA-40EE-BC79-76535785E7BA}" destId="{D0FA6408-146A-4EDB-9249-BE75CF1FCCDA}" srcOrd="4" destOrd="0" presId="urn:microsoft.com/office/officeart/2005/8/layout/chevron2"/>
    <dgm:cxn modelId="{38E1626A-F2F3-4B12-81AC-FEA736EED75C}" type="presParOf" srcId="{D0FA6408-146A-4EDB-9249-BE75CF1FCCDA}" destId="{1CDFA8C4-24DE-4A97-A1BD-BA4DE164B2FA}" srcOrd="0" destOrd="0" presId="urn:microsoft.com/office/officeart/2005/8/layout/chevron2"/>
    <dgm:cxn modelId="{3B87C491-9FC5-4D6C-B578-233FC34223E6}" type="presParOf" srcId="{D0FA6408-146A-4EDB-9249-BE75CF1FCCDA}" destId="{65CA4A57-799C-4993-8F76-99E112B90119}" srcOrd="1" destOrd="0" presId="urn:microsoft.com/office/officeart/2005/8/layout/chevron2"/>
    <dgm:cxn modelId="{E5E3E95A-0F2F-41B4-B00A-369C1732D976}" type="presParOf" srcId="{969651CF-F4DA-40EE-BC79-76535785E7BA}" destId="{D930B434-ADCA-4173-82E5-78191BFAD32A}" srcOrd="5" destOrd="0" presId="urn:microsoft.com/office/officeart/2005/8/layout/chevron2"/>
    <dgm:cxn modelId="{D4095786-EC88-403E-82CF-46A7127C6711}" type="presParOf" srcId="{969651CF-F4DA-40EE-BC79-76535785E7BA}" destId="{1D05DBB7-A3FB-4AFE-B904-C6ADBDBE99D5}" srcOrd="6" destOrd="0" presId="urn:microsoft.com/office/officeart/2005/8/layout/chevron2"/>
    <dgm:cxn modelId="{63823177-7DB8-4D5A-AFEE-5BB44D302855}" type="presParOf" srcId="{1D05DBB7-A3FB-4AFE-B904-C6ADBDBE99D5}" destId="{8A70C0B1-0675-4236-818B-AD77F98287CA}" srcOrd="0" destOrd="0" presId="urn:microsoft.com/office/officeart/2005/8/layout/chevron2"/>
    <dgm:cxn modelId="{32F619BA-2525-470F-AA9D-E00A4B267650}" type="presParOf" srcId="{1D05DBB7-A3FB-4AFE-B904-C6ADBDBE99D5}" destId="{4E12AE07-4CB6-4D2E-B649-D14DE3B344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C0001-FE01-454B-B58A-E8AE92F6BD34}">
      <dsp:nvSpPr>
        <dsp:cNvPr id="0" name=""/>
        <dsp:cNvSpPr/>
      </dsp:nvSpPr>
      <dsp:spPr>
        <a:xfrm rot="5400000">
          <a:off x="-192982" y="195959"/>
          <a:ext cx="1286550" cy="9005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Z" sz="2500" kern="1200" dirty="0" smtClean="0"/>
            <a:t>Step 1</a:t>
          </a:r>
          <a:endParaRPr lang="en-BZ" sz="2500" kern="1200" dirty="0"/>
        </a:p>
      </dsp:txBody>
      <dsp:txXfrm rot="-5400000">
        <a:off x="1" y="453270"/>
        <a:ext cx="900585" cy="385965"/>
      </dsp:txXfrm>
    </dsp:sp>
    <dsp:sp modelId="{2F4B9796-F616-496A-87FB-EBF1E646D51B}">
      <dsp:nvSpPr>
        <dsp:cNvPr id="0" name=""/>
        <dsp:cNvSpPr/>
      </dsp:nvSpPr>
      <dsp:spPr>
        <a:xfrm rot="5400000">
          <a:off x="2777369" y="-1873807"/>
          <a:ext cx="836257" cy="4589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BZ" sz="1700" kern="1200" dirty="0" smtClean="0"/>
            <a:t>Gather requirements (forms, queries, reports)</a:t>
          </a:r>
          <a:endParaRPr lang="en-BZ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BZ" sz="1700" kern="1200" dirty="0" smtClean="0"/>
            <a:t>Define objective and scope</a:t>
          </a:r>
          <a:endParaRPr lang="en-BZ" sz="1700" kern="1200" dirty="0"/>
        </a:p>
      </dsp:txBody>
      <dsp:txXfrm rot="-5400000">
        <a:off x="900585" y="43800"/>
        <a:ext cx="4549003" cy="754611"/>
      </dsp:txXfrm>
    </dsp:sp>
    <dsp:sp modelId="{92EA07A6-2A2E-4043-A8F6-41896B50C32D}">
      <dsp:nvSpPr>
        <dsp:cNvPr id="0" name=""/>
        <dsp:cNvSpPr/>
      </dsp:nvSpPr>
      <dsp:spPr>
        <a:xfrm rot="5400000">
          <a:off x="-192982" y="1336296"/>
          <a:ext cx="1286550" cy="9005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Z" sz="2500" kern="1200" dirty="0" smtClean="0"/>
            <a:t>Step 2</a:t>
          </a:r>
          <a:endParaRPr lang="en-BZ" sz="2500" kern="1200" dirty="0"/>
        </a:p>
      </dsp:txBody>
      <dsp:txXfrm rot="-5400000">
        <a:off x="1" y="1593607"/>
        <a:ext cx="900585" cy="385965"/>
      </dsp:txXfrm>
    </dsp:sp>
    <dsp:sp modelId="{0B4CE3C7-A763-4D77-874B-C4295C70FB6B}">
      <dsp:nvSpPr>
        <dsp:cNvPr id="0" name=""/>
        <dsp:cNvSpPr/>
      </dsp:nvSpPr>
      <dsp:spPr>
        <a:xfrm rot="5400000">
          <a:off x="2777369" y="-733470"/>
          <a:ext cx="836257" cy="4589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BZ" sz="1700" kern="1200" dirty="0" smtClean="0"/>
            <a:t>Gather Data and categorize into Tables</a:t>
          </a:r>
          <a:endParaRPr lang="en-BZ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BZ" sz="1700" kern="1200" dirty="0" smtClean="0"/>
            <a:t>Specify Primary Keys-unique identifier</a:t>
          </a:r>
          <a:endParaRPr lang="en-BZ" sz="1700" kern="1200" dirty="0"/>
        </a:p>
      </dsp:txBody>
      <dsp:txXfrm rot="-5400000">
        <a:off x="900585" y="1184137"/>
        <a:ext cx="4549003" cy="754611"/>
      </dsp:txXfrm>
    </dsp:sp>
    <dsp:sp modelId="{1CDFA8C4-24DE-4A97-A1BD-BA4DE164B2FA}">
      <dsp:nvSpPr>
        <dsp:cNvPr id="0" name=""/>
        <dsp:cNvSpPr/>
      </dsp:nvSpPr>
      <dsp:spPr>
        <a:xfrm rot="5400000">
          <a:off x="-192982" y="2476633"/>
          <a:ext cx="1286550" cy="9005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Z" sz="2500" kern="1200" dirty="0" smtClean="0"/>
            <a:t>Step 3</a:t>
          </a:r>
          <a:endParaRPr lang="en-BZ" sz="2500" kern="1200" dirty="0"/>
        </a:p>
      </dsp:txBody>
      <dsp:txXfrm rot="-5400000">
        <a:off x="1" y="2733944"/>
        <a:ext cx="900585" cy="385965"/>
      </dsp:txXfrm>
    </dsp:sp>
    <dsp:sp modelId="{65CA4A57-799C-4993-8F76-99E112B90119}">
      <dsp:nvSpPr>
        <dsp:cNvPr id="0" name=""/>
        <dsp:cNvSpPr/>
      </dsp:nvSpPr>
      <dsp:spPr>
        <a:xfrm rot="5400000">
          <a:off x="2777369" y="406866"/>
          <a:ext cx="836257" cy="4589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BZ" sz="1700" kern="1200" dirty="0" smtClean="0"/>
            <a:t>Create Relationships among Tables</a:t>
          </a:r>
          <a:endParaRPr lang="en-BZ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BZ" sz="1700" kern="1200" dirty="0" smtClean="0"/>
            <a:t>One-to-Many, many-to-many, one-to-one</a:t>
          </a:r>
          <a:endParaRPr lang="en-BZ" sz="1700" kern="1200" dirty="0"/>
        </a:p>
      </dsp:txBody>
      <dsp:txXfrm rot="-5400000">
        <a:off x="900585" y="2324474"/>
        <a:ext cx="4549003" cy="754611"/>
      </dsp:txXfrm>
    </dsp:sp>
    <dsp:sp modelId="{8A70C0B1-0675-4236-818B-AD77F98287CA}">
      <dsp:nvSpPr>
        <dsp:cNvPr id="0" name=""/>
        <dsp:cNvSpPr/>
      </dsp:nvSpPr>
      <dsp:spPr>
        <a:xfrm rot="5400000">
          <a:off x="-192982" y="3616970"/>
          <a:ext cx="1286550" cy="9005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Z" sz="2500" kern="1200" dirty="0" smtClean="0"/>
            <a:t>Step 4</a:t>
          </a:r>
          <a:endParaRPr lang="en-BZ" sz="2500" kern="1200" dirty="0"/>
        </a:p>
      </dsp:txBody>
      <dsp:txXfrm rot="-5400000">
        <a:off x="1" y="3874281"/>
        <a:ext cx="900585" cy="385965"/>
      </dsp:txXfrm>
    </dsp:sp>
    <dsp:sp modelId="{4E12AE07-4CB6-4D2E-B649-D14DE3B34418}">
      <dsp:nvSpPr>
        <dsp:cNvPr id="0" name=""/>
        <dsp:cNvSpPr/>
      </dsp:nvSpPr>
      <dsp:spPr>
        <a:xfrm rot="5400000">
          <a:off x="2777369" y="1547202"/>
          <a:ext cx="836257" cy="4589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BZ" sz="1700" kern="1200" dirty="0" smtClean="0"/>
            <a:t>Refine and normalize the Design</a:t>
          </a:r>
          <a:endParaRPr lang="en-BZ" sz="1700" kern="1200" dirty="0"/>
        </a:p>
      </dsp:txBody>
      <dsp:txXfrm rot="-5400000">
        <a:off x="900585" y="3464810"/>
        <a:ext cx="4549003" cy="754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cflearnfree.org/access2013/introduction-to-databases/1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dbms.opengrass.net/2_Database%20Design/2.1_TermsOfReference/2.1.2_Key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Database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CMPS 1024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Remove Primary Key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988" y="2034948"/>
            <a:ext cx="1062002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Z" sz="2400" dirty="0" smtClean="0"/>
              <a:t>Removing PK removes the index that was created for the 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Z" sz="2400" dirty="0" smtClean="0"/>
              <a:t>First ensure that the PK is not being used in any other Table  (relationship)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Z" sz="2400" dirty="0" smtClean="0"/>
              <a:t>Delete the Table relationship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BZ" sz="2400" dirty="0" smtClean="0"/>
              <a:t>Close all Tables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BZ" sz="2400" dirty="0" smtClean="0"/>
              <a:t>Database Tools&gt; Relationship&gt; Relationships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BZ" sz="2400" dirty="0" smtClean="0"/>
              <a:t>If you are not seeing the Tables in the Design Tab select Show Table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BZ" sz="2400" dirty="0" smtClean="0"/>
              <a:t>Select the Table in the Dialog  Box and choose Add, and Close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BZ" sz="2400" dirty="0" smtClean="0"/>
              <a:t>Click the Table relationship line to be deleted and press the Delete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Z" sz="2400" dirty="0" smtClean="0"/>
              <a:t>Right click on the table you wish to remove the PK and select the Design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Z" sz="2400" dirty="0" smtClean="0"/>
              <a:t>Select the row(s) of the current PK and go to Design Tab&gt; Tools Group &gt; PK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Z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30" y="381000"/>
            <a:ext cx="3464379" cy="1354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519" y="891948"/>
            <a:ext cx="3196582" cy="12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3370996"/>
            <a:ext cx="5555907" cy="2801203"/>
          </a:xfrm>
        </p:spPr>
        <p:txBody>
          <a:bodyPr>
            <a:normAutofit/>
          </a:bodyPr>
          <a:lstStyle/>
          <a:p>
            <a:pPr fontAlgn="base"/>
            <a:r>
              <a:rPr lang="en-BZ" dirty="0"/>
              <a:t>Identifying the organization’s salespeople</a:t>
            </a:r>
          </a:p>
          <a:p>
            <a:pPr fontAlgn="base"/>
            <a:r>
              <a:rPr lang="en-BZ" dirty="0"/>
              <a:t>Listing the sales offices and phone numbers</a:t>
            </a:r>
          </a:p>
          <a:p>
            <a:pPr fontAlgn="base"/>
            <a:r>
              <a:rPr lang="en-BZ" dirty="0"/>
              <a:t>Associating a salesperson with an sales office</a:t>
            </a:r>
          </a:p>
          <a:p>
            <a:pPr fontAlgn="base"/>
            <a:r>
              <a:rPr lang="en-BZ" dirty="0"/>
              <a:t>Showing each salesperson’s customers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Table should only serve one purpose and not many…</a:t>
            </a:r>
          </a:p>
          <a:p>
            <a:endParaRPr lang="en-US" dirty="0"/>
          </a:p>
          <a:p>
            <a:r>
              <a:rPr lang="en-US" dirty="0" smtClean="0"/>
              <a:t>Avoid data duplication and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2" y="781334"/>
            <a:ext cx="6845561" cy="10474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639" y="2715904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sz="2400" dirty="0" smtClean="0"/>
              <a:t>Purpose of the table</a:t>
            </a:r>
            <a:endParaRPr lang="en-BZ" sz="2400" dirty="0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Normalization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923060" cy="4114800"/>
          </a:xfrm>
        </p:spPr>
        <p:txBody>
          <a:bodyPr/>
          <a:lstStyle/>
          <a:p>
            <a:pPr marL="45720" indent="0">
              <a:buNone/>
            </a:pPr>
            <a:r>
              <a:rPr lang="en-BZ" dirty="0" smtClean="0"/>
              <a:t>Check to ensure that your database is structurally </a:t>
            </a:r>
            <a:r>
              <a:rPr lang="en-BZ" dirty="0" smtClean="0"/>
              <a:t>correct</a:t>
            </a:r>
            <a:endParaRPr lang="en-BZ" dirty="0" smtClean="0"/>
          </a:p>
          <a:p>
            <a:r>
              <a:rPr lang="en-BZ" dirty="0" smtClean="0"/>
              <a:t>First Normal Form (1NF): every cell contains a single value and not a list of values (atomic</a:t>
            </a:r>
            <a:r>
              <a:rPr lang="en-BZ" dirty="0" smtClean="0"/>
              <a:t>) </a:t>
            </a:r>
          </a:p>
          <a:p>
            <a:pPr lvl="1"/>
            <a:r>
              <a:rPr lang="en-BZ" dirty="0" smtClean="0"/>
              <a:t>Minimize duplicity</a:t>
            </a:r>
            <a:endParaRPr lang="en-BZ" dirty="0" smtClean="0"/>
          </a:p>
          <a:p>
            <a:r>
              <a:rPr lang="en-BZ" dirty="0" smtClean="0"/>
              <a:t>Second Normal Form (2NF): every non-key column depends fully on a primary key even if it is a composite key.</a:t>
            </a:r>
          </a:p>
          <a:p>
            <a:r>
              <a:rPr lang="en-BZ" dirty="0" smtClean="0"/>
              <a:t>Third Normal Form (3NF): If  the non-key columns are depended only on the primary key and nothing else</a:t>
            </a:r>
          </a:p>
          <a:p>
            <a:r>
              <a:rPr lang="en-BZ" dirty="0" smtClean="0"/>
              <a:t>Higher Normal Form goes to 4NF and 5NF, when normalization rules are broken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111916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Normalization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28800"/>
            <a:ext cx="4800600" cy="4114800"/>
          </a:xfrm>
        </p:spPr>
        <p:txBody>
          <a:bodyPr/>
          <a:lstStyle/>
          <a:p>
            <a:r>
              <a:rPr lang="en-BZ" dirty="0" smtClean="0"/>
              <a:t>What is a database? </a:t>
            </a:r>
          </a:p>
          <a:p>
            <a:pPr lvl="1"/>
            <a:r>
              <a:rPr lang="en-BZ" dirty="0" smtClean="0"/>
              <a:t>Collection of data stored in a computer system. </a:t>
            </a:r>
          </a:p>
          <a:p>
            <a:pPr lvl="1"/>
            <a:r>
              <a:rPr lang="en-BZ" dirty="0" smtClean="0"/>
              <a:t>Collection of list (</a:t>
            </a:r>
            <a:r>
              <a:rPr lang="en-BZ" dirty="0" err="1" smtClean="0"/>
              <a:t>eg</a:t>
            </a:r>
            <a:r>
              <a:rPr lang="en-BZ" dirty="0" smtClean="0"/>
              <a:t>. Inventory list)</a:t>
            </a:r>
          </a:p>
          <a:p>
            <a:r>
              <a:rPr lang="en-BZ" dirty="0" smtClean="0"/>
              <a:t>Benefits of using a database</a:t>
            </a:r>
          </a:p>
          <a:p>
            <a:pPr lvl="1"/>
            <a:r>
              <a:rPr lang="en-BZ" dirty="0" smtClean="0"/>
              <a:t>Enter (edit, aggregate data)</a:t>
            </a:r>
          </a:p>
          <a:p>
            <a:pPr lvl="1"/>
            <a:r>
              <a:rPr lang="en-BZ" dirty="0" smtClean="0"/>
              <a:t>Access</a:t>
            </a:r>
          </a:p>
          <a:p>
            <a:pPr lvl="1"/>
            <a:r>
              <a:rPr lang="en-BZ" dirty="0" smtClean="0"/>
              <a:t>Analyse </a:t>
            </a:r>
          </a:p>
          <a:p>
            <a:endParaRPr lang="en-B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541"/>
          <a:stretch/>
        </p:blipFill>
        <p:spPr>
          <a:xfrm>
            <a:off x="8089008" y="910317"/>
            <a:ext cx="2172053" cy="1836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2831" y="2747283"/>
            <a:ext cx="553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err="1" smtClean="0"/>
              <a:t>Eg</a:t>
            </a:r>
            <a:r>
              <a:rPr lang="en-BZ" dirty="0" smtClean="0"/>
              <a:t>. If you were a baker you would have a list of people </a:t>
            </a:r>
          </a:p>
          <a:p>
            <a:r>
              <a:rPr lang="en-BZ" dirty="0" smtClean="0"/>
              <a:t>and cookies to keep track of orders</a:t>
            </a:r>
            <a:endParaRPr lang="en-BZ" dirty="0"/>
          </a:p>
        </p:txBody>
      </p:sp>
      <p:sp>
        <p:nvSpPr>
          <p:cNvPr id="7" name="TextBox 6"/>
          <p:cNvSpPr txBox="1"/>
          <p:nvPr/>
        </p:nvSpPr>
        <p:spPr>
          <a:xfrm>
            <a:off x="6572831" y="3516868"/>
            <a:ext cx="544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But a professional Baker would have many more lists</a:t>
            </a:r>
            <a:endParaRPr lang="en-B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3" y="3869386"/>
            <a:ext cx="4048125" cy="220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3269711"/>
            <a:ext cx="602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However in access it is more complex than a paper list</a:t>
            </a:r>
          </a:p>
          <a:p>
            <a:r>
              <a:rPr lang="en-BZ" dirty="0" smtClean="0"/>
              <a:t>Because it stores the list of data in TABLES, that can include</a:t>
            </a:r>
          </a:p>
          <a:p>
            <a:r>
              <a:rPr lang="en-BZ" dirty="0"/>
              <a:t>m</a:t>
            </a:r>
            <a:r>
              <a:rPr lang="en-BZ" dirty="0" smtClean="0"/>
              <a:t>ore detailed information.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35" y="4191000"/>
            <a:ext cx="7457657" cy="1815091"/>
          </a:xfrm>
          <a:prstGeom prst="rect">
            <a:avLst/>
          </a:prstGeom>
        </p:spPr>
      </p:pic>
      <p:sp>
        <p:nvSpPr>
          <p:cNvPr id="11" name="Rounded Rectangle 10">
            <a:hlinkHover r:id="rId5" highlightClick="1"/>
          </p:cNvPr>
          <p:cNvSpPr/>
          <p:nvPr/>
        </p:nvSpPr>
        <p:spPr>
          <a:xfrm>
            <a:off x="1843790" y="5201587"/>
            <a:ext cx="1888761" cy="41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Z" dirty="0" smtClean="0"/>
              <a:t>Read more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7" grpId="0"/>
      <p:bldP spid="7" grpId="1"/>
      <p:bldP spid="9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9292389" cy="4117975"/>
          </a:xfrm>
        </p:spPr>
        <p:txBody>
          <a:bodyPr/>
          <a:lstStyle/>
          <a:p>
            <a:r>
              <a:rPr lang="en-BZ" i="1" dirty="0" smtClean="0"/>
              <a:t>Access is Relational </a:t>
            </a:r>
            <a:r>
              <a:rPr lang="en-BZ" i="1" dirty="0"/>
              <a:t>Database Management System</a:t>
            </a:r>
            <a:r>
              <a:rPr lang="en-BZ" dirty="0"/>
              <a:t> (RDBMS</a:t>
            </a:r>
            <a:r>
              <a:rPr lang="en-BZ" dirty="0" smtClean="0"/>
              <a:t>)</a:t>
            </a:r>
          </a:p>
          <a:p>
            <a:r>
              <a:rPr lang="en-US" dirty="0" smtClean="0"/>
              <a:t> Relational Database  organize data in Tables to have relational properties. </a:t>
            </a:r>
          </a:p>
          <a:p>
            <a:r>
              <a:rPr lang="en-US" dirty="0" smtClean="0"/>
              <a:t>Tables are made up of rows </a:t>
            </a:r>
            <a:r>
              <a:rPr lang="en-US" dirty="0" smtClean="0"/>
              <a:t>and columns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Each row is a record in Access</a:t>
            </a:r>
          </a:p>
          <a:p>
            <a:r>
              <a:rPr lang="en-US" dirty="0" smtClean="0"/>
              <a:t>Each column is a field or Attributes</a:t>
            </a:r>
          </a:p>
          <a:p>
            <a:r>
              <a:rPr lang="en-US" dirty="0" smtClean="0"/>
              <a:t>Database is similar to spreadsheets </a:t>
            </a:r>
          </a:p>
          <a:p>
            <a:r>
              <a:rPr lang="en-US" dirty="0" smtClean="0"/>
              <a:t>What makes RDBMS more powerful are the relationships that can be created among tables to enable it to store a large amount of data as it relates to a record.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Types of Relationships</a:t>
            </a:r>
            <a:endParaRPr lang="en-B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5707" y="952500"/>
            <a:ext cx="4238625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2173400"/>
            <a:ext cx="5667375" cy="371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66" y="4030775"/>
            <a:ext cx="4143375" cy="1857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8482" y="1844110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Many-to-many</a:t>
            </a:r>
            <a:endParaRPr lang="en-BZ" dirty="0"/>
          </a:p>
        </p:txBody>
      </p:sp>
      <p:sp>
        <p:nvSpPr>
          <p:cNvPr id="8" name="TextBox 7"/>
          <p:cNvSpPr txBox="1"/>
          <p:nvPr/>
        </p:nvSpPr>
        <p:spPr>
          <a:xfrm>
            <a:off x="8978343" y="594374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One-to-many</a:t>
            </a:r>
            <a:endParaRPr lang="en-BZ" dirty="0"/>
          </a:p>
        </p:txBody>
      </p:sp>
      <p:sp>
        <p:nvSpPr>
          <p:cNvPr id="9" name="TextBox 8"/>
          <p:cNvSpPr txBox="1"/>
          <p:nvPr/>
        </p:nvSpPr>
        <p:spPr>
          <a:xfrm>
            <a:off x="8911108" y="3720274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dirty="0" smtClean="0"/>
              <a:t>One-to-one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230597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793539"/>
            <a:ext cx="9292389" cy="1663533"/>
          </a:xfrm>
        </p:spPr>
        <p:txBody>
          <a:bodyPr/>
          <a:lstStyle/>
          <a:p>
            <a:r>
              <a:rPr lang="en-BZ" dirty="0" smtClean="0"/>
              <a:t>Well designed database </a:t>
            </a:r>
          </a:p>
          <a:p>
            <a:pPr lvl="1"/>
            <a:r>
              <a:rPr lang="en-BZ" dirty="0" smtClean="0"/>
              <a:t>Reduce data redundancy (duplicate data)</a:t>
            </a:r>
          </a:p>
          <a:p>
            <a:pPr lvl="1"/>
            <a:r>
              <a:rPr lang="en-BZ" dirty="0" smtClean="0"/>
              <a:t>Maintain data integrity</a:t>
            </a:r>
          </a:p>
          <a:p>
            <a:pPr lvl="1"/>
            <a:r>
              <a:rPr lang="en-BZ" dirty="0" smtClean="0"/>
              <a:t>Is Dynamic by design</a:t>
            </a:r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9380279"/>
              </p:ext>
            </p:extLst>
          </p:nvPr>
        </p:nvGraphicFramePr>
        <p:xfrm>
          <a:off x="6096000" y="1523999"/>
          <a:ext cx="5490412" cy="4713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46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327" y="1825626"/>
            <a:ext cx="6400800" cy="4069848"/>
          </a:xfrm>
        </p:spPr>
        <p:txBody>
          <a:bodyPr>
            <a:normAutofit/>
          </a:bodyPr>
          <a:lstStyle/>
          <a:p>
            <a:r>
              <a:rPr lang="en-BZ" dirty="0" smtClean="0"/>
              <a:t>Tables cannot contain duplicated Primary Keys/Rows</a:t>
            </a:r>
          </a:p>
          <a:p>
            <a:r>
              <a:rPr lang="en-BZ" dirty="0" smtClean="0"/>
              <a:t>Each table must have a unique PK that uniquely identifies each record</a:t>
            </a:r>
          </a:p>
          <a:p>
            <a:pPr lvl="1"/>
            <a:r>
              <a:rPr lang="en-BZ" dirty="0" err="1" smtClean="0"/>
              <a:t>Eg</a:t>
            </a:r>
            <a:r>
              <a:rPr lang="en-BZ" dirty="0" smtClean="0"/>
              <a:t>. </a:t>
            </a:r>
            <a:r>
              <a:rPr lang="en-BZ" dirty="0" err="1" smtClean="0"/>
              <a:t>CustomerID</a:t>
            </a:r>
            <a:r>
              <a:rPr lang="en-BZ" dirty="0" smtClean="0"/>
              <a:t> can be a PK for Customer table, </a:t>
            </a:r>
            <a:r>
              <a:rPr lang="en-BZ" dirty="0" err="1" smtClean="0"/>
              <a:t>ProductID</a:t>
            </a:r>
            <a:r>
              <a:rPr lang="en-BZ" dirty="0" smtClean="0"/>
              <a:t> can be the PK for Product table</a:t>
            </a:r>
          </a:p>
          <a:p>
            <a:r>
              <a:rPr lang="en-BZ" dirty="0" smtClean="0"/>
              <a:t>PK shall never be NULL</a:t>
            </a:r>
          </a:p>
          <a:p>
            <a:r>
              <a:rPr lang="en-BZ" dirty="0" smtClean="0"/>
              <a:t>PK Values shall not change/Edit</a:t>
            </a:r>
          </a:p>
          <a:p>
            <a:r>
              <a:rPr lang="en-BZ" dirty="0" smtClean="0"/>
              <a:t>PK can be set to auto-increment</a:t>
            </a:r>
          </a:p>
          <a:p>
            <a:r>
              <a:rPr lang="en-BZ" dirty="0"/>
              <a:t>A primary </a:t>
            </a:r>
            <a:r>
              <a:rPr lang="en-BZ" dirty="0" smtClean="0"/>
              <a:t>key from Table 1 included as a field in Table 2 is called a Foreign Key in Table 2</a:t>
            </a:r>
            <a:endParaRPr lang="en-BZ" dirty="0"/>
          </a:p>
          <a:p>
            <a:endParaRPr lang="en-B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27" y="2325937"/>
            <a:ext cx="3997519" cy="24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1113"/>
            <a:ext cx="5943600" cy="2573034"/>
          </a:xfrm>
        </p:spPr>
        <p:txBody>
          <a:bodyPr/>
          <a:lstStyle/>
          <a:p>
            <a:r>
              <a:rPr lang="en-US" dirty="0" smtClean="0"/>
              <a:t>What makes Good Primary Key?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2422" y="1042044"/>
            <a:ext cx="33870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BZ" sz="3200" dirty="0" smtClean="0"/>
              <a:t>Unique</a:t>
            </a:r>
          </a:p>
          <a:p>
            <a:pPr marL="514350" indent="-514350">
              <a:buFont typeface="+mj-lt"/>
              <a:buAutoNum type="arabicPeriod"/>
            </a:pPr>
            <a:r>
              <a:rPr lang="en-BZ" sz="3200" dirty="0" smtClean="0"/>
              <a:t>Never Null</a:t>
            </a:r>
          </a:p>
          <a:p>
            <a:pPr marL="514350" indent="-514350">
              <a:buFont typeface="+mj-lt"/>
              <a:buAutoNum type="arabicPeriod"/>
            </a:pPr>
            <a:r>
              <a:rPr lang="en-BZ" sz="3200" dirty="0" smtClean="0"/>
              <a:t>Constant- </a:t>
            </a:r>
          </a:p>
          <a:p>
            <a:pPr marL="514350" indent="-514350">
              <a:buFont typeface="+mj-lt"/>
              <a:buAutoNum type="arabicPeriod"/>
            </a:pPr>
            <a:r>
              <a:rPr lang="en-BZ" sz="3200" dirty="0" smtClean="0"/>
              <a:t>(rarely change)</a:t>
            </a:r>
            <a:endParaRPr lang="en-BZ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367186"/>
            <a:ext cx="541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400" dirty="0" smtClean="0"/>
              <a:t>Access can generate AutoNumber Field to use as a PK</a:t>
            </a:r>
            <a:endParaRPr lang="en-BZ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74874"/>
            <a:ext cx="6193343" cy="132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52918" y="4535749"/>
            <a:ext cx="4463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Z" sz="3600" b="1" dirty="0" smtClean="0">
                <a:solidFill>
                  <a:srgbClr val="FF0000"/>
                </a:solidFill>
              </a:rPr>
              <a:t>What is a POOR PK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Z" sz="3600" b="1" dirty="0" smtClean="0">
                <a:solidFill>
                  <a:srgbClr val="FF0000"/>
                </a:solidFill>
              </a:rPr>
              <a:t>SSN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Z" sz="3600" b="1" dirty="0" smtClean="0">
                <a:solidFill>
                  <a:srgbClr val="FF0000"/>
                </a:solidFill>
              </a:rPr>
              <a:t>Phone #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Z" sz="3600" b="1" dirty="0" smtClean="0">
                <a:solidFill>
                  <a:srgbClr val="FF0000"/>
                </a:solidFill>
              </a:rPr>
              <a:t>Name</a:t>
            </a:r>
            <a:endParaRPr lang="en-BZ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Primary 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828801"/>
            <a:ext cx="4727448" cy="2334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Candidate Key: potential PK</a:t>
            </a:r>
          </a:p>
          <a:p>
            <a:r>
              <a:rPr lang="en-US" dirty="0" smtClean="0"/>
              <a:t>Composite Key: uses more than one field.</a:t>
            </a:r>
          </a:p>
          <a:p>
            <a:r>
              <a:rPr lang="en-US" dirty="0" smtClean="0"/>
              <a:t>Primary Key: A unique identification to each row in a table</a:t>
            </a:r>
          </a:p>
          <a:p>
            <a:r>
              <a:rPr lang="en-US" dirty="0" smtClean="0"/>
              <a:t>Foreign Key: Attribute in one base table that points to the PK of another table.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534887"/>
            <a:ext cx="4727448" cy="745234"/>
          </a:xfrm>
        </p:spPr>
        <p:txBody>
          <a:bodyPr/>
          <a:lstStyle/>
          <a:p>
            <a:r>
              <a:rPr lang="en-US" dirty="0" smtClean="0"/>
              <a:t>To Set Primary Key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1" y="2176237"/>
            <a:ext cx="5525543" cy="40360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Navigation Pane, right click the table that you want to set as the primary key. </a:t>
            </a:r>
          </a:p>
          <a:p>
            <a:r>
              <a:rPr lang="en-US" dirty="0" smtClean="0"/>
              <a:t>From the short cut menu, go to Design view</a:t>
            </a:r>
          </a:p>
          <a:p>
            <a:r>
              <a:rPr lang="en-US" dirty="0" smtClean="0"/>
              <a:t>Select the field or fields that you choose to be the primary key</a:t>
            </a:r>
          </a:p>
          <a:p>
            <a:r>
              <a:rPr lang="en-US" dirty="0" smtClean="0"/>
              <a:t>To add another field after selecting one as PK, hold down CTRL and proceed to select the other field</a:t>
            </a:r>
          </a:p>
          <a:p>
            <a:r>
              <a:rPr lang="en-US" dirty="0" smtClean="0"/>
              <a:t>Go to Design Tab&gt;Tools Command&gt; Primary Key</a:t>
            </a:r>
          </a:p>
          <a:p>
            <a:r>
              <a:rPr lang="en-US" dirty="0" smtClean="0"/>
              <a:t>A key icon will appear on the left of the field/fields</a:t>
            </a:r>
            <a:endParaRPr lang="en-US" dirty="0"/>
          </a:p>
        </p:txBody>
      </p:sp>
      <p:pic>
        <p:nvPicPr>
          <p:cNvPr id="7" name="Picture 6">
            <a:hlinkHover r:id="rId2" highlightClick="1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0" y="4253692"/>
            <a:ext cx="5451809" cy="17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5133</TotalTime>
  <Words>689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</vt:lpstr>
      <vt:lpstr>Red Line Business 16x9</vt:lpstr>
      <vt:lpstr>Advanced Database Management</vt:lpstr>
      <vt:lpstr>Objective</vt:lpstr>
      <vt:lpstr>Introduction to Database</vt:lpstr>
      <vt:lpstr>Relational Database</vt:lpstr>
      <vt:lpstr>Types of Relationships</vt:lpstr>
      <vt:lpstr>Relational Database Continued</vt:lpstr>
      <vt:lpstr>Primary Key</vt:lpstr>
      <vt:lpstr>What makes Good Primary Key?</vt:lpstr>
      <vt:lpstr>Types of Primary Key</vt:lpstr>
      <vt:lpstr>To Remove Primary Key </vt:lpstr>
      <vt:lpstr>Normalization</vt:lpstr>
      <vt:lpstr>Normalization</vt:lpstr>
      <vt:lpstr>Add a Slide Title - 5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Management</dc:title>
  <dc:creator>Inaldi Gomez</dc:creator>
  <cp:lastModifiedBy>Inaldi Gomez</cp:lastModifiedBy>
  <cp:revision>22</cp:revision>
  <dcterms:created xsi:type="dcterms:W3CDTF">2017-07-07T00:26:50Z</dcterms:created>
  <dcterms:modified xsi:type="dcterms:W3CDTF">2017-07-10T19:01:23Z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