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67" r:id="rId5"/>
    <p:sldId id="268" r:id="rId6"/>
    <p:sldId id="269" r:id="rId7"/>
    <p:sldId id="258" r:id="rId8"/>
    <p:sldId id="260" r:id="rId9"/>
    <p:sldId id="261" r:id="rId10"/>
    <p:sldId id="271" r:id="rId11"/>
    <p:sldId id="272" r:id="rId12"/>
    <p:sldId id="273" r:id="rId13"/>
    <p:sldId id="26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946" autoAdjust="0"/>
  </p:normalViewPr>
  <p:slideViewPr>
    <p:cSldViewPr>
      <p:cViewPr varScale="1">
        <p:scale>
          <a:sx n="63" d="100"/>
          <a:sy n="63" d="100"/>
        </p:scale>
        <p:origin x="34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BZ" smtClean="0"/>
              <a:t>12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74048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cflearnfree.org/excel-tips/how-to-use-excels-vlookup-function/1/" TargetMode="External"/><Relationship Id="rId2" Type="http://schemas.openxmlformats.org/officeDocument/2006/relationships/hyperlink" Target="https://www.gcflearnfree.org/excel2013/charts/1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oodle.ub.edu.bz/mod/page/view.php?id=10869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Spreadsheets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CMPS1024</a:t>
            </a:r>
          </a:p>
          <a:p>
            <a:r>
              <a:rPr lang="en-US" dirty="0" smtClean="0"/>
              <a:t>Inaldi 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Entering Links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0412" y="2057400"/>
            <a:ext cx="11296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Once linking cells in worksheet come from the same workbook, follow the following format: </a:t>
            </a:r>
          </a:p>
          <a:p>
            <a:pPr>
              <a:lnSpc>
                <a:spcPct val="90000"/>
              </a:lnSpc>
            </a:pPr>
            <a:r>
              <a:rPr lang="en-BZ" sz="2400" dirty="0" smtClean="0"/>
              <a:t>		=</a:t>
            </a:r>
            <a:r>
              <a:rPr lang="en-BZ" sz="2400" dirty="0" err="1" smtClean="0"/>
              <a:t>SheetName!CellReference</a:t>
            </a:r>
            <a:r>
              <a:rPr lang="en-BZ" sz="2400" dirty="0" smtClean="0"/>
              <a:t> </a:t>
            </a:r>
            <a:r>
              <a:rPr lang="en-BZ" sz="2400" dirty="0" err="1" smtClean="0"/>
              <a:t>eg</a:t>
            </a:r>
            <a:r>
              <a:rPr lang="en-BZ" sz="2400" dirty="0" smtClean="0"/>
              <a:t>. </a:t>
            </a:r>
            <a:r>
              <a:rPr lang="en-BZ" sz="2400" dirty="0" smtClean="0"/>
              <a:t>=sheet1!B2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BZ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If the worksheet appear in different workbooks but are in the same folder (directory) follow this format:</a:t>
            </a:r>
            <a:r>
              <a:rPr lang="en-BZ" sz="2400" dirty="0"/>
              <a:t> </a:t>
            </a:r>
            <a:endParaRPr lang="en-BZ" sz="2400" dirty="0" smtClean="0"/>
          </a:p>
          <a:p>
            <a:pPr>
              <a:lnSpc>
                <a:spcPct val="90000"/>
              </a:lnSpc>
            </a:pPr>
            <a:r>
              <a:rPr lang="en-BZ" sz="2400" dirty="0" smtClean="0"/>
              <a:t>		=[filename.xlsx]</a:t>
            </a:r>
            <a:r>
              <a:rPr lang="en-BZ" sz="2400" dirty="0" err="1" smtClean="0"/>
              <a:t>sheetname!CellReference</a:t>
            </a:r>
            <a:endParaRPr lang="en-BZ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BZ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If the workbooks are in different folders, you wold have to indicate the complete file path. </a:t>
            </a:r>
          </a:p>
        </p:txBody>
      </p:sp>
    </p:spTree>
    <p:extLst>
      <p:ext uri="{BB962C8B-B14F-4D97-AF65-F5344CB8AC3E}">
        <p14:creationId xmlns:p14="http://schemas.microsoft.com/office/powerpoint/2010/main" val="10179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on Links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618" y="1724846"/>
            <a:ext cx="107442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i="1" dirty="0" smtClean="0"/>
              <a:t>Location: </a:t>
            </a:r>
          </a:p>
          <a:p>
            <a:pPr algn="ctr">
              <a:lnSpc>
                <a:spcPct val="90000"/>
              </a:lnSpc>
            </a:pPr>
            <a:r>
              <a:rPr lang="en-BZ" sz="2200" dirty="0" smtClean="0"/>
              <a:t>prior to creating links consider where you store your files. Note that if your worksheets are </a:t>
            </a:r>
            <a:r>
              <a:rPr lang="en-BZ" sz="2200" dirty="0" smtClean="0"/>
              <a:t>all in one workbook, moving the workbook to another folder is not a problem.</a:t>
            </a:r>
            <a:endParaRPr lang="en-BZ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966618" y="2923768"/>
            <a:ext cx="107442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i="1" dirty="0" smtClean="0"/>
              <a:t>Protected: </a:t>
            </a:r>
          </a:p>
          <a:p>
            <a:pPr algn="ctr">
              <a:lnSpc>
                <a:spcPct val="90000"/>
              </a:lnSpc>
            </a:pPr>
            <a:r>
              <a:rPr lang="en-BZ" sz="2200" dirty="0" smtClean="0"/>
              <a:t>Protecting worksheet  to lock the cells </a:t>
            </a:r>
            <a:endParaRPr lang="en-BZ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66618" y="3817991"/>
            <a:ext cx="1074420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i="1" dirty="0" smtClean="0"/>
              <a:t>Notate Link:</a:t>
            </a:r>
          </a:p>
          <a:p>
            <a:pPr algn="ctr">
              <a:lnSpc>
                <a:spcPct val="90000"/>
              </a:lnSpc>
            </a:pPr>
            <a:r>
              <a:rPr lang="en-BZ" sz="2200" dirty="0" smtClean="0"/>
              <a:t>To keep track of what cells contain links, </a:t>
            </a:r>
          </a:p>
          <a:p>
            <a:pPr algn="ctr">
              <a:lnSpc>
                <a:spcPct val="90000"/>
              </a:lnSpc>
            </a:pPr>
            <a:r>
              <a:rPr lang="en-BZ" sz="2200" dirty="0" smtClean="0"/>
              <a:t>format cells containing links with a fill colour.</a:t>
            </a:r>
            <a:endParaRPr lang="en-BZ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966618" y="5016913"/>
            <a:ext cx="10744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i="1" dirty="0" smtClean="0"/>
              <a:t>Automatic Calculation: </a:t>
            </a:r>
          </a:p>
          <a:p>
            <a:pPr algn="ctr">
              <a:lnSpc>
                <a:spcPct val="90000"/>
              </a:lnSpc>
            </a:pPr>
            <a:r>
              <a:rPr lang="en-BZ" sz="2200" dirty="0" smtClean="0"/>
              <a:t>Excel Options&gt;Formulas&gt;Calculation Options&gt;Automatically</a:t>
            </a:r>
            <a:endParaRPr lang="en-BZ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966618" y="5938836"/>
            <a:ext cx="107442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i="1" dirty="0" smtClean="0"/>
              <a:t>No Circular Links</a:t>
            </a:r>
            <a:r>
              <a:rPr lang="en-BZ" sz="2400" b="1" i="1" dirty="0" smtClean="0"/>
              <a:t>: </a:t>
            </a:r>
          </a:p>
          <a:p>
            <a:pPr algn="ctr">
              <a:lnSpc>
                <a:spcPct val="90000"/>
              </a:lnSpc>
            </a:pPr>
            <a:r>
              <a:rPr lang="en-BZ" sz="2200" dirty="0" smtClean="0"/>
              <a:t>Worksheet A reference Worksheet B, Worksheet B reverences Worksheet A</a:t>
            </a:r>
            <a:endParaRPr lang="en-BZ" sz="2200" dirty="0"/>
          </a:p>
        </p:txBody>
      </p:sp>
    </p:spTree>
    <p:extLst>
      <p:ext uri="{BB962C8B-B14F-4D97-AF65-F5344CB8AC3E}">
        <p14:creationId xmlns:p14="http://schemas.microsoft.com/office/powerpoint/2010/main" val="6239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6618" y="1724846"/>
            <a:ext cx="10744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b="1" i="1" dirty="0" smtClean="0"/>
              <a:t>Drop Down List limits the entries used in a cell.</a:t>
            </a:r>
          </a:p>
          <a:p>
            <a:pPr>
              <a:lnSpc>
                <a:spcPct val="90000"/>
              </a:lnSpc>
            </a:pPr>
            <a:endParaRPr lang="en-BZ" sz="2200" dirty="0" smtClean="0"/>
          </a:p>
          <a:p>
            <a:pPr marL="457200" indent="-457200">
              <a:lnSpc>
                <a:spcPct val="90000"/>
              </a:lnSpc>
              <a:buAutoNum type="arabicParenR"/>
            </a:pPr>
            <a:r>
              <a:rPr lang="en-BZ" sz="2200" dirty="0" smtClean="0"/>
              <a:t>Select the Cells that will use the list</a:t>
            </a:r>
          </a:p>
          <a:p>
            <a:pPr>
              <a:lnSpc>
                <a:spcPct val="90000"/>
              </a:lnSpc>
            </a:pPr>
            <a:endParaRPr lang="en-BZ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3276600"/>
            <a:ext cx="4571999" cy="2975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-6662" t="-5209" r="18009" b="54167"/>
          <a:stretch/>
        </p:blipFill>
        <p:spPr>
          <a:xfrm>
            <a:off x="198437" y="2548708"/>
            <a:ext cx="11534775" cy="373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2812" y="2362200"/>
            <a:ext cx="41331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/>
              <a:t>2) Select Data&gt; Data Validation</a:t>
            </a:r>
            <a:endParaRPr lang="en-BZ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8738" r="53621" b="29166"/>
          <a:stretch/>
        </p:blipFill>
        <p:spPr>
          <a:xfrm>
            <a:off x="5752613" y="2914468"/>
            <a:ext cx="6034405" cy="38109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4224" y="2318468"/>
            <a:ext cx="59905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/>
              <a:t>3</a:t>
            </a:r>
            <a:r>
              <a:rPr lang="en-BZ" sz="2400" dirty="0" smtClean="0"/>
              <a:t>) In the Data Validation Dialog Box select List</a:t>
            </a:r>
            <a:endParaRPr lang="en-BZ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671" y="2914468"/>
            <a:ext cx="4704922" cy="37520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4364" y="2336342"/>
            <a:ext cx="48852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/>
              <a:t>4) Use a coma Delimited source data</a:t>
            </a:r>
            <a:endParaRPr lang="en-BZ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449" y="2897414"/>
            <a:ext cx="4067175" cy="3733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t="18750" r="83968" b="55208"/>
          <a:stretch/>
        </p:blipFill>
        <p:spPr>
          <a:xfrm>
            <a:off x="7697449" y="2885481"/>
            <a:ext cx="4089569" cy="37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11" grpId="0"/>
      <p:bldP spid="11" grpId="1"/>
      <p:bldP spid="13" grpId="0"/>
      <p:bldP spid="13" grpId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18012" y="1447800"/>
            <a:ext cx="3733800" cy="3505200"/>
            <a:chOff x="1224438" y="762000"/>
            <a:chExt cx="3733800" cy="3505200"/>
          </a:xfrm>
        </p:grpSpPr>
        <p:sp>
          <p:nvSpPr>
            <p:cNvPr id="2" name="Rounded Rectangle 1">
              <a:hlinkHover r:id="rId2" highlightClick="1"/>
            </p:cNvPr>
            <p:cNvSpPr/>
            <p:nvPr/>
          </p:nvSpPr>
          <p:spPr>
            <a:xfrm>
              <a:off x="1224438" y="762000"/>
              <a:ext cx="3733800" cy="6096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Z" b="1" spc="5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Types of Chart</a:t>
              </a:r>
              <a:endParaRPr lang="en-BZ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" name="Rounded Rectangle 2">
              <a:hlinkHover r:id="rId3" highlightClick="1"/>
            </p:cNvPr>
            <p:cNvSpPr/>
            <p:nvPr/>
          </p:nvSpPr>
          <p:spPr>
            <a:xfrm>
              <a:off x="1224438" y="2209800"/>
              <a:ext cx="3733800" cy="6096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Z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VLOOKUP</a:t>
              </a:r>
              <a:endParaRPr lang="en-BZ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" name="Rounded Rectangle 3">
              <a:hlinkHover r:id="rId4" highlightClick="1"/>
            </p:cNvPr>
            <p:cNvSpPr/>
            <p:nvPr/>
          </p:nvSpPr>
          <p:spPr>
            <a:xfrm>
              <a:off x="1224438" y="3657600"/>
              <a:ext cx="3733800" cy="6096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Z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LESSON</a:t>
              </a:r>
              <a:endParaRPr lang="en-BZ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Review</a:t>
            </a:r>
            <a:endParaRPr lang="en-US" dirty="0"/>
          </a:p>
          <a:p>
            <a:r>
              <a:rPr lang="en-US" dirty="0" smtClean="0"/>
              <a:t>Name Range</a:t>
            </a:r>
          </a:p>
          <a:p>
            <a:r>
              <a:rPr lang="en-US" dirty="0" smtClean="0"/>
              <a:t>Linking Sheets</a:t>
            </a:r>
          </a:p>
          <a:p>
            <a:r>
              <a:rPr lang="en-US" dirty="0" smtClean="0"/>
              <a:t>Using Excel to Manage List</a:t>
            </a:r>
          </a:p>
          <a:p>
            <a:r>
              <a:rPr lang="en-US" dirty="0" smtClean="0"/>
              <a:t>Charts</a:t>
            </a:r>
          </a:p>
          <a:p>
            <a:r>
              <a:rPr lang="en-US" dirty="0" err="1" smtClean="0"/>
              <a:t>Vlookup</a:t>
            </a:r>
            <a:endParaRPr lang="en-US" dirty="0" smtClean="0"/>
          </a:p>
          <a:p>
            <a:r>
              <a:rPr lang="en-US" dirty="0" smtClean="0"/>
              <a:t>Lesson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  <a:p>
            <a:r>
              <a:rPr lang="en-US" dirty="0" smtClean="0"/>
              <a:t>Sheets</a:t>
            </a:r>
            <a:endParaRPr lang="en-US" dirty="0"/>
          </a:p>
          <a:p>
            <a:r>
              <a:rPr lang="en-US" dirty="0" smtClean="0"/>
              <a:t>Name Box</a:t>
            </a:r>
          </a:p>
          <a:p>
            <a:r>
              <a:rPr lang="en-US" dirty="0" smtClean="0"/>
              <a:t>Formula Bar</a:t>
            </a:r>
          </a:p>
          <a:p>
            <a:r>
              <a:rPr lang="en-US" dirty="0" smtClean="0"/>
              <a:t>Ribbon</a:t>
            </a:r>
          </a:p>
          <a:p>
            <a:r>
              <a:rPr lang="en-US" dirty="0" smtClean="0"/>
              <a:t>Options – Backstage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066800"/>
          </a:xfrm>
        </p:spPr>
        <p:txBody>
          <a:bodyPr/>
          <a:lstStyle/>
          <a:p>
            <a:r>
              <a:rPr lang="en-BZ" dirty="0" smtClean="0"/>
              <a:t>Create Name Range to use in Formulas</a:t>
            </a:r>
          </a:p>
          <a:p>
            <a:r>
              <a:rPr lang="en-BZ" dirty="0" smtClean="0"/>
              <a:t>This makes formulas easier to understand</a:t>
            </a:r>
          </a:p>
          <a:p>
            <a:endParaRPr lang="en-BZ" dirty="0"/>
          </a:p>
        </p:txBody>
      </p:sp>
      <p:sp>
        <p:nvSpPr>
          <p:cNvPr id="4" name="TextBox 3"/>
          <p:cNvSpPr txBox="1"/>
          <p:nvPr/>
        </p:nvSpPr>
        <p:spPr>
          <a:xfrm>
            <a:off x="1490346" y="3316136"/>
            <a:ext cx="410080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arenR"/>
            </a:pPr>
            <a:r>
              <a:rPr lang="en-BZ" sz="2400" dirty="0" smtClean="0"/>
              <a:t>Select the range</a:t>
            </a:r>
          </a:p>
          <a:p>
            <a:pPr marL="457200" indent="-457200">
              <a:lnSpc>
                <a:spcPct val="90000"/>
              </a:lnSpc>
              <a:buAutoNum type="arabicParenR"/>
            </a:pPr>
            <a:r>
              <a:rPr lang="en-BZ" sz="2400" dirty="0" smtClean="0"/>
              <a:t>Formula Bar &gt;Define Name</a:t>
            </a:r>
          </a:p>
          <a:p>
            <a:pPr marL="457200" indent="-457200">
              <a:lnSpc>
                <a:spcPct val="90000"/>
              </a:lnSpc>
              <a:buAutoNum type="arabicParenR"/>
            </a:pPr>
            <a:r>
              <a:rPr lang="en-BZ" sz="2400" dirty="0" smtClean="0"/>
              <a:t>Enter a name &gt; OK</a:t>
            </a:r>
          </a:p>
          <a:p>
            <a:pPr marL="457200" indent="-457200">
              <a:lnSpc>
                <a:spcPct val="90000"/>
              </a:lnSpc>
              <a:buAutoNum type="arabicParenR"/>
            </a:pPr>
            <a:r>
              <a:rPr lang="en-BZ" sz="2400" dirty="0" smtClean="0"/>
              <a:t> Shot-cut to above</a:t>
            </a:r>
            <a:endParaRPr lang="en-BZ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364948"/>
            <a:ext cx="5196104" cy="2650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364948"/>
            <a:ext cx="4448007" cy="2074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41" y="3012813"/>
            <a:ext cx="4638675" cy="3548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406" y="3334468"/>
            <a:ext cx="5771982" cy="3109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438" y="5803348"/>
            <a:ext cx="34435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/>
              <a:t>How to use Name Range?</a:t>
            </a:r>
            <a:endParaRPr lang="en-BZ" sz="2400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Formula Tab&gt; Define Name</a:t>
            </a:r>
          </a:p>
          <a:p>
            <a:r>
              <a:rPr lang="en-US" dirty="0" smtClean="0"/>
              <a:t>Enter  a Name, type a value and Click OK</a:t>
            </a:r>
          </a:p>
          <a:p>
            <a:r>
              <a:rPr lang="en-US" dirty="0" smtClean="0"/>
              <a:t>You can now use the Named Constant in your formula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638" y="1940560"/>
            <a:ext cx="3927107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905000"/>
            <a:ext cx="550724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Manager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 Edit and Delete Name Range or Named Constant</a:t>
            </a:r>
          </a:p>
          <a:p>
            <a:r>
              <a:rPr lang="en-US" dirty="0" smtClean="0"/>
              <a:t>From formula tab, in the Defined Names group, click on Name Manager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3" y="2057400"/>
            <a:ext cx="3008671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3" y="2000250"/>
            <a:ext cx="5257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Excel Spreadsheet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764875"/>
          </a:xfrm>
        </p:spPr>
        <p:txBody>
          <a:bodyPr/>
          <a:lstStyle/>
          <a:p>
            <a:r>
              <a:rPr lang="en-US" dirty="0" smtClean="0"/>
              <a:t>Cells in one worksheet linked to cells in one or more other worksheets.</a:t>
            </a:r>
          </a:p>
          <a:p>
            <a:r>
              <a:rPr lang="en-US" dirty="0" smtClean="0"/>
              <a:t>What is a link in Excel?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098" y="1215006"/>
            <a:ext cx="106266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/>
              <a:t>A formula that pulls in data from a cell into another worksheet in a dynamic manner</a:t>
            </a:r>
            <a:endParaRPr lang="en-BZ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25283" y="2223404"/>
            <a:ext cx="681519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BZ" sz="2400" dirty="0" smtClean="0"/>
              <a:t>When values in the Source worksheet changes then </a:t>
            </a:r>
          </a:p>
          <a:p>
            <a:pPr algn="ctr">
              <a:lnSpc>
                <a:spcPct val="90000"/>
              </a:lnSpc>
            </a:pPr>
            <a:r>
              <a:rPr lang="en-BZ" sz="2400" dirty="0" smtClean="0"/>
              <a:t>the Destination worksheet will actively update itself,</a:t>
            </a:r>
          </a:p>
          <a:p>
            <a:pPr algn="ctr">
              <a:lnSpc>
                <a:spcPct val="90000"/>
              </a:lnSpc>
            </a:pPr>
            <a:r>
              <a:rPr lang="en-BZ" sz="2400" dirty="0"/>
              <a:t>t</a:t>
            </a:r>
            <a:r>
              <a:rPr lang="en-BZ" sz="2400" dirty="0" smtClean="0"/>
              <a:t>his is what makes excel a powerful software </a:t>
            </a:r>
            <a:endParaRPr lang="en-BZ" sz="2400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Linked Spreadsheet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of Linked Spreadsheet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2819399"/>
            <a:ext cx="9372599" cy="3352801"/>
          </a:xfrm>
        </p:spPr>
        <p:txBody>
          <a:bodyPr>
            <a:normAutofit/>
          </a:bodyPr>
          <a:lstStyle/>
          <a:p>
            <a:r>
              <a:rPr lang="en-US" dirty="0" smtClean="0"/>
              <a:t>Less work- no need to replicate data and formulas in multiple sheets</a:t>
            </a:r>
          </a:p>
          <a:p>
            <a:r>
              <a:rPr lang="en-US" dirty="0" smtClean="0"/>
              <a:t>Saves time</a:t>
            </a:r>
          </a:p>
          <a:p>
            <a:r>
              <a:rPr lang="en-US" dirty="0" smtClean="0"/>
              <a:t>Reduce errors</a:t>
            </a:r>
          </a:p>
          <a:p>
            <a:r>
              <a:rPr lang="en-US" dirty="0" smtClean="0"/>
              <a:t>Improves 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Worksheet Link Method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0412" y="2057400"/>
            <a:ext cx="1129639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BZ" sz="2400" dirty="0" smtClean="0"/>
              <a:t>TIP: Ensure the cell in both Source Sheet and Destination Sheet have equal format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From the source worksheet proceed to select the cell you want to link to and copy (Ctrl +C)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Go to the destination worksheet and select the cell where you will enter the link and past the link (Ctrl +V)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Reopen the Source worksheet and type the ESC button to remove the animated border on the cell</a:t>
            </a:r>
            <a:endParaRPr lang="en-BZ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55077" y="4224554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Creating a Worksheet Link Method 2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10892" y="5534096"/>
            <a:ext cx="1129639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Go to the destination worksheet cell and type in the = (equal sign)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In the source worksheet, select the cell that contains the data and press the enter key. </a:t>
            </a:r>
            <a:endParaRPr lang="en-BZ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BZ" sz="2400" dirty="0" smtClean="0"/>
              <a:t>Do the same for a range of cells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130</TotalTime>
  <Words>503</Words>
  <Application>Microsoft Office PowerPoint</Application>
  <PresentationFormat>Custom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Corbel</vt:lpstr>
      <vt:lpstr>Chalkboard 16x9</vt:lpstr>
      <vt:lpstr>Advanced Spreadsheets</vt:lpstr>
      <vt:lpstr>Objective</vt:lpstr>
      <vt:lpstr>Review</vt:lpstr>
      <vt:lpstr>Name Range</vt:lpstr>
      <vt:lpstr>Named Constant</vt:lpstr>
      <vt:lpstr>Name Manager</vt:lpstr>
      <vt:lpstr>Link Excel Spreadsheet</vt:lpstr>
      <vt:lpstr>Why use Linked Spreadsheet</vt:lpstr>
      <vt:lpstr>Creating a Worksheet Link Method 1</vt:lpstr>
      <vt:lpstr>Manually Entering Links</vt:lpstr>
      <vt:lpstr>TIPS on Links</vt:lpstr>
      <vt:lpstr>Manage List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Spreadsheets</dc:title>
  <dc:creator>Inaldi Gomez</dc:creator>
  <cp:lastModifiedBy>Inaldi Gomez</cp:lastModifiedBy>
  <cp:revision>15</cp:revision>
  <dcterms:created xsi:type="dcterms:W3CDTF">2017-07-03T09:58:16Z</dcterms:created>
  <dcterms:modified xsi:type="dcterms:W3CDTF">2017-07-03T12:08:56Z</dcterms:modified>
</cp:coreProperties>
</file>