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  <p:sldId id="26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6163" autoAdjust="0"/>
  </p:normalViewPr>
  <p:slideViewPr>
    <p:cSldViewPr>
      <p:cViewPr varScale="1">
        <p:scale>
          <a:sx n="67" d="100"/>
          <a:sy n="67" d="100"/>
        </p:scale>
        <p:origin x="84" y="15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BZ" smtClean="0"/>
              <a:t>6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81266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cflearnfree.org/excel2013/pivottables/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CMPS 1024</a:t>
            </a:r>
            <a:endParaRPr lang="en-US" sz="24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Inaldi Gomez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Spreadsheets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VLOOKUP Function, </a:t>
            </a:r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33" y="1677574"/>
            <a:ext cx="6491288" cy="5180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612" y="1677574"/>
            <a:ext cx="5085046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BZ" sz="2400" dirty="0" smtClean="0">
                <a:solidFill>
                  <a:schemeClr val="bg1"/>
                </a:solidFill>
              </a:rPr>
              <a:t>D13 is the lookup value, or the </a:t>
            </a:r>
          </a:p>
          <a:p>
            <a:pPr>
              <a:lnSpc>
                <a:spcPct val="90000"/>
              </a:lnSpc>
            </a:pPr>
            <a:r>
              <a:rPr lang="en-BZ" sz="2400" dirty="0" smtClean="0">
                <a:solidFill>
                  <a:schemeClr val="bg1"/>
                </a:solidFill>
              </a:rPr>
              <a:t>cell containing the value </a:t>
            </a:r>
            <a:r>
              <a:rPr lang="en-BZ" sz="2400" dirty="0" smtClean="0">
                <a:solidFill>
                  <a:schemeClr val="bg1"/>
                </a:solidFill>
              </a:rPr>
              <a:t>being </a:t>
            </a:r>
          </a:p>
          <a:p>
            <a:pPr>
              <a:lnSpc>
                <a:spcPct val="90000"/>
              </a:lnSpc>
            </a:pPr>
            <a:r>
              <a:rPr lang="en-BZ" sz="2400" dirty="0" smtClean="0">
                <a:solidFill>
                  <a:schemeClr val="bg1"/>
                </a:solidFill>
              </a:rPr>
              <a:t>looked up.</a:t>
            </a:r>
            <a:endParaRPr lang="en-BZ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612" y="2950393"/>
            <a:ext cx="533832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BZ" sz="2400" dirty="0" smtClean="0">
                <a:solidFill>
                  <a:schemeClr val="bg1"/>
                </a:solidFill>
              </a:rPr>
              <a:t>B2 to E11 that is highlighted</a:t>
            </a:r>
          </a:p>
          <a:p>
            <a:pPr>
              <a:lnSpc>
                <a:spcPct val="90000"/>
              </a:lnSpc>
            </a:pPr>
            <a:r>
              <a:rPr lang="en-BZ" sz="2400" dirty="0" smtClean="0">
                <a:solidFill>
                  <a:schemeClr val="bg1"/>
                </a:solidFill>
              </a:rPr>
              <a:t>yellow is a range </a:t>
            </a:r>
            <a:r>
              <a:rPr lang="en-BZ" sz="2400" dirty="0" smtClean="0">
                <a:solidFill>
                  <a:schemeClr val="bg1"/>
                </a:solidFill>
              </a:rPr>
              <a:t>where the lookup value is located.</a:t>
            </a:r>
            <a:endParaRPr lang="en-BZ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612" y="4223212"/>
            <a:ext cx="4916731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BZ" sz="2400" dirty="0" smtClean="0">
                <a:solidFill>
                  <a:schemeClr val="bg1"/>
                </a:solidFill>
              </a:rPr>
              <a:t>3 is the column number in the</a:t>
            </a:r>
          </a:p>
          <a:p>
            <a:pPr>
              <a:lnSpc>
                <a:spcPct val="90000"/>
              </a:lnSpc>
            </a:pPr>
            <a:r>
              <a:rPr lang="en-BZ" sz="2400" dirty="0" smtClean="0">
                <a:solidFill>
                  <a:schemeClr val="bg1"/>
                </a:solidFill>
              </a:rPr>
              <a:t>Table that contains the return</a:t>
            </a:r>
          </a:p>
          <a:p>
            <a:pPr>
              <a:lnSpc>
                <a:spcPct val="90000"/>
              </a:lnSpc>
            </a:pPr>
            <a:r>
              <a:rPr lang="en-BZ" sz="2400" dirty="0" smtClean="0">
                <a:solidFill>
                  <a:schemeClr val="bg1"/>
                </a:solidFill>
              </a:rPr>
              <a:t>Value.</a:t>
            </a:r>
            <a:endParaRPr lang="en-BZ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612" y="5496030"/>
            <a:ext cx="448071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BZ" sz="2400" dirty="0" smtClean="0">
                <a:solidFill>
                  <a:schemeClr val="bg1"/>
                </a:solidFill>
              </a:rPr>
              <a:t>False indicates if the return</a:t>
            </a:r>
          </a:p>
          <a:p>
            <a:pPr>
              <a:lnSpc>
                <a:spcPct val="90000"/>
              </a:lnSpc>
            </a:pPr>
            <a:r>
              <a:rPr lang="en-BZ" sz="2400" dirty="0" smtClean="0">
                <a:solidFill>
                  <a:schemeClr val="bg1"/>
                </a:solidFill>
              </a:rPr>
              <a:t>value is the exact match.</a:t>
            </a:r>
            <a:endParaRPr lang="en-BZ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864" y="1623303"/>
            <a:ext cx="9285390" cy="5199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19" y="1623303"/>
            <a:ext cx="9803241" cy="5199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414" y="1634329"/>
            <a:ext cx="8381998" cy="51347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414" y="1588423"/>
            <a:ext cx="7156981" cy="52548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414" y="1555498"/>
            <a:ext cx="6172198" cy="52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1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4" name="Rounded Rectangle 3">
            <a:hlinkHover r:id="rId2" highlightClick="1"/>
          </p:cNvPr>
          <p:cNvSpPr/>
          <p:nvPr/>
        </p:nvSpPr>
        <p:spPr>
          <a:xfrm>
            <a:off x="1535113" y="1981200"/>
            <a:ext cx="2895600" cy="6858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Z" dirty="0" smtClean="0"/>
              <a:t>Pivot Table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375448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Analysis</a:t>
            </a:r>
          </a:p>
          <a:p>
            <a:r>
              <a:rPr lang="en-US" dirty="0" smtClean="0"/>
              <a:t>PMT Function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Conditional Logical Functions- If Function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Nested If Function</a:t>
            </a:r>
          </a:p>
          <a:p>
            <a:r>
              <a:rPr lang="en-US" dirty="0" smtClean="0"/>
              <a:t>And, or, not</a:t>
            </a:r>
          </a:p>
          <a:p>
            <a:r>
              <a:rPr lang="en-US" dirty="0" err="1" smtClean="0"/>
              <a:t>Vlookup</a:t>
            </a:r>
            <a:endParaRPr lang="en-US" dirty="0" smtClean="0"/>
          </a:p>
          <a:p>
            <a:r>
              <a:rPr lang="en-US" dirty="0" smtClean="0"/>
              <a:t>Pivot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0698" y="2033336"/>
            <a:ext cx="4416552" cy="762000"/>
          </a:xfrm>
        </p:spPr>
        <p:txBody>
          <a:bodyPr/>
          <a:lstStyle/>
          <a:p>
            <a:r>
              <a:rPr lang="en-US" dirty="0" smtClean="0"/>
              <a:t>IF Function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and Logical 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84212" y="2819399"/>
            <a:ext cx="10972799" cy="1524001"/>
          </a:xfrm>
        </p:spPr>
        <p:txBody>
          <a:bodyPr/>
          <a:lstStyle/>
          <a:p>
            <a:r>
              <a:rPr lang="en-BZ" dirty="0" smtClean="0"/>
              <a:t>IF(Something is True, then do something, otherwise do something else)</a:t>
            </a:r>
          </a:p>
          <a:p>
            <a:r>
              <a:rPr lang="en-BZ" dirty="0" smtClean="0"/>
              <a:t>If statements carry two results, one for when the condition meets a true value and one result for when the condition meets a false value.</a:t>
            </a:r>
          </a:p>
          <a:p>
            <a:endParaRPr lang="en-BZ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45" y="4134852"/>
            <a:ext cx="4189705" cy="25466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407" y="4154905"/>
            <a:ext cx="4254500" cy="25527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436812" y="4367463"/>
            <a:ext cx="1247926" cy="53340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sp>
        <p:nvSpPr>
          <p:cNvPr id="13" name="Oval 12"/>
          <p:cNvSpPr/>
          <p:nvPr/>
        </p:nvSpPr>
        <p:spPr>
          <a:xfrm>
            <a:off x="6780212" y="4367463"/>
            <a:ext cx="838200" cy="53340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12" y="1905000"/>
            <a:ext cx="566928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IF() can be used mathematical operators and perform additional calculations</a:t>
            </a:r>
          </a:p>
          <a:p>
            <a:r>
              <a:rPr lang="en-US" dirty="0" smtClean="0"/>
              <a:t>IF() can be nested to do multiple comparisons</a:t>
            </a:r>
          </a:p>
          <a:p>
            <a:r>
              <a:rPr lang="en-US" dirty="0" smtClean="0"/>
              <a:t>To use text in formulas use “text” quotations, except when using the word TRUE or FALSE. True or False is a key word understood in Excel. </a:t>
            </a:r>
          </a:p>
          <a:p>
            <a:r>
              <a:rPr lang="en-US" dirty="0" smtClean="0"/>
              <a:t>Results such as 0 is generated when there is no argument for either value true or false</a:t>
            </a:r>
          </a:p>
          <a:p>
            <a:r>
              <a:rPr lang="en-US" dirty="0" smtClean="0"/>
              <a:t>#NAME? is an error generated when the formula is misspelled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Function Cont.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2414" y="3276600"/>
            <a:ext cx="2819398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Z" dirty="0" smtClean="0"/>
              <a:t>It is not good practice to use a literal value directly into a formula., why? </a:t>
            </a:r>
          </a:p>
          <a:p>
            <a:pPr lvl="1"/>
            <a:r>
              <a:rPr lang="en-BZ" dirty="0" smtClean="0"/>
              <a:t>It may need to change at some point in time</a:t>
            </a:r>
          </a:p>
          <a:p>
            <a:endParaRPr lang="en-BZ" dirty="0"/>
          </a:p>
        </p:txBody>
      </p:sp>
      <p:sp>
        <p:nvSpPr>
          <p:cNvPr id="8" name="TextBox 7"/>
          <p:cNvSpPr txBox="1"/>
          <p:nvPr/>
        </p:nvSpPr>
        <p:spPr>
          <a:xfrm>
            <a:off x="1339456" y="2839836"/>
            <a:ext cx="21194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b="1" dirty="0" smtClean="0">
                <a:solidFill>
                  <a:schemeClr val="bg1"/>
                </a:solidFill>
              </a:rPr>
              <a:t>Best Practice</a:t>
            </a:r>
            <a:endParaRPr lang="en-BZ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981200"/>
            <a:ext cx="7334250" cy="345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35" y="1981200"/>
            <a:ext cx="7497478" cy="345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12" y="1981200"/>
            <a:ext cx="5657850" cy="48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4672" y="2025935"/>
            <a:ext cx="9144000" cy="533400"/>
          </a:xfrm>
        </p:spPr>
        <p:txBody>
          <a:bodyPr/>
          <a:lstStyle/>
          <a:p>
            <a:r>
              <a:rPr lang="en-BZ" dirty="0" smtClean="0"/>
              <a:t>Nested Functions can have from 3 to 64 results</a:t>
            </a:r>
            <a:endParaRPr lang="en-B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2667000"/>
            <a:ext cx="5807393" cy="2552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2414" y="3429000"/>
            <a:ext cx="327659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b="1" dirty="0" smtClean="0">
                <a:solidFill>
                  <a:schemeClr val="bg1"/>
                </a:solidFill>
              </a:rPr>
              <a:t>Note There are 2 closing parentheses</a:t>
            </a:r>
            <a:endParaRPr lang="en-BZ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912" y="2727159"/>
            <a:ext cx="5236862" cy="3084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993" y="2727159"/>
            <a:ext cx="4397012" cy="3084160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1204672" y="2017916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Z" dirty="0" smtClean="0"/>
              <a:t>This is an example of a function within a function: ISBLANK()</a:t>
            </a:r>
            <a:endParaRPr lang="en-BZ" dirty="0"/>
          </a:p>
        </p:txBody>
      </p:sp>
      <p:sp>
        <p:nvSpPr>
          <p:cNvPr id="9" name="TextBox 8"/>
          <p:cNvSpPr txBox="1"/>
          <p:nvPr/>
        </p:nvSpPr>
        <p:spPr>
          <a:xfrm>
            <a:off x="1176440" y="6199181"/>
            <a:ext cx="81515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b="1" i="1" dirty="0" smtClean="0">
                <a:solidFill>
                  <a:schemeClr val="bg1"/>
                </a:solidFill>
              </a:rPr>
              <a:t>Excel allows up to 64 Nested IF() but it is not advisable</a:t>
            </a:r>
            <a:endParaRPr lang="en-BZ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6" grpId="0"/>
      <p:bldP spid="6" grpId="1"/>
      <p:bldP spid="10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362200"/>
            <a:ext cx="9144000" cy="3810000"/>
          </a:xfrm>
        </p:spPr>
        <p:txBody>
          <a:bodyPr/>
          <a:lstStyle/>
          <a:p>
            <a:r>
              <a:rPr lang="en-BZ" dirty="0" smtClean="0"/>
              <a:t>Both Average() and Sum() are nested in the IF Function</a:t>
            </a:r>
          </a:p>
          <a:p>
            <a:endParaRPr lang="en-B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728787"/>
            <a:ext cx="7721606" cy="633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9048"/>
          <a:stretch/>
        </p:blipFill>
        <p:spPr>
          <a:xfrm>
            <a:off x="1065212" y="2995613"/>
            <a:ext cx="10663989" cy="28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OR, NOT Logical Functions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629229"/>
            <a:ext cx="10103538" cy="20660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40" y="3716294"/>
            <a:ext cx="8353472" cy="2949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494" y="3716294"/>
            <a:ext cx="7554717" cy="2952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637" y="2514600"/>
            <a:ext cx="9065315" cy="1172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087" y="2514600"/>
            <a:ext cx="9026195" cy="11176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6413" y="2502995"/>
            <a:ext cx="9080599" cy="1183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3474" y="2542733"/>
            <a:ext cx="10103538" cy="11705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9352" y="3705286"/>
            <a:ext cx="8202660" cy="29952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8292" y="3700948"/>
            <a:ext cx="7852720" cy="31199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9212" y="2514599"/>
            <a:ext cx="9043734" cy="1174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3012" y="2521154"/>
            <a:ext cx="9138802" cy="1175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/>
          <a:srcRect b="7438"/>
          <a:stretch/>
        </p:blipFill>
        <p:spPr>
          <a:xfrm>
            <a:off x="2535235" y="2539764"/>
            <a:ext cx="9072047" cy="1163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5657" y="2513510"/>
            <a:ext cx="10071626" cy="11270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3094" y="3753063"/>
            <a:ext cx="8681350" cy="30678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6"/>
          <a:srcRect r="23620"/>
          <a:stretch/>
        </p:blipFill>
        <p:spPr>
          <a:xfrm>
            <a:off x="2606674" y="2536795"/>
            <a:ext cx="8974138" cy="11359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70162" y="2514600"/>
            <a:ext cx="9010650" cy="11575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50027" y="2514158"/>
            <a:ext cx="9030785" cy="11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VLOOKUP Function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3426" y="2209800"/>
            <a:ext cx="843211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dirty="0" smtClean="0">
                <a:solidFill>
                  <a:schemeClr val="bg1"/>
                </a:solidFill>
              </a:rPr>
              <a:t>Used to find values in a table or a range by row.</a:t>
            </a:r>
          </a:p>
          <a:p>
            <a:pPr>
              <a:lnSpc>
                <a:spcPct val="90000"/>
              </a:lnSpc>
            </a:pPr>
            <a:r>
              <a:rPr lang="en-BZ" sz="2400" dirty="0" err="1" smtClean="0">
                <a:solidFill>
                  <a:schemeClr val="bg1"/>
                </a:solidFill>
              </a:rPr>
              <a:t>Eg</a:t>
            </a:r>
            <a:r>
              <a:rPr lang="en-BZ" sz="2400" dirty="0" smtClean="0">
                <a:solidFill>
                  <a:schemeClr val="bg1"/>
                </a:solidFill>
              </a:rPr>
              <a:t>.  To look up a price of a vehicle part by part number</a:t>
            </a:r>
            <a:endParaRPr lang="en-BZ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5212" y="3124200"/>
            <a:ext cx="10426252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dirty="0" smtClean="0">
                <a:solidFill>
                  <a:schemeClr val="bg1"/>
                </a:solidFill>
              </a:rPr>
              <a:t>=VLOOKUP(value you want to look up, </a:t>
            </a:r>
          </a:p>
          <a:p>
            <a:pPr>
              <a:lnSpc>
                <a:spcPct val="90000"/>
              </a:lnSpc>
            </a:pPr>
            <a:r>
              <a:rPr lang="en-BZ" sz="2400" dirty="0" smtClean="0">
                <a:solidFill>
                  <a:schemeClr val="bg1"/>
                </a:solidFill>
              </a:rPr>
              <a:t>range where you want to lookup the value, </a:t>
            </a:r>
          </a:p>
          <a:p>
            <a:pPr>
              <a:lnSpc>
                <a:spcPct val="90000"/>
              </a:lnSpc>
            </a:pPr>
            <a:r>
              <a:rPr lang="en-BZ" sz="2400" dirty="0" smtClean="0">
                <a:solidFill>
                  <a:schemeClr val="bg1"/>
                </a:solidFill>
              </a:rPr>
              <a:t>The column number in the range containing the return value,</a:t>
            </a:r>
          </a:p>
          <a:p>
            <a:pPr>
              <a:lnSpc>
                <a:spcPct val="90000"/>
              </a:lnSpc>
            </a:pPr>
            <a:r>
              <a:rPr lang="en-BZ" sz="2400" dirty="0" smtClean="0">
                <a:solidFill>
                  <a:schemeClr val="bg1"/>
                </a:solidFill>
              </a:rPr>
              <a:t>Exact Match or Approximate match – indicated by 0/False or 1/True)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3426" y="5181600"/>
            <a:ext cx="82173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dirty="0" smtClean="0">
                <a:solidFill>
                  <a:schemeClr val="bg1"/>
                </a:solidFill>
              </a:rPr>
              <a:t>Last argument is optional and the default value is True</a:t>
            </a:r>
            <a:endParaRPr lang="en-BZ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404</Words>
  <Application>Microsoft Office PowerPoint</Application>
  <PresentationFormat>Custom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Student presentation</vt:lpstr>
      <vt:lpstr>Advanced Spreadsheets</vt:lpstr>
      <vt:lpstr>Objective</vt:lpstr>
      <vt:lpstr>Conditional and Logical Functions</vt:lpstr>
      <vt:lpstr>If Function Cont. </vt:lpstr>
      <vt:lpstr>More Examples</vt:lpstr>
      <vt:lpstr>Nested IF</vt:lpstr>
      <vt:lpstr>Nested Function</vt:lpstr>
      <vt:lpstr>And, OR, NOT Logical Functions </vt:lpstr>
      <vt:lpstr>VLOOKUP Function</vt:lpstr>
      <vt:lpstr>VLOOKUP Function, cont….</vt:lpstr>
      <vt:lpstr>Lesson</vt:lpstr>
      <vt:lpstr>Next Class</vt:lpstr>
      <vt:lpstr>Questions &amp;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2017-07-04T10:06:35Z</dcterms:created>
  <dcterms:modified xsi:type="dcterms:W3CDTF">2017-07-04T22:30:09Z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