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HLOOKUP-function-a3034eec-b719-4ba3-bb65-e1ad662ed95f" TargetMode="External"/><Relationship Id="rId2" Type="http://schemas.openxmlformats.org/officeDocument/2006/relationships/hyperlink" Target="http://moodle.ub.edu.bz/pluginfile.php/158240/mod_page/content/11/If_Loookup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Calculate-multiple-results-by-using-a-data-table-e95e2487-6ca6-4413-ad12-77542a5ea50b?CTT=1&amp;CorrelationId=37cce0cc-4663-40b1-9a07-395ab644792f&amp;ui=en-US&amp;rs=en-US&amp;ad=US&amp;ocmsassetID=HP01034221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office.com/en-us/article/Switch-between-various-sets-of-values-by-using-scenarios-2068afb1-ecdf-4956-9822-19ec479f55a2?CTT=1&amp;CorrelationId=f78fd021-5689-4490-a736-d6125bc30f76&amp;ui=en-US&amp;rs=en-US&amp;ad=US&amp;ocmsassetID=HP010072669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Z" dirty="0" smtClean="0"/>
              <a:t>Advanced Spreadsheet</a:t>
            </a:r>
            <a:endParaRPr lang="en-B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Z" dirty="0" smtClean="0"/>
              <a:t>CMPS 1024</a:t>
            </a:r>
          </a:p>
          <a:p>
            <a:r>
              <a:rPr lang="en-BZ" dirty="0" smtClean="0"/>
              <a:t>Inaldi Gomez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82160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Spreadsheet Tasks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1"/>
            <a:ext cx="9601200" cy="1828800"/>
          </a:xfrm>
        </p:spPr>
        <p:txBody>
          <a:bodyPr/>
          <a:lstStyle/>
          <a:p>
            <a:pPr marL="0" indent="0">
              <a:buNone/>
            </a:pPr>
            <a:r>
              <a:rPr lang="en-BZ" dirty="0" smtClean="0"/>
              <a:t>Friday Forum Due!</a:t>
            </a:r>
          </a:p>
          <a:p>
            <a:pPr marL="0" indent="0">
              <a:buNone/>
            </a:pPr>
            <a:r>
              <a:rPr lang="en-BZ" dirty="0" smtClean="0"/>
              <a:t>Tuesday next week (July 11, 2017) Assignment 3 Due </a:t>
            </a:r>
          </a:p>
          <a:p>
            <a:pPr marL="0" indent="0">
              <a:buNone/>
            </a:pPr>
            <a:r>
              <a:rPr lang="en-BZ" dirty="0" smtClean="0"/>
              <a:t>Tomorrow Test 2 starts at 5:30 p.m. both Theory and Practical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13202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Objective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Z" dirty="0" smtClean="0"/>
              <a:t>Finish on VLOOKUP ()</a:t>
            </a:r>
          </a:p>
          <a:p>
            <a:pPr lvl="1"/>
            <a:r>
              <a:rPr lang="en-BZ" dirty="0" smtClean="0"/>
              <a:t>HLOOKUP ()</a:t>
            </a:r>
          </a:p>
          <a:p>
            <a:r>
              <a:rPr lang="en-BZ" dirty="0" smtClean="0"/>
              <a:t>PMT ()</a:t>
            </a:r>
          </a:p>
          <a:p>
            <a:r>
              <a:rPr lang="en-BZ" dirty="0" smtClean="0"/>
              <a:t>Assignment</a:t>
            </a:r>
          </a:p>
          <a:p>
            <a:r>
              <a:rPr lang="en-BZ" dirty="0" smtClean="0"/>
              <a:t>Lesson</a:t>
            </a:r>
          </a:p>
          <a:p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25561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VLOOKUP vs HLOOKUP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6295"/>
            <a:ext cx="9601200" cy="5029199"/>
          </a:xfrm>
        </p:spPr>
        <p:txBody>
          <a:bodyPr>
            <a:normAutofit/>
          </a:bodyPr>
          <a:lstStyle/>
          <a:p>
            <a:r>
              <a:rPr lang="en-BZ" dirty="0" smtClean="0"/>
              <a:t>Both can take 4 arguments </a:t>
            </a:r>
          </a:p>
          <a:p>
            <a:pPr lvl="1"/>
            <a:r>
              <a:rPr lang="en-BZ" dirty="0" err="1" smtClean="0"/>
              <a:t>Lookup_value</a:t>
            </a:r>
            <a:endParaRPr lang="en-BZ" dirty="0" smtClean="0"/>
          </a:p>
          <a:p>
            <a:pPr lvl="1"/>
            <a:r>
              <a:rPr lang="en-BZ" dirty="0" err="1" smtClean="0"/>
              <a:t>Table_array</a:t>
            </a:r>
            <a:endParaRPr lang="en-BZ" dirty="0" smtClean="0"/>
          </a:p>
          <a:p>
            <a:pPr lvl="1"/>
            <a:r>
              <a:rPr lang="en-BZ" dirty="0" err="1" smtClean="0"/>
              <a:t>Col_index_num</a:t>
            </a:r>
            <a:r>
              <a:rPr lang="en-BZ" dirty="0" smtClean="0"/>
              <a:t> / </a:t>
            </a:r>
            <a:r>
              <a:rPr lang="en-BZ" dirty="0" err="1" smtClean="0"/>
              <a:t>row_index_num</a:t>
            </a:r>
            <a:endParaRPr lang="en-BZ" dirty="0" smtClean="0"/>
          </a:p>
          <a:p>
            <a:pPr lvl="1"/>
            <a:r>
              <a:rPr lang="en-BZ" dirty="0" smtClean="0"/>
              <a:t>[</a:t>
            </a:r>
            <a:r>
              <a:rPr lang="en-BZ" dirty="0" err="1" smtClean="0"/>
              <a:t>range_lookup</a:t>
            </a:r>
            <a:r>
              <a:rPr lang="en-BZ" dirty="0" smtClean="0"/>
              <a:t>] (true/false), (approximate match, exact Match)</a:t>
            </a:r>
          </a:p>
          <a:p>
            <a:pPr lvl="1"/>
            <a:endParaRPr lang="en-BZ" dirty="0"/>
          </a:p>
          <a:p>
            <a:r>
              <a:rPr lang="en-BZ" b="1" dirty="0" smtClean="0"/>
              <a:t>V</a:t>
            </a:r>
            <a:r>
              <a:rPr lang="en-BZ" dirty="0" smtClean="0"/>
              <a:t>LOOKUP looks </a:t>
            </a:r>
            <a:r>
              <a:rPr lang="en-BZ" b="1" dirty="0" smtClean="0"/>
              <a:t>v</a:t>
            </a:r>
            <a:r>
              <a:rPr lang="en-BZ" dirty="0" smtClean="0"/>
              <a:t>ertically for data while </a:t>
            </a:r>
            <a:r>
              <a:rPr lang="en-BZ" b="1" dirty="0" smtClean="0"/>
              <a:t>H</a:t>
            </a:r>
            <a:r>
              <a:rPr lang="en-BZ" dirty="0" smtClean="0"/>
              <a:t>LOOKUP looks </a:t>
            </a:r>
            <a:r>
              <a:rPr lang="en-BZ" b="1" dirty="0" smtClean="0"/>
              <a:t>h</a:t>
            </a:r>
            <a:r>
              <a:rPr lang="en-BZ" dirty="0" smtClean="0"/>
              <a:t>orizontally for data</a:t>
            </a:r>
          </a:p>
          <a:p>
            <a:r>
              <a:rPr lang="en-BZ" dirty="0" smtClean="0"/>
              <a:t>HLOOKUP does a case insensitive lookup which means that “SITE” = “site” when searching for a match. </a:t>
            </a:r>
          </a:p>
          <a:p>
            <a:r>
              <a:rPr lang="en-BZ" dirty="0" smtClean="0"/>
              <a:t>In HLOOKUP the function “</a:t>
            </a:r>
            <a:r>
              <a:rPr lang="en-BZ" dirty="0" err="1" smtClean="0"/>
              <a:t>lookup_value</a:t>
            </a:r>
            <a:r>
              <a:rPr lang="en-BZ" dirty="0" smtClean="0"/>
              <a:t>” should always be in the top most row while in VLOOKUP it can be anywhere in the first column</a:t>
            </a:r>
          </a:p>
          <a:p>
            <a:r>
              <a:rPr lang="en-BZ" dirty="0" err="1" smtClean="0"/>
              <a:t>Range_lookup</a:t>
            </a:r>
            <a:r>
              <a:rPr lang="en-BZ" dirty="0" smtClean="0"/>
              <a:t> value is optional however in the VLOOKUP the default is False while in the HLOOKUP the default is True</a:t>
            </a:r>
          </a:p>
          <a:p>
            <a:endParaRPr lang="en-BZ" dirty="0"/>
          </a:p>
        </p:txBody>
      </p:sp>
      <p:sp>
        <p:nvSpPr>
          <p:cNvPr id="4" name="Rounded Rectangle 3">
            <a:hlinkHover r:id="rId2" highlightClick="1"/>
          </p:cNvPr>
          <p:cNvSpPr/>
          <p:nvPr/>
        </p:nvSpPr>
        <p:spPr>
          <a:xfrm>
            <a:off x="7194884" y="1636295"/>
            <a:ext cx="3240034" cy="326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 smtClean="0"/>
              <a:t>More on Logical Functions</a:t>
            </a:r>
            <a:endParaRPr lang="en-BZ" dirty="0"/>
          </a:p>
        </p:txBody>
      </p:sp>
      <p:sp>
        <p:nvSpPr>
          <p:cNvPr id="5" name="Rounded Rectangle 4">
            <a:hlinkHover r:id="rId3" highlightClick="1"/>
          </p:cNvPr>
          <p:cNvSpPr/>
          <p:nvPr/>
        </p:nvSpPr>
        <p:spPr>
          <a:xfrm>
            <a:off x="7194884" y="2057400"/>
            <a:ext cx="3240034" cy="309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 smtClean="0"/>
              <a:t>HLOOKUP Function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17609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PMT () Financial Function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95" y="1684421"/>
            <a:ext cx="3633537" cy="4812632"/>
          </a:xfrm>
        </p:spPr>
        <p:txBody>
          <a:bodyPr>
            <a:normAutofit/>
          </a:bodyPr>
          <a:lstStyle/>
          <a:p>
            <a:r>
              <a:rPr lang="en-BZ" dirty="0" smtClean="0"/>
              <a:t>Calculates the payment for a loan based on constant payments and a constant interest rate</a:t>
            </a:r>
          </a:p>
          <a:p>
            <a:r>
              <a:rPr lang="en-BZ" dirty="0" smtClean="0"/>
              <a:t>Will this work for compounded interest? Or Reduced balance interest?</a:t>
            </a:r>
          </a:p>
          <a:p>
            <a:r>
              <a:rPr lang="en-BZ" dirty="0" smtClean="0"/>
              <a:t>PMT (rate, </a:t>
            </a:r>
            <a:r>
              <a:rPr lang="en-BZ" dirty="0" err="1" smtClean="0"/>
              <a:t>nper</a:t>
            </a:r>
            <a:r>
              <a:rPr lang="en-BZ" dirty="0" smtClean="0"/>
              <a:t>, </a:t>
            </a:r>
            <a:r>
              <a:rPr lang="en-BZ" dirty="0" err="1" smtClean="0"/>
              <a:t>pv</a:t>
            </a:r>
            <a:r>
              <a:rPr lang="en-BZ" dirty="0" smtClean="0"/>
              <a:t>. [</a:t>
            </a:r>
            <a:r>
              <a:rPr lang="en-BZ" dirty="0" err="1" smtClean="0"/>
              <a:t>fv</a:t>
            </a:r>
            <a:r>
              <a:rPr lang="en-BZ" dirty="0" smtClean="0"/>
              <a:t>], [type])</a:t>
            </a:r>
          </a:p>
          <a:p>
            <a:r>
              <a:rPr lang="en-BZ" dirty="0" smtClean="0"/>
              <a:t>5 arguments – 3 required and 2 optional</a:t>
            </a:r>
          </a:p>
          <a:p>
            <a:endParaRPr lang="en-B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19" y="1684421"/>
            <a:ext cx="7322456" cy="4523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19" y="4303295"/>
            <a:ext cx="5353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-0.01389 L 0.06823 -0.09213 C 0.08554 -0.10625 0.10468 -0.1382 0.12122 -0.17593 C 0.13945 -0.21991 0.15065 -0.25996 0.15416 -0.29283 L 0.17435 -0.44977 " pathEditMode="relative" rAng="18420000" ptsTypes="AAA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PMT () </a:t>
            </a:r>
            <a:r>
              <a:rPr lang="en-BZ" dirty="0" err="1" smtClean="0"/>
              <a:t>Cont</a:t>
            </a:r>
            <a:r>
              <a:rPr lang="en-BZ" dirty="0" smtClean="0"/>
              <a:t>…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042"/>
            <a:ext cx="4283242" cy="5005137"/>
          </a:xfrm>
        </p:spPr>
        <p:txBody>
          <a:bodyPr>
            <a:normAutofit lnSpcReduction="10000"/>
          </a:bodyPr>
          <a:lstStyle/>
          <a:p>
            <a:r>
              <a:rPr lang="en-BZ" dirty="0" smtClean="0"/>
              <a:t>PMT includes principal and interest but no Tax, reserve Payments, or fees that can be associated with loans</a:t>
            </a:r>
          </a:p>
          <a:p>
            <a:r>
              <a:rPr lang="en-BZ" dirty="0" smtClean="0"/>
              <a:t>Be consistent with units used for rate and </a:t>
            </a:r>
            <a:r>
              <a:rPr lang="en-BZ" dirty="0" err="1" smtClean="0"/>
              <a:t>nper</a:t>
            </a:r>
            <a:r>
              <a:rPr lang="en-BZ" dirty="0" smtClean="0"/>
              <a:t> </a:t>
            </a:r>
            <a:r>
              <a:rPr lang="en-BZ" dirty="0" err="1" smtClean="0"/>
              <a:t>eg</a:t>
            </a:r>
            <a:r>
              <a:rPr lang="en-BZ" dirty="0" smtClean="0"/>
              <a:t>.</a:t>
            </a:r>
          </a:p>
          <a:p>
            <a:pPr lvl="1"/>
            <a:r>
              <a:rPr lang="en-BZ" dirty="0" smtClean="0"/>
              <a:t>If you make monthly payments on a four-year loan at an annual interest rate of 12 percent, then you wold use 12%/12 for the rate and 4*12 for </a:t>
            </a:r>
            <a:r>
              <a:rPr lang="en-BZ" dirty="0" err="1" smtClean="0"/>
              <a:t>nper</a:t>
            </a:r>
            <a:r>
              <a:rPr lang="en-BZ" dirty="0" smtClean="0"/>
              <a:t>.</a:t>
            </a:r>
          </a:p>
          <a:p>
            <a:r>
              <a:rPr lang="en-BZ" dirty="0" smtClean="0"/>
              <a:t>To calculate the total amount paid over the duration of the loan, multiply the returned PMT Value by the </a:t>
            </a:r>
            <a:r>
              <a:rPr lang="en-BZ" dirty="0" err="1" smtClean="0"/>
              <a:t>nper</a:t>
            </a:r>
            <a:endParaRPr lang="en-BZ" dirty="0" smtClean="0"/>
          </a:p>
          <a:p>
            <a:pPr marL="0" indent="0">
              <a:buNone/>
            </a:pPr>
            <a:endParaRPr lang="en-B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16" y="1223711"/>
            <a:ext cx="6003758" cy="5321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15" y="1223710"/>
            <a:ext cx="5979703" cy="50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What-If Analysis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7853"/>
            <a:ext cx="4235116" cy="4399547"/>
          </a:xfrm>
        </p:spPr>
        <p:txBody>
          <a:bodyPr/>
          <a:lstStyle/>
          <a:p>
            <a:r>
              <a:rPr lang="en-BZ" dirty="0" smtClean="0"/>
              <a:t>This function helps to answer questions with your data even if the data is incomplete. </a:t>
            </a:r>
          </a:p>
          <a:p>
            <a:r>
              <a:rPr lang="en-BZ" dirty="0" smtClean="0"/>
              <a:t>Need to use the Goal Seek tool </a:t>
            </a:r>
          </a:p>
          <a:p>
            <a:pPr lvl="1"/>
            <a:r>
              <a:rPr lang="en-BZ" dirty="0" smtClean="0"/>
              <a:t>Goal Seek works in reverse when compared to the other formulas and functions. It starts with a desired result and calculates the input values that will achieve the desired result.</a:t>
            </a:r>
            <a:endParaRPr lang="en-B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28750"/>
            <a:ext cx="5771321" cy="3720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467853"/>
            <a:ext cx="5771321" cy="388071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599" y="1498433"/>
            <a:ext cx="401854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Z" smtClean="0"/>
              <a:t>Select the Cell that you want to change it’s value. </a:t>
            </a:r>
          </a:p>
          <a:p>
            <a:r>
              <a:rPr lang="en-BZ" smtClean="0"/>
              <a:t>When using Goal Seek, it is necessary to select a cell that already contains a formula or a function.</a:t>
            </a:r>
          </a:p>
          <a:p>
            <a:r>
              <a:rPr lang="en-BZ" smtClean="0"/>
              <a:t>B7 contains a function call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41858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What-If Continued</a:t>
            </a:r>
            <a:endParaRPr lang="en-B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47" y="2422892"/>
            <a:ext cx="10998453" cy="2802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7094" y="1795644"/>
            <a:ext cx="877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Go to Data Tab and select What-If Analysis command, from the drop list select Goal Seek</a:t>
            </a:r>
            <a:r>
              <a:rPr lang="en-BZ" dirty="0"/>
              <a:t> </a:t>
            </a:r>
            <a:endParaRPr lang="en-BZ" dirty="0"/>
          </a:p>
        </p:txBody>
      </p:sp>
      <p:sp>
        <p:nvSpPr>
          <p:cNvPr id="6" name="TextBox 5"/>
          <p:cNvSpPr txBox="1"/>
          <p:nvPr/>
        </p:nvSpPr>
        <p:spPr>
          <a:xfrm>
            <a:off x="1700779" y="1746390"/>
            <a:ext cx="934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From the Dialog Box enter the Set Cell: the cell that will contain the desired result and also has</a:t>
            </a:r>
          </a:p>
          <a:p>
            <a:r>
              <a:rPr lang="en-BZ" dirty="0" smtClean="0"/>
              <a:t>A function/Formula. Click Ok when finished.</a:t>
            </a:r>
            <a:endParaRPr lang="en-B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67" y="2519511"/>
            <a:ext cx="4594858" cy="3110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773" y="2521846"/>
            <a:ext cx="5191279" cy="29773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0779" y="6079524"/>
            <a:ext cx="942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The dialog box will tell you if Goal Seek was able to find a solution and you proceed to select OK</a:t>
            </a:r>
            <a:endParaRPr lang="en-B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750" y="2519511"/>
            <a:ext cx="8326045" cy="35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What-If Continued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6951"/>
            <a:ext cx="9601200" cy="1705233"/>
          </a:xfrm>
        </p:spPr>
        <p:txBody>
          <a:bodyPr/>
          <a:lstStyle/>
          <a:p>
            <a:r>
              <a:rPr lang="en-BZ" dirty="0" smtClean="0"/>
              <a:t>You are planning a party and you want to invite as many people as you can with the budget you have. ($500)</a:t>
            </a:r>
          </a:p>
          <a:p>
            <a:r>
              <a:rPr lang="en-BZ" dirty="0" smtClean="0"/>
              <a:t>So lets assume your budget is the following Reservation Fee cost + Price per person(#persons) will equate to final Budget</a:t>
            </a:r>
          </a:p>
          <a:p>
            <a:endParaRPr lang="en-B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9503"/>
            <a:ext cx="6730018" cy="3015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458" y="3129503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Go to </a:t>
            </a:r>
            <a:r>
              <a:rPr lang="en-BZ" dirty="0" err="1" smtClean="0"/>
              <a:t>to</a:t>
            </a:r>
            <a:r>
              <a:rPr lang="en-BZ" dirty="0" smtClean="0"/>
              <a:t> the ribbon Tab </a:t>
            </a:r>
          </a:p>
          <a:p>
            <a:r>
              <a:rPr lang="en-BZ" dirty="0" smtClean="0"/>
              <a:t>Data&gt;What-If Analysis&gt;Goal Seek</a:t>
            </a:r>
          </a:p>
          <a:p>
            <a:endParaRPr lang="en-BZ" dirty="0"/>
          </a:p>
          <a:p>
            <a:r>
              <a:rPr lang="en-BZ" dirty="0" smtClean="0"/>
              <a:t>Fill in the dialog box</a:t>
            </a:r>
            <a:endParaRPr lang="en-B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9503"/>
            <a:ext cx="3762375" cy="333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3129503"/>
            <a:ext cx="5740479" cy="27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Other What-IF Analysis Feature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4421"/>
            <a:ext cx="3729789" cy="1269331"/>
          </a:xfrm>
        </p:spPr>
        <p:txBody>
          <a:bodyPr/>
          <a:lstStyle/>
          <a:p>
            <a:r>
              <a:rPr lang="en-BZ" dirty="0" smtClean="0"/>
              <a:t>Multiple Scenarios – substitute values of multiple cells (up to 32) at the same time.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5" y="1684421"/>
            <a:ext cx="6632610" cy="4707355"/>
          </a:xfrm>
          <a:prstGeom prst="rect">
            <a:avLst/>
          </a:prstGeom>
        </p:spPr>
      </p:pic>
      <p:pic>
        <p:nvPicPr>
          <p:cNvPr id="5" name="Picture 4">
            <a:hlinkHover r:id="rId3" highlightClick="1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057" y="1684421"/>
            <a:ext cx="6632611" cy="33640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2686" y="3149863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Z" dirty="0">
                <a:hlinkClick r:id="rId5"/>
              </a:rPr>
              <a:t>Use Scenario Manager</a:t>
            </a:r>
            <a:endParaRPr lang="en-BZ" dirty="0"/>
          </a:p>
        </p:txBody>
      </p:sp>
      <p:sp>
        <p:nvSpPr>
          <p:cNvPr id="7" name="Rectangle 6"/>
          <p:cNvSpPr/>
          <p:nvPr/>
        </p:nvSpPr>
        <p:spPr>
          <a:xfrm>
            <a:off x="1316932" y="1684421"/>
            <a:ext cx="33186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BZ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oid Sans"/>
              </a:rPr>
              <a:t>Data </a:t>
            </a:r>
            <a:r>
              <a:rPr lang="en-BZ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/>
              </a:rPr>
              <a:t>tables</a:t>
            </a:r>
            <a:r>
              <a:rPr lang="en-BZ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/>
              </a:rPr>
              <a:t>(multiple results at once)- </a:t>
            </a:r>
            <a:r>
              <a:rPr lang="en-B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/>
              </a:rPr>
              <a:t>allow </a:t>
            </a:r>
            <a:r>
              <a:rPr lang="en-BZ" dirty="0">
                <a:solidFill>
                  <a:schemeClr val="tx1">
                    <a:lumMod val="85000"/>
                    <a:lumOff val="15000"/>
                  </a:schemeClr>
                </a:solidFill>
                <a:latin typeface="Droid Sans"/>
              </a:rPr>
              <a:t>you to take one or two variables in a formula and replace them with </a:t>
            </a:r>
            <a:r>
              <a:rPr lang="en-BZ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oid Sans"/>
              </a:rPr>
              <a:t>as many different values as you want</a:t>
            </a:r>
            <a:r>
              <a:rPr lang="en-BZ" dirty="0">
                <a:solidFill>
                  <a:schemeClr val="tx1">
                    <a:lumMod val="85000"/>
                    <a:lumOff val="15000"/>
                  </a:schemeClr>
                </a:solidFill>
                <a:latin typeface="Droid Sans"/>
              </a:rPr>
              <a:t>, then view the results in a table. </a:t>
            </a:r>
            <a:endParaRPr lang="en-B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457</TotalTime>
  <Words>572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Droid Sans</vt:lpstr>
      <vt:lpstr>Franklin Gothic Book</vt:lpstr>
      <vt:lpstr>Wingdings</vt:lpstr>
      <vt:lpstr>Crop</vt:lpstr>
      <vt:lpstr>Advanced Spreadsheet</vt:lpstr>
      <vt:lpstr>Objective</vt:lpstr>
      <vt:lpstr>VLOOKUP vs HLOOKUP</vt:lpstr>
      <vt:lpstr>PMT () Financial Function</vt:lpstr>
      <vt:lpstr>PMT () Cont…</vt:lpstr>
      <vt:lpstr>What-If Analysis</vt:lpstr>
      <vt:lpstr>What-If Continued</vt:lpstr>
      <vt:lpstr>What-If Continued</vt:lpstr>
      <vt:lpstr>Other What-IF Analysis Feature</vt:lpstr>
      <vt:lpstr>Spreadsheet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Spreadsheet</dc:title>
  <dc:creator>Inaldi Gomez</dc:creator>
  <cp:lastModifiedBy>Inaldi Gomez</cp:lastModifiedBy>
  <cp:revision>22</cp:revision>
  <dcterms:created xsi:type="dcterms:W3CDTF">2017-07-05T15:55:31Z</dcterms:created>
  <dcterms:modified xsi:type="dcterms:W3CDTF">2017-07-05T23:33:04Z</dcterms:modified>
</cp:coreProperties>
</file>