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422" r:id="rId4"/>
    <p:sldId id="510" r:id="rId6"/>
    <p:sldId id="575" r:id="rId7"/>
    <p:sldId id="581" r:id="rId8"/>
    <p:sldId id="586" r:id="rId9"/>
    <p:sldId id="587" r:id="rId10"/>
    <p:sldId id="588" r:id="rId11"/>
    <p:sldId id="589" r:id="rId12"/>
    <p:sldId id="590" r:id="rId13"/>
    <p:sldId id="511" r:id="rId14"/>
    <p:sldId id="582" r:id="rId15"/>
    <p:sldId id="583" r:id="rId16"/>
    <p:sldId id="584" r:id="rId17"/>
    <p:sldId id="585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9D9D9"/>
    <a:srgbClr val="5DB5DB"/>
    <a:srgbClr val="3AB2EF"/>
    <a:srgbClr val="FF9900"/>
    <a:srgbClr val="7CCEF1"/>
    <a:srgbClr val="00B0F0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377"/>
    <p:restoredTop sz="98752"/>
  </p:normalViewPr>
  <p:slideViewPr>
    <p:cSldViewPr snapToGrid="0" snapToObjects="1" showGuides="1">
      <p:cViewPr varScale="1">
        <p:scale>
          <a:sx n="91" d="100"/>
          <a:sy n="91" d="100"/>
        </p:scale>
        <p:origin x="1282" y="77"/>
      </p:cViewPr>
      <p:guideLst>
        <p:guide orient="horz" pos="2076"/>
        <p:guide pos="30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52E2374-8A5A-48F5-A751-CC8D0A41904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A666E55-7C79-408E-B894-8BEBF040484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p>
            <a:pPr lvl="0"/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20E550-AE72-4C08-9191-FA1D9AA8DE33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AFF798-2EF4-4B2E-A9F0-2899CF9BB2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25"/>
          <p:cNvSpPr txBox="1"/>
          <p:nvPr/>
        </p:nvSpPr>
        <p:spPr>
          <a:xfrm>
            <a:off x="788988" y="2673350"/>
            <a:ext cx="225044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本课</a:t>
            </a:r>
            <a:r>
              <a:rPr kumimoji="0" lang="zh-CN" altLang="en-US" sz="2000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r>
              <a:rPr kumimoji="0" lang="en-US" altLang="zh-CN" sz="2000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ict</a:t>
            </a:r>
            <a:r>
              <a:rPr kumimoji="0" lang="zh-CN" altLang="en-US" sz="2000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老师</a:t>
            </a:r>
            <a:endParaRPr kumimoji="0" lang="en-US" altLang="zh-CN" sz="20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0" y="3421380"/>
            <a:ext cx="4585970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2800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 C++</a:t>
            </a:r>
            <a:r>
              <a:rPr kumimoji="0" lang="zh-CN" altLang="en-US" sz="2800" b="1" kern="1200" cap="none" spc="0" normalizeH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后台开发</a:t>
            </a:r>
            <a:endParaRPr kumimoji="0" lang="zh-CN" altLang="en-US" sz="2800" b="1" kern="1200" cap="none" spc="0" normalizeH="0" baseline="0" noProof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sz="2400" b="1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sz="2400" b="1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sz="2400" b="1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.Linux性能监控及运维实战</a:t>
            </a:r>
            <a:r>
              <a:rPr kumimoji="0" lang="en-US" sz="2400" b="1" kern="1200" cap="none" spc="0" normalizeH="0" baseline="0" noProof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en-US" sz="2400" b="1" kern="1200" cap="none" spc="0" normalizeH="0" baseline="0" noProof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076" name="组合 9"/>
          <p:cNvGrpSpPr/>
          <p:nvPr/>
        </p:nvGrpSpPr>
        <p:grpSpPr>
          <a:xfrm>
            <a:off x="5834063" y="1374775"/>
            <a:ext cx="2787650" cy="4097338"/>
            <a:chOff x="5239918" y="762015"/>
            <a:chExt cx="2517178" cy="3699454"/>
          </a:xfrm>
        </p:grpSpPr>
        <p:sp>
          <p:nvSpPr>
            <p:cNvPr id="3078" name="Freeform 6"/>
            <p:cNvSpPr/>
            <p:nvPr/>
          </p:nvSpPr>
          <p:spPr>
            <a:xfrm flipH="1">
              <a:off x="6153170" y="4159890"/>
              <a:ext cx="670135" cy="14419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" name="Freeform 24"/>
            <p:cNvSpPr/>
            <p:nvPr/>
          </p:nvSpPr>
          <p:spPr>
            <a:xfrm flipH="1">
              <a:off x="5978156" y="3862332"/>
              <a:ext cx="1020633" cy="298135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25"/>
            <p:cNvSpPr/>
            <p:nvPr/>
          </p:nvSpPr>
          <p:spPr>
            <a:xfrm flipH="1">
              <a:off x="6260551" y="4364002"/>
              <a:ext cx="455844" cy="97467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>
              <a:off x="6406765" y="3286129"/>
              <a:ext cx="133313" cy="394168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2" name="Freeform 6"/>
            <p:cNvSpPr/>
            <p:nvPr/>
          </p:nvSpPr>
          <p:spPr>
            <a:xfrm>
              <a:off x="6444353" y="3216444"/>
              <a:ext cx="104734" cy="1214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3" name="Freeform 7"/>
            <p:cNvSpPr/>
            <p:nvPr/>
          </p:nvSpPr>
          <p:spPr>
            <a:xfrm>
              <a:off x="6432453" y="3260485"/>
              <a:ext cx="114255" cy="110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4" name="Freeform 8"/>
            <p:cNvSpPr/>
            <p:nvPr/>
          </p:nvSpPr>
          <p:spPr>
            <a:xfrm>
              <a:off x="6424122" y="3666384"/>
              <a:ext cx="34515" cy="5713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544378" y="3286129"/>
              <a:ext cx="131879" cy="392735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86" name="Freeform 10"/>
            <p:cNvSpPr/>
            <p:nvPr/>
          </p:nvSpPr>
          <p:spPr>
            <a:xfrm>
              <a:off x="6581222" y="3212873"/>
              <a:ext cx="104734" cy="1214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7" name="Freeform 11"/>
            <p:cNvSpPr/>
            <p:nvPr/>
          </p:nvSpPr>
          <p:spPr>
            <a:xfrm>
              <a:off x="6570510" y="3259296"/>
              <a:ext cx="114255" cy="1095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8" name="Freeform 12"/>
            <p:cNvSpPr/>
            <p:nvPr/>
          </p:nvSpPr>
          <p:spPr>
            <a:xfrm>
              <a:off x="6562180" y="3662813"/>
              <a:ext cx="34515" cy="5713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Freeform 13"/>
            <p:cNvSpPr/>
            <p:nvPr/>
          </p:nvSpPr>
          <p:spPr>
            <a:xfrm>
              <a:off x="6664535" y="3287863"/>
              <a:ext cx="30943" cy="19997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5" name="Group 123"/>
            <p:cNvGrpSpPr/>
            <p:nvPr/>
          </p:nvGrpSpPr>
          <p:grpSpPr>
            <a:xfrm>
              <a:off x="5738593" y="3195913"/>
              <a:ext cx="612930" cy="465414"/>
              <a:chOff x="7170738" y="4168775"/>
              <a:chExt cx="817563" cy="620713"/>
            </a:xfrm>
            <a:solidFill>
              <a:schemeClr val="accent1"/>
            </a:solidFill>
          </p:grpSpPr>
          <p:sp>
            <p:nvSpPr>
              <p:cNvPr id="111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91" name="Freeform 20"/>
            <p:cNvSpPr>
              <a:spLocks noEditPoints="1"/>
            </p:cNvSpPr>
            <p:nvPr/>
          </p:nvSpPr>
          <p:spPr>
            <a:xfrm>
              <a:off x="5239920" y="1607137"/>
              <a:ext cx="358236" cy="3773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7526306" y="1518819"/>
              <a:ext cx="106077" cy="1060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7563577" y="1597653"/>
              <a:ext cx="167717" cy="346869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7417363" y="1597653"/>
              <a:ext cx="179185" cy="342568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95" name="Freeform 24"/>
            <p:cNvSpPr/>
            <p:nvPr/>
          </p:nvSpPr>
          <p:spPr>
            <a:xfrm>
              <a:off x="7573812" y="1480963"/>
              <a:ext cx="19042" cy="5951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6" name="Freeform 25"/>
            <p:cNvSpPr>
              <a:spLocks noEditPoints="1"/>
            </p:cNvSpPr>
            <p:nvPr/>
          </p:nvSpPr>
          <p:spPr>
            <a:xfrm>
              <a:off x="6721661" y="1225048"/>
              <a:ext cx="169002" cy="45708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7" name="Freeform 26"/>
            <p:cNvSpPr>
              <a:spLocks noEditPoints="1"/>
            </p:cNvSpPr>
            <p:nvPr/>
          </p:nvSpPr>
          <p:spPr>
            <a:xfrm>
              <a:off x="6576461" y="1369075"/>
              <a:ext cx="458211" cy="1678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8" name="Freeform 27"/>
            <p:cNvSpPr>
              <a:spLocks noEditPoints="1"/>
            </p:cNvSpPr>
            <p:nvPr/>
          </p:nvSpPr>
          <p:spPr>
            <a:xfrm>
              <a:off x="6610976" y="1265518"/>
              <a:ext cx="389181" cy="37375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9" name="Freeform 28"/>
            <p:cNvSpPr>
              <a:spLocks noEditPoints="1"/>
            </p:cNvSpPr>
            <p:nvPr/>
          </p:nvSpPr>
          <p:spPr>
            <a:xfrm>
              <a:off x="6610976" y="1265518"/>
              <a:ext cx="389181" cy="37375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Oval 29"/>
            <p:cNvSpPr/>
            <p:nvPr/>
          </p:nvSpPr>
          <p:spPr>
            <a:xfrm>
              <a:off x="6771649" y="1417879"/>
              <a:ext cx="70219" cy="7022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3101" name="Freeform 30"/>
            <p:cNvSpPr>
              <a:spLocks noEditPoints="1"/>
            </p:cNvSpPr>
            <p:nvPr/>
          </p:nvSpPr>
          <p:spPr>
            <a:xfrm>
              <a:off x="7310787" y="1095303"/>
              <a:ext cx="192804" cy="3654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7213809" y="1094550"/>
              <a:ext cx="48738" cy="3554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5634123" y="2886227"/>
              <a:ext cx="421441" cy="308169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3" name="Group 127"/>
            <p:cNvGrpSpPr/>
            <p:nvPr/>
          </p:nvGrpSpPr>
          <p:grpSpPr>
            <a:xfrm>
              <a:off x="6818063" y="3195019"/>
              <a:ext cx="380850" cy="490410"/>
              <a:chOff x="8610600" y="4127500"/>
              <a:chExt cx="508001" cy="654050"/>
            </a:xfrm>
            <a:solidFill>
              <a:schemeClr val="accent1"/>
            </a:solidFill>
          </p:grpSpPr>
          <p:sp>
            <p:nvSpPr>
              <p:cNvPr id="103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05" name="Freeform 41"/>
            <p:cNvSpPr>
              <a:spLocks noEditPoints="1"/>
            </p:cNvSpPr>
            <p:nvPr/>
          </p:nvSpPr>
          <p:spPr>
            <a:xfrm>
              <a:off x="7133455" y="2699848"/>
              <a:ext cx="321342" cy="29281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6" name="Freeform 42"/>
            <p:cNvSpPr/>
            <p:nvPr/>
          </p:nvSpPr>
          <p:spPr>
            <a:xfrm>
              <a:off x="7216765" y="2970048"/>
              <a:ext cx="69029" cy="1487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7" name="Freeform 43"/>
            <p:cNvSpPr/>
            <p:nvPr/>
          </p:nvSpPr>
          <p:spPr>
            <a:xfrm>
              <a:off x="7188201" y="3015280"/>
              <a:ext cx="97593" cy="2011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8" name="Freeform 44"/>
            <p:cNvSpPr/>
            <p:nvPr/>
          </p:nvSpPr>
          <p:spPr>
            <a:xfrm>
              <a:off x="6296776" y="762015"/>
              <a:ext cx="392751" cy="359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9" name="Freeform 45"/>
            <p:cNvSpPr>
              <a:spLocks noEditPoints="1"/>
            </p:cNvSpPr>
            <p:nvPr/>
          </p:nvSpPr>
          <p:spPr>
            <a:xfrm>
              <a:off x="6180141" y="2756983"/>
              <a:ext cx="478442" cy="396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0" name="Freeform 46"/>
            <p:cNvSpPr>
              <a:spLocks noEditPoints="1"/>
            </p:cNvSpPr>
            <p:nvPr/>
          </p:nvSpPr>
          <p:spPr>
            <a:xfrm>
              <a:off x="7026341" y="1967804"/>
              <a:ext cx="614120" cy="7165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1" name="Freeform 47"/>
            <p:cNvSpPr>
              <a:spLocks noEditPoints="1"/>
            </p:cNvSpPr>
            <p:nvPr/>
          </p:nvSpPr>
          <p:spPr>
            <a:xfrm>
              <a:off x="7491691" y="2177299"/>
              <a:ext cx="265405" cy="52135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2" name="Freeform 48"/>
            <p:cNvSpPr>
              <a:spLocks noEditPoints="1"/>
            </p:cNvSpPr>
            <p:nvPr/>
          </p:nvSpPr>
          <p:spPr>
            <a:xfrm>
              <a:off x="6565751" y="2243958"/>
              <a:ext cx="434406" cy="43446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3" name="Freeform 49"/>
            <p:cNvSpPr/>
            <p:nvPr/>
          </p:nvSpPr>
          <p:spPr>
            <a:xfrm>
              <a:off x="6645492" y="2382034"/>
              <a:ext cx="216608" cy="11427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3" name="Group 126"/>
            <p:cNvGrpSpPr/>
            <p:nvPr/>
          </p:nvGrpSpPr>
          <p:grpSpPr>
            <a:xfrm>
              <a:off x="6739513" y="2803405"/>
              <a:ext cx="340384" cy="323766"/>
              <a:chOff x="8505825" y="3605213"/>
              <a:chExt cx="454025" cy="431800"/>
            </a:xfrm>
            <a:solidFill>
              <a:schemeClr val="accent3"/>
            </a:solidFill>
          </p:grpSpPr>
          <p:sp>
            <p:nvSpPr>
              <p:cNvPr id="101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41" tIns="34270" rIns="68541" bIns="34270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id-ID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115" name="Freeform 52"/>
            <p:cNvSpPr/>
            <p:nvPr/>
          </p:nvSpPr>
          <p:spPr>
            <a:xfrm>
              <a:off x="5689797" y="876283"/>
              <a:ext cx="509386" cy="4142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6" name="Freeform 53"/>
            <p:cNvSpPr/>
            <p:nvPr/>
          </p:nvSpPr>
          <p:spPr>
            <a:xfrm>
              <a:off x="6076598" y="853670"/>
              <a:ext cx="140438" cy="1928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7" name="Freeform 54"/>
            <p:cNvSpPr/>
            <p:nvPr/>
          </p:nvSpPr>
          <p:spPr>
            <a:xfrm>
              <a:off x="5756446" y="985794"/>
              <a:ext cx="385610" cy="2523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18" name="Freeform 55"/>
            <p:cNvSpPr>
              <a:spLocks noEditPoints="1"/>
            </p:cNvSpPr>
            <p:nvPr/>
          </p:nvSpPr>
          <p:spPr>
            <a:xfrm>
              <a:off x="5442245" y="1207192"/>
              <a:ext cx="222559" cy="39042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5239918" y="2024789"/>
              <a:ext cx="417140" cy="454369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6776601" y="852316"/>
              <a:ext cx="395638" cy="389869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1" name="Freeform 58"/>
            <p:cNvSpPr>
              <a:spLocks noEditPoints="1"/>
            </p:cNvSpPr>
            <p:nvPr/>
          </p:nvSpPr>
          <p:spPr>
            <a:xfrm>
              <a:off x="5376406" y="2476274"/>
              <a:ext cx="385610" cy="39042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6872643" y="2106489"/>
              <a:ext cx="470179" cy="229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6891279" y="2057755"/>
              <a:ext cx="432909" cy="243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4" name="Rectangle 61"/>
            <p:cNvSpPr/>
            <p:nvPr/>
          </p:nvSpPr>
          <p:spPr>
            <a:xfrm>
              <a:off x="7062045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7079063" y="1834154"/>
              <a:ext cx="57339" cy="1906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26" name="Rectangle 63"/>
            <p:cNvSpPr/>
            <p:nvPr/>
          </p:nvSpPr>
          <p:spPr>
            <a:xfrm>
              <a:off x="7062045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7200909" y="2009022"/>
              <a:ext cx="90308" cy="243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7216676" y="1834154"/>
              <a:ext cx="57339" cy="1906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7200909" y="1825554"/>
              <a:ext cx="90308" cy="229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0" name="Rectangle 67"/>
            <p:cNvSpPr/>
            <p:nvPr/>
          </p:nvSpPr>
          <p:spPr>
            <a:xfrm>
              <a:off x="6925177" y="2009465"/>
              <a:ext cx="91643" cy="23806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3131" name="Rectangle 68"/>
            <p:cNvSpPr/>
            <p:nvPr/>
          </p:nvSpPr>
          <p:spPr>
            <a:xfrm>
              <a:off x="6940650" y="1834488"/>
              <a:ext cx="59508" cy="190450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3132" name="Rectangle 69"/>
            <p:cNvSpPr/>
            <p:nvPr/>
          </p:nvSpPr>
          <p:spPr>
            <a:xfrm>
              <a:off x="6925177" y="1824967"/>
              <a:ext cx="91643" cy="23806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3133" name="Rectangle 70"/>
            <p:cNvSpPr/>
            <p:nvPr/>
          </p:nvSpPr>
          <p:spPr>
            <a:xfrm>
              <a:off x="6891852" y="1772592"/>
              <a:ext cx="432027" cy="2380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lIns="68555" tIns="34277" rIns="68555" bIns="34277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id-ID" altLang="zh-CN" sz="1000" dirty="0"/>
            </a:p>
          </p:txBody>
        </p:sp>
        <p:sp>
          <p:nvSpPr>
            <p:cNvPr id="3134" name="Freeform 71"/>
            <p:cNvSpPr/>
            <p:nvPr/>
          </p:nvSpPr>
          <p:spPr>
            <a:xfrm>
              <a:off x="6891852" y="1634515"/>
              <a:ext cx="432027" cy="13807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5" name="Freeform 72"/>
            <p:cNvSpPr>
              <a:spLocks noEditPoints="1"/>
            </p:cNvSpPr>
            <p:nvPr/>
          </p:nvSpPr>
          <p:spPr>
            <a:xfrm>
              <a:off x="5704079" y="1759498"/>
              <a:ext cx="599838" cy="3916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7027458" y="2189623"/>
              <a:ext cx="140480" cy="245102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37" name="Freeform 74"/>
            <p:cNvSpPr>
              <a:spLocks noEditPoints="1"/>
            </p:cNvSpPr>
            <p:nvPr/>
          </p:nvSpPr>
          <p:spPr>
            <a:xfrm>
              <a:off x="5801670" y="1348841"/>
              <a:ext cx="282067" cy="34519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8" name="Freeform 75"/>
            <p:cNvSpPr>
              <a:spLocks noEditPoints="1"/>
            </p:cNvSpPr>
            <p:nvPr/>
          </p:nvSpPr>
          <p:spPr>
            <a:xfrm>
              <a:off x="6344383" y="1711886"/>
              <a:ext cx="427265" cy="428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39" name="Freeform 76"/>
            <p:cNvSpPr>
              <a:spLocks noEditPoints="1"/>
            </p:cNvSpPr>
            <p:nvPr/>
          </p:nvSpPr>
          <p:spPr>
            <a:xfrm>
              <a:off x="5918306" y="2264192"/>
              <a:ext cx="482013" cy="36542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0" name="Freeform 77"/>
            <p:cNvSpPr/>
            <p:nvPr/>
          </p:nvSpPr>
          <p:spPr>
            <a:xfrm>
              <a:off x="6128965" y="1728551"/>
              <a:ext cx="160671" cy="12022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1" name="Freeform 78"/>
            <p:cNvSpPr/>
            <p:nvPr/>
          </p:nvSpPr>
          <p:spPr>
            <a:xfrm>
              <a:off x="6200373" y="1697602"/>
              <a:ext cx="44036" cy="5475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5950920" y="2699892"/>
              <a:ext cx="169150" cy="23506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7248213" y="1497319"/>
              <a:ext cx="212154" cy="232201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6190310" y="1186284"/>
              <a:ext cx="319665" cy="46010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5" name="Freeform 82"/>
            <p:cNvSpPr>
              <a:spLocks noEditPoints="1"/>
            </p:cNvSpPr>
            <p:nvPr/>
          </p:nvSpPr>
          <p:spPr>
            <a:xfrm>
              <a:off x="6075408" y="1120299"/>
              <a:ext cx="184474" cy="1630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6" name="Freeform 83"/>
            <p:cNvSpPr/>
            <p:nvPr/>
          </p:nvSpPr>
          <p:spPr>
            <a:xfrm>
              <a:off x="6023041" y="1217905"/>
              <a:ext cx="80930" cy="511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47" name="Freeform 84"/>
            <p:cNvSpPr/>
            <p:nvPr/>
          </p:nvSpPr>
          <p:spPr>
            <a:xfrm>
              <a:off x="5971864" y="1225047"/>
              <a:ext cx="109494" cy="6665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5909349" y="2093589"/>
              <a:ext cx="334000" cy="118967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49" name="Freeform 86"/>
            <p:cNvSpPr/>
            <p:nvPr/>
          </p:nvSpPr>
          <p:spPr>
            <a:xfrm>
              <a:off x="7294125" y="2401079"/>
              <a:ext cx="184474" cy="23687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0" name="Freeform 87"/>
            <p:cNvSpPr/>
            <p:nvPr/>
          </p:nvSpPr>
          <p:spPr>
            <a:xfrm>
              <a:off x="7398859" y="2392747"/>
              <a:ext cx="89262" cy="6189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0" name="Freeform 88"/>
            <p:cNvSpPr/>
            <p:nvPr/>
          </p:nvSpPr>
          <p:spPr bwMode="auto">
            <a:xfrm>
              <a:off x="7329921" y="2441891"/>
              <a:ext cx="121845" cy="170568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52" name="Freeform 89"/>
            <p:cNvSpPr>
              <a:spLocks noEditPoints="1"/>
            </p:cNvSpPr>
            <p:nvPr/>
          </p:nvSpPr>
          <p:spPr>
            <a:xfrm>
              <a:off x="7044191" y="1472633"/>
              <a:ext cx="166622" cy="1214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3" name="Freeform 90"/>
            <p:cNvSpPr/>
            <p:nvPr/>
          </p:nvSpPr>
          <p:spPr>
            <a:xfrm>
              <a:off x="5655283" y="2267764"/>
              <a:ext cx="154720" cy="19997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4" name="Freeform 91"/>
            <p:cNvSpPr/>
            <p:nvPr/>
          </p:nvSpPr>
          <p:spPr>
            <a:xfrm>
              <a:off x="5645762" y="2260621"/>
              <a:ext cx="76169" cy="523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5" name="Freeform 92"/>
            <p:cNvSpPr/>
            <p:nvPr/>
          </p:nvSpPr>
          <p:spPr>
            <a:xfrm>
              <a:off x="5676705" y="2303472"/>
              <a:ext cx="104734" cy="14402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6" name="Freeform 93"/>
            <p:cNvSpPr>
              <a:spLocks noEditPoints="1"/>
            </p:cNvSpPr>
            <p:nvPr/>
          </p:nvSpPr>
          <p:spPr>
            <a:xfrm>
              <a:off x="6675245" y="3505692"/>
              <a:ext cx="164241" cy="179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7" name="Freeform 94"/>
            <p:cNvSpPr/>
            <p:nvPr/>
          </p:nvSpPr>
          <p:spPr>
            <a:xfrm>
              <a:off x="6476489" y="2321327"/>
              <a:ext cx="47606" cy="4523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58" name="Freeform 95"/>
            <p:cNvSpPr/>
            <p:nvPr/>
          </p:nvSpPr>
          <p:spPr>
            <a:xfrm>
              <a:off x="6465777" y="2184442"/>
              <a:ext cx="44036" cy="14759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" name="Freeform 96"/>
            <p:cNvSpPr/>
            <p:nvPr/>
          </p:nvSpPr>
          <p:spPr bwMode="auto">
            <a:xfrm>
              <a:off x="6497073" y="2208257"/>
              <a:ext cx="94609" cy="127567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68555" tIns="34277" rIns="68555" bIns="34277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id-ID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60" name="Freeform 97"/>
            <p:cNvSpPr/>
            <p:nvPr/>
          </p:nvSpPr>
          <p:spPr>
            <a:xfrm>
              <a:off x="6488391" y="2355847"/>
              <a:ext cx="11901" cy="2380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61" name="Freeform 98"/>
            <p:cNvSpPr>
              <a:spLocks noEditPoints="1"/>
            </p:cNvSpPr>
            <p:nvPr/>
          </p:nvSpPr>
          <p:spPr>
            <a:xfrm>
              <a:off x="6450306" y="1150057"/>
              <a:ext cx="165432" cy="1773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3077" name="图片 1" descr="动脑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988" y="1901825"/>
            <a:ext cx="2306637" cy="69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Click="0" advTm="6000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Group 3"/>
          <p:cNvGrpSpPr/>
          <p:nvPr/>
        </p:nvGrpSpPr>
        <p:grpSpPr>
          <a:xfrm>
            <a:off x="120522" y="1351188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6148" name="组合 2"/>
          <p:cNvGrpSpPr/>
          <p:nvPr/>
        </p:nvGrpSpPr>
        <p:grpSpPr>
          <a:xfrm>
            <a:off x="103188" y="90488"/>
            <a:ext cx="3654425" cy="1327150"/>
            <a:chOff x="162" y="177"/>
            <a:chExt cx="5756" cy="2090"/>
          </a:xfrm>
        </p:grpSpPr>
        <p:sp>
          <p:nvSpPr>
            <p:cNvPr id="6160" name="标题 24"/>
            <p:cNvSpPr/>
            <p:nvPr/>
          </p:nvSpPr>
          <p:spPr>
            <a:xfrm>
              <a:off x="1376" y="177"/>
              <a:ext cx="4542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08" tIns="60955" rIns="121908" bIns="60955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</a:t>
              </a:r>
              <a:r>
                <a:rPr lang="zh-CN" altLang="en-US" sz="4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BFBFBF"/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  <a:endParaRPr lang="en-US" altLang="zh-CN" sz="2000" b="1" dirty="0">
                <a:solidFill>
                  <a:srgbClr val="BFBFBF"/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61" name="标题 24"/>
            <p:cNvSpPr/>
            <p:nvPr/>
          </p:nvSpPr>
          <p:spPr>
            <a:xfrm>
              <a:off x="162" y="580"/>
              <a:ext cx="1273" cy="1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08" tIns="60955" rIns="121908" bIns="60955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90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endParaRPr lang="en-US" altLang="zh-CN" sz="9000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149" name="图片 4" descr="PPT花纹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-15875"/>
            <a:ext cx="2924175" cy="838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0" name="组合 4"/>
          <p:cNvGrpSpPr/>
          <p:nvPr/>
        </p:nvGrpSpPr>
        <p:grpSpPr>
          <a:xfrm>
            <a:off x="1817688" y="3003550"/>
            <a:ext cx="5499100" cy="583565"/>
            <a:chOff x="1854200" y="3609122"/>
            <a:chExt cx="5499100" cy="584855"/>
          </a:xfrm>
          <a:solidFill>
            <a:srgbClr val="D9D9D9"/>
          </a:solidFill>
        </p:grpSpPr>
        <p:sp>
          <p:nvSpPr>
            <p:cNvPr id="6156" name="Freeform 9"/>
            <p:cNvSpPr/>
            <p:nvPr/>
          </p:nvSpPr>
          <p:spPr>
            <a:xfrm>
              <a:off x="2555875" y="3609124"/>
              <a:ext cx="4797425" cy="5683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7" name="Freeform 10"/>
            <p:cNvSpPr/>
            <p:nvPr/>
          </p:nvSpPr>
          <p:spPr>
            <a:xfrm>
              <a:off x="1854200" y="3609122"/>
              <a:ext cx="609600" cy="568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Text Box 17"/>
            <p:cNvSpPr/>
            <p:nvPr/>
          </p:nvSpPr>
          <p:spPr>
            <a:xfrm>
              <a:off x="1983423" y="3609122"/>
              <a:ext cx="433705" cy="584855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9" name="Text Box 8"/>
            <p:cNvSpPr/>
            <p:nvPr/>
          </p:nvSpPr>
          <p:spPr>
            <a:xfrm>
              <a:off x="2585598" y="3655159"/>
              <a:ext cx="4624178" cy="461392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常用运维命令</a:t>
              </a:r>
              <a:endPara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1" name="组合 4"/>
          <p:cNvGrpSpPr/>
          <p:nvPr/>
        </p:nvGrpSpPr>
        <p:grpSpPr>
          <a:xfrm>
            <a:off x="1822450" y="4100513"/>
            <a:ext cx="5499100" cy="583565"/>
            <a:chOff x="1854200" y="3609122"/>
            <a:chExt cx="5499100" cy="583844"/>
          </a:xfrm>
          <a:solidFill>
            <a:srgbClr val="5DB5DB"/>
          </a:solidFill>
        </p:grpSpPr>
        <p:sp>
          <p:nvSpPr>
            <p:cNvPr id="6152" name="Freeform 9"/>
            <p:cNvSpPr/>
            <p:nvPr/>
          </p:nvSpPr>
          <p:spPr>
            <a:xfrm>
              <a:off x="2555875" y="3609124"/>
              <a:ext cx="4797425" cy="5683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" name="Freeform 10"/>
            <p:cNvSpPr/>
            <p:nvPr/>
          </p:nvSpPr>
          <p:spPr>
            <a:xfrm>
              <a:off x="1854200" y="3609122"/>
              <a:ext cx="609600" cy="568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4" name="Text Box 17"/>
            <p:cNvSpPr/>
            <p:nvPr/>
          </p:nvSpPr>
          <p:spPr>
            <a:xfrm>
              <a:off x="1983423" y="3609122"/>
              <a:ext cx="433705" cy="583844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5" name="Text Box 8"/>
            <p:cNvSpPr/>
            <p:nvPr/>
          </p:nvSpPr>
          <p:spPr>
            <a:xfrm>
              <a:off x="2585598" y="3655159"/>
              <a:ext cx="4624178" cy="460595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为服务加入配置文件（前篇）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为服务加入配置文件（前篇</a:t>
            </a:r>
            <a:r>
              <a:rPr 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）</a:t>
            </a:r>
            <a:endParaRPr 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配置文件工作流程：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程序读入配置文件。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解析配置文件内容。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全局变量保存相应配置项。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各系统模块使用相关配置。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为服务加入配置文件（前篇</a:t>
            </a:r>
            <a:r>
              <a:rPr 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）</a:t>
            </a:r>
            <a:endParaRPr 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解析配置文件内容（重点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难点</a:t>
            </a:r>
            <a:r>
              <a:rPr lang="zh-CN" altLang="en-US">
                <a:sym typeface="+mn-ea"/>
              </a:rPr>
              <a:t>）</a:t>
            </a:r>
            <a:r>
              <a:rPr lang="zh-CN"/>
              <a:t>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>
                <a:sym typeface="+mn-ea"/>
              </a:rPr>
              <a:t>常规做法：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>
                <a:sym typeface="+mn-ea"/>
              </a:rPr>
              <a:t>使用已有的文件结构：j</a:t>
            </a:r>
            <a:r>
              <a:rPr lang="en-US" altLang="zh-CN">
                <a:sym typeface="+mn-ea"/>
              </a:rPr>
              <a:t>son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xml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ini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内嵌脚本语言：</a:t>
            </a:r>
            <a:r>
              <a:rPr lang="en-US" altLang="zh-CN">
                <a:sym typeface="+mn-ea"/>
              </a:rPr>
              <a:t>lua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灵活做法：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设计</a:t>
            </a:r>
            <a:r>
              <a:rPr lang="zh-CN" altLang="en-US">
                <a:sym typeface="+mn-ea"/>
              </a:rPr>
              <a:t>自己的配置文件结构。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为服务加入配置文件（前篇</a:t>
            </a:r>
            <a:r>
              <a:rPr 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）</a:t>
            </a:r>
            <a:endParaRPr 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配置文件的词法分析</a:t>
            </a:r>
            <a:r>
              <a:rPr lang="zh-CN"/>
              <a:t>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万变不离其宗：</a:t>
            </a:r>
            <a:r>
              <a:rPr lang="en-US" altLang="zh-CN">
                <a:sym typeface="+mn-ea"/>
              </a:rPr>
              <a:t>FSA</a:t>
            </a:r>
            <a:r>
              <a:rPr lang="zh-CN" altLang="en-US">
                <a:sym typeface="+mn-ea"/>
              </a:rPr>
              <a:t>（有限状态自动机）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1.</a:t>
            </a:r>
            <a:r>
              <a:rPr lang="zh-CN" altLang="en-US">
                <a:sym typeface="+mn-ea"/>
              </a:rPr>
              <a:t>设计词法规则。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2.</a:t>
            </a:r>
            <a:r>
              <a:rPr lang="zh-CN" altLang="en-US">
                <a:sym typeface="+mn-ea"/>
              </a:rPr>
              <a:t>转换相应的</a:t>
            </a:r>
            <a:r>
              <a:rPr lang="en-US" altLang="zh-CN">
                <a:sym typeface="+mn-ea"/>
              </a:rPr>
              <a:t>FSA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3.</a:t>
            </a:r>
            <a:r>
              <a:rPr lang="zh-CN" altLang="en-US">
                <a:sym typeface="+mn-ea"/>
              </a:rPr>
              <a:t>编程实现</a:t>
            </a:r>
            <a:r>
              <a:rPr lang="en-US" altLang="zh-CN">
                <a:sym typeface="+mn-ea"/>
              </a:rPr>
              <a:t>FSA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4.</a:t>
            </a:r>
            <a:r>
              <a:rPr lang="zh-CN" altLang="en-US">
                <a:sym typeface="+mn-ea"/>
              </a:rPr>
              <a:t>程序获得词法分析能力。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3994785"/>
            <a:ext cx="8338185" cy="2171700"/>
          </a:xfrm>
          <a:prstGeom prst="rect">
            <a:avLst/>
          </a:prstGeom>
        </p:spPr>
      </p:pic>
    </p:spTree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为服务加入配置文件（前篇</a:t>
            </a:r>
            <a:r>
              <a:rPr lang="zh-CN" sz="2400" dirty="0">
                <a:solidFill>
                  <a:srgbClr val="10263C"/>
                </a:solidFill>
                <a:ea typeface="微软雅黑" panose="020B0503020204020204" pitchFamily="34" charset="-122"/>
              </a:rPr>
              <a:t>）</a:t>
            </a:r>
            <a:endParaRPr lang="zh-CN"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后篇</a:t>
            </a:r>
            <a:r>
              <a:rPr lang="zh-CN"/>
              <a:t>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只做</a:t>
            </a:r>
            <a:r>
              <a:rPr lang="zh-CN" altLang="en-US">
                <a:sym typeface="+mn-ea"/>
              </a:rPr>
              <a:t>词法分析还不够。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为服务加入语法分析器，获得高度定制和灵活的配置文件解析能力。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Group 3"/>
          <p:cNvGrpSpPr/>
          <p:nvPr/>
        </p:nvGrpSpPr>
        <p:grpSpPr>
          <a:xfrm>
            <a:off x="120522" y="1351188"/>
            <a:ext cx="8746490" cy="3981450"/>
            <a:chOff x="0" y="0"/>
            <a:chExt cx="4955" cy="1982"/>
          </a:xfr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62000">
                <a:schemeClr val="accent1">
                  <a:lumMod val="45000"/>
                  <a:lumOff val="55000"/>
                  <a:alpha val="49000"/>
                </a:schemeClr>
              </a:gs>
              <a:gs pos="100000">
                <a:schemeClr val="accent1">
                  <a:lumMod val="45000"/>
                  <a:lumOff val="55000"/>
                  <a:alpha val="15000"/>
                </a:schemeClr>
              </a:gs>
            </a:gsLst>
            <a:lin ang="5400000" scaled="0"/>
          </a:gradFill>
        </p:grpSpPr>
        <p:sp>
          <p:nvSpPr>
            <p:cNvPr id="4099" name="Freeform 4"/>
            <p:cNvSpPr/>
            <p:nvPr/>
          </p:nvSpPr>
          <p:spPr>
            <a:xfrm>
              <a:off x="91" y="88"/>
              <a:ext cx="1457" cy="1812"/>
            </a:xfrm>
            <a:custGeom>
              <a:avLst/>
              <a:gdLst>
                <a:gd name="txL" fmla="*/ 0 w 1692"/>
                <a:gd name="txT" fmla="*/ 0 h 2586"/>
                <a:gd name="txR" fmla="*/ 1692 w 1692"/>
                <a:gd name="txB" fmla="*/ 2586 h 2586"/>
              </a:gdLst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txL" t="txT" r="txR" b="tx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0" name="Freeform 5"/>
            <p:cNvSpPr/>
            <p:nvPr/>
          </p:nvSpPr>
          <p:spPr>
            <a:xfrm>
              <a:off x="45" y="261"/>
              <a:ext cx="39" cy="26"/>
            </a:xfrm>
            <a:custGeom>
              <a:avLst/>
              <a:gdLst>
                <a:gd name="txL" fmla="*/ 0 w 46"/>
                <a:gd name="txT" fmla="*/ 0 h 38"/>
                <a:gd name="txR" fmla="*/ 46 w 46"/>
                <a:gd name="txB" fmla="*/ 38 h 38"/>
              </a:gdLst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txL" t="txT" r="txR" b="tx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1" name="Freeform 6"/>
            <p:cNvSpPr/>
            <p:nvPr/>
          </p:nvSpPr>
          <p:spPr>
            <a:xfrm>
              <a:off x="398" y="376"/>
              <a:ext cx="45" cy="30"/>
            </a:xfrm>
            <a:custGeom>
              <a:avLst/>
              <a:gdLst>
                <a:gd name="txL" fmla="*/ 0 w 52"/>
                <a:gd name="txT" fmla="*/ 0 h 44"/>
                <a:gd name="txR" fmla="*/ 52 w 52"/>
                <a:gd name="txB" fmla="*/ 44 h 44"/>
              </a:gdLst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txL" t="txT" r="txR" b="tx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2" name="Freeform 7"/>
            <p:cNvSpPr/>
            <p:nvPr/>
          </p:nvSpPr>
          <p:spPr>
            <a:xfrm>
              <a:off x="1297" y="428"/>
              <a:ext cx="113" cy="69"/>
            </a:xfrm>
            <a:custGeom>
              <a:avLst/>
              <a:gdLst>
                <a:gd name="txL" fmla="*/ 0 w 131"/>
                <a:gd name="txT" fmla="*/ 0 h 98"/>
                <a:gd name="txR" fmla="*/ 131 w 131"/>
                <a:gd name="txB" fmla="*/ 98 h 98"/>
              </a:gdLst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txL" t="txT" r="txR" b="tx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3" name="Freeform 8"/>
            <p:cNvSpPr/>
            <p:nvPr/>
          </p:nvSpPr>
          <p:spPr>
            <a:xfrm>
              <a:off x="752" y="787"/>
              <a:ext cx="182" cy="79"/>
            </a:xfrm>
            <a:custGeom>
              <a:avLst/>
              <a:gdLst>
                <a:gd name="txL" fmla="*/ 0 w 212"/>
                <a:gd name="txT" fmla="*/ 0 h 112"/>
                <a:gd name="txR" fmla="*/ 212 w 212"/>
                <a:gd name="txB" fmla="*/ 112 h 112"/>
              </a:gdLst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txL" t="txT" r="txR" b="tx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4" name="Freeform 9"/>
            <p:cNvSpPr/>
            <p:nvPr/>
          </p:nvSpPr>
          <p:spPr>
            <a:xfrm>
              <a:off x="902" y="847"/>
              <a:ext cx="114" cy="38"/>
            </a:xfrm>
            <a:custGeom>
              <a:avLst/>
              <a:gdLst>
                <a:gd name="txL" fmla="*/ 0 w 133"/>
                <a:gd name="txT" fmla="*/ 0 h 54"/>
                <a:gd name="txR" fmla="*/ 133 w 133"/>
                <a:gd name="txB" fmla="*/ 54 h 54"/>
              </a:gdLst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txL" t="txT" r="txR" b="tx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5" name="Freeform 10"/>
            <p:cNvSpPr/>
            <p:nvPr/>
          </p:nvSpPr>
          <p:spPr>
            <a:xfrm>
              <a:off x="1023" y="871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6" name="Freeform 11"/>
            <p:cNvSpPr/>
            <p:nvPr/>
          </p:nvSpPr>
          <p:spPr>
            <a:xfrm>
              <a:off x="1087" y="874"/>
              <a:ext cx="14" cy="24"/>
            </a:xfrm>
            <a:custGeom>
              <a:avLst/>
              <a:gdLst>
                <a:gd name="txL" fmla="*/ 0 w 16"/>
                <a:gd name="txT" fmla="*/ 0 h 34"/>
                <a:gd name="txR" fmla="*/ 16 w 16"/>
                <a:gd name="txB" fmla="*/ 34 h 34"/>
              </a:gdLst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txL" t="txT" r="txR" b="tx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876" y="83"/>
              <a:ext cx="207" cy="82"/>
            </a:xfrm>
            <a:custGeom>
              <a:avLst/>
              <a:gdLst>
                <a:gd name="txL" fmla="*/ 0 w 240"/>
                <a:gd name="txT" fmla="*/ 0 h 117"/>
                <a:gd name="txR" fmla="*/ 240 w 240"/>
                <a:gd name="txB" fmla="*/ 117 h 117"/>
              </a:gdLst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txL" t="txT" r="txR" b="tx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8" name="Freeform 13"/>
            <p:cNvSpPr/>
            <p:nvPr/>
          </p:nvSpPr>
          <p:spPr>
            <a:xfrm>
              <a:off x="968" y="45"/>
              <a:ext cx="168" cy="56"/>
            </a:xfrm>
            <a:custGeom>
              <a:avLst/>
              <a:gdLst>
                <a:gd name="txL" fmla="*/ 0 w 194"/>
                <a:gd name="txT" fmla="*/ 0 h 80"/>
                <a:gd name="txR" fmla="*/ 194 w 194"/>
                <a:gd name="txB" fmla="*/ 80 h 80"/>
              </a:gdLst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txL" t="txT" r="txR" b="tx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09" name="Freeform 14"/>
            <p:cNvSpPr/>
            <p:nvPr/>
          </p:nvSpPr>
          <p:spPr>
            <a:xfrm>
              <a:off x="1204" y="110"/>
              <a:ext cx="268" cy="178"/>
            </a:xfrm>
            <a:custGeom>
              <a:avLst/>
              <a:gdLst>
                <a:gd name="txL" fmla="*/ 0 w 310"/>
                <a:gd name="txT" fmla="*/ 0 h 254"/>
                <a:gd name="txR" fmla="*/ 310 w 310"/>
                <a:gd name="txB" fmla="*/ 254 h 254"/>
              </a:gdLst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txL" t="txT" r="txR" b="tx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0" name="Freeform 15"/>
            <p:cNvSpPr/>
            <p:nvPr/>
          </p:nvSpPr>
          <p:spPr>
            <a:xfrm>
              <a:off x="1202" y="34"/>
              <a:ext cx="51" cy="34"/>
            </a:xfrm>
            <a:custGeom>
              <a:avLst/>
              <a:gdLst>
                <a:gd name="txL" fmla="*/ 0 w 59"/>
                <a:gd name="txT" fmla="*/ 0 h 50"/>
                <a:gd name="txR" fmla="*/ 59 w 59"/>
                <a:gd name="txB" fmla="*/ 50 h 50"/>
              </a:gdLst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txL" t="txT" r="txR" b="tx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1" name="Freeform 16"/>
            <p:cNvSpPr/>
            <p:nvPr/>
          </p:nvSpPr>
          <p:spPr>
            <a:xfrm>
              <a:off x="1105" y="99"/>
              <a:ext cx="75" cy="39"/>
            </a:xfrm>
            <a:custGeom>
              <a:avLst/>
              <a:gdLst>
                <a:gd name="txL" fmla="*/ 0 w 86"/>
                <a:gd name="txT" fmla="*/ 0 h 57"/>
                <a:gd name="txR" fmla="*/ 86 w 86"/>
                <a:gd name="txB" fmla="*/ 57 h 57"/>
              </a:gdLst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txL" t="txT" r="txR" b="tx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2" name="Freeform 17"/>
            <p:cNvSpPr/>
            <p:nvPr/>
          </p:nvSpPr>
          <p:spPr>
            <a:xfrm>
              <a:off x="1184" y="107"/>
              <a:ext cx="62" cy="23"/>
            </a:xfrm>
            <a:custGeom>
              <a:avLst/>
              <a:gdLst>
                <a:gd name="txL" fmla="*/ 0 w 73"/>
                <a:gd name="txT" fmla="*/ 0 h 34"/>
                <a:gd name="txR" fmla="*/ 73 w 73"/>
                <a:gd name="txB" fmla="*/ 34 h 34"/>
              </a:gdLst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txL" t="txT" r="txR" b="tx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3" name="Freeform 18"/>
            <p:cNvSpPr/>
            <p:nvPr/>
          </p:nvSpPr>
          <p:spPr>
            <a:xfrm>
              <a:off x="1150" y="73"/>
              <a:ext cx="74" cy="32"/>
            </a:xfrm>
            <a:custGeom>
              <a:avLst/>
              <a:gdLst>
                <a:gd name="txL" fmla="*/ 0 w 85"/>
                <a:gd name="txT" fmla="*/ 0 h 45"/>
                <a:gd name="txR" fmla="*/ 85 w 85"/>
                <a:gd name="txB" fmla="*/ 45 h 45"/>
              </a:gdLst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txL" t="txT" r="txR" b="tx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4" name="Freeform 19"/>
            <p:cNvSpPr/>
            <p:nvPr/>
          </p:nvSpPr>
          <p:spPr>
            <a:xfrm>
              <a:off x="1119" y="43"/>
              <a:ext cx="51" cy="22"/>
            </a:xfrm>
            <a:custGeom>
              <a:avLst/>
              <a:gdLst>
                <a:gd name="txL" fmla="*/ 0 w 58"/>
                <a:gd name="txT" fmla="*/ 0 h 31"/>
                <a:gd name="txR" fmla="*/ 58 w 58"/>
                <a:gd name="txB" fmla="*/ 31 h 31"/>
              </a:gdLst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txL" t="txT" r="txR" b="tx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5" name="Freeform 20"/>
            <p:cNvSpPr/>
            <p:nvPr/>
          </p:nvSpPr>
          <p:spPr>
            <a:xfrm>
              <a:off x="1250" y="46"/>
              <a:ext cx="131" cy="72"/>
            </a:xfrm>
            <a:custGeom>
              <a:avLst/>
              <a:gdLst>
                <a:gd name="txL" fmla="*/ 0 w 152"/>
                <a:gd name="txT" fmla="*/ 0 h 102"/>
                <a:gd name="txR" fmla="*/ 152 w 152"/>
                <a:gd name="txB" fmla="*/ 102 h 102"/>
              </a:gdLst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txL" t="txT" r="txR" b="tx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6" name="Freeform 21"/>
            <p:cNvSpPr/>
            <p:nvPr/>
          </p:nvSpPr>
          <p:spPr>
            <a:xfrm>
              <a:off x="0" y="275"/>
              <a:ext cx="29" cy="14"/>
            </a:xfrm>
            <a:custGeom>
              <a:avLst/>
              <a:gdLst>
                <a:gd name="txL" fmla="*/ 0 w 34"/>
                <a:gd name="txT" fmla="*/ 0 h 20"/>
                <a:gd name="txR" fmla="*/ 34 w 34"/>
                <a:gd name="txB" fmla="*/ 20 h 20"/>
              </a:gdLst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txL" t="txT" r="txR" b="tx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7" name="Freeform 22"/>
            <p:cNvSpPr/>
            <p:nvPr/>
          </p:nvSpPr>
          <p:spPr>
            <a:xfrm>
              <a:off x="871" y="753"/>
              <a:ext cx="18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8" name="Freeform 23"/>
            <p:cNvSpPr/>
            <p:nvPr/>
          </p:nvSpPr>
          <p:spPr>
            <a:xfrm>
              <a:off x="874" y="776"/>
              <a:ext cx="19" cy="11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19" name="Freeform 24"/>
            <p:cNvSpPr/>
            <p:nvPr/>
          </p:nvSpPr>
          <p:spPr>
            <a:xfrm>
              <a:off x="1109" y="899"/>
              <a:ext cx="17" cy="12"/>
            </a:xfrm>
            <a:custGeom>
              <a:avLst/>
              <a:gdLst>
                <a:gd name="txL" fmla="*/ 0 w 21"/>
                <a:gd name="txT" fmla="*/ 0 h 16"/>
                <a:gd name="txR" fmla="*/ 21 w 21"/>
                <a:gd name="txB" fmla="*/ 16 h 16"/>
              </a:gdLst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txL" t="txT" r="txR" b="tx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0" name="Freeform 25"/>
            <p:cNvSpPr/>
            <p:nvPr/>
          </p:nvSpPr>
          <p:spPr>
            <a:xfrm>
              <a:off x="1251" y="447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1" name="Freeform 26"/>
            <p:cNvSpPr/>
            <p:nvPr/>
          </p:nvSpPr>
          <p:spPr>
            <a:xfrm>
              <a:off x="1136" y="255"/>
              <a:ext cx="44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2" name="Freeform 27"/>
            <p:cNvSpPr/>
            <p:nvPr/>
          </p:nvSpPr>
          <p:spPr>
            <a:xfrm>
              <a:off x="1211" y="88"/>
              <a:ext cx="45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3" name="Freeform 28"/>
            <p:cNvSpPr/>
            <p:nvPr/>
          </p:nvSpPr>
          <p:spPr>
            <a:xfrm>
              <a:off x="1284" y="189"/>
              <a:ext cx="43" cy="17"/>
            </a:xfrm>
            <a:custGeom>
              <a:avLst/>
              <a:gdLst>
                <a:gd name="txL" fmla="*/ 0 w 51"/>
                <a:gd name="txT" fmla="*/ 0 h 24"/>
                <a:gd name="txR" fmla="*/ 51 w 51"/>
                <a:gd name="txB" fmla="*/ 24 h 24"/>
              </a:gdLst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txL" t="txT" r="txR" b="tx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4" name="Freeform 29"/>
            <p:cNvSpPr/>
            <p:nvPr/>
          </p:nvSpPr>
          <p:spPr>
            <a:xfrm>
              <a:off x="1302" y="0"/>
              <a:ext cx="801" cy="323"/>
            </a:xfrm>
            <a:custGeom>
              <a:avLst/>
              <a:gdLst>
                <a:gd name="txL" fmla="*/ 0 w 929"/>
                <a:gd name="txT" fmla="*/ 0 h 462"/>
                <a:gd name="txR" fmla="*/ 929 w 929"/>
                <a:gd name="txB" fmla="*/ 462 h 462"/>
              </a:gdLst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txL" t="txT" r="txR" b="tx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5" name="Freeform 30"/>
            <p:cNvSpPr/>
            <p:nvPr/>
          </p:nvSpPr>
          <p:spPr>
            <a:xfrm>
              <a:off x="1547" y="172"/>
              <a:ext cx="45" cy="22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6" name="Freeform 31"/>
            <p:cNvSpPr/>
            <p:nvPr/>
          </p:nvSpPr>
          <p:spPr>
            <a:xfrm>
              <a:off x="1873" y="234"/>
              <a:ext cx="147" cy="50"/>
            </a:xfrm>
            <a:custGeom>
              <a:avLst/>
              <a:gdLst>
                <a:gd name="txL" fmla="*/ 0 w 172"/>
                <a:gd name="txT" fmla="*/ 0 h 72"/>
                <a:gd name="txR" fmla="*/ 172 w 172"/>
                <a:gd name="txB" fmla="*/ 72 h 72"/>
              </a:gdLst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txL" t="txT" r="txR" b="tx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7" name="Freeform 32"/>
            <p:cNvSpPr/>
            <p:nvPr/>
          </p:nvSpPr>
          <p:spPr>
            <a:xfrm>
              <a:off x="1989" y="81"/>
              <a:ext cx="45" cy="23"/>
            </a:xfrm>
            <a:custGeom>
              <a:avLst/>
              <a:gdLst>
                <a:gd name="txL" fmla="*/ 0 w 52"/>
                <a:gd name="txT" fmla="*/ 0 h 32"/>
                <a:gd name="txR" fmla="*/ 52 w 52"/>
                <a:gd name="txB" fmla="*/ 32 h 32"/>
              </a:gdLst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txL" t="txT" r="txR" b="tx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8" name="Freeform 33"/>
            <p:cNvSpPr/>
            <p:nvPr/>
          </p:nvSpPr>
          <p:spPr>
            <a:xfrm>
              <a:off x="2298" y="51"/>
              <a:ext cx="178" cy="59"/>
            </a:xfrm>
            <a:custGeom>
              <a:avLst/>
              <a:gdLst>
                <a:gd name="txL" fmla="*/ 0 w 206"/>
                <a:gd name="txT" fmla="*/ 0 h 85"/>
                <a:gd name="txR" fmla="*/ 206 w 206"/>
                <a:gd name="txB" fmla="*/ 85 h 85"/>
              </a:gdLst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txL" t="txT" r="txR" b="tx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29" name="Freeform 34"/>
            <p:cNvSpPr/>
            <p:nvPr/>
          </p:nvSpPr>
          <p:spPr>
            <a:xfrm>
              <a:off x="2410" y="82"/>
              <a:ext cx="55" cy="20"/>
            </a:xfrm>
            <a:custGeom>
              <a:avLst/>
              <a:gdLst>
                <a:gd name="txL" fmla="*/ 0 w 64"/>
                <a:gd name="txT" fmla="*/ 0 h 28"/>
                <a:gd name="txR" fmla="*/ 64 w 64"/>
                <a:gd name="txB" fmla="*/ 28 h 28"/>
              </a:gdLst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txL" t="txT" r="txR" b="tx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0" name="Freeform 35"/>
            <p:cNvSpPr/>
            <p:nvPr/>
          </p:nvSpPr>
          <p:spPr>
            <a:xfrm>
              <a:off x="2074" y="337"/>
              <a:ext cx="125" cy="123"/>
            </a:xfrm>
            <a:custGeom>
              <a:avLst/>
              <a:gdLst>
                <a:gd name="txL" fmla="*/ 0 w 146"/>
                <a:gd name="txT" fmla="*/ 0 h 176"/>
                <a:gd name="txR" fmla="*/ 146 w 146"/>
                <a:gd name="txB" fmla="*/ 176 h 176"/>
              </a:gdLst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txL" t="txT" r="txR" b="tx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1" name="Freeform 36"/>
            <p:cNvSpPr/>
            <p:nvPr/>
          </p:nvSpPr>
          <p:spPr>
            <a:xfrm>
              <a:off x="2012" y="381"/>
              <a:ext cx="79" cy="64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txL" t="txT" r="txR" b="tx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2" name="Freeform 37"/>
            <p:cNvSpPr/>
            <p:nvPr/>
          </p:nvSpPr>
          <p:spPr>
            <a:xfrm>
              <a:off x="3951" y="1450"/>
              <a:ext cx="545" cy="463"/>
            </a:xfrm>
            <a:custGeom>
              <a:avLst/>
              <a:gdLst>
                <a:gd name="txL" fmla="*/ 0 w 633"/>
                <a:gd name="txT" fmla="*/ 0 h 660"/>
                <a:gd name="txR" fmla="*/ 633 w 633"/>
                <a:gd name="txB" fmla="*/ 660 h 660"/>
              </a:gdLst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txL" t="txT" r="txR" b="tx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3" name="Freeform 38"/>
            <p:cNvSpPr/>
            <p:nvPr/>
          </p:nvSpPr>
          <p:spPr>
            <a:xfrm>
              <a:off x="4120" y="1206"/>
              <a:ext cx="367" cy="196"/>
            </a:xfrm>
            <a:custGeom>
              <a:avLst/>
              <a:gdLst>
                <a:gd name="txL" fmla="*/ 0 w 426"/>
                <a:gd name="txT" fmla="*/ 0 h 280"/>
                <a:gd name="txR" fmla="*/ 426 w 426"/>
                <a:gd name="txB" fmla="*/ 280 h 280"/>
              </a:gdLst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txL" t="txT" r="txR" b="tx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4" name="Freeform 39"/>
            <p:cNvSpPr/>
            <p:nvPr/>
          </p:nvSpPr>
          <p:spPr>
            <a:xfrm>
              <a:off x="4395" y="1928"/>
              <a:ext cx="52" cy="54"/>
            </a:xfrm>
            <a:custGeom>
              <a:avLst/>
              <a:gdLst>
                <a:gd name="txL" fmla="*/ 0 w 60"/>
                <a:gd name="txT" fmla="*/ 0 h 78"/>
                <a:gd name="txR" fmla="*/ 60 w 60"/>
                <a:gd name="txB" fmla="*/ 78 h 78"/>
              </a:gdLst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txL" t="txT" r="txR" b="tx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5" name="Freeform 40"/>
            <p:cNvSpPr/>
            <p:nvPr/>
          </p:nvSpPr>
          <p:spPr>
            <a:xfrm>
              <a:off x="4551" y="1844"/>
              <a:ext cx="189" cy="79"/>
            </a:xfrm>
            <a:custGeom>
              <a:avLst/>
              <a:gdLst>
                <a:gd name="txL" fmla="*/ 0 w 219"/>
                <a:gd name="txT" fmla="*/ 0 h 113"/>
                <a:gd name="txR" fmla="*/ 219 w 219"/>
                <a:gd name="txB" fmla="*/ 113 h 113"/>
              </a:gdLst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txL" t="txT" r="txR" b="tx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6" name="Freeform 41"/>
            <p:cNvSpPr/>
            <p:nvPr/>
          </p:nvSpPr>
          <p:spPr>
            <a:xfrm>
              <a:off x="4747" y="1797"/>
              <a:ext cx="119" cy="86"/>
            </a:xfrm>
            <a:custGeom>
              <a:avLst/>
              <a:gdLst>
                <a:gd name="txL" fmla="*/ 0 w 139"/>
                <a:gd name="txT" fmla="*/ 0 h 122"/>
                <a:gd name="txR" fmla="*/ 139 w 139"/>
                <a:gd name="txB" fmla="*/ 122 h 122"/>
              </a:gdLst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txL" t="txT" r="txR" b="tx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7" name="Freeform 42"/>
            <p:cNvSpPr/>
            <p:nvPr/>
          </p:nvSpPr>
          <p:spPr>
            <a:xfrm>
              <a:off x="4810" y="1759"/>
              <a:ext cx="43" cy="24"/>
            </a:xfrm>
            <a:custGeom>
              <a:avLst/>
              <a:gdLst>
                <a:gd name="txL" fmla="*/ 0 w 49"/>
                <a:gd name="txT" fmla="*/ 0 h 35"/>
                <a:gd name="txR" fmla="*/ 49 w 49"/>
                <a:gd name="txB" fmla="*/ 35 h 35"/>
              </a:gdLst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txL" t="txT" r="txR" b="tx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8" name="Freeform 43"/>
            <p:cNvSpPr/>
            <p:nvPr/>
          </p:nvSpPr>
          <p:spPr>
            <a:xfrm>
              <a:off x="2828" y="1304"/>
              <a:ext cx="142" cy="188"/>
            </a:xfrm>
            <a:custGeom>
              <a:avLst/>
              <a:gdLst>
                <a:gd name="txL" fmla="*/ 0 w 164"/>
                <a:gd name="txT" fmla="*/ 0 h 268"/>
                <a:gd name="txR" fmla="*/ 164 w 164"/>
                <a:gd name="txB" fmla="*/ 268 h 268"/>
              </a:gdLst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txL" t="txT" r="txR" b="tx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39" name="Freeform 44"/>
            <p:cNvSpPr/>
            <p:nvPr/>
          </p:nvSpPr>
          <p:spPr>
            <a:xfrm>
              <a:off x="3440" y="1013"/>
              <a:ext cx="57" cy="57"/>
            </a:xfrm>
            <a:custGeom>
              <a:avLst/>
              <a:gdLst>
                <a:gd name="txL" fmla="*/ 0 w 66"/>
                <a:gd name="txT" fmla="*/ 0 h 81"/>
                <a:gd name="txR" fmla="*/ 66 w 66"/>
                <a:gd name="txB" fmla="*/ 81 h 81"/>
              </a:gdLst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txL" t="txT" r="txR" b="tx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0" name="Freeform 45"/>
            <p:cNvSpPr/>
            <p:nvPr/>
          </p:nvSpPr>
          <p:spPr>
            <a:xfrm>
              <a:off x="3823" y="1074"/>
              <a:ext cx="128" cy="171"/>
            </a:xfrm>
            <a:custGeom>
              <a:avLst/>
              <a:gdLst>
                <a:gd name="txL" fmla="*/ 0 w 148"/>
                <a:gd name="txT" fmla="*/ 0 h 244"/>
                <a:gd name="txR" fmla="*/ 148 w 148"/>
                <a:gd name="txB" fmla="*/ 244 h 244"/>
              </a:gdLst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txL" t="txT" r="txR" b="tx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1" name="Freeform 46"/>
            <p:cNvSpPr/>
            <p:nvPr/>
          </p:nvSpPr>
          <p:spPr>
            <a:xfrm>
              <a:off x="3715" y="1021"/>
              <a:ext cx="83" cy="128"/>
            </a:xfrm>
            <a:custGeom>
              <a:avLst/>
              <a:gdLst>
                <a:gd name="txL" fmla="*/ 0 w 96"/>
                <a:gd name="txT" fmla="*/ 0 h 183"/>
                <a:gd name="txR" fmla="*/ 96 w 96"/>
                <a:gd name="txB" fmla="*/ 183 h 183"/>
              </a:gdLst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txL" t="txT" r="txR" b="tx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2" name="Freeform 47"/>
            <p:cNvSpPr/>
            <p:nvPr/>
          </p:nvSpPr>
          <p:spPr>
            <a:xfrm>
              <a:off x="3771" y="1124"/>
              <a:ext cx="46" cy="122"/>
            </a:xfrm>
            <a:custGeom>
              <a:avLst/>
              <a:gdLst>
                <a:gd name="txL" fmla="*/ 0 w 54"/>
                <a:gd name="txT" fmla="*/ 0 h 175"/>
                <a:gd name="txR" fmla="*/ 54 w 54"/>
                <a:gd name="txB" fmla="*/ 175 h 175"/>
              </a:gdLst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txL" t="txT" r="txR" b="tx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3" name="Freeform 48"/>
            <p:cNvSpPr/>
            <p:nvPr/>
          </p:nvSpPr>
          <p:spPr>
            <a:xfrm>
              <a:off x="3823" y="1252"/>
              <a:ext cx="75" cy="50"/>
            </a:xfrm>
            <a:custGeom>
              <a:avLst/>
              <a:gdLst>
                <a:gd name="txL" fmla="*/ 0 w 86"/>
                <a:gd name="txT" fmla="*/ 0 h 73"/>
                <a:gd name="txR" fmla="*/ 86 w 86"/>
                <a:gd name="txB" fmla="*/ 73 h 73"/>
              </a:gdLst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txL" t="txT" r="txR" b="tx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4" name="Freeform 49"/>
            <p:cNvSpPr/>
            <p:nvPr/>
          </p:nvSpPr>
          <p:spPr>
            <a:xfrm>
              <a:off x="3943" y="1163"/>
              <a:ext cx="95" cy="109"/>
            </a:xfrm>
            <a:custGeom>
              <a:avLst/>
              <a:gdLst>
                <a:gd name="txL" fmla="*/ 0 w 111"/>
                <a:gd name="txT" fmla="*/ 0 h 156"/>
                <a:gd name="txR" fmla="*/ 111 w 111"/>
                <a:gd name="txB" fmla="*/ 156 h 156"/>
              </a:gdLst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txL" t="txT" r="txR" b="tx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5" name="Freeform 50"/>
            <p:cNvSpPr/>
            <p:nvPr/>
          </p:nvSpPr>
          <p:spPr>
            <a:xfrm>
              <a:off x="3911" y="772"/>
              <a:ext cx="25" cy="67"/>
            </a:xfrm>
            <a:custGeom>
              <a:avLst/>
              <a:gdLst>
                <a:gd name="txL" fmla="*/ 0 w 30"/>
                <a:gd name="txT" fmla="*/ 0 h 94"/>
                <a:gd name="txR" fmla="*/ 30 w 30"/>
                <a:gd name="txB" fmla="*/ 94 h 94"/>
              </a:gdLst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txL" t="txT" r="txR" b="tx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6" name="Freeform 51"/>
            <p:cNvSpPr/>
            <p:nvPr/>
          </p:nvSpPr>
          <p:spPr>
            <a:xfrm>
              <a:off x="3927" y="883"/>
              <a:ext cx="70" cy="111"/>
            </a:xfrm>
            <a:custGeom>
              <a:avLst/>
              <a:gdLst>
                <a:gd name="txL" fmla="*/ 0 w 81"/>
                <a:gd name="txT" fmla="*/ 0 h 158"/>
                <a:gd name="txR" fmla="*/ 81 w 81"/>
                <a:gd name="txB" fmla="*/ 158 h 158"/>
              </a:gdLst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txL" t="txT" r="txR" b="tx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7" name="Freeform 52"/>
            <p:cNvSpPr/>
            <p:nvPr/>
          </p:nvSpPr>
          <p:spPr>
            <a:xfrm>
              <a:off x="3976" y="1029"/>
              <a:ext cx="74" cy="74"/>
            </a:xfrm>
            <a:custGeom>
              <a:avLst/>
              <a:gdLst>
                <a:gd name="txL" fmla="*/ 0 w 85"/>
                <a:gd name="txT" fmla="*/ 0 h 105"/>
                <a:gd name="txR" fmla="*/ 85 w 85"/>
                <a:gd name="txB" fmla="*/ 105 h 105"/>
              </a:gdLst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txL" t="txT" r="txR" b="tx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8" name="Freeform 53"/>
            <p:cNvSpPr/>
            <p:nvPr/>
          </p:nvSpPr>
          <p:spPr>
            <a:xfrm>
              <a:off x="4064" y="1161"/>
              <a:ext cx="33" cy="46"/>
            </a:xfrm>
            <a:custGeom>
              <a:avLst/>
              <a:gdLst>
                <a:gd name="txL" fmla="*/ 0 w 38"/>
                <a:gd name="txT" fmla="*/ 0 h 66"/>
                <a:gd name="txR" fmla="*/ 38 w 38"/>
                <a:gd name="txB" fmla="*/ 66 h 66"/>
              </a:gdLst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txL" t="txT" r="txR" b="tx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49" name="Freeform 54"/>
            <p:cNvSpPr/>
            <p:nvPr/>
          </p:nvSpPr>
          <p:spPr>
            <a:xfrm>
              <a:off x="4045" y="1238"/>
              <a:ext cx="21" cy="16"/>
            </a:xfrm>
            <a:custGeom>
              <a:avLst/>
              <a:gdLst>
                <a:gd name="txL" fmla="*/ 0 w 24"/>
                <a:gd name="txT" fmla="*/ 0 h 23"/>
                <a:gd name="txR" fmla="*/ 24 w 24"/>
                <a:gd name="txB" fmla="*/ 23 h 23"/>
              </a:gdLst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txL" t="txT" r="txR" b="tx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0" name="Freeform 55"/>
            <p:cNvSpPr/>
            <p:nvPr/>
          </p:nvSpPr>
          <p:spPr>
            <a:xfrm>
              <a:off x="4076" y="1228"/>
              <a:ext cx="52" cy="35"/>
            </a:xfrm>
            <a:custGeom>
              <a:avLst/>
              <a:gdLst>
                <a:gd name="txL" fmla="*/ 0 w 60"/>
                <a:gd name="txT" fmla="*/ 0 h 49"/>
                <a:gd name="txR" fmla="*/ 60 w 60"/>
                <a:gd name="txB" fmla="*/ 49 h 49"/>
              </a:gdLst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txL" t="txT" r="txR" b="tx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1" name="Freeform 56"/>
            <p:cNvSpPr/>
            <p:nvPr/>
          </p:nvSpPr>
          <p:spPr>
            <a:xfrm>
              <a:off x="4156" y="1294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2" name="Freeform 57"/>
            <p:cNvSpPr/>
            <p:nvPr/>
          </p:nvSpPr>
          <p:spPr>
            <a:xfrm>
              <a:off x="4463" y="1255"/>
              <a:ext cx="53" cy="44"/>
            </a:xfrm>
            <a:custGeom>
              <a:avLst/>
              <a:gdLst>
                <a:gd name="txL" fmla="*/ 0 w 61"/>
                <a:gd name="txT" fmla="*/ 0 h 63"/>
                <a:gd name="txR" fmla="*/ 61 w 61"/>
                <a:gd name="txB" fmla="*/ 63 h 63"/>
              </a:gdLst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txL" t="txT" r="txR" b="tx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3" name="Freeform 58"/>
            <p:cNvSpPr/>
            <p:nvPr/>
          </p:nvSpPr>
          <p:spPr>
            <a:xfrm>
              <a:off x="4006" y="1310"/>
              <a:ext cx="53" cy="47"/>
            </a:xfrm>
            <a:custGeom>
              <a:avLst/>
              <a:gdLst>
                <a:gd name="txL" fmla="*/ 0 w 61"/>
                <a:gd name="txT" fmla="*/ 0 h 67"/>
                <a:gd name="txR" fmla="*/ 61 w 61"/>
                <a:gd name="txB" fmla="*/ 67 h 67"/>
              </a:gdLst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txL" t="txT" r="txR" b="tx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4" name="Freeform 59"/>
            <p:cNvSpPr/>
            <p:nvPr/>
          </p:nvSpPr>
          <p:spPr>
            <a:xfrm>
              <a:off x="3950" y="1328"/>
              <a:ext cx="37" cy="25"/>
            </a:xfrm>
            <a:custGeom>
              <a:avLst/>
              <a:gdLst>
                <a:gd name="txL" fmla="*/ 0 w 43"/>
                <a:gd name="txT" fmla="*/ 0 h 36"/>
                <a:gd name="txR" fmla="*/ 43 w 43"/>
                <a:gd name="txB" fmla="*/ 36 h 36"/>
              </a:gdLst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txL" t="txT" r="txR" b="tx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5" name="Freeform 60"/>
            <p:cNvSpPr/>
            <p:nvPr/>
          </p:nvSpPr>
          <p:spPr>
            <a:xfrm>
              <a:off x="3926" y="1300"/>
              <a:ext cx="27" cy="29"/>
            </a:xfrm>
            <a:custGeom>
              <a:avLst/>
              <a:gdLst>
                <a:gd name="txL" fmla="*/ 0 w 32"/>
                <a:gd name="txT" fmla="*/ 0 h 41"/>
                <a:gd name="txR" fmla="*/ 32 w 32"/>
                <a:gd name="txB" fmla="*/ 41 h 41"/>
              </a:gdLst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txL" t="txT" r="txR" b="tx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6" name="Freeform 61"/>
            <p:cNvSpPr/>
            <p:nvPr/>
          </p:nvSpPr>
          <p:spPr>
            <a:xfrm>
              <a:off x="3965" y="1311"/>
              <a:ext cx="39" cy="22"/>
            </a:xfrm>
            <a:custGeom>
              <a:avLst/>
              <a:gdLst>
                <a:gd name="txL" fmla="*/ 0 w 45"/>
                <a:gd name="txT" fmla="*/ 0 h 32"/>
                <a:gd name="txR" fmla="*/ 45 w 45"/>
                <a:gd name="txB" fmla="*/ 32 h 32"/>
              </a:gdLst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txL" t="txT" r="txR" b="tx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7" name="Freeform 62"/>
            <p:cNvSpPr/>
            <p:nvPr/>
          </p:nvSpPr>
          <p:spPr>
            <a:xfrm>
              <a:off x="3908" y="1000"/>
              <a:ext cx="31" cy="52"/>
            </a:xfrm>
            <a:custGeom>
              <a:avLst/>
              <a:gdLst>
                <a:gd name="txL" fmla="*/ 0 w 35"/>
                <a:gd name="txT" fmla="*/ 0 h 74"/>
                <a:gd name="txR" fmla="*/ 35 w 35"/>
                <a:gd name="txB" fmla="*/ 74 h 74"/>
              </a:gdLst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txL" t="txT" r="txR" b="tx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8" name="Freeform 63"/>
            <p:cNvSpPr/>
            <p:nvPr/>
          </p:nvSpPr>
          <p:spPr>
            <a:xfrm>
              <a:off x="3967" y="992"/>
              <a:ext cx="22" cy="51"/>
            </a:xfrm>
            <a:custGeom>
              <a:avLst/>
              <a:gdLst>
                <a:gd name="txL" fmla="*/ 0 w 25"/>
                <a:gd name="txT" fmla="*/ 0 h 73"/>
                <a:gd name="txR" fmla="*/ 25 w 25"/>
                <a:gd name="txB" fmla="*/ 73 h 73"/>
              </a:gdLst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txL" t="txT" r="txR" b="tx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59" name="Freeform 64"/>
            <p:cNvSpPr/>
            <p:nvPr/>
          </p:nvSpPr>
          <p:spPr>
            <a:xfrm>
              <a:off x="3992" y="976"/>
              <a:ext cx="12" cy="23"/>
            </a:xfrm>
            <a:custGeom>
              <a:avLst/>
              <a:gdLst>
                <a:gd name="txL" fmla="*/ 0 w 14"/>
                <a:gd name="txT" fmla="*/ 0 h 33"/>
                <a:gd name="txR" fmla="*/ 14 w 14"/>
                <a:gd name="txB" fmla="*/ 33 h 33"/>
              </a:gdLst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txL" t="txT" r="txR" b="tx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0" name="Freeform 65"/>
            <p:cNvSpPr/>
            <p:nvPr/>
          </p:nvSpPr>
          <p:spPr>
            <a:xfrm>
              <a:off x="4004" y="987"/>
              <a:ext cx="24" cy="45"/>
            </a:xfrm>
            <a:custGeom>
              <a:avLst/>
              <a:gdLst>
                <a:gd name="txL" fmla="*/ 0 w 28"/>
                <a:gd name="txT" fmla="*/ 0 h 64"/>
                <a:gd name="txR" fmla="*/ 28 w 28"/>
                <a:gd name="txB" fmla="*/ 64 h 64"/>
              </a:gdLst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txL" t="txT" r="txR" b="tx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1" name="Freeform 66"/>
            <p:cNvSpPr/>
            <p:nvPr/>
          </p:nvSpPr>
          <p:spPr>
            <a:xfrm>
              <a:off x="3694" y="1052"/>
              <a:ext cx="14" cy="25"/>
            </a:xfrm>
            <a:custGeom>
              <a:avLst/>
              <a:gdLst>
                <a:gd name="txL" fmla="*/ 0 w 16"/>
                <a:gd name="txT" fmla="*/ 0 h 36"/>
                <a:gd name="txR" fmla="*/ 16 w 16"/>
                <a:gd name="txB" fmla="*/ 36 h 36"/>
              </a:gdLst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txL" t="txT" r="txR" b="tx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2" name="Freeform 67"/>
            <p:cNvSpPr/>
            <p:nvPr/>
          </p:nvSpPr>
          <p:spPr>
            <a:xfrm>
              <a:off x="3683" y="1030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3" name="Freeform 68"/>
            <p:cNvSpPr/>
            <p:nvPr/>
          </p:nvSpPr>
          <p:spPr>
            <a:xfrm>
              <a:off x="3678" y="1013"/>
              <a:ext cx="14" cy="14"/>
            </a:xfrm>
            <a:custGeom>
              <a:avLst/>
              <a:gdLst>
                <a:gd name="txL" fmla="*/ 0 w 16"/>
                <a:gd name="txT" fmla="*/ 0 h 19"/>
                <a:gd name="txR" fmla="*/ 16 w 16"/>
                <a:gd name="txB" fmla="*/ 19 h 19"/>
              </a:gdLst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txL" t="txT" r="txR" b="tx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4" name="Freeform 69"/>
            <p:cNvSpPr/>
            <p:nvPr/>
          </p:nvSpPr>
          <p:spPr>
            <a:xfrm>
              <a:off x="3664" y="976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5" name="Freeform 70"/>
            <p:cNvSpPr/>
            <p:nvPr/>
          </p:nvSpPr>
          <p:spPr>
            <a:xfrm>
              <a:off x="3667" y="999"/>
              <a:ext cx="18" cy="13"/>
            </a:xfrm>
            <a:custGeom>
              <a:avLst/>
              <a:gdLst>
                <a:gd name="txL" fmla="*/ 0 w 22"/>
                <a:gd name="txT" fmla="*/ 0 h 18"/>
                <a:gd name="txR" fmla="*/ 22 w 22"/>
                <a:gd name="txB" fmla="*/ 18 h 18"/>
              </a:gdLst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txL" t="txT" r="txR" b="tx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6" name="Freeform 71"/>
            <p:cNvSpPr/>
            <p:nvPr/>
          </p:nvSpPr>
          <p:spPr>
            <a:xfrm>
              <a:off x="4628" y="1582"/>
              <a:ext cx="52" cy="56"/>
            </a:xfrm>
            <a:custGeom>
              <a:avLst/>
              <a:gdLst>
                <a:gd name="txL" fmla="*/ 0 w 60"/>
                <a:gd name="txT" fmla="*/ 0 h 81"/>
                <a:gd name="txR" fmla="*/ 60 w 60"/>
                <a:gd name="txB" fmla="*/ 81 h 81"/>
              </a:gdLst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txL" t="txT" r="txR" b="tx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7" name="Freeform 72"/>
            <p:cNvSpPr/>
            <p:nvPr/>
          </p:nvSpPr>
          <p:spPr>
            <a:xfrm>
              <a:off x="4894" y="1536"/>
              <a:ext cx="61" cy="43"/>
            </a:xfrm>
            <a:custGeom>
              <a:avLst/>
              <a:gdLst>
                <a:gd name="txL" fmla="*/ 0 w 71"/>
                <a:gd name="txT" fmla="*/ 0 h 61"/>
                <a:gd name="txR" fmla="*/ 71 w 71"/>
                <a:gd name="txB" fmla="*/ 61 h 61"/>
              </a:gdLst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txL" t="txT" r="txR" b="tx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8" name="Freeform 73"/>
            <p:cNvSpPr/>
            <p:nvPr/>
          </p:nvSpPr>
          <p:spPr>
            <a:xfrm>
              <a:off x="4710" y="1513"/>
              <a:ext cx="20" cy="21"/>
            </a:xfrm>
            <a:custGeom>
              <a:avLst/>
              <a:gdLst>
                <a:gd name="txL" fmla="*/ 0 w 23"/>
                <a:gd name="txT" fmla="*/ 0 h 30"/>
                <a:gd name="txR" fmla="*/ 23 w 23"/>
                <a:gd name="txB" fmla="*/ 30 h 30"/>
              </a:gdLst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txL" t="txT" r="txR" b="tx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69" name="Freeform 74"/>
            <p:cNvSpPr/>
            <p:nvPr/>
          </p:nvSpPr>
          <p:spPr>
            <a:xfrm>
              <a:off x="4701" y="1492"/>
              <a:ext cx="23" cy="16"/>
            </a:xfrm>
            <a:custGeom>
              <a:avLst/>
              <a:gdLst>
                <a:gd name="txL" fmla="*/ 0 w 26"/>
                <a:gd name="txT" fmla="*/ 0 h 23"/>
                <a:gd name="txR" fmla="*/ 26 w 26"/>
                <a:gd name="txB" fmla="*/ 23 h 23"/>
              </a:gdLst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txL" t="txT" r="txR" b="tx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0" name="Freeform 75"/>
            <p:cNvSpPr/>
            <p:nvPr/>
          </p:nvSpPr>
          <p:spPr>
            <a:xfrm>
              <a:off x="4525" y="1311"/>
              <a:ext cx="27" cy="31"/>
            </a:xfrm>
            <a:custGeom>
              <a:avLst/>
              <a:gdLst>
                <a:gd name="txL" fmla="*/ 0 w 32"/>
                <a:gd name="txT" fmla="*/ 0 h 44"/>
                <a:gd name="txR" fmla="*/ 32 w 32"/>
                <a:gd name="txB" fmla="*/ 44 h 44"/>
              </a:gdLst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txL" t="txT" r="txR" b="tx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1" name="Freeform 76"/>
            <p:cNvSpPr/>
            <p:nvPr/>
          </p:nvSpPr>
          <p:spPr>
            <a:xfrm>
              <a:off x="4564" y="1351"/>
              <a:ext cx="30" cy="31"/>
            </a:xfrm>
            <a:custGeom>
              <a:avLst/>
              <a:gdLst>
                <a:gd name="txL" fmla="*/ 0 w 34"/>
                <a:gd name="txT" fmla="*/ 0 h 44"/>
                <a:gd name="txR" fmla="*/ 34 w 34"/>
                <a:gd name="txB" fmla="*/ 44 h 44"/>
              </a:gdLst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txL" t="txT" r="txR" b="tx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2" name="Freeform 77"/>
            <p:cNvSpPr/>
            <p:nvPr/>
          </p:nvSpPr>
          <p:spPr>
            <a:xfrm>
              <a:off x="4595" y="1410"/>
              <a:ext cx="32" cy="26"/>
            </a:xfrm>
            <a:custGeom>
              <a:avLst/>
              <a:gdLst>
                <a:gd name="txL" fmla="*/ 0 w 38"/>
                <a:gd name="txT" fmla="*/ 0 h 37"/>
                <a:gd name="txR" fmla="*/ 38 w 38"/>
                <a:gd name="txB" fmla="*/ 37 h 37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txL" t="txT" r="txR" b="tx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3" name="Freeform 78"/>
            <p:cNvSpPr/>
            <p:nvPr/>
          </p:nvSpPr>
          <p:spPr>
            <a:xfrm>
              <a:off x="4634" y="1400"/>
              <a:ext cx="32" cy="25"/>
            </a:xfrm>
            <a:custGeom>
              <a:avLst/>
              <a:gdLst>
                <a:gd name="txL" fmla="*/ 0 w 38"/>
                <a:gd name="txT" fmla="*/ 0 h 34"/>
                <a:gd name="txR" fmla="*/ 38 w 38"/>
                <a:gd name="txB" fmla="*/ 34 h 34"/>
              </a:gdLst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txL" t="txT" r="txR" b="tx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4" name="Freeform 79"/>
            <p:cNvSpPr/>
            <p:nvPr/>
          </p:nvSpPr>
          <p:spPr>
            <a:xfrm>
              <a:off x="4623" y="1367"/>
              <a:ext cx="30" cy="19"/>
            </a:xfrm>
            <a:custGeom>
              <a:avLst/>
              <a:gdLst>
                <a:gd name="txL" fmla="*/ 0 w 35"/>
                <a:gd name="txT" fmla="*/ 0 h 27"/>
                <a:gd name="txR" fmla="*/ 35 w 35"/>
                <a:gd name="txB" fmla="*/ 27 h 27"/>
              </a:gdLst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txL" t="txT" r="txR" b="tx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5" name="Freeform 80"/>
            <p:cNvSpPr/>
            <p:nvPr/>
          </p:nvSpPr>
          <p:spPr>
            <a:xfrm>
              <a:off x="4593" y="1343"/>
              <a:ext cx="30" cy="33"/>
            </a:xfrm>
            <a:custGeom>
              <a:avLst/>
              <a:gdLst>
                <a:gd name="txL" fmla="*/ 0 w 35"/>
                <a:gd name="txT" fmla="*/ 0 h 47"/>
                <a:gd name="txR" fmla="*/ 35 w 35"/>
                <a:gd name="txB" fmla="*/ 47 h 47"/>
              </a:gdLst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txL" t="txT" r="txR" b="tx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6" name="Freeform 81"/>
            <p:cNvSpPr/>
            <p:nvPr/>
          </p:nvSpPr>
          <p:spPr>
            <a:xfrm>
              <a:off x="4556" y="1329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7" name="Freeform 82"/>
            <p:cNvSpPr/>
            <p:nvPr/>
          </p:nvSpPr>
          <p:spPr>
            <a:xfrm>
              <a:off x="4602" y="1378"/>
              <a:ext cx="27" cy="24"/>
            </a:xfrm>
            <a:custGeom>
              <a:avLst/>
              <a:gdLst>
                <a:gd name="txL" fmla="*/ 0 w 32"/>
                <a:gd name="txT" fmla="*/ 0 h 35"/>
                <a:gd name="txR" fmla="*/ 32 w 32"/>
                <a:gd name="txB" fmla="*/ 35 h 35"/>
              </a:gdLst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txL" t="txT" r="txR" b="tx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8" name="Freeform 83"/>
            <p:cNvSpPr/>
            <p:nvPr/>
          </p:nvSpPr>
          <p:spPr>
            <a:xfrm>
              <a:off x="2750" y="93"/>
              <a:ext cx="162" cy="101"/>
            </a:xfrm>
            <a:custGeom>
              <a:avLst/>
              <a:gdLst>
                <a:gd name="txL" fmla="*/ 0 w 189"/>
                <a:gd name="txT" fmla="*/ 0 h 144"/>
                <a:gd name="txR" fmla="*/ 189 w 189"/>
                <a:gd name="txB" fmla="*/ 144 h 144"/>
              </a:gdLst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txL" t="txT" r="txR" b="tx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79" name="Freeform 84"/>
            <p:cNvSpPr/>
            <p:nvPr/>
          </p:nvSpPr>
          <p:spPr>
            <a:xfrm>
              <a:off x="2847" y="191"/>
              <a:ext cx="46" cy="11"/>
            </a:xfrm>
            <a:custGeom>
              <a:avLst/>
              <a:gdLst>
                <a:gd name="txL" fmla="*/ 0 w 53"/>
                <a:gd name="txT" fmla="*/ 0 h 17"/>
                <a:gd name="txR" fmla="*/ 53 w 53"/>
                <a:gd name="txB" fmla="*/ 17 h 17"/>
              </a:gdLst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txL" t="txT" r="txR" b="tx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0" name="Freeform 85"/>
            <p:cNvSpPr/>
            <p:nvPr/>
          </p:nvSpPr>
          <p:spPr>
            <a:xfrm>
              <a:off x="3082" y="45"/>
              <a:ext cx="49" cy="26"/>
            </a:xfrm>
            <a:custGeom>
              <a:avLst/>
              <a:gdLst>
                <a:gd name="txL" fmla="*/ 0 w 57"/>
                <a:gd name="txT" fmla="*/ 0 h 37"/>
                <a:gd name="txR" fmla="*/ 57 w 57"/>
                <a:gd name="txB" fmla="*/ 37 h 37"/>
              </a:gdLst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txL" t="txT" r="txR" b="tx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1" name="Freeform 86"/>
            <p:cNvSpPr/>
            <p:nvPr/>
          </p:nvSpPr>
          <p:spPr>
            <a:xfrm>
              <a:off x="3117" y="57"/>
              <a:ext cx="58" cy="19"/>
            </a:xfrm>
            <a:custGeom>
              <a:avLst/>
              <a:gdLst>
                <a:gd name="txL" fmla="*/ 0 w 68"/>
                <a:gd name="txT" fmla="*/ 0 h 26"/>
                <a:gd name="txR" fmla="*/ 68 w 68"/>
                <a:gd name="txB" fmla="*/ 26 h 26"/>
              </a:gdLst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txL" t="txT" r="txR" b="tx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2" name="Freeform 87"/>
            <p:cNvSpPr/>
            <p:nvPr/>
          </p:nvSpPr>
          <p:spPr>
            <a:xfrm>
              <a:off x="3179" y="60"/>
              <a:ext cx="58" cy="30"/>
            </a:xfrm>
            <a:custGeom>
              <a:avLst/>
              <a:gdLst>
                <a:gd name="txL" fmla="*/ 0 w 66"/>
                <a:gd name="txT" fmla="*/ 0 h 43"/>
                <a:gd name="txR" fmla="*/ 66 w 66"/>
                <a:gd name="txB" fmla="*/ 43 h 43"/>
              </a:gdLst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txL" t="txT" r="txR" b="tx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3" name="Freeform 88"/>
            <p:cNvSpPr/>
            <p:nvPr/>
          </p:nvSpPr>
          <p:spPr>
            <a:xfrm>
              <a:off x="3581" y="85"/>
              <a:ext cx="101" cy="29"/>
            </a:xfrm>
            <a:custGeom>
              <a:avLst/>
              <a:gdLst>
                <a:gd name="txL" fmla="*/ 0 w 117"/>
                <a:gd name="txT" fmla="*/ 0 h 41"/>
                <a:gd name="txR" fmla="*/ 117 w 117"/>
                <a:gd name="txB" fmla="*/ 41 h 41"/>
              </a:gdLst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txL" t="txT" r="txR" b="tx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4" name="Freeform 89"/>
            <p:cNvSpPr/>
            <p:nvPr/>
          </p:nvSpPr>
          <p:spPr>
            <a:xfrm>
              <a:off x="3684" y="84"/>
              <a:ext cx="53" cy="23"/>
            </a:xfrm>
            <a:custGeom>
              <a:avLst/>
              <a:gdLst>
                <a:gd name="txL" fmla="*/ 0 w 62"/>
                <a:gd name="txT" fmla="*/ 0 h 32"/>
                <a:gd name="txR" fmla="*/ 62 w 62"/>
                <a:gd name="txB" fmla="*/ 32 h 32"/>
              </a:gdLst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txL" t="txT" r="txR" b="tx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5" name="Freeform 90"/>
            <p:cNvSpPr/>
            <p:nvPr/>
          </p:nvSpPr>
          <p:spPr>
            <a:xfrm>
              <a:off x="3660" y="111"/>
              <a:ext cx="42" cy="16"/>
            </a:xfrm>
            <a:custGeom>
              <a:avLst/>
              <a:gdLst>
                <a:gd name="txL" fmla="*/ 0 w 49"/>
                <a:gd name="txT" fmla="*/ 0 h 23"/>
                <a:gd name="txR" fmla="*/ 49 w 49"/>
                <a:gd name="txB" fmla="*/ 23 h 23"/>
              </a:gdLst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txL" t="txT" r="txR" b="tx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6" name="Freeform 91"/>
            <p:cNvSpPr/>
            <p:nvPr/>
          </p:nvSpPr>
          <p:spPr>
            <a:xfrm>
              <a:off x="3950" y="321"/>
              <a:ext cx="87" cy="106"/>
            </a:xfrm>
            <a:custGeom>
              <a:avLst/>
              <a:gdLst>
                <a:gd name="txL" fmla="*/ 0 w 102"/>
                <a:gd name="txT" fmla="*/ 0 h 152"/>
                <a:gd name="txR" fmla="*/ 102 w 102"/>
                <a:gd name="txB" fmla="*/ 152 h 152"/>
              </a:gdLst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txL" t="txT" r="txR" b="tx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7" name="Freeform 92"/>
            <p:cNvSpPr/>
            <p:nvPr/>
          </p:nvSpPr>
          <p:spPr>
            <a:xfrm>
              <a:off x="4020" y="431"/>
              <a:ext cx="63" cy="73"/>
            </a:xfrm>
            <a:custGeom>
              <a:avLst/>
              <a:gdLst>
                <a:gd name="txL" fmla="*/ 0 w 74"/>
                <a:gd name="txT" fmla="*/ 0 h 103"/>
                <a:gd name="txR" fmla="*/ 74 w 74"/>
                <a:gd name="txB" fmla="*/ 103 h 103"/>
              </a:gdLst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txL" t="txT" r="txR" b="tx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8" name="Freeform 93"/>
            <p:cNvSpPr/>
            <p:nvPr/>
          </p:nvSpPr>
          <p:spPr>
            <a:xfrm>
              <a:off x="3978" y="506"/>
              <a:ext cx="126" cy="176"/>
            </a:xfrm>
            <a:custGeom>
              <a:avLst/>
              <a:gdLst>
                <a:gd name="txL" fmla="*/ 0 w 146"/>
                <a:gd name="txT" fmla="*/ 0 h 252"/>
                <a:gd name="txR" fmla="*/ 146 w 146"/>
                <a:gd name="txB" fmla="*/ 252 h 252"/>
              </a:gdLst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txL" t="txT" r="txR" b="tx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89" name="Freeform 94"/>
            <p:cNvSpPr/>
            <p:nvPr/>
          </p:nvSpPr>
          <p:spPr>
            <a:xfrm>
              <a:off x="2758" y="35"/>
              <a:ext cx="60" cy="28"/>
            </a:xfrm>
            <a:custGeom>
              <a:avLst/>
              <a:gdLst>
                <a:gd name="txL" fmla="*/ 0 w 70"/>
                <a:gd name="txT" fmla="*/ 0 h 40"/>
                <a:gd name="txR" fmla="*/ 70 w 70"/>
                <a:gd name="txB" fmla="*/ 40 h 40"/>
              </a:gdLst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txL" t="txT" r="txR" b="tx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0" name="Freeform 95"/>
            <p:cNvSpPr/>
            <p:nvPr/>
          </p:nvSpPr>
          <p:spPr>
            <a:xfrm>
              <a:off x="2635" y="43"/>
              <a:ext cx="22" cy="21"/>
            </a:xfrm>
            <a:custGeom>
              <a:avLst/>
              <a:gdLst>
                <a:gd name="txL" fmla="*/ 0 w 26"/>
                <a:gd name="txT" fmla="*/ 0 h 29"/>
                <a:gd name="txR" fmla="*/ 26 w 26"/>
                <a:gd name="txB" fmla="*/ 29 h 29"/>
              </a:gdLst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txL" t="txT" r="txR" b="tx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1" name="Freeform 96"/>
            <p:cNvSpPr/>
            <p:nvPr/>
          </p:nvSpPr>
          <p:spPr>
            <a:xfrm>
              <a:off x="2663" y="42"/>
              <a:ext cx="42" cy="25"/>
            </a:xfrm>
            <a:custGeom>
              <a:avLst/>
              <a:gdLst>
                <a:gd name="txL" fmla="*/ 0 w 49"/>
                <a:gd name="txT" fmla="*/ 0 h 36"/>
                <a:gd name="txR" fmla="*/ 49 w 49"/>
                <a:gd name="txB" fmla="*/ 36 h 36"/>
              </a:gdLst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txL" t="txT" r="txR" b="tx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2" name="Freeform 97"/>
            <p:cNvSpPr/>
            <p:nvPr/>
          </p:nvSpPr>
          <p:spPr>
            <a:xfrm>
              <a:off x="2733" y="34"/>
              <a:ext cx="23" cy="15"/>
            </a:xfrm>
            <a:custGeom>
              <a:avLst/>
              <a:gdLst>
                <a:gd name="txL" fmla="*/ 0 w 27"/>
                <a:gd name="txT" fmla="*/ 0 h 22"/>
                <a:gd name="txR" fmla="*/ 27 w 27"/>
                <a:gd name="txB" fmla="*/ 22 h 22"/>
              </a:gdLst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txL" t="txT" r="txR" b="tx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3" name="Freeform 98"/>
            <p:cNvSpPr/>
            <p:nvPr/>
          </p:nvSpPr>
          <p:spPr>
            <a:xfrm>
              <a:off x="2712" y="50"/>
              <a:ext cx="17" cy="13"/>
            </a:xfrm>
            <a:custGeom>
              <a:avLst/>
              <a:gdLst>
                <a:gd name="txL" fmla="*/ 0 w 20"/>
                <a:gd name="txT" fmla="*/ 0 h 18"/>
                <a:gd name="txR" fmla="*/ 20 w 20"/>
                <a:gd name="txB" fmla="*/ 18 h 18"/>
              </a:gdLst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txL" t="txT" r="txR" b="tx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4" name="Freeform 99"/>
            <p:cNvSpPr/>
            <p:nvPr/>
          </p:nvSpPr>
          <p:spPr>
            <a:xfrm>
              <a:off x="4023" y="65"/>
              <a:ext cx="21" cy="31"/>
            </a:xfrm>
            <a:custGeom>
              <a:avLst/>
              <a:gdLst>
                <a:gd name="txL" fmla="*/ 0 w 24"/>
                <a:gd name="txT" fmla="*/ 0 h 44"/>
                <a:gd name="txR" fmla="*/ 24 w 24"/>
                <a:gd name="txB" fmla="*/ 44 h 44"/>
              </a:gdLst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txL" t="txT" r="txR" b="tx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5" name="Freeform 100"/>
            <p:cNvSpPr/>
            <p:nvPr/>
          </p:nvSpPr>
          <p:spPr>
            <a:xfrm>
              <a:off x="3007" y="1423"/>
              <a:ext cx="35" cy="17"/>
            </a:xfrm>
            <a:custGeom>
              <a:avLst/>
              <a:gdLst>
                <a:gd name="txL" fmla="*/ 0 w 41"/>
                <a:gd name="txT" fmla="*/ 0 h 24"/>
                <a:gd name="txR" fmla="*/ 41 w 41"/>
                <a:gd name="txB" fmla="*/ 24 h 24"/>
              </a:gdLst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txL" t="txT" r="txR" b="tx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6" name="Freeform 101"/>
            <p:cNvSpPr/>
            <p:nvPr/>
          </p:nvSpPr>
          <p:spPr>
            <a:xfrm>
              <a:off x="3053" y="1416"/>
              <a:ext cx="11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7" name="Freeform 102"/>
            <p:cNvSpPr/>
            <p:nvPr/>
          </p:nvSpPr>
          <p:spPr>
            <a:xfrm>
              <a:off x="2976" y="1272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8" name="Freeform 103"/>
            <p:cNvSpPr/>
            <p:nvPr/>
          </p:nvSpPr>
          <p:spPr>
            <a:xfrm>
              <a:off x="3045" y="1204"/>
              <a:ext cx="12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199" name="Freeform 104"/>
            <p:cNvSpPr/>
            <p:nvPr/>
          </p:nvSpPr>
          <p:spPr>
            <a:xfrm>
              <a:off x="3017" y="1203"/>
              <a:ext cx="13" cy="18"/>
            </a:xfrm>
            <a:custGeom>
              <a:avLst/>
              <a:gdLst>
                <a:gd name="txL" fmla="*/ 0 w 14"/>
                <a:gd name="txT" fmla="*/ 0 h 25"/>
                <a:gd name="txR" fmla="*/ 14 w 14"/>
                <a:gd name="txB" fmla="*/ 25 h 25"/>
              </a:gdLst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txL" t="txT" r="txR" b="tx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0" name="Freeform 105"/>
            <p:cNvSpPr/>
            <p:nvPr/>
          </p:nvSpPr>
          <p:spPr>
            <a:xfrm>
              <a:off x="3004" y="1224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1" name="Freeform 106"/>
            <p:cNvSpPr/>
            <p:nvPr/>
          </p:nvSpPr>
          <p:spPr>
            <a:xfrm>
              <a:off x="2976" y="1256"/>
              <a:ext cx="10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2" name="Freeform 107"/>
            <p:cNvSpPr/>
            <p:nvPr/>
          </p:nvSpPr>
          <p:spPr>
            <a:xfrm>
              <a:off x="2997" y="1243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3" name="Freeform 108"/>
            <p:cNvSpPr/>
            <p:nvPr/>
          </p:nvSpPr>
          <p:spPr>
            <a:xfrm>
              <a:off x="2154" y="320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4" name="Freeform 109"/>
            <p:cNvSpPr/>
            <p:nvPr/>
          </p:nvSpPr>
          <p:spPr>
            <a:xfrm>
              <a:off x="2084" y="288"/>
              <a:ext cx="12" cy="14"/>
            </a:xfrm>
            <a:custGeom>
              <a:avLst/>
              <a:gdLst>
                <a:gd name="txL" fmla="*/ 0 w 13"/>
                <a:gd name="txT" fmla="*/ 0 h 20"/>
                <a:gd name="txR" fmla="*/ 13 w 13"/>
                <a:gd name="txB" fmla="*/ 20 h 20"/>
              </a:gdLst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txL" t="txT" r="txR" b="tx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4205" name="Freeform 110"/>
            <p:cNvSpPr/>
            <p:nvPr/>
          </p:nvSpPr>
          <p:spPr>
            <a:xfrm>
              <a:off x="1810" y="85"/>
              <a:ext cx="2370" cy="1537"/>
            </a:xfrm>
            <a:custGeom>
              <a:avLst/>
              <a:gdLst>
                <a:gd name="txL" fmla="*/ 0 w 2060"/>
                <a:gd name="txT" fmla="*/ 0 h 1644"/>
                <a:gd name="txR" fmla="*/ 2060 w 2060"/>
                <a:gd name="txB" fmla="*/ 1644 h 1644"/>
              </a:gdLst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txL" t="txT" r="txR" b="tx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3200" b="0" i="0" u="none" strike="noStrike" kern="1200" cap="none" spc="0" normalizeH="0" baseline="0" noProof="1">
                <a:ln>
                  <a:noFill/>
                </a:ln>
                <a:solidFill>
                  <a:srgbClr val="BCB5AC"/>
                </a:solidFill>
                <a:effectLst/>
                <a:uLnTx/>
                <a:uFillTx/>
                <a:latin typeface="方正兰亭黑_GBK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6148" name="组合 2"/>
          <p:cNvGrpSpPr/>
          <p:nvPr/>
        </p:nvGrpSpPr>
        <p:grpSpPr>
          <a:xfrm>
            <a:off x="103188" y="90488"/>
            <a:ext cx="3654425" cy="1327150"/>
            <a:chOff x="162" y="177"/>
            <a:chExt cx="5756" cy="2090"/>
          </a:xfrm>
        </p:grpSpPr>
        <p:sp>
          <p:nvSpPr>
            <p:cNvPr id="6160" name="标题 24"/>
            <p:cNvSpPr/>
            <p:nvPr/>
          </p:nvSpPr>
          <p:spPr>
            <a:xfrm>
              <a:off x="1376" y="177"/>
              <a:ext cx="4542" cy="20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08" tIns="60955" rIns="121908" bIns="60955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48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 录</a:t>
              </a:r>
              <a:r>
                <a:rPr lang="zh-CN" altLang="en-US" sz="4800" b="1" dirty="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rgbClr val="BFBFBF"/>
                  </a:solidFill>
                  <a:latin typeface="方正兰亭超细黑简体" panose="02000000000000000000" charset="-122"/>
                  <a:ea typeface="方正兰亭超细黑简体" panose="02000000000000000000" charset="-122"/>
                  <a:sym typeface="微软雅黑" panose="020B0503020204020204" pitchFamily="34" charset="-122"/>
                </a:rPr>
                <a:t>ONTENTS</a:t>
              </a:r>
              <a:endParaRPr lang="en-US" altLang="zh-CN" sz="2000" b="1" dirty="0">
                <a:solidFill>
                  <a:srgbClr val="BFBFBF"/>
                </a:solidFill>
                <a:latin typeface="方正兰亭超细黑简体" panose="02000000000000000000" charset="-122"/>
                <a:ea typeface="方正兰亭超细黑简体" panose="02000000000000000000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61" name="标题 24"/>
            <p:cNvSpPr/>
            <p:nvPr/>
          </p:nvSpPr>
          <p:spPr>
            <a:xfrm>
              <a:off x="162" y="580"/>
              <a:ext cx="1273" cy="1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1908" tIns="60955" rIns="121908" bIns="60955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9000" dirty="0">
                  <a:solidFill>
                    <a:srgbClr val="BFBFB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</a:t>
              </a:r>
              <a:endParaRPr lang="en-US" altLang="zh-CN" sz="9000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149" name="图片 4" descr="PPT花纹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9825" y="-15875"/>
            <a:ext cx="2924175" cy="838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0" name="组合 4"/>
          <p:cNvGrpSpPr/>
          <p:nvPr/>
        </p:nvGrpSpPr>
        <p:grpSpPr>
          <a:xfrm>
            <a:off x="1817688" y="3003550"/>
            <a:ext cx="5499100" cy="583565"/>
            <a:chOff x="1854200" y="3609122"/>
            <a:chExt cx="5499100" cy="584855"/>
          </a:xfrm>
          <a:solidFill>
            <a:srgbClr val="5DB5DB"/>
          </a:solidFill>
        </p:grpSpPr>
        <p:sp>
          <p:nvSpPr>
            <p:cNvPr id="6156" name="Freeform 9"/>
            <p:cNvSpPr/>
            <p:nvPr/>
          </p:nvSpPr>
          <p:spPr>
            <a:xfrm>
              <a:off x="2555875" y="3609124"/>
              <a:ext cx="4797425" cy="5683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7" name="Freeform 10"/>
            <p:cNvSpPr/>
            <p:nvPr/>
          </p:nvSpPr>
          <p:spPr>
            <a:xfrm>
              <a:off x="1854200" y="3609122"/>
              <a:ext cx="609600" cy="568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grpFill/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8" name="Text Box 17"/>
            <p:cNvSpPr/>
            <p:nvPr/>
          </p:nvSpPr>
          <p:spPr>
            <a:xfrm>
              <a:off x="1983423" y="3609122"/>
              <a:ext cx="433705" cy="584855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9" name="Text Box 8"/>
            <p:cNvSpPr/>
            <p:nvPr/>
          </p:nvSpPr>
          <p:spPr>
            <a:xfrm>
              <a:off x="2585598" y="3655159"/>
              <a:ext cx="4624178" cy="461392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Linux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shell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脚本</a:t>
              </a:r>
              <a:endParaRPr 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151" name="组合 4"/>
          <p:cNvGrpSpPr/>
          <p:nvPr/>
        </p:nvGrpSpPr>
        <p:grpSpPr>
          <a:xfrm>
            <a:off x="1822450" y="4100513"/>
            <a:ext cx="5499100" cy="583565"/>
            <a:chOff x="1854200" y="3609122"/>
            <a:chExt cx="5499100" cy="583844"/>
          </a:xfrm>
        </p:grpSpPr>
        <p:sp>
          <p:nvSpPr>
            <p:cNvPr id="6152" name="Freeform 9"/>
            <p:cNvSpPr/>
            <p:nvPr/>
          </p:nvSpPr>
          <p:spPr>
            <a:xfrm>
              <a:off x="2555875" y="3609124"/>
              <a:ext cx="4797425" cy="5683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856" h="358">
                  <a:moveTo>
                    <a:pt x="0" y="5"/>
                  </a:moveTo>
                  <a:lnTo>
                    <a:pt x="0" y="357"/>
                  </a:lnTo>
                  <a:cubicBezTo>
                    <a:pt x="97" y="358"/>
                    <a:pt x="2594" y="357"/>
                    <a:pt x="2667" y="357"/>
                  </a:cubicBezTo>
                  <a:cubicBezTo>
                    <a:pt x="2739" y="357"/>
                    <a:pt x="2851" y="321"/>
                    <a:pt x="2854" y="182"/>
                  </a:cubicBezTo>
                  <a:cubicBezTo>
                    <a:pt x="2856" y="43"/>
                    <a:pt x="2755" y="0"/>
                    <a:pt x="2667" y="0"/>
                  </a:cubicBezTo>
                  <a:cubicBezTo>
                    <a:pt x="2579" y="0"/>
                    <a:pt x="95" y="5"/>
                    <a:pt x="0" y="5"/>
                  </a:cubicBezTo>
                  <a:close/>
                </a:path>
              </a:pathLst>
            </a:custGeom>
            <a:solidFill>
              <a:srgbClr val="D9D9D9">
                <a:alpha val="100000"/>
              </a:srgbClr>
            </a:soli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" name="Freeform 10"/>
            <p:cNvSpPr/>
            <p:nvPr/>
          </p:nvSpPr>
          <p:spPr>
            <a:xfrm>
              <a:off x="1854200" y="3609122"/>
              <a:ext cx="609600" cy="568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2" h="358">
                  <a:moveTo>
                    <a:pt x="372" y="1"/>
                  </a:moveTo>
                  <a:cubicBezTo>
                    <a:pt x="372" y="179"/>
                    <a:pt x="372" y="358"/>
                    <a:pt x="372" y="358"/>
                  </a:cubicBezTo>
                  <a:lnTo>
                    <a:pt x="165" y="357"/>
                  </a:lnTo>
                  <a:cubicBezTo>
                    <a:pt x="137" y="357"/>
                    <a:pt x="0" y="316"/>
                    <a:pt x="0" y="181"/>
                  </a:cubicBezTo>
                  <a:cubicBezTo>
                    <a:pt x="0" y="46"/>
                    <a:pt x="126" y="0"/>
                    <a:pt x="164" y="1"/>
                  </a:cubicBezTo>
                  <a:lnTo>
                    <a:pt x="372" y="1"/>
                  </a:lnTo>
                  <a:close/>
                </a:path>
              </a:pathLst>
            </a:custGeom>
            <a:solidFill>
              <a:srgbClr val="D9D9D9">
                <a:alpha val="100000"/>
              </a:srgbClr>
            </a:soli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4" name="Text Box 17"/>
            <p:cNvSpPr/>
            <p:nvPr/>
          </p:nvSpPr>
          <p:spPr>
            <a:xfrm>
              <a:off x="1983423" y="3609122"/>
              <a:ext cx="433705" cy="5838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55" name="Text Box 8"/>
            <p:cNvSpPr/>
            <p:nvPr/>
          </p:nvSpPr>
          <p:spPr>
            <a:xfrm>
              <a:off x="2585598" y="3655159"/>
              <a:ext cx="4624178" cy="4605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Clr>
                  <a:srgbClr val="CC9900"/>
                </a:buClr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为服务加入配置文件（前篇）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01</a:t>
            </a:r>
            <a:endParaRPr lang="zh-CN" altLang="en-US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创建脚本文件</a:t>
            </a:r>
            <a:endParaRPr lang="zh-CN" altLang="en-US"/>
          </a:p>
          <a:p>
            <a:endParaRPr lang="en-US" altLang="zh-CN"/>
          </a:p>
          <a:p>
            <a:r>
              <a:t>#!/bin/bash</a:t>
            </a:r>
          </a:p>
          <a:p>
            <a:r>
              <a:t>#!/bin/sh</a:t>
            </a:r>
          </a:p>
          <a:p/>
          <a:p>
            <a:r>
              <a:rPr lang="en-US"/>
              <a:t>#!&lt;</a:t>
            </a:r>
            <a:r>
              <a:rPr lang="zh-CN" altLang="en-US"/>
              <a:t>可执行文件</a:t>
            </a:r>
            <a:r>
              <a:rPr lang="en-US"/>
              <a:t>&gt;</a:t>
            </a:r>
            <a:endParaRPr lang="en-US"/>
          </a:p>
          <a:p/>
          <a:p>
            <a:r>
              <a:rPr lang="zh-CN"/>
              <a:t>调用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可执行文件</a:t>
            </a:r>
            <a:r>
              <a:rPr lang="en-US">
                <a:sym typeface="+mn-ea"/>
              </a:rPr>
              <a:t>&gt;</a:t>
            </a:r>
            <a:r>
              <a:rPr lang="zh-CN" altLang="en-US">
                <a:sym typeface="+mn-ea"/>
              </a:rPr>
              <a:t>执行本文件内容。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2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395" y="1437005"/>
            <a:ext cx="815721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语言该有的东西：</a:t>
            </a:r>
            <a:endParaRPr lang="zh-CN" altLang="en-US"/>
          </a:p>
          <a:p>
            <a:endParaRPr lang="en-US" altLang="zh-CN"/>
          </a:p>
          <a:p>
            <a:r>
              <a:rPr lang="en-US"/>
              <a:t>1.</a:t>
            </a:r>
            <a:r>
              <a:rPr lang="zh-CN" altLang="en-US"/>
              <a:t>变量</a:t>
            </a:r>
            <a:endParaRPr lang="zh-CN" altLang="en-US"/>
          </a:p>
          <a:p>
            <a:r>
              <a:rPr lang="zh-CN" altLang="en-US">
                <a:sym typeface="+mn-ea"/>
              </a:rPr>
              <a:t>赋值：直接赋值，无需申明。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使用：</a:t>
            </a:r>
            <a:r>
              <a:rPr lang="en-US" altLang="zh-CN">
                <a:sym typeface="+mn-ea"/>
              </a:rPr>
              <a:t>$var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全局变量：环境变量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局部变量：脚本内可用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取值：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$(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`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`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运算：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整数运算</a:t>
            </a:r>
            <a:r>
              <a:rPr lang="en-US" altLang="zh-CN">
                <a:sym typeface="+mn-ea"/>
              </a:rPr>
              <a:t>$[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]</a:t>
            </a:r>
            <a:r>
              <a:rPr lang="en-US" altLang="zh-CN">
                <a:sym typeface="+mn-ea"/>
              </a:rPr>
              <a:t> : expr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浮点运算</a:t>
            </a:r>
            <a:r>
              <a:rPr lang="en-US" altLang="zh-CN">
                <a:sym typeface="+mn-ea"/>
              </a:rPr>
              <a:t>echo “</a:t>
            </a:r>
            <a:r>
              <a:rPr lang="zh-CN" altLang="en-US">
                <a:sym typeface="+mn-ea"/>
              </a:rPr>
              <a:t>设置</a:t>
            </a:r>
            <a:r>
              <a:rPr lang="en-US" altLang="zh-CN">
                <a:sym typeface="+mn-ea"/>
              </a:rPr>
              <a:t>;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” | bc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3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流程控制：</a:t>
            </a:r>
            <a:r>
              <a:rPr lang="en-US" altLang="zh-CN"/>
              <a:t>if</a:t>
            </a:r>
            <a:endParaRPr lang="zh-CN" altLang="en-US"/>
          </a:p>
          <a:p>
            <a:endParaRPr lang="en-US"/>
          </a:p>
          <a:p>
            <a:r>
              <a:rPr lang="en-US">
                <a:sym typeface="+mn-ea"/>
              </a:rPr>
              <a:t>if &lt;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&lt;body&gt;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elif &lt;</a:t>
            </a:r>
            <a:r>
              <a:rPr lang="zh-CN">
                <a:sym typeface="+mn-ea"/>
              </a:rPr>
              <a:t>命令</a:t>
            </a:r>
            <a:r>
              <a:rPr lang="en-US">
                <a:sym typeface="+mn-ea"/>
              </a:rPr>
              <a:t>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&lt;body&gt;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else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&lt;body&gt;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fi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if &lt;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&gt;; </a:t>
            </a:r>
            <a:r>
              <a:rPr lang="en-US">
                <a:sym typeface="+mn-ea"/>
              </a:rPr>
              <a:t>then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&lt;body&gt;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fi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zh-CN" altLang="en-US">
                <a:sym typeface="+mn-ea"/>
              </a:rPr>
              <a:t>条件成立：</a:t>
            </a:r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命令</a:t>
            </a:r>
            <a:r>
              <a:rPr lang="en-US" altLang="zh-CN">
                <a:sym typeface="+mn-ea"/>
              </a:rPr>
              <a:t>&gt;</a:t>
            </a:r>
            <a:r>
              <a:rPr lang="zh-CN" altLang="en-US">
                <a:sym typeface="+mn-ea"/>
              </a:rPr>
              <a:t>返回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(( 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 ))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[[ </a:t>
            </a:r>
            <a:r>
              <a:rPr lang="zh-CN" altLang="en-US">
                <a:sym typeface="+mn-ea"/>
              </a:rPr>
              <a:t>表达式</a:t>
            </a:r>
            <a:r>
              <a:rPr lang="en-US" altLang="zh-CN">
                <a:sym typeface="+mn-ea"/>
              </a:rPr>
              <a:t> ]]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4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395" y="1366520"/>
            <a:ext cx="8157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流程控制：</a:t>
            </a:r>
            <a:r>
              <a:rPr lang="en-US" altLang="zh-CN"/>
              <a:t>case</a:t>
            </a:r>
            <a:endParaRPr lang="zh-CN" altLang="en-US"/>
          </a:p>
          <a:p>
            <a:endParaRPr lang="en-US"/>
          </a:p>
          <a:p>
            <a:r>
              <a:rPr lang="zh-CN" altLang="en-US">
                <a:sym typeface="+mn-ea"/>
              </a:rPr>
              <a:t>类似</a:t>
            </a:r>
            <a:r>
              <a:rPr lang="en-US" altLang="zh-CN">
                <a:sym typeface="+mn-ea"/>
              </a:rPr>
              <a:t>switch</a:t>
            </a:r>
            <a:r>
              <a:rPr lang="zh-CN" altLang="en-US">
                <a:sym typeface="+mn-ea"/>
              </a:rPr>
              <a:t>，无需</a:t>
            </a:r>
            <a:r>
              <a:rPr lang="en-US" altLang="zh-CN">
                <a:sym typeface="+mn-ea"/>
              </a:rPr>
              <a:t>break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case &lt;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&gt; 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1&gt;) &lt;body&gt;              # case &lt;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1</a:t>
            </a:r>
            <a:r>
              <a:rPr lang="en-US" altLang="zh-CN">
                <a:sym typeface="+mn-ea"/>
              </a:rPr>
              <a:t>&gt;: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&gt;)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&lt;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n</a:t>
            </a:r>
            <a:r>
              <a:rPr lang="en-US" altLang="zh-CN">
                <a:sym typeface="+mn-ea"/>
              </a:rPr>
              <a:t>&gt;)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*) </a:t>
            </a:r>
            <a:r>
              <a:rPr lang="en-US" altLang="zh-CN">
                <a:sym typeface="+mn-ea"/>
              </a:rPr>
              <a:t>&lt;body&gt;                       # default: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esac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5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流程控制：</a:t>
            </a:r>
            <a:r>
              <a:rPr lang="en-US"/>
              <a:t>for</a:t>
            </a:r>
            <a:endParaRPr 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for &lt;</a:t>
            </a:r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&gt; in &lt;</a:t>
            </a:r>
            <a:r>
              <a:rPr lang="zh-CN" altLang="en-US">
                <a:sym typeface="+mn-ea"/>
              </a:rPr>
              <a:t>列表</a:t>
            </a:r>
            <a:r>
              <a:rPr lang="en-US" altLang="zh-CN">
                <a:sym typeface="+mn-ea"/>
              </a:rPr>
              <a:t>&gt;           # for a in [1, 2, 3, 4]: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do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done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for (( &lt;</a:t>
            </a:r>
            <a:r>
              <a:rPr lang="zh-CN" altLang="en-US">
                <a:sym typeface="+mn-ea"/>
              </a:rPr>
              <a:t>初始化</a:t>
            </a:r>
            <a:r>
              <a:rPr lang="en-US" altLang="zh-CN">
                <a:sym typeface="+mn-ea"/>
              </a:rPr>
              <a:t>&gt;; &lt;</a:t>
            </a:r>
            <a:r>
              <a:rPr lang="zh-CN" altLang="en-US">
                <a:sym typeface="+mn-ea"/>
              </a:rPr>
              <a:t>条件</a:t>
            </a:r>
            <a:r>
              <a:rPr lang="en-US" altLang="zh-CN">
                <a:sym typeface="+mn-ea"/>
              </a:rPr>
              <a:t>&gt;; &lt;</a:t>
            </a:r>
            <a:r>
              <a:rPr lang="zh-CN" altLang="en-US">
                <a:sym typeface="+mn-ea"/>
              </a:rPr>
              <a:t>尾处理</a:t>
            </a:r>
            <a:r>
              <a:rPr lang="en-US" altLang="zh-CN">
                <a:sym typeface="+mn-ea"/>
              </a:rPr>
              <a:t>&gt; ))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done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列表也可以是变量。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列表分隔符由全局变量</a:t>
            </a:r>
            <a:r>
              <a:rPr lang="en-US" altLang="zh-CN">
                <a:sym typeface="+mn-ea"/>
              </a:rPr>
              <a:t>IFS</a:t>
            </a:r>
            <a:r>
              <a:rPr lang="zh-CN" altLang="en-US">
                <a:sym typeface="+mn-ea"/>
              </a:rPr>
              <a:t>确定。</a:t>
            </a:r>
            <a:r>
              <a:rPr lang="en-US" altLang="zh-CN">
                <a:sym typeface="+mn-ea"/>
              </a:rPr>
              <a:t>csv tsv: ,(comma) \t(table)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3.break</a:t>
            </a:r>
            <a:r>
              <a:rPr lang="zh-CN" altLang="en-US">
                <a:sym typeface="+mn-ea"/>
              </a:rPr>
              <a:t>退出循环。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4.continue</a:t>
            </a:r>
            <a:r>
              <a:rPr lang="zh-CN" altLang="en-US">
                <a:sym typeface="+mn-ea"/>
              </a:rPr>
              <a:t>进入下一次循环。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6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流程控制：</a:t>
            </a:r>
            <a:r>
              <a:rPr lang="en-US" altLang="zh-CN"/>
              <a:t>while &amp; until</a:t>
            </a:r>
            <a:endParaRPr lang="en-US"/>
          </a:p>
          <a:p>
            <a:endParaRPr lang="zh-CN" altLang="en-US">
              <a:sym typeface="+mn-ea"/>
            </a:endParaRPr>
          </a:p>
          <a:p>
            <a:r>
              <a:rPr lang="en-US">
                <a:sym typeface="+mn-ea"/>
              </a:rPr>
              <a:t>while &lt;</a:t>
            </a:r>
            <a:r>
              <a:rPr lang="zh-CN" altLang="en-US">
                <a:sym typeface="+mn-ea"/>
              </a:rPr>
              <a:t>条件</a:t>
            </a:r>
            <a:r>
              <a:rPr lang="en-US">
                <a:sym typeface="+mn-ea"/>
              </a:rPr>
              <a:t>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done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until </a:t>
            </a:r>
            <a:r>
              <a:rPr lang="en-US">
                <a:sym typeface="+mn-ea"/>
              </a:rPr>
              <a:t>&lt;</a:t>
            </a:r>
            <a:r>
              <a:rPr lang="zh-CN" altLang="en-US">
                <a:sym typeface="+mn-ea"/>
              </a:rPr>
              <a:t>条件</a:t>
            </a:r>
            <a:r>
              <a:rPr lang="en-US">
                <a:sym typeface="+mn-ea"/>
              </a:rPr>
              <a:t>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&lt;body&gt;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done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3175" y="274638"/>
            <a:ext cx="714375" cy="758825"/>
          </a:xfrm>
          <a:prstGeom prst="rect">
            <a:avLst/>
          </a:prstGeom>
          <a:solidFill>
            <a:srgbClr val="7CCEF1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1" name="Rectangle 3"/>
          <p:cNvSpPr/>
          <p:nvPr/>
        </p:nvSpPr>
        <p:spPr>
          <a:xfrm>
            <a:off x="744538" y="274638"/>
            <a:ext cx="76200" cy="758825"/>
          </a:xfrm>
          <a:prstGeom prst="rect">
            <a:avLst/>
          </a:prstGeom>
          <a:solidFill>
            <a:srgbClr val="BFBFBF"/>
          </a:solidFill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7172" name="Text Box 4"/>
          <p:cNvSpPr txBox="1"/>
          <p:nvPr/>
        </p:nvSpPr>
        <p:spPr>
          <a:xfrm>
            <a:off x="1588" y="346075"/>
            <a:ext cx="817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0</a:t>
            </a:r>
            <a:r>
              <a:rPr lang="en-US" altLang="zh-CN" sz="3600" b="1" dirty="0">
                <a:solidFill>
                  <a:schemeClr val="bg1"/>
                </a:solidFill>
                <a:latin typeface="方正兰亭超细黑简体" panose="02000000000000000000" charset="-122"/>
                <a:ea typeface="方正兰亭超细黑简体" panose="02000000000000000000" charset="-122"/>
              </a:rPr>
              <a:t>7</a:t>
            </a:r>
            <a:endParaRPr lang="en-US" altLang="zh-CN" sz="3600" b="1" dirty="0">
              <a:solidFill>
                <a:schemeClr val="bg1"/>
              </a:solidFill>
              <a:latin typeface="方正兰亭超细黑简体" panose="02000000000000000000" charset="-122"/>
              <a:ea typeface="方正兰亭超细黑简体" panose="02000000000000000000" charset="-122"/>
            </a:endParaRPr>
          </a:p>
        </p:txBody>
      </p:sp>
      <p:sp>
        <p:nvSpPr>
          <p:cNvPr id="7173" name="Text Box 5"/>
          <p:cNvSpPr txBox="1"/>
          <p:nvPr/>
        </p:nvSpPr>
        <p:spPr>
          <a:xfrm>
            <a:off x="846138" y="423863"/>
            <a:ext cx="3970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sz="2400" dirty="0">
                <a:solidFill>
                  <a:srgbClr val="10263C"/>
                </a:solidFill>
                <a:ea typeface="微软雅黑" panose="020B0503020204020204" pitchFamily="34" charset="-122"/>
              </a:rPr>
              <a:t>Linux shell脚本</a:t>
            </a:r>
            <a:endParaRPr sz="2400" dirty="0">
              <a:solidFill>
                <a:srgbClr val="10263C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384300"/>
            <a:ext cx="81572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传参：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$0-$9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个参数，类似</a:t>
            </a:r>
            <a:r>
              <a:rPr lang="en-US" altLang="zh-CN">
                <a:sym typeface="+mn-ea"/>
              </a:rPr>
              <a:t>argv[0]-argv[9]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${xx}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以后的参数表示。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$0</a:t>
            </a:r>
            <a:r>
              <a:rPr lang="zh-CN" altLang="en-US">
                <a:sym typeface="+mn-ea"/>
              </a:rPr>
              <a:t>：类似</a:t>
            </a:r>
            <a:r>
              <a:rPr lang="en-US" altLang="zh-CN">
                <a:sym typeface="+mn-ea"/>
              </a:rPr>
              <a:t>argv[0]</a:t>
            </a:r>
            <a:r>
              <a:rPr lang="zh-CN" altLang="en-US">
                <a:sym typeface="+mn-ea"/>
              </a:rPr>
              <a:t>，表示执行的程序名。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$#</a:t>
            </a:r>
            <a:r>
              <a:rPr lang="zh-CN" altLang="en-US">
                <a:sym typeface="+mn-ea"/>
              </a:rPr>
              <a:t>：类似</a:t>
            </a:r>
            <a:r>
              <a:rPr lang="en-US" altLang="zh-CN">
                <a:sym typeface="+mn-ea"/>
              </a:rPr>
              <a:t>argc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argc=arguments count, argv=arguments value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$*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argv.join(' ') ['a', 'b, 'c'] =&gt; 'a b c'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$@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argv </a:t>
            </a:r>
            <a:r>
              <a:rPr lang="en-US" altLang="zh-CN">
                <a:sym typeface="+mn-ea"/>
              </a:rPr>
              <a:t>['a', 'b, 'c']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演示</Application>
  <PresentationFormat>全屏显示(4:3)</PresentationFormat>
  <Paragraphs>204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方正兰亭黑_GBK</vt:lpstr>
      <vt:lpstr>方正兰亭超细黑简体</vt:lpstr>
      <vt:lpstr>Arial Unicode MS</vt:lpstr>
      <vt:lpstr>黑体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智慧民政大数据应用平台</dc:title>
  <dc:creator>ganlin</dc:creator>
  <cp:lastModifiedBy>时间坐标</cp:lastModifiedBy>
  <cp:revision>1774</cp:revision>
  <dcterms:created xsi:type="dcterms:W3CDTF">2013-01-25T01:44:00Z</dcterms:created>
  <dcterms:modified xsi:type="dcterms:W3CDTF">2019-08-16T14:42:42Z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2052-11.1.0.8869</vt:lpwstr>
  </property>
</Properties>
</file>