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8"/>
  </p:notesMasterIdLst>
  <p:handoutMasterIdLst>
    <p:handoutMasterId r:id="rId19"/>
  </p:handoutMasterIdLst>
  <p:sldIdLst>
    <p:sldId id="317" r:id="rId5"/>
    <p:sldId id="318" r:id="rId6"/>
    <p:sldId id="323" r:id="rId7"/>
    <p:sldId id="310" r:id="rId8"/>
    <p:sldId id="263" r:id="rId9"/>
    <p:sldId id="316" r:id="rId10"/>
    <p:sldId id="319" r:id="rId11"/>
    <p:sldId id="315" r:id="rId12"/>
    <p:sldId id="320" r:id="rId13"/>
    <p:sldId id="321" r:id="rId14"/>
    <p:sldId id="314" r:id="rId15"/>
    <p:sldId id="322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12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72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57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80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8590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153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823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5277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6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001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46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6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43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7518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39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077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79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21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486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978E3C-3337-0E6E-2302-FE9E5BAF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765675-084F-872F-AF5F-52BD13639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5879CF-F56D-62A7-61EC-F40E296BA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2D3F94-7CDB-BBBC-6E58-6D703FF4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8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369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08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08D6A3-E167-643A-0724-A5F1524DA64D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5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675" r:id="rId21"/>
    <p:sldLayoutId id="2147483651" r:id="rId22"/>
    <p:sldLayoutId id="2147483678" r:id="rId23"/>
    <p:sldLayoutId id="2147483654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Gamma Class – Group 2</a:t>
            </a:r>
            <a:b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b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1. Abu Ibrahim Ezebre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2. Jedidah Wawira Kariuki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3. Lerato Valentina Majalle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4. Maryam Ologbonsaye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5. Gilbert Amoah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F4166-7ECE-8B56-0CB7-6216A37B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3" y="195944"/>
            <a:ext cx="10874476" cy="934766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FEATURE IMPORTANCE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5C18C-33FD-0E34-7C3A-C3B8D5F6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1333257"/>
            <a:ext cx="11493910" cy="5146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16AAF-0BB2-6C7E-CBD2-D39FE58E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884903"/>
            <a:ext cx="10360152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B0C65-A3D3-0C3A-36B2-DC836E5C8E50}"/>
              </a:ext>
            </a:extLst>
          </p:cNvPr>
          <p:cNvSpPr txBox="1"/>
          <p:nvPr/>
        </p:nvSpPr>
        <p:spPr>
          <a:xfrm>
            <a:off x="1101213" y="2015613"/>
            <a:ext cx="6803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Encourage &amp; support employees to pursue higher education for better performance and compensation.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Invest in employee development programs to enhance experience.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Diversity &amp; inclusion for factors with minimal impact as per this current analysis to foster a positive work environment.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Role-specific training and development opportunities to ensure employees can advance in their specific roles.</a:t>
            </a:r>
            <a:endParaRPr lang="en-KE" dirty="0"/>
          </a:p>
          <a:p>
            <a:endParaRPr lang="en-K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A1A364-A481-5E9C-B444-31629CA8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C6AD-851A-ED09-050C-DEA2FF9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03123"/>
            <a:ext cx="5455920" cy="7865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Summary</a:t>
            </a:r>
            <a:endParaRPr lang="en-KE" sz="4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4E00CB-CAED-EAA8-E288-317435CD1784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76785" y="1313698"/>
            <a:ext cx="744634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Our project developed a predictive model to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estimate salaries based on demographic and professional attributes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Random Forest Regressor was the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best-performing model with an R-squared of 8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%, indicating strong predictive accuracy.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education levels are strongly associated with higher salaries.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experience significantly impacts salary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 like race and gender showed varied impact on salary but are essential for fostering a positive workplace environment.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Support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Development</a:t>
            </a:r>
            <a:r>
              <a:rPr kumimoji="0" lang="en-US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KE" altLang="en-K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Inclusive Policies</a:t>
            </a:r>
            <a:endParaRPr kumimoji="0" lang="en-US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Impact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these findings can lead to better talent management, fairer compensation strategies, and improved workforce satisfaction.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D547EEA-4DA8-A75F-B49E-A90E105831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813" b="4813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DC4AC-B793-1E75-FDE5-A4DCBA92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9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E7311-DAF7-31F9-53BB-F7C307E5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Capstone Project</a:t>
            </a:r>
            <a:b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b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Title: Salary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AB95F-9785-7F37-D444-FE168B76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AE21-4634-22F5-1D40-33C85642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953729"/>
            <a:ext cx="10360152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OUTLINE</a:t>
            </a:r>
            <a:endParaRPr lang="en-KE" sz="40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E9B8-5CE2-423B-71DF-FC0579EEA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7FAAC-C9D3-9F6E-84F2-778ADC621819}"/>
              </a:ext>
            </a:extLst>
          </p:cNvPr>
          <p:cNvSpPr txBox="1"/>
          <p:nvPr/>
        </p:nvSpPr>
        <p:spPr>
          <a:xfrm>
            <a:off x="1042220" y="2310581"/>
            <a:ext cx="5928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Brief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Roadmap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Comparison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Importance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Summary</a:t>
            </a:r>
          </a:p>
          <a:p>
            <a:pPr marL="342900" indent="-34290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2291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77444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Project Brief</a:t>
            </a:r>
            <a:endParaRPr lang="en-US" sz="40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Aim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The primary goal of this project is to develop a predictive model that estimates an individual’s salary based on their demographic and professional attributes.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Key Outcomes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Develop a salary prediction model.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Leverage regression analysis and machine learning techniques for feature impact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Provide recommendations based on our findings.</a:t>
            </a:r>
            <a:endParaRPr lang="en-KE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07AB0-7DFD-BA9F-76E9-F86A1AE1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CB041-8CD0-9022-54F7-53C1ED168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6424931"/>
            <a:ext cx="8109772" cy="45719"/>
          </a:xfrm>
        </p:spPr>
        <p:txBody>
          <a:bodyPr>
            <a:normAutofit fontScale="25000" lnSpcReduction="20000"/>
          </a:bodyPr>
          <a:lstStyle/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9596B-0448-25AE-E9B3-0995A958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56D3B-A116-A4DE-9E07-BF8A2E8F5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Data 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BCC6A48-FC6A-04BD-E773-3E6F457EA90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48455257"/>
              </p:ext>
            </p:extLst>
          </p:nvPr>
        </p:nvGraphicFramePr>
        <p:xfrm>
          <a:off x="372629" y="5528717"/>
          <a:ext cx="10360152" cy="799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32">
                  <a:extLst>
                    <a:ext uri="{9D8B030D-6E8A-4147-A177-3AD203B41FA5}">
                      <a16:colId xmlns:a16="http://schemas.microsoft.com/office/drawing/2014/main" val="11522052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960822089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42156367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594575342"/>
                    </a:ext>
                  </a:extLst>
                </a:gridCol>
                <a:gridCol w="1041642">
                  <a:extLst>
                    <a:ext uri="{9D8B030D-6E8A-4147-A177-3AD203B41FA5}">
                      <a16:colId xmlns:a16="http://schemas.microsoft.com/office/drawing/2014/main" val="1982429930"/>
                    </a:ext>
                  </a:extLst>
                </a:gridCol>
                <a:gridCol w="842022">
                  <a:extLst>
                    <a:ext uri="{9D8B030D-6E8A-4147-A177-3AD203B41FA5}">
                      <a16:colId xmlns:a16="http://schemas.microsoft.com/office/drawing/2014/main" val="2119823205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150160353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28896140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3721295649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706966051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1638591964"/>
                    </a:ext>
                  </a:extLst>
                </a:gridCol>
              </a:tblGrid>
              <a:tr h="4288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Korean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Australian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Chinese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African American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Mixed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Welsh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90002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03868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2E71C1-C322-17BD-AEB4-F3A581E9F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6967"/>
              </p:ext>
            </p:extLst>
          </p:nvPr>
        </p:nvGraphicFramePr>
        <p:xfrm>
          <a:off x="1361172" y="2347932"/>
          <a:ext cx="4012558" cy="7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1">
                  <a:extLst>
                    <a:ext uri="{9D8B030D-6E8A-4147-A177-3AD203B41FA5}">
                      <a16:colId xmlns:a16="http://schemas.microsoft.com/office/drawing/2014/main" val="4091307188"/>
                    </a:ext>
                  </a:extLst>
                </a:gridCol>
                <a:gridCol w="861524">
                  <a:extLst>
                    <a:ext uri="{9D8B030D-6E8A-4147-A177-3AD203B41FA5}">
                      <a16:colId xmlns:a16="http://schemas.microsoft.com/office/drawing/2014/main" val="18227312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40374638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3735272225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664794"/>
                  </a:ext>
                </a:extLst>
              </a:tr>
              <a:tr h="4315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Count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7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C8E396-11DB-5403-63FD-4981EFA7D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60246"/>
              </p:ext>
            </p:extLst>
          </p:nvPr>
        </p:nvGraphicFramePr>
        <p:xfrm>
          <a:off x="1361174" y="337667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77422722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563141668"/>
                    </a:ext>
                  </a:extLst>
                </a:gridCol>
                <a:gridCol w="1835354">
                  <a:extLst>
                    <a:ext uri="{9D8B030D-6E8A-4147-A177-3AD203B41FA5}">
                      <a16:colId xmlns:a16="http://schemas.microsoft.com/office/drawing/2014/main" val="3005727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44248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9334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 Level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Bachelor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Degree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Degree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PhD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School</a:t>
                      </a:r>
                      <a:endParaRPr lang="en-KE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53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KE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30967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E190DC-FC71-35DB-8D59-C0DB165A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55558"/>
              </p:ext>
            </p:extLst>
          </p:nvPr>
        </p:nvGraphicFramePr>
        <p:xfrm>
          <a:off x="1361172" y="4382328"/>
          <a:ext cx="8128002" cy="799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006491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0801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7937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087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2551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2544653"/>
                    </a:ext>
                  </a:extLst>
                </a:gridCol>
              </a:tblGrid>
              <a:tr h="39951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Canada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98722"/>
                  </a:ext>
                </a:extLst>
              </a:tr>
              <a:tr h="39951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KE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1359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1343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1336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1335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1325</a:t>
                      </a:r>
                      <a:endParaRPr lang="en-K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7348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DF5412-9ABB-98CB-C4EE-D84DE8B46B0F}"/>
              </a:ext>
            </a:extLst>
          </p:cNvPr>
          <p:cNvSpPr txBox="1"/>
          <p:nvPr/>
        </p:nvSpPr>
        <p:spPr>
          <a:xfrm>
            <a:off x="235973" y="1778348"/>
            <a:ext cx="322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Count: 6698</a:t>
            </a:r>
            <a:endParaRPr lang="en-KE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071ECE-5E77-9B5D-B4DC-DD8B5508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718457"/>
            <a:ext cx="9545217" cy="89573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SALARY DISTRIBUTION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507" y="2276669"/>
            <a:ext cx="10226350" cy="4193982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88C26-D3B3-EDD8-ADF5-A06B2994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4" y="1848466"/>
            <a:ext cx="11712929" cy="482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4D956-4439-0A68-E525-3CEE79A30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F3E55B-87CB-59D7-8DF7-1D3970AC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1813296"/>
            <a:ext cx="11712929" cy="48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1614"/>
            <a:ext cx="10360152" cy="934064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Model Comparison Report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53690933"/>
              </p:ext>
            </p:extLst>
          </p:nvPr>
        </p:nvGraphicFramePr>
        <p:xfrm>
          <a:off x="597159" y="2038350"/>
          <a:ext cx="11038114" cy="42579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9173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74028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83805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02121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19832195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MEAN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ADJUSTED R-SQUARED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0.077967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0.191227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0.758443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0.757355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0.078052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0.191328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0.758180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0.757091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0.322871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0.465762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-0.000318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-0.004821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0.102018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0.083931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0.683928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0.682506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Random Forest Regressor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0.050292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0.077558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0.844185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0.843483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F556D-5DF2-92F1-D319-97F6F182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726C-3505-07F4-CAE2-E4E5E2BC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Adopted Model</a:t>
            </a:r>
            <a:endParaRPr lang="en-KE" sz="4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A74E-5134-13FF-AC4B-F01B31D632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Random Forest Regressor Model</a:t>
            </a:r>
          </a:p>
          <a:p>
            <a:pPr marL="0" indent="0">
              <a:buNone/>
            </a:pPr>
            <a:r>
              <a:rPr lang="en-US" dirty="0"/>
              <a:t>R-squared: 84.4%</a:t>
            </a:r>
          </a:p>
          <a:p>
            <a:pPr marL="0" indent="0">
              <a:buNone/>
            </a:pPr>
            <a:r>
              <a:rPr lang="en-US" dirty="0"/>
              <a:t>Adjusted R-squared: 84.3%</a:t>
            </a:r>
          </a:p>
          <a:p>
            <a:pPr marL="0" indent="0">
              <a:buNone/>
            </a:pPr>
            <a:r>
              <a:rPr lang="en-US" dirty="0"/>
              <a:t>MSE: 0.0503</a:t>
            </a:r>
          </a:p>
          <a:p>
            <a:pPr marL="0" indent="0">
              <a:buNone/>
            </a:pPr>
            <a:r>
              <a:rPr lang="en-US" dirty="0"/>
              <a:t>MAE: 0.0776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performing model based on the evaluated metrics.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880-548B-2C24-7FBF-B9A071ACD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91F36-2312-CECA-AD37-73F0F3B5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026" y="1"/>
            <a:ext cx="1759973" cy="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474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2155</TotalTime>
  <Words>460</Words>
  <Application>Microsoft Office PowerPoint</Application>
  <PresentationFormat>Widescreen</PresentationFormat>
  <Paragraphs>153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Courier New</vt:lpstr>
      <vt:lpstr>Gill Sans MT</vt:lpstr>
      <vt:lpstr>Sagona Book</vt:lpstr>
      <vt:lpstr>Times New Roman</vt:lpstr>
      <vt:lpstr>Gallery</vt:lpstr>
      <vt:lpstr>Gamma Class – Group 2  1. Abu Ibrahim Ezebre 2. Jedidah Wawira Kariuki 3. Lerato Valentina Majalle 4. Maryam Ologbonsaye 5. Gilbert Amoah</vt:lpstr>
      <vt:lpstr>Capstone Project  Title: Salary Prediction</vt:lpstr>
      <vt:lpstr>OUTLINE</vt:lpstr>
      <vt:lpstr>Project Brief</vt:lpstr>
      <vt:lpstr>selecting visual aids</vt:lpstr>
      <vt:lpstr>Data Summary</vt:lpstr>
      <vt:lpstr>SALARY DISTRIBUTION</vt:lpstr>
      <vt:lpstr>Model Comparison Report</vt:lpstr>
      <vt:lpstr>Adopted Model</vt:lpstr>
      <vt:lpstr>FEATURE IMPORTANCE DISTRIBUTION</vt:lpstr>
      <vt:lpstr>Recommendations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Tito</dc:creator>
  <cp:lastModifiedBy>Tito</cp:lastModifiedBy>
  <cp:revision>8</cp:revision>
  <dcterms:created xsi:type="dcterms:W3CDTF">2024-08-27T14:33:44Z</dcterms:created>
  <dcterms:modified xsi:type="dcterms:W3CDTF">2024-08-29T02:31:14Z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