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77" r:id="rId12"/>
    <p:sldId id="268" r:id="rId13"/>
    <p:sldId id="269" r:id="rId14"/>
    <p:sldId id="278" r:id="rId15"/>
    <p:sldId id="279" r:id="rId16"/>
    <p:sldId id="280" r:id="rId17"/>
    <p:sldId id="273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DD3D5-768F-4329-835D-C3D8D568ECA8}" v="77" dt="2023-06-08T15:24:52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19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EEEB1-AEB4-4C69-A84A-013D7A72D88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E076B-E97E-4DD9-BD59-6DF98B62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E076B-E97E-4DD9-BD59-6DF98B62D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46A3-E035-1689-CEEB-3CAA1A93E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45D43-B9D3-AB49-C97D-F869C34B5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8A37-5BC5-3D23-F6FE-B74E3506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3EE2-7A27-4380-11ED-76AB12E1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E2AF-0924-21B4-AF40-3A218283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2DEB-36D8-9B6B-CA75-B7DC636B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C4B12-1EC4-4FB5-F646-38CFA65A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B14B-A2A8-E519-2D7B-C3061B19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75B5-E29C-F61A-46F1-95288400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4AD7-5383-A082-7611-A4910E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3765-FD33-2AF8-0196-E12CFE9E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7FB3-5822-0084-4B32-9ADB1CF3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6454-0530-538F-D74E-2D36499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26CA-40BE-80B0-B1BC-B66AEDCD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C1AC-7775-AA5A-E76C-78BE0D9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E47E-6F4D-82A8-BC6E-0DA27AC1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339F-0FF5-F7F7-31B3-13E28BEE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FF17-AEB5-E492-2C76-DBE90919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35BB-A3BA-D7AC-D813-4FE2BC4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DD97-64F8-D1BD-E452-6B249054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9CA1-9518-154F-EDA9-3751C3C7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1C44-2ED8-3FDC-FE6C-3BB9818F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2EF8-1868-CD87-8C9B-DC8C7A2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EFD8-A7E4-7303-7D16-5489C5D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E9C0-6721-4441-0FC2-F3A4AC6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15CB-8C22-40AD-0A2F-92C8E349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4ADC-2F16-6129-E7E0-9B2C01757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344AE-1EB2-4259-0F86-6F74F7B4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C30A-2398-3581-978D-734A2559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52720-87AF-53C7-B310-EB8E34A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6064-92D8-C97D-BD98-55CFD61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EF0-94A4-44D7-45CB-2200B56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78C7-DBF7-517B-1030-A06E0CEF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9FF28-7434-3152-79EA-CE8DC3D4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E3F29-4C5D-66B5-F538-8881FAA4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FF861-66AA-0138-A7A8-E150B9882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19221-AEA5-29C1-8EE3-A940C25B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D4873-3A4E-29E0-0CED-28A0EBA2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66942-DBFE-3031-DEB9-9FA37E5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BA2E-6883-893F-0829-7F0FAF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53D4-F8BC-58D8-92CD-9360B2C5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739D-AA25-2B08-37E6-52D3E77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4585-DDE1-E332-7D13-1DDA8EE8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24484-939B-400B-D019-B8FCEBB3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D6DB6-EF2E-980E-D7EF-B4E51F53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13823-7FA4-3A8A-8C6F-C7A2B1AC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954E-1FFE-8AF7-4F7B-C678F606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DBFA-89CE-C7A9-1106-85FAA640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B578-A650-456A-E5B8-2F220831F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5E872-E143-BB63-F6EA-37F1AEB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661B-E69D-652F-EA4A-962BC1DE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3218-8AF9-5860-7795-92168AE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CB41-8206-9EEE-EF1A-93BFB281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B64BC-242A-9D98-D866-FEFC9ADCD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90463-09CC-BE1B-8893-F7BA2AE7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B9E8-CC48-BCB8-BA2A-2287A6B9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7396-4C1D-4F29-628A-DB8BD499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AF08-2CA7-A1D8-ADAA-D160AA0A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7955-DA8A-3470-6A64-5B96A654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A5468-C5C5-5F42-F424-98DFE3A1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DCA0-8E32-DFC8-947D-F7458DFC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CD96-939A-9451-2A40-6FFCABC53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3568-DB30-7F48-0386-0E168CDD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307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training/state-of-cyber-security-in-apac-1992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artificial-neural-networ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f11.github.io/2018/07/01/python-decision-trees-acm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dd.ics.uci.edu/databases/kddcup99/task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A64860B2-8E37-788A-7709-27BA4C68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7055-4028-86AB-2621-63807C96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Network Intrusions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998A-4764-68A7-E0C1-3415F76F0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Judah Drelich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23DE1-80EB-83D4-062C-3245316D286B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eoplemattersglobal.com/article/training/state-of-cyber-security-in-apac-199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5D5B1-B74A-E4AE-EFFA-D2C06372753F}"/>
              </a:ext>
            </a:extLst>
          </p:cNvPr>
          <p:cNvSpPr txBox="1"/>
          <p:nvPr/>
        </p:nvSpPr>
        <p:spPr>
          <a:xfrm>
            <a:off x="3743633" y="360417"/>
            <a:ext cx="15069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3F9A6-0FDB-39FD-6185-9CA67AADC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" y="1762582"/>
            <a:ext cx="7930975" cy="3402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AE21D-FD29-207F-69DF-6C6995CE11B8}"/>
              </a:ext>
            </a:extLst>
          </p:cNvPr>
          <p:cNvSpPr txBox="1"/>
          <p:nvPr/>
        </p:nvSpPr>
        <p:spPr>
          <a:xfrm>
            <a:off x="8758561" y="1068303"/>
            <a:ext cx="32746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Analysis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y-axis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y-axis</a:t>
            </a: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2DCD-90F4-5B8B-9AE6-8DC549867BBD}"/>
              </a:ext>
            </a:extLst>
          </p:cNvPr>
          <p:cNvSpPr txBox="1"/>
          <p:nvPr/>
        </p:nvSpPr>
        <p:spPr>
          <a:xfrm>
            <a:off x="1878563" y="5384819"/>
            <a:ext cx="538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of the Clusters colored by intrusion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5D5B1-B74A-E4AE-EFFA-D2C06372753F}"/>
              </a:ext>
            </a:extLst>
          </p:cNvPr>
          <p:cNvSpPr txBox="1"/>
          <p:nvPr/>
        </p:nvSpPr>
        <p:spPr>
          <a:xfrm>
            <a:off x="3549549" y="262117"/>
            <a:ext cx="15069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AE21D-FD29-207F-69DF-6C6995CE11B8}"/>
              </a:ext>
            </a:extLst>
          </p:cNvPr>
          <p:cNvSpPr txBox="1"/>
          <p:nvPr/>
        </p:nvSpPr>
        <p:spPr>
          <a:xfrm>
            <a:off x="8783223" y="2356380"/>
            <a:ext cx="32746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Analysis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Heatmap of the odds that a given intrusion will be found in each cluster. Rarer types are grouped as other.</a:t>
            </a:r>
          </a:p>
        </p:txBody>
      </p:sp>
      <p:pic>
        <p:nvPicPr>
          <p:cNvPr id="2" name="Picture 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9F4DAC5-52DC-53CD-619B-668E44DDA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95" y="1068303"/>
            <a:ext cx="5777467" cy="54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A3E16-D68C-2817-A1B6-F5DD48B2E5B3}"/>
              </a:ext>
            </a:extLst>
          </p:cNvPr>
          <p:cNvSpPr txBox="1"/>
          <p:nvPr/>
        </p:nvSpPr>
        <p:spPr>
          <a:xfrm>
            <a:off x="2999953" y="428479"/>
            <a:ext cx="26927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50F05C-E0E0-7065-C115-1C9FDFFC1F95}"/>
              </a:ext>
            </a:extLst>
          </p:cNvPr>
          <p:cNvGrpSpPr/>
          <p:nvPr/>
        </p:nvGrpSpPr>
        <p:grpSpPr>
          <a:xfrm>
            <a:off x="724395" y="1540265"/>
            <a:ext cx="6749950" cy="2663599"/>
            <a:chOff x="0" y="0"/>
            <a:chExt cx="5943600" cy="2184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D578B2-58DD-0B7A-6F90-9D38820D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600" cy="1849755"/>
            </a:xfrm>
            <a:prstGeom prst="rect">
              <a:avLst/>
            </a:prstGeom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667D8EC4-F34D-1BAF-4A14-7FC54D35377A}"/>
                </a:ext>
              </a:extLst>
            </p:cNvPr>
            <p:cNvSpPr txBox="1"/>
            <p:nvPr/>
          </p:nvSpPr>
          <p:spPr>
            <a:xfrm>
              <a:off x="0" y="1849755"/>
              <a:ext cx="5943600" cy="3346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u="sng" kern="100">
                  <a:solidFill>
                    <a:srgbClr val="0563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This Photo</a:t>
              </a:r>
              <a:r>
                <a:rPr lang="en-US" sz="9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by Unknown Author is licensed under </a:t>
              </a:r>
              <a:r>
                <a:rPr lang="en-US" sz="900" u="sng" kern="100">
                  <a:solidFill>
                    <a:srgbClr val="0563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CC BY-SA</a:t>
              </a:r>
              <a:endPara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A1E881-5912-9A27-134C-0CE0372B4929}"/>
                  </a:ext>
                </a:extLst>
              </p:cNvPr>
              <p:cNvSpPr txBox="1"/>
              <p:nvPr/>
            </p:nvSpPr>
            <p:spPr>
              <a:xfrm>
                <a:off x="1248101" y="4864140"/>
                <a:ext cx="6109854" cy="634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𝑂𝑢𝑡𝑝𝑢𝑡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A1E881-5912-9A27-134C-0CE0372B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01" y="4864140"/>
                <a:ext cx="6109854" cy="634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464B7BF-5A61-4448-33D7-F11E22269A4F}"/>
              </a:ext>
            </a:extLst>
          </p:cNvPr>
          <p:cNvSpPr txBox="1"/>
          <p:nvPr/>
        </p:nvSpPr>
        <p:spPr>
          <a:xfrm>
            <a:off x="8599741" y="1239824"/>
            <a:ext cx="25511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</a:t>
            </a: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 of the similarity between biological neuron and a node in a neural network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 for a node in a neural network</a:t>
            </a:r>
          </a:p>
          <a:p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0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61BD9-5A68-1BB9-0DF7-0C0CF8893AC0}"/>
              </a:ext>
            </a:extLst>
          </p:cNvPr>
          <p:cNvSpPr txBox="1"/>
          <p:nvPr/>
        </p:nvSpPr>
        <p:spPr>
          <a:xfrm>
            <a:off x="5129944" y="371135"/>
            <a:ext cx="2401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CF669E-3688-C75D-4DDB-3D5E2D6D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6" y="1450156"/>
            <a:ext cx="7912153" cy="4836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C8218-735B-CBB8-BADA-694CD1619544}"/>
              </a:ext>
            </a:extLst>
          </p:cNvPr>
          <p:cNvSpPr txBox="1"/>
          <p:nvPr/>
        </p:nvSpPr>
        <p:spPr>
          <a:xfrm>
            <a:off x="9001497" y="2689477"/>
            <a:ext cx="26071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 of the model that I used</a:t>
            </a:r>
          </a:p>
        </p:txBody>
      </p:sp>
    </p:spTree>
    <p:extLst>
      <p:ext uri="{BB962C8B-B14F-4D97-AF65-F5344CB8AC3E}">
        <p14:creationId xmlns:p14="http://schemas.microsoft.com/office/powerpoint/2010/main" val="187946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61BD9-5A68-1BB9-0DF7-0C0CF8893AC0}"/>
              </a:ext>
            </a:extLst>
          </p:cNvPr>
          <p:cNvSpPr txBox="1"/>
          <p:nvPr/>
        </p:nvSpPr>
        <p:spPr>
          <a:xfrm>
            <a:off x="5129944" y="371135"/>
            <a:ext cx="2401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C8218-735B-CBB8-BADA-694CD1619544}"/>
              </a:ext>
            </a:extLst>
          </p:cNvPr>
          <p:cNvSpPr txBox="1"/>
          <p:nvPr/>
        </p:nvSpPr>
        <p:spPr>
          <a:xfrm>
            <a:off x="9008276" y="1289990"/>
            <a:ext cx="26071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for the smaller, binary model, 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Validational set 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Official Test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B2F737-B99D-8F4B-E55E-0388B829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576920"/>
            <a:ext cx="6059564" cy="2350441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B187941-A1F0-35B7-205F-BC26B3BC3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38" y="4300488"/>
            <a:ext cx="6059563" cy="21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61BD9-5A68-1BB9-0DF7-0C0CF8893AC0}"/>
              </a:ext>
            </a:extLst>
          </p:cNvPr>
          <p:cNvSpPr txBox="1"/>
          <p:nvPr/>
        </p:nvSpPr>
        <p:spPr>
          <a:xfrm>
            <a:off x="3437258" y="238523"/>
            <a:ext cx="2401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C8218-735B-CBB8-BADA-694CD1619544}"/>
              </a:ext>
            </a:extLst>
          </p:cNvPr>
          <p:cNvSpPr txBox="1"/>
          <p:nvPr/>
        </p:nvSpPr>
        <p:spPr>
          <a:xfrm>
            <a:off x="9008276" y="2377962"/>
            <a:ext cx="26071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for the smaller dataset with a binary model by new intrusion types.</a:t>
            </a:r>
          </a:p>
        </p:txBody>
      </p:sp>
      <p:pic>
        <p:nvPicPr>
          <p:cNvPr id="6" name="Picture 5" descr="A picture containing text, screenshot, menu, font&#10;&#10;Description automatically generated">
            <a:extLst>
              <a:ext uri="{FF2B5EF4-FFF2-40B4-BE49-F238E27FC236}">
                <a16:creationId xmlns:a16="http://schemas.microsoft.com/office/drawing/2014/main" id="{16A7E3DC-CDEA-811B-C04A-70AB50EC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9" y="1184932"/>
            <a:ext cx="4175828" cy="55685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6AF59883-3C04-538F-F7E4-6D3A2EF8D72D}"/>
              </a:ext>
            </a:extLst>
          </p:cNvPr>
          <p:cNvSpPr/>
          <p:nvPr/>
        </p:nvSpPr>
        <p:spPr>
          <a:xfrm>
            <a:off x="6092040" y="5129065"/>
            <a:ext cx="490847" cy="1547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9422F-C4E5-256B-ED53-FA667047705C}"/>
              </a:ext>
            </a:extLst>
          </p:cNvPr>
          <p:cNvSpPr txBox="1"/>
          <p:nvPr/>
        </p:nvSpPr>
        <p:spPr>
          <a:xfrm>
            <a:off x="6586849" y="5199622"/>
            <a:ext cx="1484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discernable features for the model to use</a:t>
            </a:r>
          </a:p>
        </p:txBody>
      </p:sp>
    </p:spTree>
    <p:extLst>
      <p:ext uri="{BB962C8B-B14F-4D97-AF65-F5344CB8AC3E}">
        <p14:creationId xmlns:p14="http://schemas.microsoft.com/office/powerpoint/2010/main" val="87221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61BD9-5A68-1BB9-0DF7-0C0CF8893AC0}"/>
              </a:ext>
            </a:extLst>
          </p:cNvPr>
          <p:cNvSpPr txBox="1"/>
          <p:nvPr/>
        </p:nvSpPr>
        <p:spPr>
          <a:xfrm>
            <a:off x="5129944" y="371135"/>
            <a:ext cx="2401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C8218-735B-CBB8-BADA-694CD1619544}"/>
              </a:ext>
            </a:extLst>
          </p:cNvPr>
          <p:cNvSpPr txBox="1"/>
          <p:nvPr/>
        </p:nvSpPr>
        <p:spPr>
          <a:xfrm>
            <a:off x="9084983" y="2689476"/>
            <a:ext cx="26071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for the bigger dataset using a multi class classifier</a:t>
            </a:r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5166C81-D80F-7592-06F6-117C3CEA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8" y="2628597"/>
            <a:ext cx="5160147" cy="2707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E282B-F9DC-EFBE-008F-57C5038E8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78" y="2371245"/>
            <a:ext cx="4038600" cy="261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473AC-0A6B-4A30-67B5-AD083ECAF533}"/>
              </a:ext>
            </a:extLst>
          </p:cNvPr>
          <p:cNvSpPr txBox="1"/>
          <p:nvPr/>
        </p:nvSpPr>
        <p:spPr>
          <a:xfrm>
            <a:off x="831273" y="211380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5DAC-CBC3-2D7E-6216-4B095A7D562F}"/>
              </a:ext>
            </a:extLst>
          </p:cNvPr>
          <p:cNvSpPr txBox="1"/>
          <p:nvPr/>
        </p:nvSpPr>
        <p:spPr>
          <a:xfrm>
            <a:off x="4488873" y="1900052"/>
            <a:ext cx="3289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2351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FA2625-DD42-F073-76F6-7804D1429FF4}"/>
              </a:ext>
            </a:extLst>
          </p:cNvPr>
          <p:cNvGrpSpPr/>
          <p:nvPr/>
        </p:nvGrpSpPr>
        <p:grpSpPr>
          <a:xfrm>
            <a:off x="1331228" y="1113647"/>
            <a:ext cx="5943600" cy="3256915"/>
            <a:chOff x="9525" y="1689603"/>
            <a:chExt cx="5943600" cy="33204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FDB683-7D3C-F2A6-E84A-4BB7923D4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525" y="1689603"/>
              <a:ext cx="5943600" cy="3320415"/>
            </a:xfrm>
            <a:prstGeom prst="rect">
              <a:avLst/>
            </a:prstGeom>
          </p:spPr>
        </p:pic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8F20969F-6BA1-0D8B-FCD8-0CE80ED996E3}"/>
                </a:ext>
              </a:extLst>
            </p:cNvPr>
            <p:cNvSpPr txBox="1"/>
            <p:nvPr/>
          </p:nvSpPr>
          <p:spPr>
            <a:xfrm>
              <a:off x="1590674" y="4675341"/>
              <a:ext cx="2962275" cy="33464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u="sng" kern="10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This Photo</a:t>
              </a:r>
              <a:r>
                <a:rPr lang="en-US" sz="900" kern="10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by Unknown Author is licensed under </a:t>
              </a:r>
              <a:r>
                <a:rPr lang="en-US" sz="900" u="sng" kern="10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CC BY</a:t>
              </a:r>
              <a:endParaRPr lang="en-US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5CD001-4B3A-1704-B35C-5B781A4108C3}"/>
              </a:ext>
            </a:extLst>
          </p:cNvPr>
          <p:cNvSpPr txBox="1"/>
          <p:nvPr/>
        </p:nvSpPr>
        <p:spPr>
          <a:xfrm>
            <a:off x="3110586" y="252067"/>
            <a:ext cx="2384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3709-E973-5548-F272-0D277DBE7C7B}"/>
              </a:ext>
            </a:extLst>
          </p:cNvPr>
          <p:cNvSpPr txBox="1"/>
          <p:nvPr/>
        </p:nvSpPr>
        <p:spPr>
          <a:xfrm>
            <a:off x="9096171" y="1954365"/>
            <a:ext cx="269272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of a single decision tree in a random forest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Purity measurement formula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3A350D-C235-FFD2-2A73-7309F850FDA3}"/>
                  </a:ext>
                </a:extLst>
              </p:cNvPr>
              <p:cNvSpPr txBox="1"/>
              <p:nvPr/>
            </p:nvSpPr>
            <p:spPr>
              <a:xfrm>
                <a:off x="2243162" y="5268608"/>
                <a:ext cx="6109854" cy="596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𝐺𝑖𝑛𝑖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3A350D-C235-FFD2-2A73-7309F850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62" y="5268608"/>
                <a:ext cx="6109854" cy="596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95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D001-4B3A-1704-B35C-5B781A4108C3}"/>
              </a:ext>
            </a:extLst>
          </p:cNvPr>
          <p:cNvSpPr txBox="1"/>
          <p:nvPr/>
        </p:nvSpPr>
        <p:spPr>
          <a:xfrm>
            <a:off x="3332033" y="249000"/>
            <a:ext cx="2384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3709-E973-5548-F272-0D277DBE7C7B}"/>
              </a:ext>
            </a:extLst>
          </p:cNvPr>
          <p:cNvSpPr txBox="1"/>
          <p:nvPr/>
        </p:nvSpPr>
        <p:spPr>
          <a:xfrm>
            <a:off x="8835242" y="1146843"/>
            <a:ext cx="31028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 data, binary model</a:t>
            </a: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Validitional Test Set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 data, binary model</a:t>
            </a: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Official Test Set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4D7199-8201-F727-3355-E22586F9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87" y="1698171"/>
            <a:ext cx="5677411" cy="212239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FE1CFC-AF4A-8DD9-3279-4CB36A5CF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60" y="4366216"/>
            <a:ext cx="5656640" cy="18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D001-4B3A-1704-B35C-5B781A4108C3}"/>
              </a:ext>
            </a:extLst>
          </p:cNvPr>
          <p:cNvSpPr txBox="1"/>
          <p:nvPr/>
        </p:nvSpPr>
        <p:spPr>
          <a:xfrm>
            <a:off x="3110586" y="266034"/>
            <a:ext cx="2384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3709-E973-5548-F272-0D277DBE7C7B}"/>
              </a:ext>
            </a:extLst>
          </p:cNvPr>
          <p:cNvSpPr txBox="1"/>
          <p:nvPr/>
        </p:nvSpPr>
        <p:spPr>
          <a:xfrm>
            <a:off x="8835241" y="1146843"/>
            <a:ext cx="337031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Data, Multi Class Model</a:t>
            </a: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Official Test Set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that were predicted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266A7E5-E867-A350-A17F-A41FEC74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52" y="1248621"/>
            <a:ext cx="5937353" cy="3859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E434C-ADB3-2D04-1100-A0EFBC7D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51" y="5669018"/>
            <a:ext cx="5776369" cy="2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A678-DCA3-0720-3C2F-368F3E91AFE2}"/>
              </a:ext>
            </a:extLst>
          </p:cNvPr>
          <p:cNvSpPr txBox="1"/>
          <p:nvPr/>
        </p:nvSpPr>
        <p:spPr>
          <a:xfrm>
            <a:off x="1258784" y="1306286"/>
            <a:ext cx="734095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cyber crime costs are expected to grow 15% per year for the next 5 years reaching $10.5 trillion by 2025</a:t>
            </a:r>
          </a:p>
          <a:p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analyzed the 1998 DARPA Intrusion Detection Program’s dataset that was managed and prepared by MIT’s Lincoln Labs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Training data has ~5 million observations, 41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Test data has 300,000 observations, with the same features.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E61EE-A053-2A72-216F-CBCC4FA65408}"/>
              </a:ext>
            </a:extLst>
          </p:cNvPr>
          <p:cNvSpPr txBox="1"/>
          <p:nvPr/>
        </p:nvSpPr>
        <p:spPr>
          <a:xfrm>
            <a:off x="3049365" y="299200"/>
            <a:ext cx="3048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4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2BC7AE-2DA1-0D72-F084-6784ADB614DE}"/>
              </a:ext>
            </a:extLst>
          </p:cNvPr>
          <p:cNvSpPr txBox="1"/>
          <p:nvPr/>
        </p:nvSpPr>
        <p:spPr>
          <a:xfrm>
            <a:off x="9245449" y="1950026"/>
            <a:ext cx="28123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Data</a:t>
            </a:r>
          </a:p>
          <a:p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was taken from the 1999 KDD Cup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KDD-CUP-99 Task Description (uci.edu)</a:t>
            </a:r>
            <a:endParaRPr lang="en-US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6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D001-4B3A-1704-B35C-5B781A4108C3}"/>
              </a:ext>
            </a:extLst>
          </p:cNvPr>
          <p:cNvSpPr txBox="1"/>
          <p:nvPr/>
        </p:nvSpPr>
        <p:spPr>
          <a:xfrm>
            <a:off x="3152597" y="325136"/>
            <a:ext cx="27437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3709-E973-5548-F272-0D277DBE7C7B}"/>
              </a:ext>
            </a:extLst>
          </p:cNvPr>
          <p:cNvSpPr txBox="1"/>
          <p:nvPr/>
        </p:nvSpPr>
        <p:spPr>
          <a:xfrm>
            <a:off x="8835241" y="1146843"/>
            <a:ext cx="337031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Insights: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predictions that the Multi Class Neural Network Model gave were significantly better than a trivial classifier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Analysis gave a view into how features can affect different intrusion types.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BDEA8-2DBF-25B4-3E21-22018D6137FA}"/>
              </a:ext>
            </a:extLst>
          </p:cNvPr>
          <p:cNvSpPr txBox="1"/>
          <p:nvPr/>
        </p:nvSpPr>
        <p:spPr>
          <a:xfrm>
            <a:off x="786740" y="1358158"/>
            <a:ext cx="74651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“As a side note, the [Intrusion Detection Systems] IDS research community vehemently discourages the use the DARPA dataset (and the derived KDD Cup dataset) despite it’s appealing availability.”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background traffic generator is not publicly available so there is no way to evaluate the background traffic in the dataset.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Pros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“the non-availability of any other dataset that includes the complete network traffic”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is the perfect training dataset. It gives me a chance to hone my skills and techniques on a large amount of data in an important field while getting clear and interesting results.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A678-DCA3-0720-3C2F-368F3E91AFE2}"/>
              </a:ext>
            </a:extLst>
          </p:cNvPr>
          <p:cNvSpPr txBox="1"/>
          <p:nvPr/>
        </p:nvSpPr>
        <p:spPr>
          <a:xfrm>
            <a:off x="1258784" y="1306286"/>
            <a:ext cx="7340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F1CC63B5-55EB-C86D-0819-99694EBA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2" y="1038091"/>
            <a:ext cx="7182173" cy="53521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F2B757D-0BCA-EA6B-4D79-709827A4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564" y="-101481"/>
            <a:ext cx="3816927" cy="12736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9DC91-CEC7-5A1A-762B-20535D8DC410}"/>
              </a:ext>
            </a:extLst>
          </p:cNvPr>
          <p:cNvSpPr txBox="1"/>
          <p:nvPr/>
        </p:nvSpPr>
        <p:spPr>
          <a:xfrm>
            <a:off x="8752115" y="2087309"/>
            <a:ext cx="343357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Multicollinearity</a:t>
            </a: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heatmap for the correlations between the features</a:t>
            </a:r>
          </a:p>
        </p:txBody>
      </p:sp>
    </p:spTree>
    <p:extLst>
      <p:ext uri="{BB962C8B-B14F-4D97-AF65-F5344CB8AC3E}">
        <p14:creationId xmlns:p14="http://schemas.microsoft.com/office/powerpoint/2010/main" val="223971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A678-DCA3-0720-3C2F-368F3E91AFE2}"/>
              </a:ext>
            </a:extLst>
          </p:cNvPr>
          <p:cNvSpPr txBox="1"/>
          <p:nvPr/>
        </p:nvSpPr>
        <p:spPr>
          <a:xfrm>
            <a:off x="1258784" y="1306286"/>
            <a:ext cx="73409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9DCD1E7-E893-EE00-E975-6E5FC5DF5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9" y="1461430"/>
            <a:ext cx="8006975" cy="484912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09EF0BB-16DF-AD89-02FC-549E721D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31" y="183842"/>
            <a:ext cx="4056789" cy="98931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1C51F-17DE-2ABD-B9F9-AE7D554B7903}"/>
              </a:ext>
            </a:extLst>
          </p:cNvPr>
          <p:cNvSpPr txBox="1"/>
          <p:nvPr/>
        </p:nvSpPr>
        <p:spPr>
          <a:xfrm>
            <a:off x="8729419" y="2273191"/>
            <a:ext cx="31677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Multicollinearity</a:t>
            </a: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eatmap that is focused on the most collinear features</a:t>
            </a:r>
          </a:p>
        </p:txBody>
      </p:sp>
    </p:spTree>
    <p:extLst>
      <p:ext uri="{BB962C8B-B14F-4D97-AF65-F5344CB8AC3E}">
        <p14:creationId xmlns:p14="http://schemas.microsoft.com/office/powerpoint/2010/main" val="12388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39FA6DD-F116-99E5-C483-8C380B23A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7" y="985042"/>
            <a:ext cx="7117733" cy="5190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987D5-E099-01EA-F917-3929B49743AB}"/>
              </a:ext>
            </a:extLst>
          </p:cNvPr>
          <p:cNvSpPr txBox="1"/>
          <p:nvPr/>
        </p:nvSpPr>
        <p:spPr>
          <a:xfrm>
            <a:off x="2287250" y="107801"/>
            <a:ext cx="4474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Wrangling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3BFE-295B-FA95-C472-AACA26627E7C}"/>
              </a:ext>
            </a:extLst>
          </p:cNvPr>
          <p:cNvSpPr txBox="1"/>
          <p:nvPr/>
        </p:nvSpPr>
        <p:spPr>
          <a:xfrm>
            <a:off x="9103857" y="1733552"/>
            <a:ext cx="29539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Multicollinearity</a:t>
            </a: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heatmap after all the collinear columns have been dropped or combined.</a:t>
            </a:r>
          </a:p>
        </p:txBody>
      </p:sp>
    </p:spTree>
    <p:extLst>
      <p:ext uri="{BB962C8B-B14F-4D97-AF65-F5344CB8AC3E}">
        <p14:creationId xmlns:p14="http://schemas.microsoft.com/office/powerpoint/2010/main" val="6868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987D5-E099-01EA-F917-3929B49743AB}"/>
              </a:ext>
            </a:extLst>
          </p:cNvPr>
          <p:cNvSpPr txBox="1"/>
          <p:nvPr/>
        </p:nvSpPr>
        <p:spPr>
          <a:xfrm>
            <a:off x="8942397" y="2002960"/>
            <a:ext cx="29069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Lasso Regularization</a:t>
            </a:r>
          </a:p>
          <a:p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B5DAF-7D90-36D8-EF38-EA89E77F7314}"/>
                  </a:ext>
                </a:extLst>
              </p:cNvPr>
              <p:cNvSpPr txBox="1"/>
              <p:nvPr/>
            </p:nvSpPr>
            <p:spPr>
              <a:xfrm>
                <a:off x="461528" y="1226828"/>
                <a:ext cx="7435956" cy="514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Lasso Regularization is a technique for variable selection that uses linear regression to evaluate the effect that </a:t>
                </a:r>
                <a:r>
                  <a:rPr lang="en-US" sz="2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</a:t>
                </a: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features has on a target variable. </a:t>
                </a:r>
                <a:endParaRPr lang="en-US" sz="2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𝑆𝑆𝐷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used Lasso Regularization to create to datasets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Small: 12 features, binary intrusion or not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Big: 61 features, multi class model, determines intrusion types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B5DAF-7D90-36D8-EF38-EA89E77F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8" y="1226828"/>
                <a:ext cx="7435956" cy="5146537"/>
              </a:xfrm>
              <a:prstGeom prst="rect">
                <a:avLst/>
              </a:prstGeom>
              <a:blipFill>
                <a:blip r:embed="rId2"/>
                <a:stretch>
                  <a:fillRect l="-1475" t="-1185" r="-328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3B25D5-6391-0460-1513-53BC93D6504E}"/>
              </a:ext>
            </a:extLst>
          </p:cNvPr>
          <p:cNvSpPr txBox="1"/>
          <p:nvPr/>
        </p:nvSpPr>
        <p:spPr>
          <a:xfrm>
            <a:off x="2270686" y="249013"/>
            <a:ext cx="3817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Wrangling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12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0208-A83F-12CD-4EAD-461F1F0A88DD}"/>
              </a:ext>
            </a:extLst>
          </p:cNvPr>
          <p:cNvSpPr txBox="1"/>
          <p:nvPr/>
        </p:nvSpPr>
        <p:spPr>
          <a:xfrm>
            <a:off x="3413542" y="418870"/>
            <a:ext cx="14814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40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BDA2A96-6056-EC9B-1D8B-FAF52C75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07372"/>
              </p:ext>
            </p:extLst>
          </p:nvPr>
        </p:nvGraphicFramePr>
        <p:xfrm>
          <a:off x="2588872" y="4720672"/>
          <a:ext cx="3848206" cy="1242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724">
                  <a:extLst>
                    <a:ext uri="{9D8B030D-6E8A-4147-A177-3AD203B41FA5}">
                      <a16:colId xmlns:a16="http://schemas.microsoft.com/office/drawing/2014/main" val="2090762849"/>
                    </a:ext>
                  </a:extLst>
                </a:gridCol>
                <a:gridCol w="2032482">
                  <a:extLst>
                    <a:ext uri="{9D8B030D-6E8A-4147-A177-3AD203B41FA5}">
                      <a16:colId xmlns:a16="http://schemas.microsoft.com/office/drawing/2014/main" val="1032241200"/>
                    </a:ext>
                  </a:extLst>
                </a:gridCol>
              </a:tblGrid>
              <a:tr h="498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Smurf.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56.8378%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225623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Neptune.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21.6997%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424957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Normal.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19.6909%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420973"/>
                  </a:ext>
                </a:extLst>
              </a:tr>
            </a:tbl>
          </a:graphicData>
        </a:graphic>
      </p:graphicFrame>
      <p:pic>
        <p:nvPicPr>
          <p:cNvPr id="21" name="Picture 20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F4B6E064-D66E-2BBB-4257-C95A7D32B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0" y="1545626"/>
            <a:ext cx="8046068" cy="26674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70D46E-561D-088D-7F28-AA798F1DCD81}"/>
              </a:ext>
            </a:extLst>
          </p:cNvPr>
          <p:cNvSpPr txBox="1"/>
          <p:nvPr/>
        </p:nvSpPr>
        <p:spPr>
          <a:xfrm>
            <a:off x="8967542" y="1688941"/>
            <a:ext cx="28863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 between features and intrusion types </a:t>
            </a:r>
          </a:p>
          <a:p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Intrusion Frequency</a:t>
            </a:r>
          </a:p>
        </p:txBody>
      </p:sp>
    </p:spTree>
    <p:extLst>
      <p:ext uri="{BB962C8B-B14F-4D97-AF65-F5344CB8AC3E}">
        <p14:creationId xmlns:p14="http://schemas.microsoft.com/office/powerpoint/2010/main" val="39902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75A44-9DDD-B14A-5803-5178E631CF25}"/>
              </a:ext>
            </a:extLst>
          </p:cNvPr>
          <p:cNvSpPr txBox="1"/>
          <p:nvPr/>
        </p:nvSpPr>
        <p:spPr>
          <a:xfrm>
            <a:off x="3642403" y="215601"/>
            <a:ext cx="13212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4000" b="1" dirty="0"/>
          </a:p>
        </p:txBody>
      </p:sp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13E9622-D4F2-BDDC-0BF6-AF0CE70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7" y="1393603"/>
            <a:ext cx="6290262" cy="4947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D0282-0C25-279B-3E56-364309BBBEF8}"/>
              </a:ext>
            </a:extLst>
          </p:cNvPr>
          <p:cNvSpPr txBox="1"/>
          <p:nvPr/>
        </p:nvSpPr>
        <p:spPr>
          <a:xfrm>
            <a:off x="8916348" y="2541459"/>
            <a:ext cx="32693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Elbow Plot For </a:t>
            </a:r>
          </a:p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K-Prototypes</a:t>
            </a:r>
          </a:p>
        </p:txBody>
      </p:sp>
    </p:spTree>
    <p:extLst>
      <p:ext uri="{BB962C8B-B14F-4D97-AF65-F5344CB8AC3E}">
        <p14:creationId xmlns:p14="http://schemas.microsoft.com/office/powerpoint/2010/main" val="155895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0FBD3-81F9-878F-2E32-34DAEB68CA38}"/>
              </a:ext>
            </a:extLst>
          </p:cNvPr>
          <p:cNvSpPr txBox="1"/>
          <p:nvPr/>
        </p:nvSpPr>
        <p:spPr>
          <a:xfrm>
            <a:off x="3631759" y="283171"/>
            <a:ext cx="1342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37F81-0628-F2A6-2ED2-84D2665585E5}"/>
              </a:ext>
            </a:extLst>
          </p:cNvPr>
          <p:cNvSpPr txBox="1"/>
          <p:nvPr/>
        </p:nvSpPr>
        <p:spPr>
          <a:xfrm>
            <a:off x="9102067" y="2254354"/>
            <a:ext cx="279509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(PCA)</a:t>
            </a: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 PCA for the dataset to try and visualize the structure of the data.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0A07AC-1ADB-9D54-983B-8CB5B9321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8" y="1749956"/>
            <a:ext cx="8199785" cy="38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619</Words>
  <Application>Microsoft Office PowerPoint</Application>
  <PresentationFormat>Widescreen</PresentationFormat>
  <Paragraphs>207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Network Intrusions</vt:lpstr>
      <vt:lpstr>PowerPoint Presentation</vt:lpstr>
      <vt:lpstr>Data Wrangling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Intrusions</dc:title>
  <dc:creator>Judah Drelich</dc:creator>
  <cp:lastModifiedBy>Judah Drelich</cp:lastModifiedBy>
  <cp:revision>3</cp:revision>
  <dcterms:created xsi:type="dcterms:W3CDTF">2023-05-10T03:02:05Z</dcterms:created>
  <dcterms:modified xsi:type="dcterms:W3CDTF">2023-06-08T16:22:55Z</dcterms:modified>
</cp:coreProperties>
</file>