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2" r:id="rId9"/>
    <p:sldId id="263" r:id="rId10"/>
    <p:sldId id="266"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6" y="-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7F670-D751-4EC1-92DF-E7BD4503328B}" type="datetimeFigureOut">
              <a:rPr lang="en-US" smtClean="0"/>
              <a:t>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50F2E-ABC0-444E-BE4B-94115219D95A}" type="slidenum">
              <a:rPr lang="en-US" smtClean="0"/>
              <a:t>‹#›</a:t>
            </a:fld>
            <a:endParaRPr lang="en-US"/>
          </a:p>
        </p:txBody>
      </p:sp>
    </p:spTree>
    <p:extLst>
      <p:ext uri="{BB962C8B-B14F-4D97-AF65-F5344CB8AC3E}">
        <p14:creationId xmlns:p14="http://schemas.microsoft.com/office/powerpoint/2010/main" val="8286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150F2E-ABC0-444E-BE4B-94115219D95A}" type="slidenum">
              <a:rPr lang="en-US" smtClean="0"/>
              <a:t>1</a:t>
            </a:fld>
            <a:endParaRPr lang="en-US"/>
          </a:p>
        </p:txBody>
      </p:sp>
    </p:spTree>
    <p:extLst>
      <p:ext uri="{BB962C8B-B14F-4D97-AF65-F5344CB8AC3E}">
        <p14:creationId xmlns:p14="http://schemas.microsoft.com/office/powerpoint/2010/main" val="201728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150F2E-ABC0-444E-BE4B-94115219D95A}" type="slidenum">
              <a:rPr lang="en-US" smtClean="0"/>
              <a:t>3</a:t>
            </a:fld>
            <a:endParaRPr lang="en-US"/>
          </a:p>
        </p:txBody>
      </p:sp>
    </p:spTree>
    <p:extLst>
      <p:ext uri="{BB962C8B-B14F-4D97-AF65-F5344CB8AC3E}">
        <p14:creationId xmlns:p14="http://schemas.microsoft.com/office/powerpoint/2010/main" val="3790489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E6F5B4-540D-4161-8CAD-E8ABFB874F69}"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29830227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6F5B4-540D-4161-8CAD-E8ABFB874F69}"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110805047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6F5B4-540D-4161-8CAD-E8ABFB874F69}"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4877843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6F5B4-540D-4161-8CAD-E8ABFB874F69}"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242891699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6F5B4-540D-4161-8CAD-E8ABFB874F69}"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178592087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E6F5B4-540D-4161-8CAD-E8ABFB874F69}"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53638460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E6F5B4-540D-4161-8CAD-E8ABFB874F69}"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7120360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E6F5B4-540D-4161-8CAD-E8ABFB874F69}"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7717433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F5B4-540D-4161-8CAD-E8ABFB874F69}"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259975734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6F5B4-540D-4161-8CAD-E8ABFB874F69}"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96816883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6F5B4-540D-4161-8CAD-E8ABFB874F69}"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F2E-10CD-4666-9866-F5D9F36C8BC4}" type="slidenum">
              <a:rPr lang="en-US" smtClean="0"/>
              <a:t>‹#›</a:t>
            </a:fld>
            <a:endParaRPr lang="en-US"/>
          </a:p>
        </p:txBody>
      </p:sp>
    </p:spTree>
    <p:extLst>
      <p:ext uri="{BB962C8B-B14F-4D97-AF65-F5344CB8AC3E}">
        <p14:creationId xmlns:p14="http://schemas.microsoft.com/office/powerpoint/2010/main" val="379063148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6F5B4-540D-4161-8CAD-E8ABFB874F69}" type="datetimeFigureOut">
              <a:rPr lang="en-US" smtClean="0"/>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B4F2E-10CD-4666-9866-F5D9F36C8BC4}" type="slidenum">
              <a:rPr lang="en-US" smtClean="0"/>
              <a:t>‹#›</a:t>
            </a:fld>
            <a:endParaRPr lang="en-US"/>
          </a:p>
        </p:txBody>
      </p:sp>
    </p:spTree>
    <p:extLst>
      <p:ext uri="{BB962C8B-B14F-4D97-AF65-F5344CB8AC3E}">
        <p14:creationId xmlns:p14="http://schemas.microsoft.com/office/powerpoint/2010/main" val="237058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981200"/>
            <a:ext cx="6248400" cy="2667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t>Name : </a:t>
            </a:r>
            <a:r>
              <a:rPr lang="en-US" sz="2400" b="1" i="1" dirty="0" err="1" smtClean="0"/>
              <a:t>Md.Jewel</a:t>
            </a:r>
            <a:r>
              <a:rPr lang="en-US" sz="2400" b="1" i="1" dirty="0" smtClean="0"/>
              <a:t> </a:t>
            </a:r>
            <a:r>
              <a:rPr lang="en-US" sz="2400" b="1" i="1" dirty="0" err="1" smtClean="0"/>
              <a:t>Hossain</a:t>
            </a:r>
            <a:r>
              <a:rPr lang="en-US" sz="2400" b="1" i="1" dirty="0" smtClean="0"/>
              <a:t> </a:t>
            </a:r>
            <a:endParaRPr lang="en-US" sz="2400" b="1" i="1" dirty="0"/>
          </a:p>
          <a:p>
            <a:pPr algn="ctr"/>
            <a:r>
              <a:rPr lang="en-GB" sz="2400" b="1" i="1" dirty="0" smtClean="0"/>
              <a:t>S0-05(19)</a:t>
            </a:r>
            <a:endParaRPr lang="en-US" sz="2400" b="1" i="1" dirty="0"/>
          </a:p>
          <a:p>
            <a:pPr algn="ctr"/>
            <a:r>
              <a:rPr lang="en-US" sz="2400" b="1" i="1" dirty="0" smtClean="0"/>
              <a:t>Smart office management</a:t>
            </a:r>
            <a:endParaRPr lang="en-US" sz="2400" b="1" i="1" dirty="0"/>
          </a:p>
        </p:txBody>
      </p:sp>
    </p:spTree>
    <p:extLst>
      <p:ext uri="{BB962C8B-B14F-4D97-AF65-F5344CB8AC3E}">
        <p14:creationId xmlns:p14="http://schemas.microsoft.com/office/powerpoint/2010/main" val="150109152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F3901A8-099F-BD77-A73E-E6C3CF21D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95400"/>
            <a:ext cx="5715000" cy="5209639"/>
          </a:xfrm>
          <a:prstGeom prst="rect">
            <a:avLst/>
          </a:prstGeom>
        </p:spPr>
      </p:pic>
    </p:spTree>
    <p:extLst>
      <p:ext uri="{BB962C8B-B14F-4D97-AF65-F5344CB8AC3E}">
        <p14:creationId xmlns:p14="http://schemas.microsoft.com/office/powerpoint/2010/main" val="1513384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1477328"/>
          </a:xfrm>
          <a:prstGeom prst="rect">
            <a:avLst/>
          </a:prstGeom>
        </p:spPr>
        <p:txBody>
          <a:bodyPr>
            <a:spAutoFit/>
          </a:bodyPr>
          <a:lstStyle/>
          <a:p>
            <a:r>
              <a:rPr lang="en-GB" b="1" dirty="0"/>
              <a:t>Common causes of this symptom</a:t>
            </a:r>
          </a:p>
          <a:p>
            <a:r>
              <a:rPr lang="en-GB" dirty="0"/>
              <a:t>Diarrhoea can have causes that aren't due to underlying disease. Examples include a liquid diet, food intolerance, stress, anxiety or use of laxatives.</a:t>
            </a:r>
          </a:p>
        </p:txBody>
      </p:sp>
    </p:spTree>
    <p:extLst>
      <p:ext uri="{BB962C8B-B14F-4D97-AF65-F5344CB8AC3E}">
        <p14:creationId xmlns:p14="http://schemas.microsoft.com/office/powerpoint/2010/main" val="26486080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A7BDA6-4C18-5577-5BD5-F48509D51D5D}"/>
              </a:ext>
            </a:extLst>
          </p:cNvPr>
          <p:cNvSpPr txBox="1"/>
          <p:nvPr/>
        </p:nvSpPr>
        <p:spPr>
          <a:xfrm>
            <a:off x="3061196" y="3429000"/>
            <a:ext cx="3582390" cy="584775"/>
          </a:xfrm>
          <a:prstGeom prst="rect">
            <a:avLst/>
          </a:prstGeom>
          <a:noFill/>
        </p:spPr>
        <p:txBody>
          <a:bodyPr wrap="square" rtlCol="0">
            <a:spAutoFit/>
          </a:bodyPr>
          <a:lstStyle/>
          <a:p>
            <a:pPr algn="l"/>
            <a:r>
              <a:rPr lang="en-US" sz="3200" b="1" i="1" dirty="0"/>
              <a:t>Thank you Everyone</a:t>
            </a:r>
            <a:r>
              <a:rPr lang="en-US" b="1" i="1" dirty="0"/>
              <a:t> </a:t>
            </a:r>
          </a:p>
        </p:txBody>
      </p:sp>
    </p:spTree>
    <p:extLst>
      <p:ext uri="{BB962C8B-B14F-4D97-AF65-F5344CB8AC3E}">
        <p14:creationId xmlns:p14="http://schemas.microsoft.com/office/powerpoint/2010/main" val="11230690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85800" y="838200"/>
            <a:ext cx="8001000" cy="2585323"/>
          </a:xfrm>
          <a:prstGeom prst="rect">
            <a:avLst/>
          </a:prstGeom>
          <a:noFill/>
        </p:spPr>
        <p:txBody>
          <a:bodyPr wrap="square" rtlCol="0">
            <a:spAutoFit/>
          </a:bodyPr>
          <a:lstStyle/>
          <a:p>
            <a:pPr algn="ctr"/>
            <a:r>
              <a:rPr lang="en-US" sz="3600" b="1" dirty="0"/>
              <a:t>What is diphtheria?</a:t>
            </a:r>
          </a:p>
          <a:p>
            <a:pPr algn="ctr"/>
            <a:r>
              <a:rPr lang="en-US" sz="3600" b="1" dirty="0"/>
              <a:t> </a:t>
            </a:r>
          </a:p>
          <a:p>
            <a:pPr algn="just"/>
            <a:r>
              <a:rPr lang="en-US" dirty="0"/>
              <a:t>Diphtheria is a highly contagious and potentially life-threatening bacterial disease caused by </a:t>
            </a:r>
            <a:r>
              <a:rPr lang="en-US" dirty="0" err="1"/>
              <a:t>Corynebacterium</a:t>
            </a:r>
            <a:r>
              <a:rPr lang="en-US" dirty="0"/>
              <a:t> </a:t>
            </a:r>
            <a:r>
              <a:rPr lang="en-US" dirty="0" err="1"/>
              <a:t>diphtheriae</a:t>
            </a:r>
            <a:r>
              <a:rPr lang="en-US" dirty="0"/>
              <a:t>. There are two types of diphtheria: respiratory and cutaneous. Respiratory diphtheria involves the nose, throat and tonsils, and cutaneous diphtheria involves the skin. </a:t>
            </a:r>
          </a:p>
          <a:p>
            <a:pPr algn="ctr"/>
            <a:endParaRPr lang="en-US" dirty="0"/>
          </a:p>
        </p:txBody>
      </p:sp>
      <p:sp>
        <p:nvSpPr>
          <p:cNvPr id="4" name="5-Point Star 3"/>
          <p:cNvSpPr/>
          <p:nvPr/>
        </p:nvSpPr>
        <p:spPr>
          <a:xfrm>
            <a:off x="-2611925" y="6934200"/>
            <a:ext cx="2286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865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7B6EFC-9344-0720-4FAF-83C05AE17888}"/>
              </a:ext>
            </a:extLst>
          </p:cNvPr>
          <p:cNvSpPr txBox="1"/>
          <p:nvPr/>
        </p:nvSpPr>
        <p:spPr>
          <a:xfrm>
            <a:off x="1141350" y="1553028"/>
            <a:ext cx="6861299" cy="1908215"/>
          </a:xfrm>
          <a:prstGeom prst="rect">
            <a:avLst/>
          </a:prstGeom>
          <a:noFill/>
        </p:spPr>
        <p:txBody>
          <a:bodyPr wrap="square" rtlCol="0">
            <a:spAutoFit/>
          </a:bodyPr>
          <a:lstStyle/>
          <a:p>
            <a:pPr algn="ctr"/>
            <a:r>
              <a:rPr lang="en-US" sz="3200" b="1" i="1" dirty="0"/>
              <a:t>Is diphtheria a pathogen or virulence?</a:t>
            </a:r>
          </a:p>
          <a:p>
            <a:pPr algn="ctr"/>
            <a:endParaRPr lang="en-US" sz="3200" b="1" i="1" dirty="0"/>
          </a:p>
          <a:p>
            <a:pPr algn="just"/>
            <a:r>
              <a:rPr lang="en-US" dirty="0"/>
              <a:t>Diphtheria is a pathogen, but diphtheria toxin and pili have been identified as major virulence factors, little is known about factors involved in bacterial colonization and development of disease. </a:t>
            </a:r>
          </a:p>
        </p:txBody>
      </p:sp>
    </p:spTree>
    <p:extLst>
      <p:ext uri="{BB962C8B-B14F-4D97-AF65-F5344CB8AC3E}">
        <p14:creationId xmlns:p14="http://schemas.microsoft.com/office/powerpoint/2010/main" val="14346720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14400"/>
            <a:ext cx="7086600" cy="3970318"/>
          </a:xfrm>
          <a:prstGeom prst="rect">
            <a:avLst/>
          </a:prstGeom>
          <a:noFill/>
        </p:spPr>
        <p:txBody>
          <a:bodyPr wrap="square" rtlCol="0">
            <a:spAutoFit/>
          </a:bodyPr>
          <a:lstStyle/>
          <a:p>
            <a:pPr algn="ctr"/>
            <a:r>
              <a:rPr lang="en-US" sz="3600" b="1" i="1" dirty="0"/>
              <a:t>Respiratory diphtheria : </a:t>
            </a:r>
          </a:p>
          <a:p>
            <a:r>
              <a:rPr lang="en-US" dirty="0"/>
              <a:t>The bacteria most commonly infect the respiratory system, which includes parts of the body involved in breathing. When the bacteria get into and attach to the lining of the respiratory system, it can cause:</a:t>
            </a:r>
          </a:p>
          <a:p>
            <a:r>
              <a:rPr lang="en-US" dirty="0"/>
              <a:t>                           (i) Weakness</a:t>
            </a:r>
          </a:p>
          <a:p>
            <a:r>
              <a:rPr lang="en-US" dirty="0"/>
              <a:t>                           (ii) Sore throat</a:t>
            </a:r>
          </a:p>
          <a:p>
            <a:r>
              <a:rPr lang="en-US" dirty="0"/>
              <a:t>                           (iii) Mild fever</a:t>
            </a:r>
          </a:p>
          <a:p>
            <a:r>
              <a:rPr lang="en-US" dirty="0"/>
              <a:t>                           (iv) Swollen glands in the neck </a:t>
            </a:r>
          </a:p>
          <a:p>
            <a:r>
              <a:rPr lang="en-US" dirty="0"/>
              <a:t>The bacteria make a toxin that kills healthy tissues in the respiratory system. Within two to three days, the dead tissue forms a thick, gray coating that can build up in the throat or nose. Medical experts call this thick, gray coating a “</a:t>
            </a:r>
            <a:r>
              <a:rPr lang="en-US" dirty="0" err="1"/>
              <a:t>pseudomembrane</a:t>
            </a:r>
            <a:r>
              <a:rPr lang="en-US" dirty="0"/>
              <a:t>.”</a:t>
            </a:r>
          </a:p>
          <a:p>
            <a:endParaRPr lang="en-US" dirty="0"/>
          </a:p>
        </p:txBody>
      </p:sp>
    </p:spTree>
    <p:extLst>
      <p:ext uri="{BB962C8B-B14F-4D97-AF65-F5344CB8AC3E}">
        <p14:creationId xmlns:p14="http://schemas.microsoft.com/office/powerpoint/2010/main" val="42732731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143000"/>
            <a:ext cx="6858000" cy="1969770"/>
          </a:xfrm>
          <a:prstGeom prst="rect">
            <a:avLst/>
          </a:prstGeom>
          <a:noFill/>
        </p:spPr>
        <p:txBody>
          <a:bodyPr wrap="square" rtlCol="0">
            <a:spAutoFit/>
          </a:bodyPr>
          <a:lstStyle/>
          <a:p>
            <a:pPr algn="ctr"/>
            <a:r>
              <a:rPr lang="en-US" sz="3200" b="1" i="1" dirty="0"/>
              <a:t>Cutaneous diphtheria : </a:t>
            </a:r>
          </a:p>
          <a:p>
            <a:r>
              <a:rPr lang="en-US" dirty="0"/>
              <a:t>This type of </a:t>
            </a:r>
            <a:r>
              <a:rPr lang="en-US" dirty="0" err="1"/>
              <a:t>diptheria</a:t>
            </a:r>
            <a:r>
              <a:rPr lang="en-US" dirty="0"/>
              <a:t> bacteria may present as a scaling rash or ulcers with clearly demarcated edges and membrane, but any chronic skin lesion may harbor C. </a:t>
            </a:r>
            <a:r>
              <a:rPr lang="en-US" dirty="0" err="1"/>
              <a:t>diphtheriae</a:t>
            </a:r>
            <a:r>
              <a:rPr lang="en-US" dirty="0"/>
              <a:t> along with other organisms. The systemic complications from cutaneous diphtheria with toxigenic strains appear to be less than from other sites.</a:t>
            </a:r>
          </a:p>
        </p:txBody>
      </p:sp>
      <p:pic>
        <p:nvPicPr>
          <p:cNvPr id="3" name="Picture 2">
            <a:extLst>
              <a:ext uri="{FF2B5EF4-FFF2-40B4-BE49-F238E27FC236}">
                <a16:creationId xmlns:a16="http://schemas.microsoft.com/office/drawing/2014/main" xmlns="" id="{613E8137-1C7B-51AA-8E44-3144CC21B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534" y="3527765"/>
            <a:ext cx="2554815" cy="1846772"/>
          </a:xfrm>
          <a:prstGeom prst="rect">
            <a:avLst/>
          </a:prstGeom>
        </p:spPr>
      </p:pic>
    </p:spTree>
    <p:extLst>
      <p:ext uri="{BB962C8B-B14F-4D97-AF65-F5344CB8AC3E}">
        <p14:creationId xmlns:p14="http://schemas.microsoft.com/office/powerpoint/2010/main" val="9198648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88B3896-6796-4795-81C8-74D966723AD6}"/>
              </a:ext>
            </a:extLst>
          </p:cNvPr>
          <p:cNvSpPr txBox="1"/>
          <p:nvPr/>
        </p:nvSpPr>
        <p:spPr>
          <a:xfrm>
            <a:off x="791688" y="2136338"/>
            <a:ext cx="7098806" cy="2246769"/>
          </a:xfrm>
          <a:prstGeom prst="rect">
            <a:avLst/>
          </a:prstGeom>
          <a:noFill/>
        </p:spPr>
        <p:txBody>
          <a:bodyPr wrap="square">
            <a:spAutoFit/>
          </a:bodyPr>
          <a:lstStyle/>
          <a:p>
            <a:pPr lvl="3"/>
            <a:r>
              <a:rPr lang="en-US" sz="3200" b="1" i="1" dirty="0"/>
              <a:t>Signs and symptoms</a:t>
            </a:r>
            <a:r>
              <a:rPr lang="en-US" sz="3200" dirty="0"/>
              <a:t> </a:t>
            </a:r>
            <a:r>
              <a:rPr lang="en-US" dirty="0"/>
              <a:t>: </a:t>
            </a:r>
          </a:p>
          <a:p>
            <a:endParaRPr lang="en-US" dirty="0"/>
          </a:p>
          <a:p>
            <a:r>
              <a:rPr lang="en-US" dirty="0"/>
              <a:t>Diphtheria can infect the respiratory tract (parts of the body involved in breathing) and skin. Symptoms of diphtheria depend on the body part that is affected. People who are exposed to diphtheria usually start having symptoms in 2–5 days if they get sick. If a doctor thinks you have respiratory diphtheria, they will have you start treatment right away.</a:t>
            </a:r>
          </a:p>
        </p:txBody>
      </p:sp>
    </p:spTree>
    <p:extLst>
      <p:ext uri="{BB962C8B-B14F-4D97-AF65-F5344CB8AC3E}">
        <p14:creationId xmlns:p14="http://schemas.microsoft.com/office/powerpoint/2010/main" val="30378409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A329EA9-538B-8601-1D0D-7A9CB47C3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0"/>
            <a:ext cx="6096000" cy="5651357"/>
          </a:xfrm>
          <a:prstGeom prst="rect">
            <a:avLst/>
          </a:prstGeom>
        </p:spPr>
      </p:pic>
    </p:spTree>
    <p:extLst>
      <p:ext uri="{BB962C8B-B14F-4D97-AF65-F5344CB8AC3E}">
        <p14:creationId xmlns:p14="http://schemas.microsoft.com/office/powerpoint/2010/main" val="13877370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9E2753-C343-1C25-B254-59DB753BDC08}"/>
              </a:ext>
            </a:extLst>
          </p:cNvPr>
          <p:cNvSpPr txBox="1"/>
          <p:nvPr/>
        </p:nvSpPr>
        <p:spPr>
          <a:xfrm>
            <a:off x="976412" y="1167740"/>
            <a:ext cx="6900883" cy="1692771"/>
          </a:xfrm>
          <a:prstGeom prst="rect">
            <a:avLst/>
          </a:prstGeom>
          <a:noFill/>
        </p:spPr>
        <p:txBody>
          <a:bodyPr wrap="square" rtlCol="0">
            <a:spAutoFit/>
          </a:bodyPr>
          <a:lstStyle/>
          <a:p>
            <a:pPr lvl="2"/>
            <a:r>
              <a:rPr lang="en-US" sz="3200" b="1" i="1" dirty="0" err="1"/>
              <a:t>Diptheria</a:t>
            </a:r>
            <a:r>
              <a:rPr lang="en-US" sz="3200" b="1" i="1" dirty="0"/>
              <a:t> toxin mechanism</a:t>
            </a:r>
          </a:p>
          <a:p>
            <a:pPr algn="l"/>
            <a:r>
              <a:rPr lang="en-US" dirty="0"/>
              <a:t>Diphtheria toxin kills cells by inhibiting eukaryotic protein synthesis, and its mechanism of action has been extensively characterized. This potent toxin inactivates elongation factor (EF-2) required for protein synthesis (Collier, 1967).</a:t>
            </a:r>
          </a:p>
        </p:txBody>
      </p:sp>
    </p:spTree>
    <p:extLst>
      <p:ext uri="{BB962C8B-B14F-4D97-AF65-F5344CB8AC3E}">
        <p14:creationId xmlns:p14="http://schemas.microsoft.com/office/powerpoint/2010/main" val="5981223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0DC26B-382A-3324-46C5-22C3AD1C0837}"/>
              </a:ext>
            </a:extLst>
          </p:cNvPr>
          <p:cNvSpPr txBox="1"/>
          <p:nvPr/>
        </p:nvSpPr>
        <p:spPr>
          <a:xfrm>
            <a:off x="1081974" y="628233"/>
            <a:ext cx="6980051" cy="2800767"/>
          </a:xfrm>
          <a:prstGeom prst="rect">
            <a:avLst/>
          </a:prstGeom>
          <a:noFill/>
        </p:spPr>
        <p:txBody>
          <a:bodyPr wrap="square" rtlCol="0">
            <a:spAutoFit/>
          </a:bodyPr>
          <a:lstStyle/>
          <a:p>
            <a:pPr lvl="6"/>
            <a:r>
              <a:rPr lang="en-US" sz="3200" b="1" i="1" dirty="0"/>
              <a:t>Vaccine</a:t>
            </a:r>
            <a:r>
              <a:rPr lang="en-US" dirty="0"/>
              <a:t>: </a:t>
            </a:r>
          </a:p>
          <a:p>
            <a:pPr algn="l"/>
            <a:r>
              <a:rPr lang="en-US" dirty="0"/>
              <a:t>Vaccines are available that help prevent diphtheria, an infection caused by </a:t>
            </a:r>
            <a:r>
              <a:rPr lang="en-US" dirty="0" err="1"/>
              <a:t>Corynebacterium</a:t>
            </a:r>
            <a:r>
              <a:rPr lang="en-US" dirty="0"/>
              <a:t> </a:t>
            </a:r>
            <a:r>
              <a:rPr lang="en-US" dirty="0" err="1"/>
              <a:t>diphtheriae</a:t>
            </a:r>
            <a:r>
              <a:rPr lang="en-US" dirty="0"/>
              <a:t> bacteria. Three kinds of vaccines used in the United States today help protect against diphtheria, all of which also provide protection against other </a:t>
            </a:r>
            <a:r>
              <a:rPr lang="en-US" dirty="0" err="1"/>
              <a:t>diseases:Diphtheria</a:t>
            </a:r>
            <a:r>
              <a:rPr lang="en-US" dirty="0"/>
              <a:t>, tetanus, and pertussis (</a:t>
            </a:r>
            <a:r>
              <a:rPr lang="en-US" dirty="0" err="1"/>
              <a:t>DTaP</a:t>
            </a:r>
            <a:r>
              <a:rPr lang="en-US" dirty="0"/>
              <a:t>) </a:t>
            </a:r>
            <a:r>
              <a:rPr lang="en-US" dirty="0" err="1"/>
              <a:t>vaccinesTetanus</a:t>
            </a:r>
            <a:r>
              <a:rPr lang="en-US" dirty="0"/>
              <a:t>, diphtheria, and pertussis (</a:t>
            </a:r>
            <a:r>
              <a:rPr lang="en-US" dirty="0" err="1"/>
              <a:t>Tdap</a:t>
            </a:r>
            <a:r>
              <a:rPr lang="en-US" dirty="0"/>
              <a:t>) </a:t>
            </a:r>
            <a:r>
              <a:rPr lang="en-US" dirty="0" err="1"/>
              <a:t>vaccinesTetanus</a:t>
            </a:r>
            <a:r>
              <a:rPr lang="en-US" dirty="0"/>
              <a:t> and diphtheria (Td) </a:t>
            </a:r>
            <a:r>
              <a:rPr lang="en-US" dirty="0" err="1"/>
              <a:t>vaccinesBabies</a:t>
            </a:r>
            <a:r>
              <a:rPr lang="en-US" dirty="0"/>
              <a:t> and children younger than 7 years old receive </a:t>
            </a:r>
            <a:r>
              <a:rPr lang="en-US" dirty="0" err="1"/>
              <a:t>DTaP</a:t>
            </a:r>
            <a:r>
              <a:rPr lang="en-US" dirty="0"/>
              <a:t>, while older children and adults receive </a:t>
            </a:r>
            <a:r>
              <a:rPr lang="en-US" dirty="0" err="1"/>
              <a:t>Tdap</a:t>
            </a:r>
            <a:r>
              <a:rPr lang="en-US" dirty="0"/>
              <a:t> and Td.</a:t>
            </a:r>
          </a:p>
        </p:txBody>
      </p:sp>
    </p:spTree>
    <p:extLst>
      <p:ext uri="{BB962C8B-B14F-4D97-AF65-F5344CB8AC3E}">
        <p14:creationId xmlns:p14="http://schemas.microsoft.com/office/powerpoint/2010/main" val="203900974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496</Words>
  <Application>Microsoft Office PowerPoint</Application>
  <PresentationFormat>On-screen Show (4:3)</PresentationFormat>
  <Paragraphs>30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khan</cp:lastModifiedBy>
  <cp:revision>10</cp:revision>
  <dcterms:created xsi:type="dcterms:W3CDTF">2024-05-09T03:31:12Z</dcterms:created>
  <dcterms:modified xsi:type="dcterms:W3CDTF">2025-01-08T14:33:22Z</dcterms:modified>
</cp:coreProperties>
</file>