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56" r:id="rId3"/>
    <p:sldId id="36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∃</a:t>
            </a:r>
            <a:r>
              <a:rPr lang="en-US" dirty="0" err="1">
                <a:solidFill>
                  <a:schemeClr val="bg1"/>
                </a:solidFill>
              </a:rPr>
              <a:t>xistentialism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(Existential Quantification)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A3B3-66DF-B949-84C3-15F590C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D47D-0F96-AA47-A8A0-6E4E9C1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assumes that there exists an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P(x)</a:t>
            </a:r>
            <a:r>
              <a:rPr lang="en-US" dirty="0"/>
              <a:t> is true, then one can assume there is an arbitrary value, </a:t>
            </a:r>
            <a:r>
              <a:rPr lang="en-US" i="1" dirty="0"/>
              <a:t>w</a:t>
            </a:r>
            <a:r>
              <a:rPr lang="en-US" dirty="0"/>
              <a:t>, such that </a:t>
            </a:r>
            <a:r>
              <a:rPr lang="en-US" i="1" dirty="0"/>
              <a:t>P(w)</a:t>
            </a:r>
            <a:r>
              <a:rPr lang="en-US" dirty="0"/>
              <a:t> is true. If one can then show, without making additional assumptions about </a:t>
            </a:r>
            <a:r>
              <a:rPr lang="en-US" i="1" dirty="0"/>
              <a:t>w</a:t>
            </a:r>
            <a:r>
              <a:rPr lang="en-US" dirty="0"/>
              <a:t>, that some conclusion, </a:t>
            </a:r>
            <a:r>
              <a:rPr lang="en-US" i="1" dirty="0"/>
              <a:t>Q</a:t>
            </a:r>
            <a:r>
              <a:rPr lang="en-US" dirty="0"/>
              <a:t> that does not depend on </a:t>
            </a:r>
            <a:r>
              <a:rPr lang="en-US" i="1" dirty="0"/>
              <a:t>w</a:t>
            </a:r>
            <a:r>
              <a:rPr lang="en-US" dirty="0"/>
              <a:t>, follows, that one has shown that </a:t>
            </a:r>
            <a:r>
              <a:rPr lang="en-US" i="1" dirty="0"/>
              <a:t>Q</a:t>
            </a:r>
            <a:r>
              <a:rPr lang="en-US" dirty="0"/>
              <a:t> follows from the mere existence of a </a:t>
            </a:r>
            <a:r>
              <a:rPr lang="en-US" i="1" dirty="0"/>
              <a:t>w</a:t>
            </a:r>
            <a:r>
              <a:rPr lang="en-US" dirty="0"/>
              <a:t> with property </a:t>
            </a:r>
            <a:r>
              <a:rPr lang="en-US" i="1" dirty="0"/>
              <a:t>P</a:t>
            </a:r>
            <a:r>
              <a:rPr lang="en-US" dirty="0"/>
              <a:t>, and thus from </a:t>
            </a:r>
            <a:r>
              <a:rPr lang="en-US" i="1" dirty="0"/>
              <a:t>∃ x, P x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8E34-7B93-BC41-B1A8-A3A89B0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6FB-E407-E943-BE49-A1B2635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Inference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7966-A33D-B847-A527-67B63C1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∀ Q : Prop; ∀ T : Type; ∀ P : T → Prop; ∃ x : T, P x; ∀ w : T, P w → Q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dirty="0"/>
              <a:t>This rule says that we can conclude that any proposition, </a:t>
            </a:r>
            <a:r>
              <a:rPr lang="en-US" i="1" dirty="0"/>
              <a:t>Q</a:t>
            </a:r>
            <a:r>
              <a:rPr lang="en-US" dirty="0"/>
              <a:t>, is true,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is any type of value;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is any property of values of this type;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some value, x, of this type that has property P;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any such value, w, Q then follows.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0A6A-48E7-1647-AB53-0FC2850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5F4E-030C-8545-BAEC-65CA2B0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C043-B885-F142-95FF-4990464B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Q :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T : Type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P : T →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ex : exists x, P 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pw2q : ∀ w : T, P w → Q)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 pw2q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3584-5494-5D4D-9118-11ABE037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F33-A526-394D-ADCD-7528F223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ECD7-3B87-114A-9218-1CCCA90C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forgetAProperty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here Q, the conclusion, is (exists n, P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A919-7867-4F4D-AFBD-588EBCE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E83F-C6FC-1148-968C-D3686A6C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68E-2991-324B-B26D-AC8E92E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n is a natural number and P and S are properties of natural numbers, prove that (∃ n, P n ∧ S n) → (∃ n, S n ∧ P 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A8E-E4E2-334F-80F7-6A2C756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E54-AC72-C249-AABF-97F0C1E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463-885A-0B44-9CE6-0317A766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07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S n ∧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AC00-11DB-3342-90D2-3B12443F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FA9-A080-8543-8C08-A43349D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376-FCEB-1245-BE64-D3A79170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property, of natural numbers, of being a perfect square. For example, 9 is a perfect square, because 3 is a natural number such that 3 * 3 = 9. By contrast, 12 is not a perfect square, as there does not </a:t>
            </a:r>
            <a:r>
              <a:rPr lang="en-US" i="1" u="sng" dirty="0"/>
              <a:t>exist</a:t>
            </a:r>
            <a:r>
              <a:rPr lang="en-US" dirty="0"/>
              <a:t> a natural number that squares to 12.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exists m, n = m ^ 2</a:t>
            </a:r>
          </a:p>
          <a:p>
            <a:r>
              <a:rPr lang="en-US" dirty="0"/>
              <a:t>Prove the proposition that 9 is a perfect square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isPS9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B7D3-C4C5-B149-9A64-F682E3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FAD-C4B2-3E4E-B257-739B2DEE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Fooling All of the People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7AB4-F91F-B54A-95B9-66C3C75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this claim:</a:t>
            </a:r>
          </a:p>
          <a:p>
            <a:pPr lvl="1"/>
            <a:r>
              <a:rPr lang="en-US" dirty="0"/>
              <a:t>∃ t ∈ time, ∀ p ∈ People, fool(p, t) → ∀ p ∈ People, ∃ t ∈ time, fool(p, t)</a:t>
            </a:r>
          </a:p>
          <a:p>
            <a:r>
              <a:rPr lang="en-US" dirty="0"/>
              <a:t>Let's look at a general proof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existsforall_impl_forallexists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(S T: Type) (pred: (S → 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(∃ (t: T), ∀ (p: S), pred(p)(t)) →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(∀ (p: S), ∃ (t: T), pred(p)(t))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2C1F-8551-5744-B7AA-ADB7CF2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9AE-9F24-2B42-958C-9B102720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Existential and Universal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8210-F26A-3F4E-9BDC-D1F1771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negate an existential quantifier?</a:t>
            </a:r>
          </a:p>
          <a:p>
            <a:r>
              <a:rPr lang="en-US" dirty="0"/>
              <a:t>What does this mean:</a:t>
            </a:r>
          </a:p>
          <a:p>
            <a:pPr lvl="1"/>
            <a:r>
              <a:rPr lang="en-US" dirty="0"/>
              <a:t>¬(∃ t ∈ time, fool(me, t)) — there does not exist a time when you can fool me</a:t>
            </a:r>
          </a:p>
          <a:p>
            <a:pPr lvl="1"/>
            <a:r>
              <a:rPr lang="en-US" dirty="0"/>
              <a:t>∀ t ∈ time, ¬fool(me, t) — at any time, you will not fool me</a:t>
            </a:r>
          </a:p>
          <a:p>
            <a:pPr lvl="1"/>
            <a:r>
              <a:rPr lang="en-US" dirty="0"/>
              <a:t>Are these equivalent?</a:t>
            </a:r>
          </a:p>
          <a:p>
            <a:r>
              <a:rPr lang="en-US" dirty="0"/>
              <a:t>How about this:</a:t>
            </a:r>
          </a:p>
          <a:p>
            <a:pPr lvl="1"/>
            <a:r>
              <a:rPr lang="en-US" dirty="0"/>
              <a:t>¬(∀ t ∈ time, fool(me, t)) — you cannot fool me all of the time</a:t>
            </a:r>
          </a:p>
          <a:p>
            <a:pPr lvl="1"/>
            <a:r>
              <a:rPr lang="en-US" dirty="0"/>
              <a:t>∃ t ∈ time, ¬fool(me, t) — there exists a time when you cannot fool me</a:t>
            </a:r>
          </a:p>
          <a:p>
            <a:pPr lvl="1"/>
            <a:r>
              <a:rPr lang="en-US" dirty="0"/>
              <a:t>Are these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29A4-5654-1346-BB37-295037B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F91-8E55-704C-A6EE-036BD71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3E00-239F-DB43-8A13-8A1A446C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not_exists_t_iff_always_not_t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(T: Type) (pred: (T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(¬(∃ t: T, pred(t))) →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∀ t: T, ¬pred(t)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T pred,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Q,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16FB-B5F5-6F41-8C3D-F14B1DAD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Existential Quantification?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existentially quantified proposition asserts that there is some value of some type for which some proposition involving that value is true. Here are a couple of examples: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+ m = 8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&gt; 10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- m = 3</a:t>
            </a:r>
          </a:p>
          <a:p>
            <a:r>
              <a:rPr lang="en-US" dirty="0"/>
              <a:t>In Lean, we might write: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+ m = 8</a:t>
            </a:r>
          </a:p>
          <a:p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&gt;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- m =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4D4-E985-0142-A2B2-471B0EA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Familiar Theme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You can fool all of the people some of the time…</a:t>
                </a:r>
              </a:p>
              <a:p>
                <a:pPr lvl="1"/>
                <a:r>
                  <a:rPr lang="en-US" dirty="0"/>
                  <a:t>∀ p ∈ People, ∃ t ∈ time, fool(p, t) — everybody can be fooled at one time or another</a:t>
                </a:r>
              </a:p>
              <a:p>
                <a:pPr lvl="1"/>
                <a:r>
                  <a:rPr lang="en-US" dirty="0"/>
                  <a:t>∃ t ∈ time, ∀ p ∈ People, fool(p, t) — there exists a time when all of the people can be fooled simultaneously</a:t>
                </a:r>
              </a:p>
              <a:p>
                <a:pPr lvl="1"/>
                <a:r>
                  <a:rPr lang="en-US" dirty="0"/>
                  <a:t>∃ t ∈ time, ∀ p ∈ People,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p ∈ People, ∃ t ∈ time, fool(p, t)</a:t>
                </a:r>
              </a:p>
              <a:p>
                <a:r>
                  <a:rPr lang="en-US" dirty="0"/>
                  <a:t>…and some of the people all of the time.</a:t>
                </a:r>
              </a:p>
              <a:p>
                <a:pPr lvl="1"/>
                <a:r>
                  <a:rPr lang="en-US" dirty="0"/>
                  <a:t>∃ p ∈ People, ∀ t ∈ time, fool(p, t) — there exists somebody who can be fooled all of the time</a:t>
                </a:r>
              </a:p>
              <a:p>
                <a:pPr lvl="1"/>
                <a:r>
                  <a:rPr lang="en-US" dirty="0"/>
                  <a:t>∀ t ∈ time, ∃ p ∈ People, fool(p, t) — at any given moment, there exists somebody who can be fooled</a:t>
                </a:r>
              </a:p>
              <a:p>
                <a:pPr lvl="1"/>
                <a:r>
                  <a:rPr lang="en-US" dirty="0"/>
                  <a:t>∃ p ∈ People, ∀ t ∈ time,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t ∈ time, ∃ p ∈ People, fool(p, t)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8836C-E38F-E942-9E9C-92E237A9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6A3-D4DE-6E40-BB4C-54515E9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371-DF14-3842-80D9-5F49961C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Existential proofs have two components</a:t>
            </a:r>
          </a:p>
          <a:p>
            <a:pPr lvl="1"/>
            <a:r>
              <a:rPr lang="en-US" sz="2800" dirty="0"/>
              <a:t>Witness: value for which the sub-proposition holds (e.g., 4)</a:t>
            </a:r>
          </a:p>
          <a:p>
            <a:pPr lvl="2"/>
            <a:r>
              <a:rPr lang="en-US" sz="2400" dirty="0"/>
              <a:t>We only need a single witness, even if multiple are available</a:t>
            </a:r>
          </a:p>
          <a:p>
            <a:pPr lvl="1"/>
            <a:r>
              <a:rPr lang="en-US" sz="2800" dirty="0"/>
              <a:t>Proof that the sub-proposition holds for the specified witness</a:t>
            </a:r>
          </a:p>
          <a:p>
            <a:r>
              <a:rPr lang="en-US" sz="3200" dirty="0"/>
              <a:t>The introduction rule for existential quantifiers is: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: Type) (pred: T → Prop) (w : T) (e : p w)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∃ a : T, pred a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CF85-7EA6-614D-BBF9-D50F846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68B-4298-DE43-AFAC-4B4CC3B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</a:t>
            </a:r>
            <a:r>
              <a:rPr lang="en-US" dirty="0" err="1"/>
              <a:t>exists.intro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7D9-4026-2346-85DD-1F376915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(T: Type)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(pred: T → Prop)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(w : T)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 : pred w)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exists w, pred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E7D0-FC80-9F4B-AC3B-89DEE90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45DB-A269-5D43-ADD6-5FDDD9F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15C9-4054-A341-B689-D7545063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T : 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witness : 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predicate : T → Prop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proof : predicate witness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pf : ∃ m, predicate m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witness, proof ⟩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examplePredicate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x + x = 8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F627-2155-4F4E-A1A9-776F7C84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3C18-41E4-1348-9B03-25102E1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BCD9-CB91-4349-9A1A-BF402997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exists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 + m = n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pf8is4twice : 4 + 4 = 8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pf8is4twice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65EC-1115-7140-A767-F304289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7D0F-DC72-5843-A598-7031C321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76DE-5F16-EE44-A080-525D3923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4, pf8is4twice ⟩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-- not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4, pf8is4twice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0E96-876F-DF46-877C-9CB231C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371-2ED4-C849-89F7-CAED574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B72-FA8A-A047-8577-126C9A63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 a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/>
              <a:t>, of the proposition that there exists a natural number n such that 0 ≠ 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pf : (0 = 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pf0isnt1: (0 ≠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1, pf0isnt1 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F77E-9C1C-3746-BC04-4FAB861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40829</TotalTime>
  <Words>1593</Words>
  <Application>Microsoft Macintosh PowerPoint</Application>
  <PresentationFormat>Widescreen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Office Theme</vt:lpstr>
      <vt:lpstr>∃xistentialism (Existential Quantification)</vt:lpstr>
      <vt:lpstr>What is Existential Quantification?</vt:lpstr>
      <vt:lpstr>A Familiar Theme</vt:lpstr>
      <vt:lpstr>Existential Proofs</vt:lpstr>
      <vt:lpstr>Deconstructing exists.intro</vt:lpstr>
      <vt:lpstr>Abstract Example</vt:lpstr>
      <vt:lpstr>Concrete Example</vt:lpstr>
      <vt:lpstr>Concrete Example (2)</vt:lpstr>
      <vt:lpstr>Exercise</vt:lpstr>
      <vt:lpstr>Existential Elimination</vt:lpstr>
      <vt:lpstr>Existential Elimination Inference Rule</vt:lpstr>
      <vt:lpstr>Deconstructing Existential Elimination</vt:lpstr>
      <vt:lpstr>Existential Elimination Example</vt:lpstr>
      <vt:lpstr>Exercise</vt:lpstr>
      <vt:lpstr>Answer to exercise</vt:lpstr>
      <vt:lpstr>Exercises</vt:lpstr>
      <vt:lpstr>Fooling All of the People Again</vt:lpstr>
      <vt:lpstr>Negating Existential and Universal Quantifiers</vt:lpstr>
      <vt:lpstr>Proof of Existential Negation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589</cp:revision>
  <dcterms:created xsi:type="dcterms:W3CDTF">2018-09-03T20:17:44Z</dcterms:created>
  <dcterms:modified xsi:type="dcterms:W3CDTF">2018-10-23T12:38:57Z</dcterms:modified>
</cp:coreProperties>
</file>