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89" r:id="rId3"/>
    <p:sldId id="290" r:id="rId4"/>
    <p:sldId id="313" r:id="rId5"/>
    <p:sldId id="314" r:id="rId6"/>
    <p:sldId id="315" r:id="rId7"/>
    <p:sldId id="316" r:id="rId8"/>
    <p:sldId id="317" r:id="rId9"/>
    <p:sldId id="318" r:id="rId10"/>
    <p:sldId id="321" r:id="rId11"/>
    <p:sldId id="319" r:id="rId12"/>
    <p:sldId id="320" r:id="rId13"/>
    <p:sldId id="322" r:id="rId14"/>
    <p:sldId id="323" r:id="rId15"/>
    <p:sldId id="324" r:id="rId16"/>
    <p:sldId id="325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17" autoAdjust="0"/>
    <p:restoredTop sz="85714" autoAdjust="0"/>
  </p:normalViewPr>
  <p:slideViewPr>
    <p:cSldViewPr snapToGrid="0">
      <p:cViewPr>
        <p:scale>
          <a:sx n="105" d="100"/>
          <a:sy n="105" d="100"/>
        </p:scale>
        <p:origin x="1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Implication</a:t>
            </a:r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3F55F-9ECF-344D-A263-BF7E680591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of true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false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3F55F-9ECF-344D-A263-BF7E680591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70C1-780A-6049-AB0F-4217E850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axiom f : false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cheating!! Do not actually do this!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timpf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(t: true): false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timpf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of false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true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30D4-3683-3149-A141-3690026B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7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false ) : true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true.intro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5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of false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false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30D4-3683-3149-A141-3690026BF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false ) : true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pf_false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6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7B65-B510-F042-8291-7B35DBC3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for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385D-0254-3748-8656-42078243A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summarize our findings in the following table for implication.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Remember: implications have truth values</a:t>
            </a:r>
          </a:p>
          <a:p>
            <a:pPr lvl="1"/>
            <a:r>
              <a:rPr lang="en-US" dirty="0"/>
              <a:t>Implications are propositions themselves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726C79-A24F-EA44-9185-46C99AE474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7944919"/>
                  </p:ext>
                </p:extLst>
              </p:nvPr>
            </p:nvGraphicFramePr>
            <p:xfrm>
              <a:off x="1885696" y="2493963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true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false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 valid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true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true.intro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72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false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4614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726C79-A24F-EA44-9185-46C99AE474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7944919"/>
                  </p:ext>
                </p:extLst>
              </p:nvPr>
            </p:nvGraphicFramePr>
            <p:xfrm>
              <a:off x="1885696" y="2493963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7" t="-103333" r="-2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7" t="-210345" r="-200000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 valid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7" t="-300000" r="-200000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true.intro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72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7" t="-413793" r="-200000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4614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837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C9F285-0B24-ED44-8446-5DCC3786C1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introduction rules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C9F285-0B24-ED44-8446-5DCC3786C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0F1D2-6611-BE48-BDBD-52834D05CF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introduction rules say that if assuming that there is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allows you to derive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then one can derive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discharging the assumption. </a:t>
                </a:r>
              </a:p>
              <a:p>
                <a:r>
                  <a:rPr lang="en-US" dirty="0"/>
                  <a:t>To represent this rule as an inference rule, we need a notation to represent the idea that from an assumption that there is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one can derive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 If one has such a derivation then one can conclude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derivation is in essence a program</a:t>
                </a:r>
              </a:p>
              <a:p>
                <a:pPr lvl="1"/>
                <a:r>
                  <a:rPr lang="en-US" dirty="0"/>
                  <a:t>The program is the proof of the proposition, which is of the type,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0F1D2-6611-BE48-BDBD-52834D05C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62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C9F285-0B24-ED44-8446-5DCC3786C1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introduction notation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C9F285-0B24-ED44-8446-5DCC3786C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0F1D2-6611-BE48-BDBD-52834D05CF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P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|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|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Q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-----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P → Q</a:t>
                </a:r>
              </a:p>
              <a:p>
                <a:endParaRPr lang="en-US" dirty="0"/>
              </a:p>
              <a:p>
                <a:r>
                  <a:rPr lang="en-US" dirty="0"/>
                  <a:t>The proof of a proposition,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in Lean, is a program that takes an argument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returns a result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0F1D2-6611-BE48-BDBD-52834D05C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47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89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31BD-B860-A64B-A5F4-AB7325C9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Teaser: Alternate </a:t>
            </a:r>
            <a:r>
              <a:rPr lang="en-US" dirty="0"/>
              <a:t>formulation</a:t>
            </a:r>
            <a:br>
              <a:rPr lang="en-US" dirty="0"/>
            </a:br>
            <a:r>
              <a:rPr lang="en-US" dirty="0"/>
              <a:t>(Classical logic)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37E65-67C1-5A40-A656-6BE0BE8710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151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Alternate view of implication truth table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truth table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(“P or Q”)?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truth table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(“(not P) or Q”)?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37E65-67C1-5A40-A656-6BE0BE871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1513"/>
                <a:ext cx="10515600" cy="4351338"/>
              </a:xfrm>
              <a:blipFill>
                <a:blip r:embed="rId2"/>
                <a:stretch>
                  <a:fillRect l="-965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CD9B332-8419-C74D-9069-5E809C01FF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9868049"/>
                  </p:ext>
                </p:extLst>
              </p:nvPr>
            </p:nvGraphicFramePr>
            <p:xfrm>
              <a:off x="1727200" y="5224971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CD9B332-8419-C74D-9069-5E809C01FF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9868049"/>
                  </p:ext>
                </p:extLst>
              </p:nvPr>
            </p:nvGraphicFramePr>
            <p:xfrm>
              <a:off x="1727200" y="5224971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6667" r="-201408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8ECFDD-736C-3E4F-BE19-044F2626C6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839971"/>
                  </p:ext>
                </p:extLst>
              </p:nvPr>
            </p:nvGraphicFramePr>
            <p:xfrm>
              <a:off x="1727199" y="2122107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8ECFDD-736C-3E4F-BE19-044F2626C6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839971"/>
                  </p:ext>
                </p:extLst>
              </p:nvPr>
            </p:nvGraphicFramePr>
            <p:xfrm>
              <a:off x="1727199" y="2122107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897" r="-2004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DEF41A9-47F3-964F-A9CA-1747016A2F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3405205"/>
                  </p:ext>
                </p:extLst>
              </p:nvPr>
            </p:nvGraphicFramePr>
            <p:xfrm>
              <a:off x="1727198" y="3679635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DEF41A9-47F3-964F-A9CA-1747016A2F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3405205"/>
                  </p:ext>
                </p:extLst>
              </p:nvPr>
            </p:nvGraphicFramePr>
            <p:xfrm>
              <a:off x="1727198" y="3679635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6667" r="-200467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96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0834-96D7-6243-A7DC-0BF86403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implication?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2FF19-B032-8943-A0D5-BF3DC9A25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271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Two propositions,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can form a new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cs typeface="Courier New" panose="02070309020205020404" pitchFamily="49" charset="0"/>
                  </a:rPr>
                  <a:t>Read this as 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”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A proof of the proposition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converts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into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.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Consider the following two premises: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cs typeface="Courier New" panose="02070309020205020404" pitchFamily="49" charset="0"/>
                  </a:rPr>
                  <a:t>If it’s raining, then the streets are wet.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cs typeface="Courier New" panose="02070309020205020404" pitchFamily="49" charset="0"/>
                  </a:rPr>
                  <a:t>It’s raining.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From the above premises we conclude that “the streets are wet”</a:t>
                </a:r>
              </a:p>
              <a:p>
                <a:pPr lvl="1"/>
                <a:r>
                  <a:rPr lang="en-US" dirty="0">
                    <a:cs typeface="Courier New" panose="02070309020205020404" pitchFamily="49" charset="0"/>
                  </a:rPr>
                  <a:t>Here, “it’s raining”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and “the streets are wet”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.</a:t>
                </a:r>
              </a:p>
              <a:p>
                <a:pPr lvl="1"/>
                <a:r>
                  <a:rPr lang="en-US" dirty="0">
                    <a:cs typeface="Courier New" panose="02070309020205020404" pitchFamily="49" charset="0"/>
                  </a:rPr>
                  <a:t>It’s raining </a:t>
                </a:r>
                <a:r>
                  <a:rPr lang="en-US" i="1" dirty="0">
                    <a:cs typeface="Courier New" panose="02070309020205020404" pitchFamily="49" charset="0"/>
                  </a:rPr>
                  <a:t>implies</a:t>
                </a:r>
                <a:r>
                  <a:rPr lang="en-US" dirty="0">
                    <a:cs typeface="Courier New" panose="02070309020205020404" pitchFamily="49" charset="0"/>
                  </a:rPr>
                  <a:t> the streets are wet.</a:t>
                </a:r>
              </a:p>
              <a:p>
                <a:r>
                  <a:rPr lang="en-US" dirty="0"/>
                  <a:t>From this implication, we know whenever it rains, the streets are wet.</a:t>
                </a:r>
              </a:p>
              <a:p>
                <a:pPr lvl="1"/>
                <a:r>
                  <a:rPr lang="en-US" dirty="0"/>
                  <a:t>Remember that the </a:t>
                </a:r>
                <a:r>
                  <a:rPr lang="en-US" i="1" dirty="0"/>
                  <a:t>truth</a:t>
                </a:r>
                <a:r>
                  <a:rPr lang="en-US" dirty="0"/>
                  <a:t> of our propositions depends on our domain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2FF19-B032-8943-A0D5-BF3DC9A25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2712"/>
              </a:xfrm>
              <a:blipFill>
                <a:blip r:embed="rId2"/>
                <a:stretch>
                  <a:fillRect l="-844" t="-2174" b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83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B14E-1D25-0E4F-BA29-2D510467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 implication isn’t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D1A6CC-B5AC-9742-9B4F-F9610343A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cs typeface="Courier New" panose="02070309020205020404" pitchFamily="49" charset="0"/>
                  </a:rPr>
                  <a:t>It’s raining </a:t>
                </a:r>
                <a:r>
                  <a:rPr lang="en-US" i="1" dirty="0">
                    <a:cs typeface="Courier New" panose="02070309020205020404" pitchFamily="49" charset="0"/>
                  </a:rPr>
                  <a:t>implies</a:t>
                </a:r>
                <a:r>
                  <a:rPr lang="en-US" dirty="0">
                    <a:cs typeface="Courier New" panose="02070309020205020404" pitchFamily="49" charset="0"/>
                  </a:rPr>
                  <a:t> the streets are wet.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What does this implication allow us to conclude when it’s </a:t>
                </a:r>
                <a:r>
                  <a:rPr lang="en-US" i="1" dirty="0">
                    <a:cs typeface="Courier New" panose="02070309020205020404" pitchFamily="49" charset="0"/>
                  </a:rPr>
                  <a:t>not</a:t>
                </a:r>
                <a:r>
                  <a:rPr lang="en-US" dirty="0">
                    <a:cs typeface="Courier New" panose="02070309020205020404" pitchFamily="49" charset="0"/>
                  </a:rPr>
                  <a:t> raining?</a:t>
                </a:r>
              </a:p>
              <a:p>
                <a:pPr lvl="1"/>
                <a:r>
                  <a:rPr lang="en-US" dirty="0">
                    <a:cs typeface="Courier New" panose="02070309020205020404" pitchFamily="49" charset="0"/>
                  </a:rPr>
                  <a:t>Nothing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Or in the language of logic: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) does </a:t>
                </a:r>
                <a:r>
                  <a:rPr lang="en-US" i="1" dirty="0">
                    <a:cs typeface="Courier New" panose="02070309020205020404" pitchFamily="49" charset="0"/>
                  </a:rPr>
                  <a:t>not</a:t>
                </a:r>
                <a:r>
                  <a:rPr lang="en-US" dirty="0">
                    <a:cs typeface="Courier New" panose="02070309020205020404" pitchFamily="49" charset="0"/>
                  </a:rPr>
                  <a:t> imply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).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D1A6CC-B5AC-9742-9B4F-F9610343A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9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D772-8551-3248-82A0-6AB2B7C3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Ponens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51CFB-A1CA-464C-B7ED-C25181332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Fancy phrase meaning: 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true and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true, then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 R W : Prop },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pfRtoW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R → W,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pfR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R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 (→-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elim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pfW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W </a:t>
                </a:r>
              </a:p>
              <a:p>
                <a:r>
                  <a:rPr lang="en-US" dirty="0"/>
                  <a:t>As a Lean function:</a:t>
                </a:r>
                <a:br>
                  <a:rPr lang="en-US" dirty="0"/>
                </a:b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arrow_elim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(R W: Prop) 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pfRtopfW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R → W) 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pfR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R) </a:t>
                </a:r>
                <a:b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: W :=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pfRtopfW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pfR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51CFB-A1CA-464C-B7ED-C25181332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35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E391-B459-5346-BA87-471A4C17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Lean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0523A-423A-2F4D-9661-2E970A7FF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Lean function:</a:t>
                </a:r>
                <a:br>
                  <a:rPr lang="en-US" dirty="0"/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arrow_elim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(R W: Prop)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pfRtopfW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R → W)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R) 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: W :=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pfRtopfW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pfR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/>
                  <a:t>This function takes two propositions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), a proof of the implication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then provides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implication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itself a program that converts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into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I.e., “If you have a function that can turn any proof of R into a proof of W, and if you have a proof of R, then you obtain a proof of W, and you do it in particular by applying the function to that value.”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0523A-423A-2F4D-9661-2E970A7FF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36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5642-6355-F74B-A27A-37EE2B5D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implication program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2188A-81FB-2B4A-9125-D1B1460AD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our tactic </a:t>
                </a:r>
                <a:r>
                  <a:rPr lang="en-US" dirty="0" err="1"/>
                  <a:t>and_commutes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and_commutes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 P Q: Prop }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paq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P ∧ Q) :=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and.intro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and.elim_right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paq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and.elim_left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paq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This is a program for converting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𝑄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I.e., this program is (approximately)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2188A-81FB-2B4A-9125-D1B1460AD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49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C588-D388-EB4A-ABA8-30AC69C9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Quick-and-dirty declaration of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AB5C9-36F1-734F-A1C7-66D67BA7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Lean keyword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dirty="0"/>
              <a:t> to introduce variables of whatever type we choose: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P Q : Prop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 → Q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Note that we should be careful!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true → false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(0 = 1)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8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A9DC-966F-B342-9A83-DC09DA0E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implications can be proved?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0D471-BF1E-0B41-A230-E00F0744D5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Another way to read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"if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(is true)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(is true)."</a:t>
                </a:r>
              </a:p>
              <a:p>
                <a:r>
                  <a:rPr lang="en-US" dirty="0"/>
                  <a:t>We now ask which of the following implications can be proved?</a:t>
                </a:r>
              </a:p>
              <a:p>
                <a:pPr lvl="1"/>
                <a:r>
                  <a:rPr lang="en-US" dirty="0"/>
                  <a:t>true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true</a:t>
                </a:r>
              </a:p>
              <a:p>
                <a:pPr lvl="2"/>
                <a:r>
                  <a:rPr lang="en-US" dirty="0"/>
                  <a:t>if true (is true) then true (is true)</a:t>
                </a:r>
              </a:p>
              <a:p>
                <a:pPr lvl="1"/>
                <a:r>
                  <a:rPr lang="en-US" dirty="0"/>
                  <a:t>true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false</a:t>
                </a:r>
              </a:p>
              <a:p>
                <a:pPr lvl="2"/>
                <a:r>
                  <a:rPr lang="en-US" dirty="0"/>
                  <a:t>if true (is true) then false (is true)</a:t>
                </a:r>
              </a:p>
              <a:p>
                <a:pPr lvl="1"/>
                <a:r>
                  <a:rPr lang="en-US" dirty="0"/>
                  <a:t>false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true</a:t>
                </a:r>
              </a:p>
              <a:p>
                <a:pPr lvl="2"/>
                <a:r>
                  <a:rPr lang="en-US" dirty="0"/>
                  <a:t>if false (is true) then true (is true)</a:t>
                </a:r>
              </a:p>
              <a:p>
                <a:pPr lvl="1"/>
                <a:r>
                  <a:rPr lang="en-US" dirty="0"/>
                  <a:t>false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false</a:t>
                </a:r>
              </a:p>
              <a:p>
                <a:pPr lvl="2"/>
                <a:r>
                  <a:rPr lang="en-US" dirty="0"/>
                  <a:t>if false (is true) then false (is true)</a:t>
                </a:r>
              </a:p>
              <a:p>
                <a:r>
                  <a:rPr lang="en-US" dirty="0"/>
                  <a:t>What does your intuition tell you?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0D471-BF1E-0B41-A230-E00F0744D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92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of true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true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30D4-3683-3149-A141-3690026BF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true ) : true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timpt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7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10059</TotalTime>
  <Words>804</Words>
  <Application>Microsoft Macintosh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Office Theme</vt:lpstr>
      <vt:lpstr>Implication</vt:lpstr>
      <vt:lpstr>What is an implication?</vt:lpstr>
      <vt:lpstr>What an implication isn’t</vt:lpstr>
      <vt:lpstr>Modus Ponens</vt:lpstr>
      <vt:lpstr>Analysis of Lean function</vt:lpstr>
      <vt:lpstr>Creating an implication program</vt:lpstr>
      <vt:lpstr>Quick-and-dirty declaration of implication</vt:lpstr>
      <vt:lpstr>What implications can be proved?</vt:lpstr>
      <vt:lpstr>Proof of true → true </vt:lpstr>
      <vt:lpstr>Proof of true → false </vt:lpstr>
      <vt:lpstr>Proof of false → true </vt:lpstr>
      <vt:lpstr>Proof of false → false </vt:lpstr>
      <vt:lpstr>Truth table for implication</vt:lpstr>
      <vt:lpstr>→ introduction rules</vt:lpstr>
      <vt:lpstr>→ introduction notation</vt:lpstr>
      <vt:lpstr>Teaser: Alternate formulation (Classical logic)</vt:lpstr>
      <vt:lpstr>Fin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225</cp:revision>
  <dcterms:created xsi:type="dcterms:W3CDTF">2018-09-03T20:17:44Z</dcterms:created>
  <dcterms:modified xsi:type="dcterms:W3CDTF">2018-09-10T19:58:59Z</dcterms:modified>
</cp:coreProperties>
</file>