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89" r:id="rId5"/>
    <p:sldId id="290" r:id="rId6"/>
    <p:sldId id="292" r:id="rId7"/>
    <p:sldId id="291" r:id="rId8"/>
    <p:sldId id="288" r:id="rId9"/>
    <p:sldId id="266" r:id="rId10"/>
    <p:sldId id="287" r:id="rId11"/>
    <p:sldId id="267" r:id="rId12"/>
    <p:sldId id="293" r:id="rId13"/>
    <p:sldId id="294" r:id="rId14"/>
    <p:sldId id="312" r:id="rId15"/>
    <p:sldId id="295" r:id="rId16"/>
    <p:sldId id="262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635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704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Logical Rules and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Inference rules and tactics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1DE5-BCB3-CC49-9752-2A5BCA6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true proposition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dirty="0"/>
                  <a:t> proposition, we can use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inference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86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2F-F851-CE43-B175-8EBBA6B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56E4-8784-204B-97FE-BEA69646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the lemma t' : true using a tactic script.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t' : true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Read and explain the error message to a colleague in your class: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bad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882-C7A0-5745-88DF-722887D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1FE9A-0A9E-9145-A760-73ADAD01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8" y="2104799"/>
            <a:ext cx="9398000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4264C5-3D0E-0446-B191-B6DCF1A9FE36}"/>
              </a:ext>
            </a:extLst>
          </p:cNvPr>
          <p:cNvSpPr/>
          <p:nvPr/>
        </p:nvSpPr>
        <p:spPr>
          <a:xfrm>
            <a:off x="3938439" y="5375624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https://xkcd.com/704/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97D-52D1-FF43-99C9-6D385B4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false proposition as a fact, we can use that to prove any other proposition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axiom f : false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zeqo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0 = 1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false.elim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0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1B06-6239-A54D-BCEB-347DB9F3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E286-F912-044F-B6FD-ACD4DB9E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industrial applications, many provers allow you to build a large collection of “facts”</a:t>
            </a:r>
          </a:p>
          <a:p>
            <a:r>
              <a:rPr lang="en-US" dirty="0"/>
              <a:t>If one is not careful, these facts might contradict each other (this happens more often than you might expect)</a:t>
            </a:r>
          </a:p>
          <a:p>
            <a:r>
              <a:rPr lang="en-US" dirty="0"/>
              <a:t>How can we catch when we have introduced conflicting facts?</a:t>
            </a:r>
          </a:p>
          <a:p>
            <a:r>
              <a:rPr lang="en-US" dirty="0"/>
              <a:t>Solution: attempt to prove that false is true!</a:t>
            </a:r>
          </a:p>
        </p:txBody>
      </p:sp>
    </p:spTree>
    <p:extLst>
      <p:ext uri="{BB962C8B-B14F-4D97-AF65-F5344CB8AC3E}">
        <p14:creationId xmlns:p14="http://schemas.microsoft.com/office/powerpoint/2010/main" val="28259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A8C8-B92E-CD47-8E40-14BAC1C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32E2-7510-014E-808D-6CCEA074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Prove that true = false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teqf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true = false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3200" dirty="0"/>
              <a:t>What happens if you try to prove 1 = </a:t>
            </a:r>
            <a:r>
              <a:rPr lang="en-US" sz="3200" dirty="0" err="1"/>
              <a:t>tt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2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ACAF-B4A2-A042-9B62-CCA5552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Conjunction is a synonym for logical “and”, and uses the symbol ∧</a:t>
                </a:r>
              </a:p>
              <a:p>
                <a:r>
                  <a:rPr lang="en-US" dirty="0"/>
                  <a:t>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true and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r>
                  <a:rPr lang="en-US" dirty="0"/>
                  <a:t>The inference rule for this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E714-5A29-0F45-8EF5-ECAB18E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043-20EA-9840-9455-821ADF06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 : Prop := 0 =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Q : Prop := 1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P_and_Q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Prop := P ∧ Q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Now let’s decode this…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1328928" y="5376672"/>
            <a:ext cx="583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this from bottom-to-top or from top-to-bottom</a:t>
            </a:r>
          </a:p>
        </p:txBody>
      </p:sp>
    </p:spTree>
    <p:extLst>
      <p:ext uri="{BB962C8B-B14F-4D97-AF65-F5344CB8AC3E}">
        <p14:creationId xmlns:p14="http://schemas.microsoft.com/office/powerpoint/2010/main" val="37733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5368" y="4074716"/>
            <a:ext cx="6105194" cy="1838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Tactics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True/False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Trees,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0DDA061-A45B-7745-99CF-40FD351850DB}"/>
              </a:ext>
            </a:extLst>
          </p:cNvPr>
          <p:cNvSpPr/>
          <p:nvPr/>
        </p:nvSpPr>
        <p:spPr>
          <a:xfrm>
            <a:off x="4489403" y="5260283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89C4-CD93-C143-86E7-82EAF174C8C1}"/>
              </a:ext>
            </a:extLst>
          </p:cNvPr>
          <p:cNvSpPr txBox="1"/>
          <p:nvPr/>
        </p:nvSpPr>
        <p:spPr>
          <a:xfrm>
            <a:off x="4823664" y="5273112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3816F-FD20-0442-AC1C-41EF5752423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669235" y="4836794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6629F9F-51DD-2740-ACDA-86AFB38D2446}"/>
              </a:ext>
            </a:extLst>
          </p:cNvPr>
          <p:cNvSpPr/>
          <p:nvPr/>
        </p:nvSpPr>
        <p:spPr>
          <a:xfrm>
            <a:off x="6492354" y="523220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A881B-E787-B649-9569-B11E8FB7E94E}"/>
              </a:ext>
            </a:extLst>
          </p:cNvPr>
          <p:cNvSpPr txBox="1"/>
          <p:nvPr/>
        </p:nvSpPr>
        <p:spPr>
          <a:xfrm>
            <a:off x="6826615" y="5245038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FC48DB-26F1-7F43-B84A-FD23A84FAB6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672186" y="480872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6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8000-E16A-D940-BA47-5A2CF355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2767-DFAE-0A49-95A7-B7B339B9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smaller propositions might you want to prove to prove that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= 1 + 4 ∧ "Strike" = "S" ++ "trike"</a:t>
            </a:r>
            <a:r>
              <a:rPr lang="en-US" dirty="0"/>
              <a:t>? Prove those smaller propositions giving them whatever names you choose. Then write the theorem in Lean that proves the final result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top-down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goals ⊢ P 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092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bottom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X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Y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/>
              <a:t>X : 0 = 0 ⊢ P ∧ Q</a:t>
            </a:r>
          </a:p>
          <a:p>
            <a:r>
              <a:rPr lang="en-US" dirty="0"/>
              <a:t>X : 0 = 0, Y : 1 = 1 ⊢ P ∧ 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897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EF60-2332-A64F-8EE8-9E89604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(left) is true and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(right) is true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P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4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B55-3F75-234F-B1F2-A54FF3C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53C1-466B-994F-B0F9-5E50933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"sorry" words in the following incomplete theorems with explicit proof objects obtained by applying the and elimination rules to our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/>
              <a:t>,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∧ Q</a:t>
            </a:r>
            <a:r>
              <a:rPr lang="en-US" dirty="0"/>
              <a:t>.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sorry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6AB-C340-A645-B999-4148A04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81E3-F8A9-DD4D-8992-7D683AF3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0BA-A6E0-1644-A92D-E067068D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Commutativity of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  <a:p>
                <a:r>
                  <a:rPr lang="en-US" dirty="0"/>
                  <a:t>Proof 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61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245B-71FE-CD41-95B0-945DD997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a top-down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’.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split,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1C5-AA35-0B4C-B210-0E3E7F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bottom-up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''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apply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Tactics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03AE-3BAB-A345-8209-4E60932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tactic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0C50-0662-7341-AD57-5FC1A972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a reusable tactic in Lean, called </a:t>
            </a:r>
            <a:r>
              <a:rPr lang="en-US" dirty="0" err="1"/>
              <a:t>and_commutes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Q)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See how much easier the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∧ P</a:t>
            </a:r>
            <a:r>
              <a:rPr lang="en-US" dirty="0"/>
              <a:t> is now: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∧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we’re cooking with gas!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68B-CB9A-B841-BBAB-5515A68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E1C3-A3F6-CC4F-AE5F-5935B42A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= 1 ∧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/>
              <a:t>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dirty="0"/>
              <a:t> to prove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∧ 1 =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9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FF19-B032-8943-A0D5-BF3DC9A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Previously, we’ve seen how you can chain inference rules together as equations</a:t>
            </a:r>
          </a:p>
          <a:p>
            <a:r>
              <a:rPr lang="en-US" dirty="0"/>
              <a:t>Sometimes, however, it is more intuitive to separate individual steps in order to make reasoning better</a:t>
            </a:r>
          </a:p>
          <a:p>
            <a:r>
              <a:rPr lang="en-US" dirty="0"/>
              <a:t>Consider the simple inference rule: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could rewrite this as: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0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6CC-B5AC-9742-9B4F-F9610343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step in a tactic adds to the state</a:t>
            </a:r>
          </a:p>
          <a:p>
            <a:r>
              <a:rPr lang="en-US" dirty="0"/>
              <a:t>Steps later in the tactic can rely on facts deduced from steps earlier in the tactic</a:t>
            </a:r>
          </a:p>
          <a:p>
            <a:r>
              <a:rPr lang="en-US" dirty="0"/>
              <a:t>Do not abuse tactics by writing tactics with dozens of lines!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2F3-6D6C-B647-93A8-D2A0D9E7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9F24-EC42-2A4C-871F-C9FC0712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01_Equality/07_tactics.lean </a:t>
            </a:r>
            <a:r>
              <a:rPr lang="en-US" dirty="0"/>
              <a:t>and then open up the Lean Messages panel</a:t>
            </a:r>
          </a:p>
          <a:p>
            <a:pPr lvl="1"/>
            <a:r>
              <a:rPr lang="en-US" dirty="0"/>
              <a:t>[Ctrl]+[Shift]+[Enter] for Windows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Cmd</a:t>
            </a:r>
            <a:r>
              <a:rPr lang="en-US" dirty="0"/>
              <a:t>]+[Shift]+[Enter] for OS X</a:t>
            </a:r>
          </a:p>
          <a:p>
            <a:r>
              <a:rPr lang="en-US" dirty="0"/>
              <a:t>Move your cursor to the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r>
              <a:rPr lang="en-US" dirty="0"/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the tactic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2276-2BEB-694D-A701-6D12308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9E8-26CD-0549-8541-EE64CB7F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dirty="0"/>
              <a:t>as also being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 0</a:t>
            </a:r>
            <a:r>
              <a:rPr lang="en-US" dirty="0"/>
              <a:t>, but after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/>
              <a:t>, just write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on the next line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on the following line. You need to type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before continuing.</a:t>
            </a:r>
          </a:p>
          <a:p>
            <a:r>
              <a:rPr lang="en-US" dirty="0"/>
              <a:t>Hover over the red squiggle under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, and note what it tells you.</a:t>
            </a:r>
          </a:p>
          <a:p>
            <a:r>
              <a:rPr lang="en-US" dirty="0"/>
              <a:t>Insert a blank line between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and look at the tactic state.</a:t>
            </a:r>
          </a:p>
          <a:p>
            <a:r>
              <a:rPr lang="en-US" dirty="0"/>
              <a:t>Insert the required tactic to complete it.</a:t>
            </a:r>
          </a:p>
          <a:p>
            <a:r>
              <a:rPr lang="en-US" dirty="0"/>
              <a:t>What other tactics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True/False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D328-99CD-F749-B63C-9683B8A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786-1125-2B48-86EE-389445A5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we’ve seen the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Lean also supports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Are these the same thing, does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true -&gt; true : Prop</a:t>
            </a:r>
          </a:p>
          <a:p>
            <a:r>
              <a:rPr lang="en-US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8200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3230</TotalTime>
  <Words>1073</Words>
  <Application>Microsoft Macintosh PowerPoint</Application>
  <PresentationFormat>Widescreen</PresentationFormat>
  <Paragraphs>165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Logical Rules and Tactics</vt:lpstr>
      <vt:lpstr>Contents</vt:lpstr>
      <vt:lpstr>Tactics</vt:lpstr>
      <vt:lpstr>Creating Tactics</vt:lpstr>
      <vt:lpstr>Tactics Explanation</vt:lpstr>
      <vt:lpstr>Exploration</vt:lpstr>
      <vt:lpstr>Exercise</vt:lpstr>
      <vt:lpstr>True/False</vt:lpstr>
      <vt:lpstr>Different types of true?</vt:lpstr>
      <vt:lpstr>Creating the true proposition</vt:lpstr>
      <vt:lpstr>Exercises</vt:lpstr>
      <vt:lpstr>Proof by Contradiction</vt:lpstr>
      <vt:lpstr>False Elimination</vt:lpstr>
      <vt:lpstr>Storytime…</vt:lpstr>
      <vt:lpstr>Exercises</vt:lpstr>
      <vt:lpstr>Conjunctions</vt:lpstr>
      <vt:lpstr>What is a conjunction</vt:lpstr>
      <vt:lpstr>and.intro in Lean</vt:lpstr>
      <vt:lpstr>Proof Trees</vt:lpstr>
      <vt:lpstr>Proof Trees, part 2</vt:lpstr>
      <vt:lpstr>Exercise</vt:lpstr>
      <vt:lpstr>Conjunction tactic, top-down</vt:lpstr>
      <vt:lpstr>Conjunction tactic, bottom up</vt:lpstr>
      <vt:lpstr>And elimination</vt:lpstr>
      <vt:lpstr>Exercise</vt:lpstr>
      <vt:lpstr>Script-Based Proofs</vt:lpstr>
      <vt:lpstr>Commutativity of Conjunction</vt:lpstr>
      <vt:lpstr>Top-Down Exercise</vt:lpstr>
      <vt:lpstr>Bottom-Up Exercise</vt:lpstr>
      <vt:lpstr>Creating our own tactic</vt:lpstr>
      <vt:lpstr>Exercise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161</cp:revision>
  <dcterms:created xsi:type="dcterms:W3CDTF">2018-09-03T20:17:44Z</dcterms:created>
  <dcterms:modified xsi:type="dcterms:W3CDTF">2018-09-06T02:09:43Z</dcterms:modified>
</cp:coreProperties>
</file>