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3.8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7772400" cy="10058400"/>
  <p:notesSz cx="7772400" cy="10058400"/>
  <p:custDataLst>
    <p:tags r:id="rId8"/>
  </p:custDataLst>
  <p:defaultTextStyle/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showPr showNarration="1">
    <p:present/>
    <p:extLs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2482" y="-91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1" d="100"/>
          <a:sy n="1" d="100"/>
        </p:scale>
        <p:origin x="0" y="0"/>
      </p:cViewPr>
    </p:cSldViewPr>
  </p:notes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10" Type="http://schemas.openxmlformats.org/officeDocument/2006/relationships/viewProps" Target="viewProps.xml" /><Relationship Id="rId11" Type="http://schemas.openxmlformats.org/officeDocument/2006/relationships/theme" Target="theme/theme1.xml" /><Relationship Id="rId12" Type="http://schemas.openxmlformats.org/officeDocument/2006/relationships/tableStyles" Target="tableStyles.xml" /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tags" Target="tags/tag1.xml" /><Relationship Id="rId9" Type="http://schemas.openxmlformats.org/officeDocument/2006/relationships/presProps" Target="presProp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heme" Target="../theme/theme1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В‹#В›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ransition/>
  <p:timing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.jpeg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.jpeg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3.jpeg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4.jpeg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5.jpeg" /><Relationship Id="rId3" Type="http://schemas.openxmlformats.org/officeDocument/2006/relationships/image" Target="../media/image6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3" name="object 1"/>
          <p:cNvSpPr/>
          <p:nvPr/>
        </p:nvSpPr>
        <p:spPr>
          <a:xfrm>
            <a:off x="899795" y="1019530"/>
            <a:ext cx="5972810" cy="1905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899795" y="1228549"/>
            <a:ext cx="2646586" cy="615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Arial"/>
                <a:cs typeface="Arial"/>
              </a:rPr>
              <a:t>Front matter</a:t>
            </a:r>
          </a:p>
          <a:p>
            <a:pPr marL="0" marR="0">
              <a:lnSpc>
                <a:spcPts val="1342"/>
              </a:lnSpc>
              <a:spcBef>
                <a:spcPts val="30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title: "Отчет</a:t>
            </a:r>
            <a:r>
              <a:rPr sz="1100" spc="-2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по</a:t>
            </a:r>
            <a:r>
              <a:rPr sz="1100" spc="-2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лабораторной</a:t>
            </a:r>
            <a:r>
              <a:rPr sz="1100" spc="-2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работе</a:t>
            </a:r>
            <a:r>
              <a:rPr sz="1100" spc="-2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№2"</a:t>
            </a:r>
          </a:p>
          <a:p>
            <a:pPr marL="0" marR="0">
              <a:lnSpc>
                <a:spcPts val="1342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subtitle: "Задача</a:t>
            </a:r>
            <a:r>
              <a:rPr sz="1100" spc="-2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о</a:t>
            </a:r>
            <a:r>
              <a:rPr sz="1100" spc="-2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погоне"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99795" y="1806363"/>
            <a:ext cx="1281717" cy="2086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42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author: "Долганов"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99795" y="2135113"/>
            <a:ext cx="1534854" cy="6159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Arial"/>
                <a:cs typeface="Arial"/>
              </a:rPr>
              <a:t>Generic otions</a:t>
            </a:r>
          </a:p>
          <a:p>
            <a:pPr marL="0" marR="0">
              <a:lnSpc>
                <a:spcPts val="1342"/>
              </a:lnSpc>
              <a:spcBef>
                <a:spcPts val="30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lang: ru-RU</a:t>
            </a:r>
          </a:p>
          <a:p>
            <a:pPr marL="0" marR="0">
              <a:lnSpc>
                <a:spcPts val="1342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toc-title: "Содержание"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99795" y="2871141"/>
            <a:ext cx="2731190" cy="615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Arial"/>
                <a:cs typeface="Arial"/>
              </a:rPr>
              <a:t>Bibliography</a:t>
            </a:r>
          </a:p>
          <a:p>
            <a:pPr marL="0" marR="0">
              <a:lnSpc>
                <a:spcPts val="1342"/>
              </a:lnSpc>
              <a:spcBef>
                <a:spcPts val="30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bibliography: bib/cite.bib</a:t>
            </a:r>
          </a:p>
          <a:p>
            <a:pPr marL="0" marR="0">
              <a:lnSpc>
                <a:spcPts val="1342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csl: pandoc/csl/gost-r-7-0-5-2008-numeric.csl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99795" y="3607170"/>
            <a:ext cx="1758826" cy="16391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Arial"/>
                <a:cs typeface="Arial"/>
              </a:rPr>
              <a:t>Pdf output format</a:t>
            </a:r>
          </a:p>
          <a:p>
            <a:pPr marL="0" marR="0">
              <a:lnSpc>
                <a:spcPts val="1342"/>
              </a:lnSpc>
              <a:spcBef>
                <a:spcPts val="30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toc: true # Table of contents</a:t>
            </a:r>
          </a:p>
          <a:p>
            <a:pPr marL="0" marR="0">
              <a:lnSpc>
                <a:spcPts val="1342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toc-depth: 2</a:t>
            </a:r>
          </a:p>
          <a:p>
            <a:pPr marL="0" marR="0">
              <a:lnSpc>
                <a:spcPts val="1342"/>
              </a:lnSpc>
              <a:spcBef>
                <a:spcPts val="5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lof: true # List of figures</a:t>
            </a:r>
          </a:p>
          <a:p>
            <a:pPr marL="0" marR="0">
              <a:lnSpc>
                <a:spcPts val="1342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#lot: true # List of tables</a:t>
            </a:r>
          </a:p>
          <a:p>
            <a:pPr marL="0" marR="0">
              <a:lnSpc>
                <a:spcPts val="1342"/>
              </a:lnSpc>
              <a:spcBef>
                <a:spcPts val="5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fontsize: 12pt</a:t>
            </a:r>
          </a:p>
          <a:p>
            <a:pPr marL="0" marR="0">
              <a:lnSpc>
                <a:spcPts val="1342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linestretch: 1.5</a:t>
            </a:r>
          </a:p>
          <a:p>
            <a:pPr marL="0" marR="0">
              <a:lnSpc>
                <a:spcPts val="1342"/>
              </a:lnSpc>
              <a:spcBef>
                <a:spcPts val="5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papersize: a4</a:t>
            </a:r>
          </a:p>
          <a:p>
            <a:pPr marL="0" marR="0">
              <a:lnSpc>
                <a:spcPts val="1342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documentclass: scrreprt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899795" y="5366412"/>
            <a:ext cx="1427430" cy="6159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Arial"/>
                <a:cs typeface="Arial"/>
              </a:rPr>
              <a:t>I18n polyglossia</a:t>
            </a:r>
          </a:p>
          <a:p>
            <a:pPr marL="0" marR="0">
              <a:lnSpc>
                <a:spcPts val="1342"/>
              </a:lnSpc>
              <a:spcBef>
                <a:spcPts val="30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polyglossia-lang:</a:t>
            </a:r>
          </a:p>
          <a:p>
            <a:pPr marL="0" marR="0">
              <a:lnSpc>
                <a:spcPts val="1342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name: russian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899795" y="5944226"/>
            <a:ext cx="617407" cy="2086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42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options: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899795" y="6114762"/>
            <a:ext cx="1488987" cy="7202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42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- spelling=modern</a:t>
            </a:r>
          </a:p>
          <a:p>
            <a:pPr marL="0" marR="0">
              <a:lnSpc>
                <a:spcPts val="1342"/>
              </a:lnSpc>
              <a:spcBef>
                <a:spcPts val="5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- babelshorthands=true</a:t>
            </a:r>
          </a:p>
          <a:p>
            <a:pPr marL="0" marR="0">
              <a:lnSpc>
                <a:spcPts val="1342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polyglossia-otherlangs:</a:t>
            </a:r>
          </a:p>
          <a:p>
            <a:pPr marL="0" marR="0">
              <a:lnSpc>
                <a:spcPts val="1342"/>
              </a:lnSpc>
              <a:spcBef>
                <a:spcPts val="5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name: english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899795" y="6955119"/>
            <a:ext cx="1585078" cy="615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Arial"/>
                <a:cs typeface="Arial"/>
              </a:rPr>
              <a:t>I18n babel</a:t>
            </a:r>
          </a:p>
          <a:p>
            <a:pPr marL="0" marR="0">
              <a:lnSpc>
                <a:spcPts val="1342"/>
              </a:lnSpc>
              <a:spcBef>
                <a:spcPts val="30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babel-lang: russian</a:t>
            </a:r>
          </a:p>
          <a:p>
            <a:pPr marL="0" marR="0">
              <a:lnSpc>
                <a:spcPts val="1342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babel-otherlangs: english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899795" y="7691147"/>
            <a:ext cx="2055957" cy="12980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Arial"/>
                <a:cs typeface="Arial"/>
              </a:rPr>
              <a:t>Fonts</a:t>
            </a:r>
          </a:p>
          <a:p>
            <a:pPr marL="0" marR="0">
              <a:lnSpc>
                <a:spcPts val="1342"/>
              </a:lnSpc>
              <a:spcBef>
                <a:spcPts val="30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mainfont: PT Serif</a:t>
            </a:r>
          </a:p>
          <a:p>
            <a:pPr marL="0" marR="0">
              <a:lnSpc>
                <a:spcPts val="1342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romanfont: PT Serif</a:t>
            </a:r>
          </a:p>
          <a:p>
            <a:pPr marL="0" marR="0">
              <a:lnSpc>
                <a:spcPts val="1342"/>
              </a:lnSpc>
              <a:spcBef>
                <a:spcPts val="5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sansfont: PT Sans</a:t>
            </a:r>
          </a:p>
          <a:p>
            <a:pPr marL="0" marR="0">
              <a:lnSpc>
                <a:spcPts val="1342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monofont: PT Mono</a:t>
            </a:r>
          </a:p>
          <a:p>
            <a:pPr marL="0" marR="0">
              <a:lnSpc>
                <a:spcPts val="1342"/>
              </a:lnSpc>
              <a:spcBef>
                <a:spcPts val="5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mainfontoptions: Ligatures=TeX</a:t>
            </a:r>
          </a:p>
          <a:p>
            <a:pPr marL="0" marR="0">
              <a:lnSpc>
                <a:spcPts val="1342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romanfontoptions: Ligatures=TeX</a:t>
            </a:r>
          </a:p>
        </p:txBody>
      </p:sp>
    </p:spTree>
  </p:cSld>
  <p:clrMapOvr>
    <a:masterClrMapping/>
  </p:clrMapOvr>
  <p:transition/>
  <p:timing/>
</p:sld>
</file>

<file path=ppt/slides/slide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0" name="object 1"/>
          <p:cNvSpPr/>
          <p:nvPr/>
        </p:nvSpPr>
        <p:spPr>
          <a:xfrm>
            <a:off x="899795" y="6972185"/>
            <a:ext cx="5972810" cy="1905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899795" y="899799"/>
            <a:ext cx="3293632" cy="3791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42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sansfontoptions: Ligatures=TeX,Scale=MatchLowercase</a:t>
            </a:r>
          </a:p>
          <a:p>
            <a:pPr marL="0" marR="0">
              <a:lnSpc>
                <a:spcPts val="1342"/>
              </a:lnSpc>
              <a:spcBef>
                <a:spcPts val="5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monofontoptions: Scale=MatchLowercase,Scale=0.9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99795" y="1399085"/>
            <a:ext cx="1710317" cy="7864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Arial"/>
                <a:cs typeface="Arial"/>
              </a:rPr>
              <a:t>Biblatex</a:t>
            </a:r>
          </a:p>
          <a:p>
            <a:pPr marL="0" marR="0">
              <a:lnSpc>
                <a:spcPts val="1342"/>
              </a:lnSpc>
              <a:spcBef>
                <a:spcPts val="30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biblatex: true</a:t>
            </a:r>
          </a:p>
          <a:p>
            <a:pPr marL="0" marR="0">
              <a:lnSpc>
                <a:spcPts val="1342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biblio-style: "gost-numeric"</a:t>
            </a:r>
          </a:p>
          <a:p>
            <a:pPr marL="0" marR="0">
              <a:lnSpc>
                <a:spcPts val="1342"/>
              </a:lnSpc>
              <a:spcBef>
                <a:spcPts val="5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biblatexoptions: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28395" y="2265747"/>
            <a:ext cx="236233" cy="15570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46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Courier New"/>
                <a:cs typeface="Courier New"/>
              </a:rPr>
              <a:t>-</a:t>
            </a:r>
          </a:p>
          <a:p>
            <a:pPr marL="0" marR="0">
              <a:lnSpc>
                <a:spcPts val="1246"/>
              </a:lnSpc>
              <a:spcBef>
                <a:spcPts val="946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Courier New"/>
                <a:cs typeface="Courier New"/>
              </a:rPr>
              <a:t>-</a:t>
            </a:r>
          </a:p>
          <a:p>
            <a:pPr marL="0" marR="0">
              <a:lnSpc>
                <a:spcPts val="1246"/>
              </a:lnSpc>
              <a:spcBef>
                <a:spcPts val="896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Courier New"/>
                <a:cs typeface="Courier New"/>
              </a:rPr>
              <a:t>-</a:t>
            </a:r>
          </a:p>
          <a:p>
            <a:pPr marL="0" marR="0">
              <a:lnSpc>
                <a:spcPts val="1246"/>
              </a:lnSpc>
              <a:spcBef>
                <a:spcPts val="946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Courier New"/>
                <a:cs typeface="Courier New"/>
              </a:rPr>
              <a:t>-</a:t>
            </a:r>
          </a:p>
          <a:p>
            <a:pPr marL="0" marR="0">
              <a:lnSpc>
                <a:spcPts val="1246"/>
              </a:lnSpc>
              <a:spcBef>
                <a:spcPts val="896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Courier New"/>
                <a:cs typeface="Courier New"/>
              </a:rPr>
              <a:t>-</a:t>
            </a:r>
          </a:p>
          <a:p>
            <a:pPr marL="0" marR="0">
              <a:lnSpc>
                <a:spcPts val="1246"/>
              </a:lnSpc>
              <a:spcBef>
                <a:spcPts val="946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Courier New"/>
                <a:cs typeface="Courier New"/>
              </a:rPr>
              <a:t>-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356944" y="2249034"/>
            <a:ext cx="1195617" cy="4807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42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parentracker=true</a:t>
            </a:r>
          </a:p>
          <a:p>
            <a:pPr marL="0" marR="0">
              <a:lnSpc>
                <a:spcPts val="1342"/>
              </a:lnSpc>
              <a:spcBef>
                <a:spcPts val="85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backend=biber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356944" y="2793305"/>
            <a:ext cx="971928" cy="2086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42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hyperref=auto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356944" y="3065441"/>
            <a:ext cx="996515" cy="2086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42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language=auto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356944" y="3337577"/>
            <a:ext cx="1447118" cy="4807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42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autolang=other*</a:t>
            </a:r>
          </a:p>
          <a:p>
            <a:pPr marL="0" marR="0">
              <a:lnSpc>
                <a:spcPts val="1342"/>
              </a:lnSpc>
              <a:spcBef>
                <a:spcPts val="85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citestyle=gost-numeric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899795" y="3938462"/>
            <a:ext cx="3156535" cy="12980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Arial"/>
                <a:cs typeface="Arial"/>
              </a:rPr>
              <a:t>Pandoc-crossref LaTeX customization</a:t>
            </a:r>
          </a:p>
          <a:p>
            <a:pPr marL="0" marR="0">
              <a:lnSpc>
                <a:spcPts val="1342"/>
              </a:lnSpc>
              <a:spcBef>
                <a:spcPts val="30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figureTitle: "Рис."</a:t>
            </a:r>
          </a:p>
          <a:p>
            <a:pPr marL="0" marR="0">
              <a:lnSpc>
                <a:spcPts val="1342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tableTitle: "Таблица"</a:t>
            </a:r>
          </a:p>
          <a:p>
            <a:pPr marL="0" marR="0">
              <a:lnSpc>
                <a:spcPts val="1342"/>
              </a:lnSpc>
              <a:spcBef>
                <a:spcPts val="5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listingTitle: "Листинг"</a:t>
            </a:r>
          </a:p>
          <a:p>
            <a:pPr marL="0" marR="0">
              <a:lnSpc>
                <a:spcPts val="1342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lofTitle: "Список</a:t>
            </a:r>
            <a:r>
              <a:rPr sz="1100" spc="-2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иллюстраций"</a:t>
            </a:r>
          </a:p>
          <a:p>
            <a:pPr marL="0" marR="0">
              <a:lnSpc>
                <a:spcPts val="1342"/>
              </a:lnSpc>
              <a:spcBef>
                <a:spcPts val="5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lotTitle: "Список</a:t>
            </a:r>
            <a:r>
              <a:rPr sz="1100" spc="-2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таблиц"</a:t>
            </a:r>
          </a:p>
          <a:p>
            <a:pPr marL="0" marR="0">
              <a:lnSpc>
                <a:spcPts val="1342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lolTitle: "Листинги"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899795" y="5356633"/>
            <a:ext cx="1140612" cy="6159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Arial"/>
                <a:cs typeface="Arial"/>
              </a:rPr>
              <a:t>Misc options</a:t>
            </a:r>
          </a:p>
          <a:p>
            <a:pPr marL="0" marR="0">
              <a:lnSpc>
                <a:spcPts val="1342"/>
              </a:lnSpc>
              <a:spcBef>
                <a:spcPts val="30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indent: true</a:t>
            </a:r>
          </a:p>
          <a:p>
            <a:pPr marL="0" marR="0">
              <a:lnSpc>
                <a:spcPts val="1342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header-includes: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128395" y="6052759"/>
            <a:ext cx="236233" cy="740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46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Courier New"/>
                <a:cs typeface="Courier New"/>
              </a:rPr>
              <a:t>-</a:t>
            </a:r>
          </a:p>
          <a:p>
            <a:pPr marL="0" marR="0">
              <a:lnSpc>
                <a:spcPts val="1246"/>
              </a:lnSpc>
              <a:spcBef>
                <a:spcPts val="946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Courier New"/>
                <a:cs typeface="Courier New"/>
              </a:rPr>
              <a:t>-</a:t>
            </a:r>
          </a:p>
          <a:p>
            <a:pPr marL="0" marR="0">
              <a:lnSpc>
                <a:spcPts val="1246"/>
              </a:lnSpc>
              <a:spcBef>
                <a:spcPts val="896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Courier New"/>
                <a:cs typeface="Courier New"/>
              </a:rPr>
              <a:t>-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356944" y="6036047"/>
            <a:ext cx="1550301" cy="2086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42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\usepackage{indentfirst}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356944" y="6308183"/>
            <a:ext cx="4054774" cy="480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42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\usepackage{float} # keep figures where there are in the text</a:t>
            </a:r>
          </a:p>
          <a:p>
            <a:pPr marL="0" marR="0">
              <a:lnSpc>
                <a:spcPts val="1342"/>
              </a:lnSpc>
              <a:spcBef>
                <a:spcPts val="85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\floatplacement{figure}{H} # keep figures where there are in the text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899795" y="7182023"/>
            <a:ext cx="4339270" cy="4737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87"/>
              </a:lnSpc>
              <a:spcBef>
                <a:spcPct val="0"/>
              </a:spcBef>
              <a:spcAft>
                <a:spcPct val="0"/>
              </a:spcAft>
            </a:pPr>
            <a:r>
              <a:rPr sz="1600">
                <a:solidFill>
                  <a:srgbClr val="000000"/>
                </a:solidFill>
                <a:latin typeface="Arial"/>
                <a:cs typeface="Arial"/>
              </a:rPr>
              <a:t>Цель</a:t>
            </a:r>
            <a:r>
              <a:rPr sz="1600" spc="4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600">
                <a:solidFill>
                  <a:srgbClr val="000000"/>
                </a:solidFill>
                <a:latin typeface="Arial"/>
                <a:cs typeface="Arial"/>
              </a:rPr>
              <a:t>работы</a:t>
            </a:r>
          </a:p>
          <a:p>
            <a:pPr marL="0" marR="0">
              <a:lnSpc>
                <a:spcPts val="1342"/>
              </a:lnSpc>
              <a:spcBef>
                <a:spcPts val="30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Решить</a:t>
            </a:r>
            <a:r>
              <a:rPr sz="1100" spc="-2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задачу</a:t>
            </a:r>
            <a:r>
              <a:rPr sz="1100" spc="-2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№</a:t>
            </a:r>
            <a:r>
              <a:rPr sz="1100" spc="-2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59 и</a:t>
            </a:r>
            <a:r>
              <a:rPr sz="1100" spc="-2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изучить</a:t>
            </a:r>
            <a:r>
              <a:rPr sz="1100" spc="-2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основы</a:t>
            </a:r>
            <a:r>
              <a:rPr sz="1100" spc="-2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языка</a:t>
            </a:r>
            <a:r>
              <a:rPr sz="1100" spc="-2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программирования</a:t>
            </a:r>
            <a:r>
              <a:rPr sz="1100" spc="-2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Julia.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899795" y="7776713"/>
            <a:ext cx="958525" cy="2651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87"/>
              </a:lnSpc>
              <a:spcBef>
                <a:spcPct val="0"/>
              </a:spcBef>
              <a:spcAft>
                <a:spcPct val="0"/>
              </a:spcAft>
            </a:pPr>
            <a:r>
              <a:rPr sz="1600">
                <a:solidFill>
                  <a:srgbClr val="000000"/>
                </a:solidFill>
                <a:latin typeface="Arial"/>
                <a:cs typeface="Arial"/>
              </a:rPr>
              <a:t>Задание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1128395" y="8041834"/>
            <a:ext cx="5687886" cy="2086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42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1.</a:t>
            </a:r>
            <a:r>
              <a:rPr sz="1100" spc="71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Записать</a:t>
            </a:r>
            <a:r>
              <a:rPr sz="1100" spc="-2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уравнение,</a:t>
            </a:r>
            <a:r>
              <a:rPr sz="1100" spc="-2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описывающее</a:t>
            </a:r>
            <a:r>
              <a:rPr sz="1100" spc="-2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движение</a:t>
            </a:r>
            <a:r>
              <a:rPr sz="1100" spc="-2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катера,</a:t>
            </a:r>
            <a:r>
              <a:rPr sz="1100" spc="-2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с</a:t>
            </a:r>
            <a:r>
              <a:rPr sz="1100" spc="-2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начальными</a:t>
            </a:r>
            <a:r>
              <a:rPr sz="1100" spc="-2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условиями</a:t>
            </a:r>
            <a:r>
              <a:rPr sz="1100" spc="-2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для</a:t>
            </a:r>
            <a:r>
              <a:rPr sz="1100" spc="-2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двух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1356995" y="8212370"/>
            <a:ext cx="650081" cy="2086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42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случаев.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1128395" y="8484506"/>
            <a:ext cx="3337203" cy="4807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42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2.</a:t>
            </a:r>
            <a:r>
              <a:rPr sz="1100" spc="71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Постройте</a:t>
            </a:r>
            <a:r>
              <a:rPr sz="1100" spc="-2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траекторию</a:t>
            </a:r>
            <a:r>
              <a:rPr sz="1100" spc="-2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движения</a:t>
            </a:r>
            <a:r>
              <a:rPr sz="1100" spc="-2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катера</a:t>
            </a:r>
            <a:r>
              <a:rPr sz="1100" spc="-2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и</a:t>
            </a:r>
            <a:r>
              <a:rPr sz="1100" spc="-2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лодки.</a:t>
            </a:r>
          </a:p>
          <a:p>
            <a:pPr marL="0" marR="0">
              <a:lnSpc>
                <a:spcPts val="1342"/>
              </a:lnSpc>
              <a:spcBef>
                <a:spcPts val="85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3.</a:t>
            </a:r>
            <a:r>
              <a:rPr sz="1100" spc="71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Найдите</a:t>
            </a:r>
            <a:r>
              <a:rPr sz="1100" spc="-2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точку</a:t>
            </a:r>
            <a:r>
              <a:rPr sz="1100" spc="-2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пересечения</a:t>
            </a:r>
            <a:r>
              <a:rPr sz="1100" spc="-2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траектории.</a:t>
            </a:r>
          </a:p>
        </p:txBody>
      </p:sp>
    </p:spTree>
  </p:cSld>
  <p:clrMapOvr>
    <a:masterClrMapping/>
  </p:clrMapOvr>
  <p:transition/>
  <p:timing/>
</p:sld>
</file>

<file path=ppt/slides/slide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4" name="object 1"/>
          <p:cNvSpPr/>
          <p:nvPr/>
        </p:nvSpPr>
        <p:spPr>
          <a:xfrm>
            <a:off x="899795" y="1443685"/>
            <a:ext cx="2743200" cy="27432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899795" y="906432"/>
            <a:ext cx="1015702" cy="2651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87"/>
              </a:lnSpc>
              <a:spcBef>
                <a:spcPct val="0"/>
              </a:spcBef>
              <a:spcAft>
                <a:spcPct val="0"/>
              </a:spcAft>
            </a:pPr>
            <a:r>
              <a:rPr sz="1600">
                <a:solidFill>
                  <a:srgbClr val="000000"/>
                </a:solidFill>
                <a:latin typeface="Arial"/>
                <a:cs typeface="Arial"/>
              </a:rPr>
              <a:t>Решение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99795" y="1171554"/>
            <a:ext cx="4188255" cy="2086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42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Расчитаем</a:t>
            </a:r>
            <a:r>
              <a:rPr sz="1100" spc="-2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свой</a:t>
            </a:r>
            <a:r>
              <a:rPr sz="1100" spc="-2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вариант</a:t>
            </a:r>
            <a:r>
              <a:rPr sz="1100" spc="-2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по</a:t>
            </a:r>
            <a:r>
              <a:rPr sz="1100" spc="-2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формуле</a:t>
            </a:r>
            <a:r>
              <a:rPr sz="1100" spc="-2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и</a:t>
            </a:r>
            <a:r>
              <a:rPr sz="1100" spc="-2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получаем</a:t>
            </a:r>
            <a:r>
              <a:rPr sz="1100" spc="-2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наш</a:t>
            </a:r>
            <a:r>
              <a:rPr sz="1100" spc="-2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вариант</a:t>
            </a:r>
            <a:r>
              <a:rPr sz="1100" spc="-2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№59.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99795" y="4288489"/>
            <a:ext cx="6008485" cy="14023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42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На</a:t>
            </a:r>
            <a:r>
              <a:rPr sz="1100" spc="-2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море</a:t>
            </a:r>
            <a:r>
              <a:rPr sz="1100" spc="-2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в</a:t>
            </a:r>
            <a:r>
              <a:rPr sz="1100" spc="-2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тумане</a:t>
            </a:r>
            <a:r>
              <a:rPr sz="1100" spc="-2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катер</a:t>
            </a:r>
            <a:r>
              <a:rPr sz="1100" spc="-2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береговой</a:t>
            </a:r>
            <a:r>
              <a:rPr sz="1100" spc="-2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охраны</a:t>
            </a:r>
            <a:r>
              <a:rPr sz="1100" spc="-2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преследует</a:t>
            </a:r>
            <a:r>
              <a:rPr sz="1100" spc="-2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лодку</a:t>
            </a:r>
            <a:r>
              <a:rPr sz="1100" spc="-2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браконьеров.</a:t>
            </a:r>
            <a:r>
              <a:rPr sz="1100" spc="-2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Через</a:t>
            </a:r>
            <a:r>
              <a:rPr sz="1100" spc="-2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определенный</a:t>
            </a:r>
          </a:p>
          <a:p>
            <a:pPr marL="0" marR="0">
              <a:lnSpc>
                <a:spcPts val="1342"/>
              </a:lnSpc>
              <a:spcBef>
                <a:spcPts val="5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промежуток</a:t>
            </a:r>
            <a:r>
              <a:rPr sz="1100" spc="-2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времени</a:t>
            </a:r>
            <a:r>
              <a:rPr sz="1100" spc="-2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туман</a:t>
            </a:r>
            <a:r>
              <a:rPr sz="1100" spc="-2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рассеивается,</a:t>
            </a:r>
            <a:r>
              <a:rPr sz="1100" spc="-2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и</a:t>
            </a:r>
            <a:r>
              <a:rPr sz="1100" spc="-2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лодка</a:t>
            </a:r>
            <a:r>
              <a:rPr sz="1100" spc="-2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обнаруживается</a:t>
            </a:r>
            <a:r>
              <a:rPr sz="1100" spc="-2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на</a:t>
            </a:r>
            <a:r>
              <a:rPr sz="1100" spc="-2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расстоянии</a:t>
            </a:r>
            <a:r>
              <a:rPr sz="1100" spc="-2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20,3 км</a:t>
            </a:r>
            <a:r>
              <a:rPr sz="1100" spc="-2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от</a:t>
            </a:r>
          </a:p>
          <a:p>
            <a:pPr marL="0" marR="0">
              <a:lnSpc>
                <a:spcPts val="1342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катера.</a:t>
            </a:r>
            <a:r>
              <a:rPr sz="1100" spc="-2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Затем</a:t>
            </a:r>
            <a:r>
              <a:rPr sz="1100" spc="-2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лодка</a:t>
            </a:r>
            <a:r>
              <a:rPr sz="1100" spc="-2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снова</a:t>
            </a:r>
            <a:r>
              <a:rPr sz="1100" spc="-2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скрывается</a:t>
            </a:r>
            <a:r>
              <a:rPr sz="1100" spc="-2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в</a:t>
            </a:r>
            <a:r>
              <a:rPr sz="1100" spc="-2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тумане</a:t>
            </a:r>
            <a:r>
              <a:rPr sz="1100" spc="-2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и</a:t>
            </a:r>
            <a:r>
              <a:rPr sz="1100" spc="-2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уходит</a:t>
            </a:r>
            <a:r>
              <a:rPr sz="1100" spc="-2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прямолинейно</a:t>
            </a:r>
            <a:r>
              <a:rPr sz="1100" spc="-2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в</a:t>
            </a:r>
            <a:r>
              <a:rPr sz="1100" spc="-2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неизвестном</a:t>
            </a:r>
          </a:p>
          <a:p>
            <a:pPr marL="0" marR="0">
              <a:lnSpc>
                <a:spcPts val="1342"/>
              </a:lnSpc>
              <a:spcBef>
                <a:spcPts val="5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направлении.</a:t>
            </a:r>
            <a:r>
              <a:rPr sz="1100" spc="-2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Известно,</a:t>
            </a:r>
            <a:r>
              <a:rPr sz="1100" spc="-2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что</a:t>
            </a:r>
            <a:r>
              <a:rPr sz="1100" spc="-2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скорость</a:t>
            </a:r>
            <a:r>
              <a:rPr sz="1100" spc="-2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катера</a:t>
            </a:r>
            <a:r>
              <a:rPr sz="1100" spc="-2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в</a:t>
            </a:r>
            <a:r>
              <a:rPr sz="1100" spc="-2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5,2 раза</a:t>
            </a:r>
            <a:r>
              <a:rPr sz="1100" spc="-2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больше</a:t>
            </a:r>
            <a:r>
              <a:rPr sz="1100" spc="-2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скорости</a:t>
            </a:r>
            <a:r>
              <a:rPr sz="1100" spc="-2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браконьерской</a:t>
            </a:r>
            <a:r>
              <a:rPr sz="1100" spc="-2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лодки.</a:t>
            </a:r>
          </a:p>
          <a:p>
            <a:pPr marL="0" marR="0">
              <a:lnSpc>
                <a:spcPts val="1342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Запишите</a:t>
            </a:r>
            <a:r>
              <a:rPr sz="1100" spc="-2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уравнение,</a:t>
            </a:r>
            <a:r>
              <a:rPr sz="1100" spc="-2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описывающее</a:t>
            </a:r>
            <a:r>
              <a:rPr sz="1100" spc="-2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движение</a:t>
            </a:r>
            <a:r>
              <a:rPr sz="1100" spc="-2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катера,</a:t>
            </a:r>
            <a:r>
              <a:rPr sz="1100" spc="-2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с</a:t>
            </a:r>
            <a:r>
              <a:rPr sz="1100" spc="-2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начальными</a:t>
            </a:r>
            <a:r>
              <a:rPr sz="1100" spc="-2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условиями</a:t>
            </a:r>
            <a:r>
              <a:rPr sz="1100" spc="-2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для</a:t>
            </a:r>
            <a:r>
              <a:rPr sz="1100" spc="-2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двух</a:t>
            </a:r>
            <a:r>
              <a:rPr sz="1100" spc="-2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случаев</a:t>
            </a:r>
          </a:p>
          <a:p>
            <a:pPr marL="0" marR="0">
              <a:lnSpc>
                <a:spcPts val="1342"/>
              </a:lnSpc>
              <a:spcBef>
                <a:spcPts val="5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(в</a:t>
            </a:r>
            <a:r>
              <a:rPr sz="1100" spc="-2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зависимости</a:t>
            </a:r>
            <a:r>
              <a:rPr sz="1100" spc="-2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от</a:t>
            </a:r>
            <a:r>
              <a:rPr sz="1100" spc="-2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расположения</a:t>
            </a:r>
            <a:r>
              <a:rPr sz="1100" spc="-2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катера</a:t>
            </a:r>
            <a:r>
              <a:rPr sz="1100" spc="-2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относительно</a:t>
            </a:r>
            <a:r>
              <a:rPr sz="1100" spc="-2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лодки</a:t>
            </a:r>
            <a:r>
              <a:rPr sz="1100" spc="-2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в</a:t>
            </a:r>
            <a:r>
              <a:rPr sz="1100" spc="-2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начальный</a:t>
            </a:r>
            <a:r>
              <a:rPr sz="1100" spc="-2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момент</a:t>
            </a:r>
            <a:r>
              <a:rPr sz="1100" spc="-2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времени).</a:t>
            </a:r>
          </a:p>
          <a:p>
            <a:pPr marL="0" marR="0">
              <a:lnSpc>
                <a:spcPts val="1342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Постройте</a:t>
            </a:r>
            <a:r>
              <a:rPr sz="1100" spc="-2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траекторию</a:t>
            </a:r>
            <a:r>
              <a:rPr sz="1100" spc="-2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движения</a:t>
            </a:r>
            <a:r>
              <a:rPr sz="1100" spc="-2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катера</a:t>
            </a:r>
            <a:r>
              <a:rPr sz="1100" spc="-2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и</a:t>
            </a:r>
            <a:r>
              <a:rPr sz="1100" spc="-2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лодки</a:t>
            </a:r>
            <a:r>
              <a:rPr sz="1100" spc="-2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для</a:t>
            </a:r>
            <a:r>
              <a:rPr sz="1100" spc="-2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двух</a:t>
            </a:r>
            <a:r>
              <a:rPr sz="1100" spc="-2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случаев.</a:t>
            </a:r>
            <a:r>
              <a:rPr sz="1100" spc="-2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Найдите</a:t>
            </a:r>
            <a:r>
              <a:rPr sz="1100" spc="-2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точку</a:t>
            </a:r>
            <a:r>
              <a:rPr sz="1100" spc="-2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пересечения</a:t>
            </a:r>
          </a:p>
          <a:p>
            <a:pPr marL="0" marR="0">
              <a:lnSpc>
                <a:spcPts val="1342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траектории</a:t>
            </a:r>
            <a:r>
              <a:rPr sz="1100" spc="-2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катера</a:t>
            </a:r>
            <a:r>
              <a:rPr sz="1100" spc="-2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и</a:t>
            </a:r>
            <a:r>
              <a:rPr sz="1100" spc="-2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лодки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28395" y="5754374"/>
            <a:ext cx="5514114" cy="2086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42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1.</a:t>
            </a:r>
            <a:r>
              <a:rPr sz="1100" spc="71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Пусть</a:t>
            </a:r>
            <a:r>
              <a:rPr sz="1100" spc="-2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время</a:t>
            </a:r>
            <a:r>
              <a:rPr sz="1100" spc="-2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t -</a:t>
            </a:r>
            <a:r>
              <a:rPr sz="1100" spc="24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время,</a:t>
            </a:r>
            <a:r>
              <a:rPr sz="1100" spc="-2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через</a:t>
            </a:r>
            <a:r>
              <a:rPr sz="1100" spc="-2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которое</a:t>
            </a:r>
            <a:r>
              <a:rPr sz="1100" spc="-2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катер</a:t>
            </a:r>
            <a:r>
              <a:rPr sz="1100" spc="-2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и</a:t>
            </a:r>
            <a:r>
              <a:rPr sz="1100" spc="-2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лодка</a:t>
            </a:r>
            <a:r>
              <a:rPr sz="1100" spc="-2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окажутся</a:t>
            </a:r>
            <a:r>
              <a:rPr sz="1100" spc="-2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на</a:t>
            </a:r>
            <a:r>
              <a:rPr sz="1100" spc="-2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одном</a:t>
            </a:r>
            <a:r>
              <a:rPr sz="1100" spc="-2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расстоянии</a:t>
            </a:r>
            <a:r>
              <a:rPr sz="1100" spc="-2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от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356995" y="5924910"/>
            <a:ext cx="1899325" cy="7202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42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начальной</a:t>
            </a:r>
            <a:r>
              <a:rPr sz="1100" spc="-2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точки.</a:t>
            </a:r>
          </a:p>
          <a:p>
            <a:pPr marL="0" marR="0">
              <a:lnSpc>
                <a:spcPts val="1342"/>
              </a:lnSpc>
              <a:spcBef>
                <a:spcPts val="5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$$ t = {{x }\over{v}} $$</a:t>
            </a:r>
          </a:p>
          <a:p>
            <a:pPr marL="0" marR="0">
              <a:lnSpc>
                <a:spcPts val="1342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$$ t = {{20,3-x}\over{5,2 v}} $$</a:t>
            </a:r>
          </a:p>
          <a:p>
            <a:pPr marL="0" marR="0">
              <a:lnSpc>
                <a:spcPts val="1342"/>
              </a:lnSpc>
              <a:spcBef>
                <a:spcPts val="5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$$ t = {{20,3+x}\over{5,2 v}} $$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899795" y="6708652"/>
            <a:ext cx="592675" cy="2086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42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Значит: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899795" y="6980788"/>
            <a:ext cx="1574329" cy="2086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42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$$ \left[ \begin{array}{cl}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899795" y="7151323"/>
            <a:ext cx="2229491" cy="5497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42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{{x}\over{v}} = {{20,3-x}\over{5,2 v}}\</a:t>
            </a:r>
          </a:p>
          <a:p>
            <a:pPr marL="0" marR="0">
              <a:lnSpc>
                <a:spcPts val="1342"/>
              </a:lnSpc>
              <a:spcBef>
                <a:spcPts val="5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{{x}\over{v}} = {{20,3+x}\over{5,2 v}}</a:t>
            </a:r>
          </a:p>
          <a:p>
            <a:pPr marL="0" marR="0">
              <a:lnSpc>
                <a:spcPts val="1342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\end{array} \right. $$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899795" y="7764530"/>
            <a:ext cx="1610705" cy="3791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42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$$ x1 = {{3,27419355}} $$</a:t>
            </a:r>
          </a:p>
          <a:p>
            <a:pPr marL="0" marR="0">
              <a:lnSpc>
                <a:spcPts val="1342"/>
              </a:lnSpc>
              <a:spcBef>
                <a:spcPts val="5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$$ x2 = {{4,83333333}} $$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899795" y="8207201"/>
            <a:ext cx="2542908" cy="5497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42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$$ v_\tau</a:t>
            </a:r>
            <a:r>
              <a:rPr sz="1100" spc="24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$$ – тангенциальная</a:t>
            </a:r>
            <a:r>
              <a:rPr sz="1100" spc="-2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скорость</a:t>
            </a:r>
          </a:p>
          <a:p>
            <a:pPr marL="0" marR="0">
              <a:lnSpc>
                <a:spcPts val="1342"/>
              </a:lnSpc>
              <a:spcBef>
                <a:spcPts val="5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$$ v $$ – радиальная</a:t>
            </a:r>
            <a:r>
              <a:rPr sz="1100" spc="-2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скорость</a:t>
            </a:r>
          </a:p>
          <a:p>
            <a:pPr marL="0" marR="0">
              <a:lnSpc>
                <a:spcPts val="1342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$$ v = {dr\over dt} $$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899795" y="8718808"/>
            <a:ext cx="3904998" cy="2086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42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$$ v_\tau = {{\sqrt{((5,2*v)^2-v^2)}}} = {\sqrt{651}*v \over{5}}</a:t>
            </a:r>
            <a:r>
              <a:rPr sz="1100" spc="49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$$</a:t>
            </a:r>
          </a:p>
        </p:txBody>
      </p:sp>
    </p:spTree>
  </p:cSld>
  <p:clrMapOvr>
    <a:masterClrMapping/>
  </p:clrMapOvr>
  <p:transition/>
  <p:timing/>
</p:sld>
</file>

<file path=ppt/slides/slide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5" name="object 1"/>
          <p:cNvSpPr/>
          <p:nvPr/>
        </p:nvSpPr>
        <p:spPr>
          <a:xfrm>
            <a:off x="899795" y="4662119"/>
            <a:ext cx="2743200" cy="27432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899795" y="899799"/>
            <a:ext cx="2610624" cy="7202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42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$$ \left{ \begin{array}{cl}</a:t>
            </a:r>
          </a:p>
          <a:p>
            <a:pPr marL="0" marR="0">
              <a:lnSpc>
                <a:spcPts val="1342"/>
              </a:lnSpc>
              <a:spcBef>
                <a:spcPts val="5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{dr\over dt} = v \</a:t>
            </a:r>
          </a:p>
          <a:p>
            <a:pPr marL="0" marR="0">
              <a:lnSpc>
                <a:spcPts val="1342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r{d\theta\over dt} = {\sqrt{651}*v \over{5}}</a:t>
            </a:r>
          </a:p>
          <a:p>
            <a:pPr marL="0" marR="0">
              <a:lnSpc>
                <a:spcPts val="1342"/>
              </a:lnSpc>
              <a:spcBef>
                <a:spcPts val="5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\end{array} \right. $$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99795" y="1683541"/>
            <a:ext cx="1655635" cy="7202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42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$$ \left{ \begin{array}{cl}</a:t>
            </a:r>
          </a:p>
          <a:p>
            <a:pPr marL="0" marR="0">
              <a:lnSpc>
                <a:spcPts val="1342"/>
              </a:lnSpc>
              <a:spcBef>
                <a:spcPts val="5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\theta_0 = 0 \</a:t>
            </a:r>
          </a:p>
          <a:p>
            <a:pPr marL="0" marR="0">
              <a:lnSpc>
                <a:spcPts val="1342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r_0 = x_1 = {{3,27419355}}</a:t>
            </a:r>
          </a:p>
          <a:p>
            <a:pPr marL="0" marR="0">
              <a:lnSpc>
                <a:spcPts val="1342"/>
              </a:lnSpc>
              <a:spcBef>
                <a:spcPts val="5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\end{array} \right. $$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99795" y="2467284"/>
            <a:ext cx="374736" cy="2086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42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или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99795" y="2739419"/>
            <a:ext cx="1655635" cy="7202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42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$$ \left{ \begin{array}{cl}</a:t>
            </a:r>
          </a:p>
          <a:p>
            <a:pPr marL="0" marR="0">
              <a:lnSpc>
                <a:spcPts val="1342"/>
              </a:lnSpc>
              <a:spcBef>
                <a:spcPts val="5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\theta_0 = -\pi \</a:t>
            </a:r>
          </a:p>
          <a:p>
            <a:pPr marL="0" marR="0">
              <a:lnSpc>
                <a:spcPts val="1342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r_0 = x_2 = {{4,83333333}}</a:t>
            </a:r>
          </a:p>
          <a:p>
            <a:pPr marL="0" marR="0">
              <a:lnSpc>
                <a:spcPts val="1342"/>
              </a:lnSpc>
              <a:spcBef>
                <a:spcPts val="5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\end{array} \right. $$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99795" y="3523161"/>
            <a:ext cx="3883308" cy="2086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42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Итоговое</a:t>
            </a:r>
            <a:r>
              <a:rPr sz="1100" spc="-2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уравнение</a:t>
            </a:r>
            <a:r>
              <a:rPr sz="1100" spc="-2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после</a:t>
            </a:r>
            <a:r>
              <a:rPr sz="1100" spc="-2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того,</a:t>
            </a:r>
            <a:r>
              <a:rPr sz="1100" spc="-2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как</a:t>
            </a:r>
            <a:r>
              <a:rPr sz="1100" spc="-2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убрали</a:t>
            </a:r>
            <a:r>
              <a:rPr sz="1100" spc="-2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производную</a:t>
            </a:r>
            <a:r>
              <a:rPr sz="1100" spc="-2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по</a:t>
            </a:r>
            <a:r>
              <a:rPr sz="1100" spc="-2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t: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899795" y="3795297"/>
            <a:ext cx="1754037" cy="2086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42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$$ {dr/d} = {5r/sqrt{651}} $$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899795" y="4124865"/>
            <a:ext cx="3274192" cy="2651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87"/>
              </a:lnSpc>
              <a:spcBef>
                <a:spcPct val="0"/>
              </a:spcBef>
              <a:spcAft>
                <a:spcPct val="0"/>
              </a:spcAft>
            </a:pPr>
            <a:r>
              <a:rPr sz="1600">
                <a:solidFill>
                  <a:srgbClr val="000000"/>
                </a:solidFill>
                <a:latin typeface="Arial"/>
                <a:cs typeface="Arial"/>
              </a:rPr>
              <a:t>Моделирование</a:t>
            </a:r>
            <a:r>
              <a:rPr sz="1600" spc="4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600">
                <a:solidFill>
                  <a:srgbClr val="000000"/>
                </a:solidFill>
                <a:latin typeface="Arial"/>
                <a:cs typeface="Arial"/>
              </a:rPr>
              <a:t>с</a:t>
            </a:r>
            <a:r>
              <a:rPr sz="1600" spc="4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600">
                <a:solidFill>
                  <a:srgbClr val="000000"/>
                </a:solidFill>
                <a:latin typeface="Arial"/>
                <a:cs typeface="Arial"/>
              </a:rPr>
              <a:t>помощью</a:t>
            </a:r>
            <a:r>
              <a:rPr sz="1600" spc="4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600">
                <a:solidFill>
                  <a:srgbClr val="000000"/>
                </a:solidFill>
                <a:latin typeface="Arial"/>
                <a:cs typeface="Arial"/>
              </a:rPr>
              <a:t>Julia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128395" y="4389988"/>
            <a:ext cx="2097225" cy="2086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42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1.</a:t>
            </a:r>
            <a:r>
              <a:rPr sz="1100" spc="71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Скачиваем</a:t>
            </a:r>
            <a:r>
              <a:rPr sz="1100" spc="-2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и</a:t>
            </a:r>
            <a:r>
              <a:rPr sz="1100" spc="-2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запускаем</a:t>
            </a:r>
            <a:r>
              <a:rPr sz="1100" spc="-2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Julia.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128395" y="7506923"/>
            <a:ext cx="1678404" cy="2086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42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3.</a:t>
            </a:r>
            <a:r>
              <a:rPr sz="1100" spc="71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Процесс</a:t>
            </a:r>
            <a:r>
              <a:rPr sz="1100" spc="-2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запуска</a:t>
            </a:r>
            <a:r>
              <a:rPr sz="1100" spc="-2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Julia.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128395" y="7779059"/>
            <a:ext cx="2954284" cy="4807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42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4.</a:t>
            </a:r>
            <a:r>
              <a:rPr sz="1100" spc="71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Скачаем</a:t>
            </a:r>
            <a:r>
              <a:rPr sz="1100" spc="-2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необходимые</a:t>
            </a:r>
            <a:r>
              <a:rPr sz="1100" spc="-2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для</a:t>
            </a:r>
            <a:r>
              <a:rPr sz="1100" spc="-2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работы</a:t>
            </a:r>
            <a:r>
              <a:rPr sz="1100" spc="-2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пакеты.</a:t>
            </a:r>
          </a:p>
          <a:p>
            <a:pPr marL="0" marR="0">
              <a:lnSpc>
                <a:spcPts val="1342"/>
              </a:lnSpc>
              <a:spcBef>
                <a:spcPts val="85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5.</a:t>
            </a:r>
            <a:r>
              <a:rPr sz="1100" spc="71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Код</a:t>
            </a:r>
            <a:r>
              <a:rPr sz="1100" spc="-2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для</a:t>
            </a:r>
            <a:r>
              <a:rPr sz="1100" spc="-2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файла</a:t>
            </a:r>
            <a:r>
              <a:rPr sz="1100" spc="-2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lab2.jl: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899795" y="8323330"/>
            <a:ext cx="1687998" cy="3791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42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using Plots</a:t>
            </a:r>
          </a:p>
          <a:p>
            <a:pPr marL="0" marR="0">
              <a:lnSpc>
                <a:spcPts val="1342"/>
              </a:lnSpc>
              <a:spcBef>
                <a:spcPts val="5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using DifferentialEquations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899795" y="8766001"/>
            <a:ext cx="938888" cy="3791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42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const a = 20.3</a:t>
            </a:r>
          </a:p>
          <a:p>
            <a:pPr marL="0" marR="0">
              <a:lnSpc>
                <a:spcPts val="1342"/>
              </a:lnSpc>
              <a:spcBef>
                <a:spcPts val="5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const n = 5.2</a:t>
            </a:r>
          </a:p>
        </p:txBody>
      </p:sp>
    </p:spTree>
  </p:cSld>
  <p:clrMapOvr>
    <a:masterClrMapping/>
  </p:clrMapOvr>
  <p:transition/>
  <p:timing/>
</p:sld>
</file>

<file path=ppt/slides/slide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object 2"/>
          <p:cNvSpPr txBox="1"/>
          <p:nvPr/>
        </p:nvSpPr>
        <p:spPr>
          <a:xfrm>
            <a:off x="899795" y="899799"/>
            <a:ext cx="1339881" cy="3791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42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const r0 = a/(n + 1)</a:t>
            </a:r>
          </a:p>
          <a:p>
            <a:pPr marL="0" marR="0">
              <a:lnSpc>
                <a:spcPts val="1342"/>
              </a:lnSpc>
              <a:spcBef>
                <a:spcPts val="5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const r0_2 = a/(n - 1)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99795" y="1342470"/>
            <a:ext cx="1237620" cy="3791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42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const T = (0, 2*pi)</a:t>
            </a:r>
          </a:p>
          <a:p>
            <a:pPr marL="0" marR="0">
              <a:lnSpc>
                <a:spcPts val="1342"/>
              </a:lnSpc>
              <a:spcBef>
                <a:spcPts val="5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const T_2 = (-pi, pi)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99795" y="1785141"/>
            <a:ext cx="1436414" cy="5497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42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function F(u, p, t)</a:t>
            </a:r>
          </a:p>
          <a:p>
            <a:pPr marL="0" marR="0">
              <a:lnSpc>
                <a:spcPts val="1342"/>
              </a:lnSpc>
              <a:spcBef>
                <a:spcPts val="5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return u / sqrt(n*n - 1)</a:t>
            </a:r>
          </a:p>
          <a:p>
            <a:pPr marL="0" marR="0">
              <a:lnSpc>
                <a:spcPts val="1342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end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99795" y="2398348"/>
            <a:ext cx="1964619" cy="2086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42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problem = ODEProblem(F, r0, T)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99795" y="2670484"/>
            <a:ext cx="2900330" cy="5497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42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result = solve(problem, abstol=1e-8, reltol=1e-8)</a:t>
            </a:r>
          </a:p>
          <a:p>
            <a:pPr marL="0" marR="0">
              <a:lnSpc>
                <a:spcPts val="1342"/>
              </a:lnSpc>
              <a:spcBef>
                <a:spcPts val="5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@show result.u</a:t>
            </a:r>
          </a:p>
          <a:p>
            <a:pPr marL="0" marR="0">
              <a:lnSpc>
                <a:spcPts val="1342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@show result.t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99795" y="3283691"/>
            <a:ext cx="2895080" cy="3791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42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dxR = rand(1:size(result.t)[1])</a:t>
            </a:r>
          </a:p>
          <a:p>
            <a:pPr marL="0" marR="0">
              <a:lnSpc>
                <a:spcPts val="1342"/>
              </a:lnSpc>
              <a:spcBef>
                <a:spcPts val="5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rAngles = [result.t[dxR] for i in 1:size(result.t)[1]]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899795" y="3726362"/>
            <a:ext cx="4629119" cy="2086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42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plt = plot(proj=:polar, aspect_ratio=:equal, dpi = 1000, legend=true, bg=:white)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899795" y="3998497"/>
            <a:ext cx="6077666" cy="8907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42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plot!(plt, xlabel="theta", ylabel="r(t)", title="Случай</a:t>
            </a:r>
            <a:r>
              <a:rPr sz="1100" spc="-2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номер</a:t>
            </a:r>
            <a:r>
              <a:rPr sz="1100" spc="-2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1", legend=:outerbottom)</a:t>
            </a:r>
          </a:p>
          <a:p>
            <a:pPr marL="0" marR="0">
              <a:lnSpc>
                <a:spcPts val="1342"/>
              </a:lnSpc>
              <a:spcBef>
                <a:spcPts val="5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plot!(plt, [rAngles[1], rAngles[2]], [0.0, result.u[size(result.u)[1]]], label="Путь</a:t>
            </a:r>
            <a:r>
              <a:rPr sz="1100" spc="-2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лодки",</a:t>
            </a:r>
            <a:r>
              <a:rPr sz="1100" spc="-2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color=:blue, lw=1)</a:t>
            </a:r>
          </a:p>
          <a:p>
            <a:pPr marL="0" marR="0">
              <a:lnSpc>
                <a:spcPts val="1342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scatter!(plt, rAngles, result.u, label="", mc=:blue, ms=0.0005)</a:t>
            </a:r>
          </a:p>
          <a:p>
            <a:pPr marL="0" marR="0">
              <a:lnSpc>
                <a:spcPts val="1342"/>
              </a:lnSpc>
              <a:spcBef>
                <a:spcPts val="5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plot!(plt, result.t, result.u, xlabel="theta", ylabel="r(t)", label="Путь</a:t>
            </a:r>
            <a:r>
              <a:rPr sz="1100" spc="-2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катера",</a:t>
            </a:r>
            <a:r>
              <a:rPr sz="1100" spc="-2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color=:green, lw=1)</a:t>
            </a:r>
          </a:p>
          <a:p>
            <a:pPr marL="0" marR="0">
              <a:lnSpc>
                <a:spcPts val="1342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scatter!(plt, result.t, result.u, label="", mc=:green, ms=0.0005)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899795" y="4952775"/>
            <a:ext cx="1664543" cy="2086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42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savefig(plt, "lab2_01.png")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899795" y="5224911"/>
            <a:ext cx="2900330" cy="5497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42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problem = ODEProblem(F, r0_2 , T_2)</a:t>
            </a:r>
          </a:p>
          <a:p>
            <a:pPr marL="0" marR="0">
              <a:lnSpc>
                <a:spcPts val="1342"/>
              </a:lnSpc>
              <a:spcBef>
                <a:spcPts val="5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result = solve(problem, abstol=1e-8, reltol=1e-8)</a:t>
            </a:r>
          </a:p>
          <a:p>
            <a:pPr marL="0" marR="0">
              <a:lnSpc>
                <a:spcPts val="1342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dxR = rand(1:size(result.t)[1])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899795" y="5736518"/>
            <a:ext cx="2895080" cy="2086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42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rAngles = [result.t[dxR] for i in 1:size(result.t)[1]]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899795" y="6008654"/>
            <a:ext cx="4699946" cy="2086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42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plt1 = plot(proj=:polar, aspect_ratio=:equal, dpi = 1000, legend=true, bg=:white)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899795" y="6280789"/>
            <a:ext cx="5802218" cy="1061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42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plot!(plt1, xlabel="theta", ylabel="r(t)", title="Случай</a:t>
            </a:r>
            <a:r>
              <a:rPr sz="1100" spc="-2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номер</a:t>
            </a:r>
            <a:r>
              <a:rPr sz="1100" spc="-2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2", legend=:outerbottom)</a:t>
            </a:r>
          </a:p>
          <a:p>
            <a:pPr marL="0" marR="0">
              <a:lnSpc>
                <a:spcPts val="1342"/>
              </a:lnSpc>
              <a:spcBef>
                <a:spcPts val="5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plot!(plt1, [rAngles[1], rAngles[2]], [0.0, result.u[size(result.u)[1]]], label="Путь</a:t>
            </a:r>
            <a:r>
              <a:rPr sz="1100" spc="-2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лодки",</a:t>
            </a:r>
            <a:r>
              <a:rPr sz="1100" spc="-2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color=:blue,</a:t>
            </a:r>
          </a:p>
          <a:p>
            <a:pPr marL="0" marR="0">
              <a:lnSpc>
                <a:spcPts val="1342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lw=1)</a:t>
            </a:r>
          </a:p>
          <a:p>
            <a:pPr marL="0" marR="0">
              <a:lnSpc>
                <a:spcPts val="1342"/>
              </a:lnSpc>
              <a:spcBef>
                <a:spcPts val="5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scatter!(plt1, rAngles, result.u, label="", mc=:blue, ms=0.0005)</a:t>
            </a:r>
          </a:p>
          <a:p>
            <a:pPr marL="0" marR="0">
              <a:lnSpc>
                <a:spcPts val="1342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plot!(plt1, result.t, result.u, xlabel="theta", ylabel="r(t)", label="Путь</a:t>
            </a:r>
            <a:r>
              <a:rPr sz="1100" spc="-2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катера",</a:t>
            </a:r>
            <a:r>
              <a:rPr sz="1100" spc="-2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color=:green, lw=1)</a:t>
            </a:r>
          </a:p>
          <a:p>
            <a:pPr marL="0" marR="0">
              <a:lnSpc>
                <a:spcPts val="1342"/>
              </a:lnSpc>
              <a:spcBef>
                <a:spcPts val="5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scatter!(plt1, result.t, result.u, label="", mc=:green, ms=0.0005)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899795" y="7405603"/>
            <a:ext cx="1735371" cy="2086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42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savefig(plt1, "lab2_02.png")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1128395" y="7677738"/>
            <a:ext cx="2147657" cy="2086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42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6.</a:t>
            </a:r>
            <a:r>
              <a:rPr sz="1100" spc="71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Просмотр</a:t>
            </a:r>
            <a:r>
              <a:rPr sz="1100" spc="-2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результата</a:t>
            </a:r>
            <a:r>
              <a:rPr sz="1100" spc="-2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работы.</a:t>
            </a:r>
          </a:p>
        </p:txBody>
      </p:sp>
    </p:spTree>
  </p:cSld>
  <p:clrMapOvr>
    <a:masterClrMapping/>
  </p:clrMapOvr>
  <p:transition/>
  <p:timing/>
</p:sld>
</file>

<file path=ppt/slides/slide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0" name="object 1"/>
          <p:cNvSpPr/>
          <p:nvPr/>
        </p:nvSpPr>
        <p:spPr>
          <a:xfrm>
            <a:off x="899795" y="3782110"/>
            <a:ext cx="2743200" cy="2743199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2" name="object 2"/>
          <p:cNvSpPr/>
          <p:nvPr/>
        </p:nvSpPr>
        <p:spPr>
          <a:xfrm>
            <a:off x="899795" y="899794"/>
            <a:ext cx="2743200" cy="27432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642995" y="3509979"/>
            <a:ext cx="1368272" cy="2086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42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{#fig:008 width=70%}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642995" y="6392295"/>
            <a:ext cx="1368272" cy="2086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42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{#fig:009 width=70%}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99795" y="6721863"/>
            <a:ext cx="919632" cy="2651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87"/>
              </a:lnSpc>
              <a:spcBef>
                <a:spcPct val="0"/>
              </a:spcBef>
              <a:spcAft>
                <a:spcPct val="0"/>
              </a:spcAft>
            </a:pPr>
            <a:r>
              <a:rPr sz="1600">
                <a:solidFill>
                  <a:srgbClr val="000000"/>
                </a:solidFill>
                <a:latin typeface="Arial"/>
                <a:cs typeface="Arial"/>
              </a:rPr>
              <a:t>Выводы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99795" y="6986986"/>
            <a:ext cx="4947385" cy="2086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42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Были</a:t>
            </a:r>
            <a:r>
              <a:rPr sz="1100" spc="-2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изучены</a:t>
            </a:r>
            <a:r>
              <a:rPr sz="1100" spc="-2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основы</a:t>
            </a:r>
            <a:r>
              <a:rPr sz="1100" spc="-2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языка</a:t>
            </a:r>
            <a:r>
              <a:rPr sz="1100" spc="-2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программирования</a:t>
            </a:r>
            <a:r>
              <a:rPr sz="1100" spc="-2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Julia, решеена</a:t>
            </a:r>
            <a:r>
              <a:rPr sz="1100" spc="-2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задача</a:t>
            </a:r>
            <a:r>
              <a:rPr sz="1100" spc="-2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о</a:t>
            </a:r>
            <a:r>
              <a:rPr sz="1100" spc="-2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погоне.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899795" y="7316554"/>
            <a:ext cx="3611125" cy="4737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87"/>
              </a:lnSpc>
              <a:spcBef>
                <a:spcPct val="0"/>
              </a:spcBef>
              <a:spcAft>
                <a:spcPct val="0"/>
              </a:spcAft>
            </a:pPr>
            <a:r>
              <a:rPr sz="1600">
                <a:solidFill>
                  <a:srgbClr val="000000"/>
                </a:solidFill>
                <a:latin typeface="Arial"/>
                <a:cs typeface="Arial"/>
              </a:rPr>
              <a:t>Список</a:t>
            </a:r>
            <a:r>
              <a:rPr sz="1600" spc="4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600">
                <a:solidFill>
                  <a:srgbClr val="000000"/>
                </a:solidFill>
                <a:latin typeface="Arial"/>
                <a:cs typeface="Arial"/>
              </a:rPr>
              <a:t>литературы</a:t>
            </a:r>
          </a:p>
          <a:p>
            <a:pPr marL="0" marR="0">
              <a:lnSpc>
                <a:spcPts val="1342"/>
              </a:lnSpc>
              <a:spcBef>
                <a:spcPts val="30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[1] Документация</a:t>
            </a:r>
            <a:r>
              <a:rPr sz="1100" spc="-2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по</a:t>
            </a:r>
            <a:r>
              <a:rPr sz="1100" spc="-2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Julia: https://docs.julialang.org/en/v1/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899795" y="7853811"/>
            <a:ext cx="2942830" cy="2086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42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[2] Учебные</a:t>
            </a:r>
            <a:r>
              <a:rPr sz="1100" spc="-2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пособия,</a:t>
            </a:r>
            <a:r>
              <a:rPr sz="1100" spc="-2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представленные</a:t>
            </a:r>
            <a:r>
              <a:rPr sz="1100" spc="-2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в</a:t>
            </a:r>
            <a:r>
              <a:rPr sz="1100" spc="-2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"/>
                <a:cs typeface="Calibri"/>
              </a:rPr>
              <a:t>курсе.</a:t>
            </a:r>
          </a:p>
        </p:txBody>
      </p:sp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6.0.27"/>
  <p:tag name="AS_OS" val="Unix 6.2.0.1017"/>
  <p:tag name="AS_RELEASE_DATE" val="2023.08.14"/>
  <p:tag name="AS_TITLE" val="Aspose.Slides for .NET Standard 2.0"/>
  <p:tag name="AS_VERSION" val="23.8"/>
</p:tagLst>
</file>

<file path=ppt/theme/theme1.xml><?xml version="1.0" encoding="utf-8"?>
<a:theme xmlns:r="http://schemas.openxmlformats.org/officeDocument/2006/relationships"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Calibri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Calibri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168</Paragraphs>
  <Slides>6</Slides>
  <Notes>0</Notes>
  <TotalTime>0</TotalTime>
  <HiddenSlides>0</HiddenSlides>
  <MMClips>0</MMClips>
  <ScaleCrop>0</ScaleCrop>
  <HeadingPairs>
    <vt:vector baseType="variant" size="6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baseType="lpstr" size="11">
      <vt:lpstr>Arial</vt:lpstr>
      <vt:lpstr>Calibri</vt:lpstr>
      <vt:lpstr>Times New Roman</vt:lpstr>
      <vt:lpstr>Courier New</vt:lpstr>
      <vt:lpstr>Theme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0</LinksUpToDate>
  <SharedDoc>0</SharedDoc>
  <HyperlinksChanged>0</HyperlinksChanged>
  <Application>Aspose.Slides for .NET</Application>
  <AppVersion>23.0800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title>Presentation PowerPoint</dc:title>
  <dc:creator>root</dc:creator>
  <cp:lastModifiedBy>root</cp:lastModifiedBy>
  <cp:revision>1</cp:revision>
  <dcterms:modified xsi:type="dcterms:W3CDTF">2024-02-17T09:40:58Z</dcterms:modified>
</cp:coreProperties>
</file>