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5" r:id="rId4"/>
    <p:sldId id="306" r:id="rId5"/>
    <p:sldId id="307" r:id="rId6"/>
    <p:sldId id="26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DADADA"/>
    <a:srgbClr val="C0FD9B"/>
    <a:srgbClr val="417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4956"/>
  </p:normalViewPr>
  <p:slideViewPr>
    <p:cSldViewPr snapToGrid="0" snapToObjects="1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955BD-C96E-F143-9678-642CA6BA7ED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FF2F5-A6A5-2B41-9DDD-8EBC94FFDC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1015" y="-190919"/>
            <a:ext cx="12640826" cy="749607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itka Small" panose="02000505000000020004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84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6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461282" y="1361488"/>
            <a:ext cx="1269436" cy="148720"/>
            <a:chOff x="5346460" y="2195803"/>
            <a:chExt cx="1269436" cy="14872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3" name="Oval 12"/>
            <p:cNvSpPr/>
            <p:nvPr/>
          </p:nvSpPr>
          <p:spPr>
            <a:xfrm>
              <a:off x="5346460" y="219580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4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586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575642" y="1366208"/>
            <a:ext cx="1040716" cy="144000"/>
            <a:chOff x="5575180" y="2200523"/>
            <a:chExt cx="1040716" cy="14400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4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679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461282" y="6491536"/>
            <a:ext cx="1269436" cy="148720"/>
            <a:chOff x="5346460" y="2195803"/>
            <a:chExt cx="1269436" cy="14872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3" name="Oval 12"/>
            <p:cNvSpPr/>
            <p:nvPr/>
          </p:nvSpPr>
          <p:spPr>
            <a:xfrm>
              <a:off x="5346460" y="219580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5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426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80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90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52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593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43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5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62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6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Arc 5"/>
          <p:cNvSpPr/>
          <p:nvPr/>
        </p:nvSpPr>
        <p:spPr>
          <a:xfrm>
            <a:off x="2707859" y="2982526"/>
            <a:ext cx="1125792" cy="1528645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rc 6"/>
          <p:cNvSpPr/>
          <p:nvPr/>
        </p:nvSpPr>
        <p:spPr>
          <a:xfrm rot="10800000">
            <a:off x="1902225" y="3198336"/>
            <a:ext cx="805634" cy="1081947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 7"/>
          <p:cNvSpPr/>
          <p:nvPr/>
        </p:nvSpPr>
        <p:spPr>
          <a:xfrm>
            <a:off x="5196114" y="2579673"/>
            <a:ext cx="1484272" cy="2334352"/>
          </a:xfrm>
          <a:prstGeom prst="arc">
            <a:avLst>
              <a:gd name="adj1" fmla="val 10916039"/>
              <a:gd name="adj2" fmla="val 0"/>
            </a:avLst>
          </a:prstGeom>
          <a:ln w="1270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 8"/>
          <p:cNvSpPr/>
          <p:nvPr/>
        </p:nvSpPr>
        <p:spPr>
          <a:xfrm>
            <a:off x="8403891" y="1538754"/>
            <a:ext cx="1721797" cy="4653788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c 9"/>
          <p:cNvSpPr/>
          <p:nvPr/>
        </p:nvSpPr>
        <p:spPr>
          <a:xfrm rot="10800000">
            <a:off x="3840146" y="2724561"/>
            <a:ext cx="1360754" cy="1971443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 10"/>
          <p:cNvSpPr/>
          <p:nvPr/>
        </p:nvSpPr>
        <p:spPr>
          <a:xfrm rot="10800000">
            <a:off x="6682094" y="2140449"/>
            <a:ext cx="1721797" cy="3197728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7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49550" y="4582186"/>
            <a:ext cx="1040716" cy="144000"/>
            <a:chOff x="9449550" y="4582186"/>
            <a:chExt cx="1040716" cy="144000"/>
          </a:xfrm>
        </p:grpSpPr>
        <p:sp>
          <p:nvSpPr>
            <p:cNvPr id="24" name="Oval 23"/>
            <p:cNvSpPr/>
            <p:nvPr/>
          </p:nvSpPr>
          <p:spPr>
            <a:xfrm>
              <a:off x="9897908" y="4582186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 24"/>
            <p:cNvSpPr/>
            <p:nvPr/>
          </p:nvSpPr>
          <p:spPr>
            <a:xfrm>
              <a:off x="9673729" y="4582186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 25"/>
            <p:cNvSpPr/>
            <p:nvPr/>
          </p:nvSpPr>
          <p:spPr>
            <a:xfrm>
              <a:off x="9449550" y="4582186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2087" y="458218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 27"/>
            <p:cNvSpPr/>
            <p:nvPr/>
          </p:nvSpPr>
          <p:spPr>
            <a:xfrm>
              <a:off x="10346266" y="4582186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Oval 28"/>
          <p:cNvSpPr/>
          <p:nvPr/>
        </p:nvSpPr>
        <p:spPr>
          <a:xfrm>
            <a:off x="9843332" y="3800350"/>
            <a:ext cx="216000" cy="216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9217209" y="4348694"/>
            <a:ext cx="1269436" cy="148720"/>
            <a:chOff x="9212446" y="4348694"/>
            <a:chExt cx="1269436" cy="148720"/>
          </a:xfrm>
        </p:grpSpPr>
        <p:sp>
          <p:nvSpPr>
            <p:cNvPr id="31" name="Oval 30"/>
            <p:cNvSpPr/>
            <p:nvPr/>
          </p:nvSpPr>
          <p:spPr>
            <a:xfrm>
              <a:off x="9889524" y="4353414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2" name="Oval 31"/>
            <p:cNvSpPr/>
            <p:nvPr/>
          </p:nvSpPr>
          <p:spPr>
            <a:xfrm>
              <a:off x="9665345" y="4353414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9441166" y="4353414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4" name="Oval 33"/>
            <p:cNvSpPr/>
            <p:nvPr/>
          </p:nvSpPr>
          <p:spPr>
            <a:xfrm>
              <a:off x="10113703" y="435341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5" name="Oval 34"/>
            <p:cNvSpPr/>
            <p:nvPr/>
          </p:nvSpPr>
          <p:spPr>
            <a:xfrm>
              <a:off x="10337882" y="435341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9212446" y="434869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670339" y="4801475"/>
            <a:ext cx="816537" cy="148720"/>
            <a:chOff x="5916000" y="2480280"/>
            <a:chExt cx="816537" cy="148720"/>
          </a:xfrm>
        </p:grpSpPr>
        <p:sp>
          <p:nvSpPr>
            <p:cNvPr id="38" name="Oval 37"/>
            <p:cNvSpPr/>
            <p:nvPr/>
          </p:nvSpPr>
          <p:spPr>
            <a:xfrm>
              <a:off x="6138360" y="2480280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9" name="Oval 38"/>
            <p:cNvSpPr/>
            <p:nvPr/>
          </p:nvSpPr>
          <p:spPr>
            <a:xfrm>
              <a:off x="5916000" y="2485000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0" name="Oval 39"/>
            <p:cNvSpPr/>
            <p:nvPr/>
          </p:nvSpPr>
          <p:spPr>
            <a:xfrm>
              <a:off x="6364358" y="2485000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1" name="Oval 40"/>
            <p:cNvSpPr/>
            <p:nvPr/>
          </p:nvSpPr>
          <p:spPr>
            <a:xfrm>
              <a:off x="6588537" y="2485000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92699" y="5011238"/>
            <a:ext cx="589183" cy="147175"/>
            <a:chOff x="6007502" y="2914588"/>
            <a:chExt cx="589183" cy="147175"/>
          </a:xfrm>
        </p:grpSpPr>
        <p:sp>
          <p:nvSpPr>
            <p:cNvPr id="43" name="Oval 42"/>
            <p:cNvSpPr/>
            <p:nvPr/>
          </p:nvSpPr>
          <p:spPr>
            <a:xfrm>
              <a:off x="6230093" y="2914588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4" name="Oval 43"/>
            <p:cNvSpPr/>
            <p:nvPr/>
          </p:nvSpPr>
          <p:spPr>
            <a:xfrm>
              <a:off x="6007502" y="291776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5" name="Oval 44"/>
            <p:cNvSpPr/>
            <p:nvPr/>
          </p:nvSpPr>
          <p:spPr>
            <a:xfrm>
              <a:off x="6452685" y="291458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4650" y="863600"/>
            <a:ext cx="10093976" cy="1182554"/>
            <a:chOff x="9212446" y="4348694"/>
            <a:chExt cx="1269436" cy="148720"/>
          </a:xfrm>
        </p:grpSpPr>
        <p:sp>
          <p:nvSpPr>
            <p:cNvPr id="47" name="Oval 46"/>
            <p:cNvSpPr/>
            <p:nvPr/>
          </p:nvSpPr>
          <p:spPr>
            <a:xfrm>
              <a:off x="9889524" y="4353414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8" name="Oval 47"/>
            <p:cNvSpPr/>
            <p:nvPr/>
          </p:nvSpPr>
          <p:spPr>
            <a:xfrm>
              <a:off x="9665345" y="4353414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9" name="Oval 48"/>
            <p:cNvSpPr/>
            <p:nvPr/>
          </p:nvSpPr>
          <p:spPr>
            <a:xfrm>
              <a:off x="9441166" y="4353414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0" name="Oval 49"/>
            <p:cNvSpPr/>
            <p:nvPr/>
          </p:nvSpPr>
          <p:spPr>
            <a:xfrm>
              <a:off x="10113703" y="435341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1" name="Oval 50"/>
            <p:cNvSpPr/>
            <p:nvPr/>
          </p:nvSpPr>
          <p:spPr>
            <a:xfrm>
              <a:off x="10337882" y="435341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2" name="Oval 51"/>
            <p:cNvSpPr/>
            <p:nvPr/>
          </p:nvSpPr>
          <p:spPr>
            <a:xfrm>
              <a:off x="9212446" y="434869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0698" y="2699657"/>
            <a:ext cx="471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Ctrl + shift x ingrandire mantenendo proporzioni</a:t>
            </a:r>
          </a:p>
        </p:txBody>
      </p:sp>
      <p:sp>
        <p:nvSpPr>
          <p:cNvPr id="53" name="Oval 52"/>
          <p:cNvSpPr/>
          <p:nvPr/>
        </p:nvSpPr>
        <p:spPr>
          <a:xfrm>
            <a:off x="5709131" y="514546"/>
            <a:ext cx="1843130" cy="184313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2 1"/>
          <p:cNvCxnSpPr/>
          <p:nvPr/>
        </p:nvCxnSpPr>
        <p:spPr>
          <a:xfrm flipH="1" flipV="1">
            <a:off x="3265325" y="3614891"/>
            <a:ext cx="4371186" cy="41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3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73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01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blipFill dpi="0" rotWithShape="1">
          <a:blip r:embed="rId2">
            <a:alphaModFix amt="4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352425"/>
            <a:ext cx="12640826" cy="74960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reflection blurRad="431800" stA="54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0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5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41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6397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1765-A1F4-4130-A95C-C43238564F9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72" r:id="rId9"/>
    <p:sldLayoutId id="2147483669" r:id="rId10"/>
    <p:sldLayoutId id="2147483650" r:id="rId11"/>
    <p:sldLayoutId id="2147483670" r:id="rId12"/>
    <p:sldLayoutId id="2147483662" r:id="rId13"/>
    <p:sldLayoutId id="2147483652" r:id="rId14"/>
    <p:sldLayoutId id="2147483653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54" r:id="rId21"/>
    <p:sldLayoutId id="214748366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93" y="1244527"/>
            <a:ext cx="11578107" cy="2387600"/>
          </a:xfrm>
        </p:spPr>
        <p:txBody>
          <a:bodyPr/>
          <a:lstStyle/>
          <a:p>
            <a:r>
              <a:rPr lang="it-IT" sz="4800" dirty="0"/>
              <a:t>MISPELLING CORRECTION</a:t>
            </a:r>
            <a:br>
              <a:rPr lang="it-IT" sz="4800" dirty="0"/>
            </a:br>
            <a:r>
              <a:rPr lang="it-IT" sz="4800" dirty="0"/>
              <a:t>USING HMM</a:t>
            </a:r>
            <a:endParaRPr lang="en-US" sz="4800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220" y="3448438"/>
            <a:ext cx="7862610" cy="935304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dirty="0"/>
              <a:t>Progetto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Probabilistici</a:t>
            </a:r>
            <a:r>
              <a:rPr lang="en-US" dirty="0"/>
              <a:t> per le </a:t>
            </a:r>
            <a:r>
              <a:rPr lang="en-US" dirty="0" err="1"/>
              <a:t>Decisioni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  <a14:imgEffect>
                      <a14:brightnessContrast bright="12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" y="64873"/>
            <a:ext cx="1333500" cy="143818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79161"/>
            <a:ext cx="5447071" cy="14381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Università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Studi</a:t>
            </a:r>
            <a:r>
              <a:rPr lang="en-US" sz="1600" dirty="0"/>
              <a:t> di Milano Bicocca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b="1" dirty="0" err="1"/>
              <a:t>Scuola</a:t>
            </a:r>
            <a:r>
              <a:rPr lang="en-US" sz="1600" b="1" dirty="0"/>
              <a:t> di </a:t>
            </a:r>
            <a:r>
              <a:rPr lang="en-US" sz="1600" b="1" dirty="0" err="1"/>
              <a:t>Scienze</a:t>
            </a:r>
            <a:endParaRPr lang="en-US" sz="1600" b="1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b="1" dirty="0" err="1"/>
              <a:t>Dipartimento</a:t>
            </a:r>
            <a:r>
              <a:rPr lang="en-US" sz="1600" b="1" dirty="0"/>
              <a:t> di </a:t>
            </a:r>
            <a:r>
              <a:rPr lang="en-US" sz="1600" b="1" dirty="0" err="1"/>
              <a:t>Informatica</a:t>
            </a:r>
            <a:r>
              <a:rPr lang="en-US" sz="1600" b="1" dirty="0"/>
              <a:t>, </a:t>
            </a:r>
            <a:r>
              <a:rPr lang="en-US" sz="1600" b="1" dirty="0" err="1"/>
              <a:t>Sistemistica</a:t>
            </a:r>
            <a:r>
              <a:rPr lang="en-US" sz="1600" b="1" dirty="0"/>
              <a:t> e </a:t>
            </a:r>
            <a:r>
              <a:rPr lang="en-US" sz="1600" b="1" dirty="0" err="1"/>
              <a:t>Comunicazione</a:t>
            </a:r>
            <a:endParaRPr lang="en-US" sz="1600" b="1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b="1" dirty="0"/>
              <a:t>Corso di Laurea Magistrale in </a:t>
            </a:r>
            <a:r>
              <a:rPr lang="en-US" sz="1600" b="1" dirty="0" err="1"/>
              <a:t>Informatica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30293" y="6274294"/>
            <a:ext cx="296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Anno </a:t>
            </a:r>
            <a:r>
              <a:rPr lang="en-US" dirty="0" err="1">
                <a:solidFill>
                  <a:schemeClr val="bg1"/>
                </a:solidFill>
              </a:rPr>
              <a:t>accademico</a:t>
            </a:r>
            <a:r>
              <a:rPr lang="en-US" dirty="0">
                <a:solidFill>
                  <a:schemeClr val="bg1"/>
                </a:solidFill>
              </a:rPr>
              <a:t>: 2017-2018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212A9F3-FC2A-45FF-BAC9-5752E9B493EE}"/>
              </a:ext>
            </a:extLst>
          </p:cNvPr>
          <p:cNvSpPr txBox="1"/>
          <p:nvPr/>
        </p:nvSpPr>
        <p:spPr>
          <a:xfrm>
            <a:off x="8206770" y="4856924"/>
            <a:ext cx="318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err="1">
                <a:solidFill>
                  <a:schemeClr val="bg1"/>
                </a:solidFill>
              </a:rPr>
              <a:t>Membri</a:t>
            </a:r>
            <a:r>
              <a:rPr lang="en-US" b="1" dirty="0">
                <a:solidFill>
                  <a:schemeClr val="bg1"/>
                </a:solidFill>
              </a:rPr>
              <a:t> del Gruppo: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Andrea </a:t>
            </a:r>
            <a:r>
              <a:rPr lang="en-US" dirty="0" err="1">
                <a:solidFill>
                  <a:schemeClr val="bg1"/>
                </a:solidFill>
              </a:rPr>
              <a:t>Caronni</a:t>
            </a:r>
            <a:r>
              <a:rPr lang="en-US" dirty="0">
                <a:solidFill>
                  <a:schemeClr val="bg1"/>
                </a:solidFill>
              </a:rPr>
              <a:t>, 780931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it-IT" dirty="0">
                <a:solidFill>
                  <a:schemeClr val="bg1"/>
                </a:solidFill>
              </a:rPr>
              <a:t>Riccardo </a:t>
            </a:r>
            <a:r>
              <a:rPr lang="it-IT" dirty="0" err="1">
                <a:solidFill>
                  <a:schemeClr val="bg1"/>
                </a:solidFill>
              </a:rPr>
              <a:t>Frigerio</a:t>
            </a:r>
            <a:r>
              <a:rPr lang="it-IT" dirty="0">
                <a:solidFill>
                  <a:schemeClr val="bg1"/>
                </a:solidFill>
              </a:rPr>
              <a:t>, 781315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Andrea </a:t>
            </a:r>
            <a:r>
              <a:rPr lang="it-IT" dirty="0" err="1">
                <a:solidFill>
                  <a:schemeClr val="bg1"/>
                </a:solidFill>
              </a:rPr>
              <a:t>Guzzo</a:t>
            </a:r>
            <a:r>
              <a:rPr lang="it-IT" dirty="0">
                <a:solidFill>
                  <a:schemeClr val="bg1"/>
                </a:solidFill>
              </a:rPr>
              <a:t>, 761818</a:t>
            </a:r>
          </a:p>
        </p:txBody>
      </p:sp>
    </p:spTree>
    <p:extLst>
      <p:ext uri="{BB962C8B-B14F-4D97-AF65-F5344CB8AC3E}">
        <p14:creationId xmlns:p14="http://schemas.microsoft.com/office/powerpoint/2010/main" val="17701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4211-A5DF-41B3-939B-F8569A4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00" y="321973"/>
            <a:ext cx="10515600" cy="1184855"/>
          </a:xfrm>
        </p:spPr>
        <p:txBody>
          <a:bodyPr/>
          <a:lstStyle/>
          <a:p>
            <a:r>
              <a:rPr lang="it-IT" sz="4000" b="1" dirty="0">
                <a:solidFill>
                  <a:srgbClr val="FEFEFE"/>
                </a:solidFill>
                <a:latin typeface="Century Gothic" panose="020B0502020202020204"/>
              </a:rPr>
              <a:t>ACQUISIZIONE DEI TWEET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311344-6647-4FB9-810A-677FFD50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500" y="1738649"/>
            <a:ext cx="10515600" cy="4206998"/>
          </a:xfrm>
        </p:spPr>
        <p:txBody>
          <a:bodyPr/>
          <a:lstStyle/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Utilizzo della libreria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Tweepy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, implementata in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Python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, per acquisire i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tweet</a:t>
            </a:r>
            <a:endParaRPr lang="it-IT" sz="18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Account da cui sono stati scaricati i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tweet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: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@</a:t>
            </a:r>
            <a:r>
              <a:rPr lang="it-IT" sz="1600" dirty="0" err="1">
                <a:solidFill>
                  <a:prstClr val="white"/>
                </a:solidFill>
                <a:latin typeface="Century Gothic" panose="020B0502020202020204"/>
              </a:rPr>
              <a:t>MercedesAMG</a:t>
            </a:r>
            <a:endParaRPr lang="it-IT" sz="16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@</a:t>
            </a:r>
            <a:r>
              <a:rPr lang="it-IT" sz="1600" dirty="0" err="1">
                <a:solidFill>
                  <a:prstClr val="white"/>
                </a:solidFill>
                <a:latin typeface="Century Gothic" panose="020B0502020202020204"/>
              </a:rPr>
              <a:t>rogerfederer</a:t>
            </a:r>
            <a:endParaRPr lang="it-IT" sz="16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@Forbes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@</a:t>
            </a:r>
            <a:r>
              <a:rPr lang="it-IT" sz="1600" dirty="0" err="1">
                <a:solidFill>
                  <a:prstClr val="white"/>
                </a:solidFill>
                <a:latin typeface="Century Gothic" panose="020B0502020202020204"/>
              </a:rPr>
              <a:t>realDonaldTrump</a:t>
            </a:r>
            <a:endParaRPr lang="it-IT" sz="16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Pulizia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tweet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 da caratteri non alfabetici, attraverso espressioni regolari </a:t>
            </a:r>
          </a:p>
          <a:p>
            <a:pPr algn="l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CC250-860F-4428-B247-4A67E600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87" y="5098299"/>
            <a:ext cx="4883119" cy="1079169"/>
          </a:xfrm>
          <a:prstGeom prst="rect">
            <a:avLst/>
          </a:prstGeom>
        </p:spPr>
      </p:pic>
      <p:pic>
        <p:nvPicPr>
          <p:cNvPr id="5" name="Picture 2" descr="Risultati immagini per twitter">
            <a:extLst>
              <a:ext uri="{FF2B5EF4-FFF2-40B4-BE49-F238E27FC236}">
                <a16:creationId xmlns:a16="http://schemas.microsoft.com/office/drawing/2014/main" id="{0A4909D0-6BA3-4EC0-A8F7-75DD712C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26" y="2156543"/>
            <a:ext cx="246888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4211-A5DF-41B3-939B-F8569A4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00" y="321973"/>
            <a:ext cx="10515600" cy="1184855"/>
          </a:xfrm>
        </p:spPr>
        <p:txBody>
          <a:bodyPr/>
          <a:lstStyle/>
          <a:p>
            <a:r>
              <a:rPr lang="it-IT" sz="4000" b="1" dirty="0">
                <a:solidFill>
                  <a:srgbClr val="FEFEFE"/>
                </a:solidFill>
                <a:latin typeface="Century Gothic" panose="020B0502020202020204"/>
              </a:rPr>
              <a:t>MODELLO - PARAMETRI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311344-6647-4FB9-810A-677FFD50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500" y="1738649"/>
            <a:ext cx="10515600" cy="4206998"/>
          </a:xfrm>
        </p:spPr>
        <p:txBody>
          <a:bodyPr/>
          <a:lstStyle/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STATI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Lettere dell’alfabeto inglese presenti su una tastiera QWERTY</a:t>
            </a: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EMISSIONI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Lettere dell’alfabeto inglese</a:t>
            </a: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PROBABILITÀ A PRIORI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Probabilità di osservare un carattere come iniziale di una parola</a:t>
            </a: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MATRICE DELLE TRANSIZIONI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Probabilità che ad una lettera ne succeda un’altra</a:t>
            </a: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MATRICE DELLE EMISSIONI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600" dirty="0">
                <a:solidFill>
                  <a:prstClr val="white"/>
                </a:solidFill>
                <a:latin typeface="Century Gothic" panose="020B0502020202020204"/>
              </a:rPr>
              <a:t>Probabilità che una lettera digitata sia quella realmente desiderata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54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4211-A5DF-41B3-939B-F8569A4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00" y="321973"/>
            <a:ext cx="10515600" cy="1184855"/>
          </a:xfrm>
        </p:spPr>
        <p:txBody>
          <a:bodyPr/>
          <a:lstStyle/>
          <a:p>
            <a:r>
              <a:rPr lang="it-IT" sz="4000" b="1" dirty="0">
                <a:solidFill>
                  <a:srgbClr val="FEFEFE"/>
                </a:solidFill>
                <a:latin typeface="Century Gothic" panose="020B0502020202020204"/>
              </a:rPr>
              <a:t>MODELLO - COMPUTAZIONE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311344-6647-4FB9-810A-677FFD50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500" y="1738649"/>
            <a:ext cx="10515600" cy="4206998"/>
          </a:xfrm>
        </p:spPr>
        <p:txBody>
          <a:bodyPr/>
          <a:lstStyle/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Merge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tweet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 raccolti per creare il dizionario</a:t>
            </a: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Matrice delle transizioni</a:t>
            </a:r>
          </a:p>
          <a:p>
            <a:pPr marL="8001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Calcolo </a:t>
            </a:r>
            <a:r>
              <a:rPr lang="it-IT" sz="1400" dirty="0" err="1">
                <a:solidFill>
                  <a:prstClr val="white"/>
                </a:solidFill>
                <a:latin typeface="Century Gothic" panose="020B0502020202020204"/>
              </a:rPr>
              <a:t>bigrammi</a:t>
            </a: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  e loro frequenza nel dizionario</a:t>
            </a:r>
          </a:p>
          <a:p>
            <a:pPr marL="8001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Numero righe/colonne pari al numero di caratteri del dizionario</a:t>
            </a:r>
          </a:p>
          <a:p>
            <a:pPr marL="8001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Per garantire consistenza aggiunte anche </a:t>
            </a:r>
            <a:r>
              <a:rPr lang="it-IT" sz="1400" dirty="0" err="1">
                <a:solidFill>
                  <a:prstClr val="white"/>
                </a:solidFill>
                <a:latin typeface="Century Gothic" panose="020B0502020202020204"/>
              </a:rPr>
              <a:t>bigrammi</a:t>
            </a: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 non incontrati, basandosi sulla conoscenza della tastiera QWERTY</a:t>
            </a:r>
          </a:p>
          <a:p>
            <a:pPr marL="34290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Matrice delle emissioni</a:t>
            </a:r>
          </a:p>
          <a:p>
            <a:pPr marL="8001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La probabilità di digitare un carattere intendendone un altro</a:t>
            </a:r>
          </a:p>
          <a:p>
            <a:pPr marL="8001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400" dirty="0">
                <a:solidFill>
                  <a:prstClr val="white"/>
                </a:solidFill>
                <a:latin typeface="Century Gothic" panose="020B0502020202020204"/>
              </a:rPr>
              <a:t>Assumiamo una distribuzione secondo gaussiana</a:t>
            </a:r>
          </a:p>
          <a:p>
            <a:pPr marL="1257300" lvl="2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200" dirty="0">
                <a:solidFill>
                  <a:prstClr val="white"/>
                </a:solidFill>
                <a:latin typeface="Century Gothic" panose="020B0502020202020204"/>
              </a:rPr>
              <a:t>Picco probabilità, quando la lettera digitata corrisponde a quella realmente intesa</a:t>
            </a:r>
          </a:p>
          <a:p>
            <a:pPr marL="1257300" lvl="2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200" dirty="0">
                <a:solidFill>
                  <a:prstClr val="white"/>
                </a:solidFill>
                <a:latin typeface="Century Gothic" panose="020B0502020202020204"/>
              </a:rPr>
              <a:t>Probabilità rimanente distribuita sulle lettere adiacenti rispetto alla disposizione QWERTY</a:t>
            </a:r>
          </a:p>
          <a:p>
            <a:pPr marL="1257300" lvl="2" indent="-3429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200" dirty="0">
                <a:solidFill>
                  <a:prstClr val="white"/>
                </a:solidFill>
                <a:latin typeface="Century Gothic" panose="020B0502020202020204"/>
              </a:rPr>
              <a:t>Le altre lettere  non  adiacenti assumono una probabilità pari a 10^(-5)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4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4211-A5DF-41B3-939B-F8569A4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00" y="321973"/>
            <a:ext cx="10515600" cy="1184855"/>
          </a:xfrm>
        </p:spPr>
        <p:txBody>
          <a:bodyPr/>
          <a:lstStyle/>
          <a:p>
            <a:r>
              <a:rPr lang="it-IT" sz="4000" b="1" dirty="0">
                <a:solidFill>
                  <a:srgbClr val="FEFEFE"/>
                </a:solidFill>
                <a:latin typeface="Century Gothic" panose="020B0502020202020204"/>
              </a:rPr>
              <a:t>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311344-6647-4FB9-810A-677FFD50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500" y="1738649"/>
            <a:ext cx="10515600" cy="4206998"/>
          </a:xfrm>
        </p:spPr>
        <p:txBody>
          <a:bodyPr/>
          <a:lstStyle/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Lorem</a:t>
            </a:r>
            <a:r>
              <a:rPr lang="it-IT" sz="18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prstClr val="white"/>
                </a:solidFill>
                <a:latin typeface="Century Gothic" panose="020B0502020202020204"/>
              </a:rPr>
              <a:t>ipsum</a:t>
            </a:r>
            <a:endParaRPr lang="it-IT" sz="18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22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Grazie!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  <a14:imgEffect>
                      <a14:brightnessContrast bright="12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09" y="6256420"/>
            <a:ext cx="557790" cy="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9332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zion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zione" id="{66262149-B314-D042-B764-06663DCE97B7}" vid="{F8575D4E-2183-4E40-8A73-25CFC36C9F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Innovazione</Template>
  <TotalTime>4287</TotalTime>
  <Words>245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Roboto</vt:lpstr>
      <vt:lpstr>Roboto Slab</vt:lpstr>
      <vt:lpstr>Sitka Small</vt:lpstr>
      <vt:lpstr>Wingdings 2</vt:lpstr>
      <vt:lpstr>Innovazione</vt:lpstr>
      <vt:lpstr>MISPELLING CORRECTION USING HMM</vt:lpstr>
      <vt:lpstr>ACQUISIZIONE DEI TWEET</vt:lpstr>
      <vt:lpstr>MODELLO - PARAMETRI</vt:lpstr>
      <vt:lpstr>MODELLO - COMPUTAZIONE</vt:lpstr>
      <vt:lpstr>TITOLO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Guzzo Andrea</dc:creator>
  <cp:lastModifiedBy>a.caronni@campus.unimib.it</cp:lastModifiedBy>
  <cp:revision>157</cp:revision>
  <dcterms:created xsi:type="dcterms:W3CDTF">2017-07-03T09:49:35Z</dcterms:created>
  <dcterms:modified xsi:type="dcterms:W3CDTF">2018-07-18T15:24:21Z</dcterms:modified>
</cp:coreProperties>
</file>