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Montserrat Light"/>
      <p:regular r:id="rId32"/>
      <p:bold r:id="rId33"/>
      <p:italic r:id="rId34"/>
      <p:boldItalic r:id="rId35"/>
    </p:embeddedFont>
    <p:embeddedFont>
      <p:font typeface="DM Serif Display"/>
      <p:regular r:id="rId36"/>
      <p: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F16B2D-C2D4-42C9-895C-BD8553E59E91}">
  <a:tblStyle styleId="{D7F16B2D-C2D4-42C9-895C-BD8553E59E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Ligh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Ligh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Light-italic.fntdata"/><Relationship Id="rId15" Type="http://schemas.openxmlformats.org/officeDocument/2006/relationships/slide" Target="slides/slide10.xml"/><Relationship Id="rId37" Type="http://schemas.openxmlformats.org/officeDocument/2006/relationships/font" Target="fonts/DMSerifDisplay-italic.fntdata"/><Relationship Id="rId14" Type="http://schemas.openxmlformats.org/officeDocument/2006/relationships/slide" Target="slides/slide9.xml"/><Relationship Id="rId36" Type="http://schemas.openxmlformats.org/officeDocument/2006/relationships/font" Target="fonts/DMSerifDisplay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779a78e196_1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779a78e196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927156ed1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927156ed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927156ed1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927156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927156ed1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927156ed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927156ed1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927156ed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927156ed1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927156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927156ed1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927156ed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ccent">
  <p:cSld name="BLANK_3">
    <p:bg>
      <p:bgPr>
        <a:gradFill>
          <a:gsLst>
            <a:gs pos="0">
              <a:schemeClr val="accent5"/>
            </a:gs>
            <a:gs pos="50000">
              <a:schemeClr val="accent5"/>
            </a:gs>
            <a:gs pos="100000">
              <a:schemeClr val="accent6"/>
            </a:gs>
          </a:gsLst>
          <a:lin ang="1680027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BLANK_2">
    <p:bg>
      <p:bgPr>
        <a:gradFill>
          <a:gsLst>
            <a:gs pos="0">
              <a:schemeClr val="lt2"/>
            </a:gs>
            <a:gs pos="50000">
              <a:schemeClr val="lt1"/>
            </a:gs>
            <a:gs pos="100000">
              <a:schemeClr val="lt1"/>
            </a:gs>
          </a:gsLst>
          <a:lin ang="1680027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2">
  <p:cSld name="BLANK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0"/>
            <a:ext cx="9144191" cy="5143500"/>
          </a:xfrm>
          <a:custGeom>
            <a:rect b="b" l="l" r="r" t="t"/>
            <a:pathLst>
              <a:path extrusionOk="0" h="6858000" w="12192254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3">
  <p:cSld name="BLANK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 flipH="1" rot="5400000">
            <a:off x="-248212" y="246209"/>
            <a:ext cx="5151227" cy="4654804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_1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9144191" cy="5143500"/>
          </a:xfrm>
          <a:custGeom>
            <a:rect b="b" l="l" r="r" t="t"/>
            <a:pathLst>
              <a:path extrusionOk="0" h="6858000" w="12192254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188725" y="3780303"/>
            <a:ext cx="6766500" cy="2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5400000">
            <a:off x="2006359" y="-1980394"/>
            <a:ext cx="5136998" cy="9138285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188725" y="1231800"/>
            <a:ext cx="6766500" cy="26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600"/>
              </a:spcBef>
              <a:spcAft>
                <a:spcPts val="0"/>
              </a:spcAft>
              <a:buSzPts val="3600"/>
              <a:buFont typeface="DM Serif Display"/>
              <a:buChar char="╺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-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-457200" lvl="2" marL="13716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⬞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-457200" lvl="3" marL="18288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-457200" lvl="4" marL="22860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-457200" lvl="5" marL="2743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indent="-457200" lvl="6" marL="32004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indent="-457200" lvl="7" marL="36576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indent="-457200" lvl="8" marL="41148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755988" y="1181777"/>
            <a:ext cx="463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“</a:t>
            </a:r>
            <a:endParaRPr sz="6000">
              <a:solidFill>
                <a:schemeClr val="accent6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-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771764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1188725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524053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59380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-5400000">
            <a:off x="4240988" y="246209"/>
            <a:ext cx="5151227" cy="4654804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1188725" y="4101500"/>
            <a:ext cx="67665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1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gsi-upm/soi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215125" y="295425"/>
            <a:ext cx="7642500" cy="168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Spreading Tweet News</a:t>
            </a:r>
            <a:endParaRPr/>
          </a:p>
        </p:txBody>
      </p:sp>
      <p:sp>
        <p:nvSpPr>
          <p:cNvPr id="70" name="Google Shape;70;p16"/>
          <p:cNvSpPr txBox="1"/>
          <p:nvPr/>
        </p:nvSpPr>
        <p:spPr>
          <a:xfrm>
            <a:off x="291325" y="1987525"/>
            <a:ext cx="6661500" cy="12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71" name="Google Shape;71;p16"/>
          <p:cNvSpPr txBox="1"/>
          <p:nvPr>
            <p:ph idx="4294967295" type="subTitle"/>
          </p:nvPr>
        </p:nvSpPr>
        <p:spPr>
          <a:xfrm>
            <a:off x="215125" y="2350975"/>
            <a:ext cx="5171700" cy="71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Sistemi Complessi: Modelli e Simulazione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2019/2020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6851325" y="3805200"/>
            <a:ext cx="2178900" cy="1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Lidia Alecci</a:t>
            </a:r>
            <a:endParaRPr sz="15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Andrea Guzzo</a:t>
            </a:r>
            <a:endParaRPr sz="15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Vittorio Maggio</a:t>
            </a:r>
            <a:endParaRPr sz="15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Manuel Zanaboni</a:t>
            </a:r>
            <a:endParaRPr sz="15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1188725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1" name="Google Shape;171;p25"/>
          <p:cNvSpPr txBox="1"/>
          <p:nvPr>
            <p:ph idx="2" type="body"/>
          </p:nvPr>
        </p:nvSpPr>
        <p:spPr>
          <a:xfrm>
            <a:off x="3524053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2" name="Google Shape;172;p25"/>
          <p:cNvSpPr txBox="1"/>
          <p:nvPr>
            <p:ph idx="3" type="body"/>
          </p:nvPr>
        </p:nvSpPr>
        <p:spPr>
          <a:xfrm>
            <a:off x="5859380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79" name="Google Shape;179;p26"/>
          <p:cNvGraphicFramePr/>
          <p:nvPr/>
        </p:nvGraphicFramePr>
        <p:xfrm>
          <a:off x="1188700" y="1945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{D7F16B2D-C2D4-42C9-895C-BD8553E59E91}</a:tableStyleId>
              </a:tblPr>
              <a:tblGrid>
                <a:gridCol w="1691625"/>
                <a:gridCol w="1691625"/>
                <a:gridCol w="1691625"/>
                <a:gridCol w="1691625"/>
              </a:tblGrid>
              <a:tr h="5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A</a:t>
                      </a:r>
                      <a:endParaRPr sz="1000">
                        <a:solidFill>
                          <a:schemeClr val="accent6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B</a:t>
                      </a:r>
                      <a:endParaRPr sz="1000">
                        <a:solidFill>
                          <a:schemeClr val="accent6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</a:t>
                      </a:r>
                      <a:endParaRPr sz="1000">
                        <a:solidFill>
                          <a:schemeClr val="accent6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Yellow</a:t>
                      </a:r>
                      <a:endParaRPr sz="1000">
                        <a:solidFill>
                          <a:schemeClr val="accent6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b="1"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b="1"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Blue</a:t>
                      </a:r>
                      <a:endParaRPr sz="1000">
                        <a:solidFill>
                          <a:schemeClr val="accent6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b="1"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b="1"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Orange</a:t>
                      </a:r>
                      <a:endParaRPr sz="1000">
                        <a:solidFill>
                          <a:schemeClr val="accent6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b="1"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idx="4294967295" type="ctrTitle"/>
          </p:nvPr>
        </p:nvSpPr>
        <p:spPr>
          <a:xfrm>
            <a:off x="1188725" y="1746600"/>
            <a:ext cx="67665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</a:rPr>
              <a:t>89,526,124</a:t>
            </a:r>
            <a:endParaRPr sz="9600">
              <a:solidFill>
                <a:schemeClr val="dk1"/>
              </a:solidFill>
            </a:endParaRPr>
          </a:p>
        </p:txBody>
      </p:sp>
      <p:sp>
        <p:nvSpPr>
          <p:cNvPr id="186" name="Google Shape;186;p27"/>
          <p:cNvSpPr txBox="1"/>
          <p:nvPr>
            <p:ph idx="4294967295" type="subTitle"/>
          </p:nvPr>
        </p:nvSpPr>
        <p:spPr>
          <a:xfrm>
            <a:off x="1188725" y="3003302"/>
            <a:ext cx="67665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idx="4294967295" type="ctrTitle"/>
          </p:nvPr>
        </p:nvSpPr>
        <p:spPr>
          <a:xfrm>
            <a:off x="1188725" y="1079700"/>
            <a:ext cx="6766500" cy="46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89,526,124$</a:t>
            </a:r>
            <a:endParaRPr sz="3600"/>
          </a:p>
        </p:txBody>
      </p:sp>
      <p:sp>
        <p:nvSpPr>
          <p:cNvPr id="193" name="Google Shape;193;p28"/>
          <p:cNvSpPr txBox="1"/>
          <p:nvPr>
            <p:ph idx="4294967295" type="subTitle"/>
          </p:nvPr>
        </p:nvSpPr>
        <p:spPr>
          <a:xfrm>
            <a:off x="1188725" y="1487508"/>
            <a:ext cx="67665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That’s a lot of money</a:t>
            </a:r>
            <a:endParaRPr sz="1400"/>
          </a:p>
        </p:txBody>
      </p:sp>
      <p:sp>
        <p:nvSpPr>
          <p:cNvPr id="194" name="Google Shape;194;p28"/>
          <p:cNvSpPr txBox="1"/>
          <p:nvPr>
            <p:ph idx="4294967295" type="ctrTitle"/>
          </p:nvPr>
        </p:nvSpPr>
        <p:spPr>
          <a:xfrm>
            <a:off x="1188725" y="3403797"/>
            <a:ext cx="6766500" cy="46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6"/>
                </a:solidFill>
              </a:rPr>
              <a:t>100%</a:t>
            </a:r>
            <a:endParaRPr sz="3600">
              <a:solidFill>
                <a:schemeClr val="accent6"/>
              </a:solidFill>
            </a:endParaRPr>
          </a:p>
        </p:txBody>
      </p:sp>
      <p:sp>
        <p:nvSpPr>
          <p:cNvPr id="195" name="Google Shape;195;p28"/>
          <p:cNvSpPr txBox="1"/>
          <p:nvPr>
            <p:ph idx="4294967295" type="subTitle"/>
          </p:nvPr>
        </p:nvSpPr>
        <p:spPr>
          <a:xfrm>
            <a:off x="1188725" y="3811601"/>
            <a:ext cx="67665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Total success!</a:t>
            </a:r>
            <a:endParaRPr sz="1400"/>
          </a:p>
        </p:txBody>
      </p:sp>
      <p:sp>
        <p:nvSpPr>
          <p:cNvPr id="196" name="Google Shape;196;p28"/>
          <p:cNvSpPr txBox="1"/>
          <p:nvPr>
            <p:ph idx="4294967295" type="ctrTitle"/>
          </p:nvPr>
        </p:nvSpPr>
        <p:spPr>
          <a:xfrm>
            <a:off x="1188725" y="2241748"/>
            <a:ext cx="6766500" cy="46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185,244 users</a:t>
            </a:r>
            <a:endParaRPr sz="3600"/>
          </a:p>
        </p:txBody>
      </p:sp>
      <p:sp>
        <p:nvSpPr>
          <p:cNvPr id="197" name="Google Shape;197;p28"/>
          <p:cNvSpPr txBox="1"/>
          <p:nvPr>
            <p:ph idx="4294967295" type="subTitle"/>
          </p:nvPr>
        </p:nvSpPr>
        <p:spPr>
          <a:xfrm>
            <a:off x="1188725" y="2649555"/>
            <a:ext cx="67665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And a lot of users</a:t>
            </a:r>
            <a:endParaRPr sz="1400"/>
          </a:p>
        </p:txBody>
      </p:sp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idx="4294967295"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Let’s </a:t>
            </a:r>
            <a:r>
              <a:rPr lang="en" sz="3600">
                <a:solidFill>
                  <a:schemeClr val="accent6"/>
                </a:solidFill>
              </a:rPr>
              <a:t>review</a:t>
            </a:r>
            <a:r>
              <a:rPr lang="en" sz="3600"/>
              <a:t> some concepts</a:t>
            </a:r>
            <a:endParaRPr sz="3600"/>
          </a:p>
        </p:txBody>
      </p:sp>
      <p:sp>
        <p:nvSpPr>
          <p:cNvPr id="204" name="Google Shape;204;p29"/>
          <p:cNvSpPr txBox="1"/>
          <p:nvPr>
            <p:ph idx="4294967295" type="body"/>
          </p:nvPr>
        </p:nvSpPr>
        <p:spPr>
          <a:xfrm>
            <a:off x="1188725" y="1725375"/>
            <a:ext cx="2031600" cy="13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205" name="Google Shape;205;p29"/>
          <p:cNvSpPr txBox="1"/>
          <p:nvPr>
            <p:ph idx="4294967295" type="body"/>
          </p:nvPr>
        </p:nvSpPr>
        <p:spPr>
          <a:xfrm>
            <a:off x="3524051" y="1725375"/>
            <a:ext cx="2031600" cy="13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206" name="Google Shape;206;p29"/>
          <p:cNvSpPr txBox="1"/>
          <p:nvPr>
            <p:ph idx="4294967295" type="body"/>
          </p:nvPr>
        </p:nvSpPr>
        <p:spPr>
          <a:xfrm>
            <a:off x="5859377" y="1725375"/>
            <a:ext cx="2031600" cy="13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9"/>
          <p:cNvSpPr txBox="1"/>
          <p:nvPr>
            <p:ph idx="4294967295" type="body"/>
          </p:nvPr>
        </p:nvSpPr>
        <p:spPr>
          <a:xfrm>
            <a:off x="1188725" y="3072600"/>
            <a:ext cx="2031600" cy="13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209" name="Google Shape;209;p29"/>
          <p:cNvSpPr txBox="1"/>
          <p:nvPr>
            <p:ph idx="4294967295" type="body"/>
          </p:nvPr>
        </p:nvSpPr>
        <p:spPr>
          <a:xfrm>
            <a:off x="3524051" y="3072600"/>
            <a:ext cx="2031600" cy="13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210" name="Google Shape;210;p29"/>
          <p:cNvSpPr txBox="1"/>
          <p:nvPr>
            <p:ph idx="4294967295" type="body"/>
          </p:nvPr>
        </p:nvSpPr>
        <p:spPr>
          <a:xfrm>
            <a:off x="5859377" y="3072600"/>
            <a:ext cx="2031600" cy="13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1188725" y="4101500"/>
            <a:ext cx="67665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16" name="Google Shape;216;p3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7" name="Google Shape;217;p3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725" y="769425"/>
            <a:ext cx="5574202" cy="317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idx="4294967295"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Credits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3" name="Google Shape;223;p31"/>
          <p:cNvSpPr txBox="1"/>
          <p:nvPr>
            <p:ph idx="4294967295" type="body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Special thanks to all the people who made and released these awesome resources for free: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╺"/>
            </a:pPr>
            <a:r>
              <a:rPr lang="en">
                <a:solidFill>
                  <a:schemeClr val="dk1"/>
                </a:solidFill>
              </a:rPr>
              <a:t>Presentation template by </a:t>
            </a:r>
            <a:r>
              <a:rPr lang="en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╺"/>
            </a:pPr>
            <a:r>
              <a:rPr lang="en">
                <a:solidFill>
                  <a:schemeClr val="dk1"/>
                </a:solidFill>
              </a:rPr>
              <a:t>Photographs by </a:t>
            </a:r>
            <a:r>
              <a:rPr lang="en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4" name="Google Shape;224;p3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32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230" name="Google Shape;230;p32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2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2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2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32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245" name="Google Shape;245;p32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32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251" name="Google Shape;251;p32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32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2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32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259" name="Google Shape;259;p32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3" name="Google Shape;263;p32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4" name="Google Shape;264;p32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265" name="Google Shape;265;p32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32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273" name="Google Shape;273;p32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32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1" name="Google Shape;281;p32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282" name="Google Shape;282;p32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Google Shape;284;p32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285" name="Google Shape;285;p32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32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288" name="Google Shape;288;p32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32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292" name="Google Shape;292;p32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32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300" name="Google Shape;300;p32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32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307" name="Google Shape;307;p3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" name="Google Shape;311;p32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32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313" name="Google Shape;313;p32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32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316" name="Google Shape;316;p32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" name="Google Shape;321;p32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322" name="Google Shape;322;p32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32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325" name="Google Shape;325;p32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32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333" name="Google Shape;333;p32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32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339" name="Google Shape;339;p32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32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348" name="Google Shape;348;p32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32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353" name="Google Shape;353;p32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32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358" name="Google Shape;358;p32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32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363" name="Google Shape;363;p32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32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366" name="Google Shape;366;p32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32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369" name="Google Shape;369;p32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32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" name="Google Shape;372;p32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373" name="Google Shape;373;p32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32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376" name="Google Shape;376;p32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Google Shape;384;p32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2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32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387" name="Google Shape;387;p32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" name="Google Shape;389;p32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0" name="Google Shape;390;p32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391" name="Google Shape;391;p32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32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394" name="Google Shape;394;p3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32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399" name="Google Shape;399;p32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32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32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404" name="Google Shape;404;p32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32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411" name="Google Shape;411;p32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32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421" name="Google Shape;421;p32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32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425" name="Google Shape;425;p32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32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429" name="Google Shape;429;p32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32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435" name="Google Shape;435;p32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32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438" name="Google Shape;438;p32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32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446" name="Google Shape;446;p32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32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453" name="Google Shape;453;p32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32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456" name="Google Shape;456;p32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p32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2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2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2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4" name="Google Shape;464;p32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465" name="Google Shape;465;p32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32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474" name="Google Shape;474;p32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2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477" name="Google Shape;477;p32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32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484" name="Google Shape;484;p32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32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492" name="Google Shape;492;p32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32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496" name="Google Shape;496;p32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32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503" name="Google Shape;503;p32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32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507" name="Google Shape;507;p32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32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511" name="Google Shape;511;p32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32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517" name="Google Shape;517;p32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32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545" name="Google Shape;545;p32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32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569" name="Google Shape;569;p32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32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584" name="Google Shape;584;p32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32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588" name="Google Shape;588;p32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32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595" name="Google Shape;595;p3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32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604" name="Google Shape;604;p32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32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608" name="Google Shape;608;p32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32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614" name="Google Shape;614;p32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32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622" name="Google Shape;622;p32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32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629" name="Google Shape;629;p32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32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639" name="Google Shape;639;p32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32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651" name="Google Shape;651;p32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Google Shape;656;p32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657" name="Google Shape;657;p32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32"/>
          <p:cNvGrpSpPr/>
          <p:nvPr/>
        </p:nvGrpSpPr>
        <p:grpSpPr>
          <a:xfrm>
            <a:off x="7167694" y="2184400"/>
            <a:ext cx="433992" cy="422729"/>
            <a:chOff x="5916675" y="927975"/>
            <a:chExt cx="516350" cy="502950"/>
          </a:xfrm>
        </p:grpSpPr>
        <p:sp>
          <p:nvSpPr>
            <p:cNvPr id="665" name="Google Shape;665;p32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32"/>
          <p:cNvGrpSpPr/>
          <p:nvPr/>
        </p:nvGrpSpPr>
        <p:grpSpPr>
          <a:xfrm>
            <a:off x="6283714" y="2890302"/>
            <a:ext cx="1079481" cy="1051467"/>
            <a:chOff x="5916675" y="927975"/>
            <a:chExt cx="516350" cy="502950"/>
          </a:xfrm>
        </p:grpSpPr>
        <p:sp>
          <p:nvSpPr>
            <p:cNvPr id="668" name="Google Shape;668;p32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chemeClr val="accent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chemeClr val="accent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" name="Google Shape;670;p32"/>
          <p:cNvGrpSpPr/>
          <p:nvPr/>
        </p:nvGrpSpPr>
        <p:grpSpPr>
          <a:xfrm>
            <a:off x="6283857" y="2184400"/>
            <a:ext cx="433992" cy="422729"/>
            <a:chOff x="5916675" y="927975"/>
            <a:chExt cx="516350" cy="502950"/>
          </a:xfrm>
        </p:grpSpPr>
        <p:sp>
          <p:nvSpPr>
            <p:cNvPr id="671" name="Google Shape;671;p32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3" name="Google Shape;673;p32"/>
          <p:cNvSpPr/>
          <p:nvPr/>
        </p:nvSpPr>
        <p:spPr>
          <a:xfrm>
            <a:off x="7359855" y="2420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2"/>
          <p:cNvSpPr/>
          <p:nvPr/>
        </p:nvSpPr>
        <p:spPr>
          <a:xfrm>
            <a:off x="6476018" y="2420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2"/>
          <p:cNvSpPr/>
          <p:nvPr/>
        </p:nvSpPr>
        <p:spPr>
          <a:xfrm>
            <a:off x="6761553" y="3478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32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╺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╺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╺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endParaRPr sz="900"/>
          </a:p>
        </p:txBody>
      </p:sp>
      <p:sp>
        <p:nvSpPr>
          <p:cNvPr id="678" name="Google Shape;678;p32"/>
          <p:cNvSpPr txBox="1"/>
          <p:nvPr>
            <p:ph idx="4294967295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p33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84" name="Google Shape;684;p33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0" name="Google Shape;690;p33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91" name="Google Shape;691;p33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5" name="Google Shape;695;p33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96" name="Google Shape;696;p33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9" name="Google Shape;699;p33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700" name="Google Shape;700;p33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5" name="Google Shape;705;p33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706" name="Google Shape;706;p33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9" name="Google Shape;709;p33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710" name="Google Shape;710;p33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4" name="Google Shape;714;p33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715" name="Google Shape;715;p33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0" name="Google Shape;720;p33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721" name="Google Shape;721;p33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7" name="Google Shape;727;p33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728" name="Google Shape;728;p33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0" name="Google Shape;730;p33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731" name="Google Shape;731;p33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4" name="Google Shape;734;p33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735" name="Google Shape;735;p33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1" name="Google Shape;741;p33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742" name="Google Shape;742;p33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7" name="Google Shape;747;p33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748" name="Google Shape;748;p33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33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33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1" name="Google Shape;751;p33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752" name="Google Shape;752;p33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753" name="Google Shape;753;p33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33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33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33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33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33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33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33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33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33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63" name="Google Shape;763;p33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9" name="Google Shape;769;p33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70" name="Google Shape;770;p33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4" name="Google Shape;774;p33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75" name="Google Shape;775;p33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0" name="Google Shape;780;p33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81" name="Google Shape;781;p33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7" name="Google Shape;787;p33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88" name="Google Shape;788;p33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2" name="Google Shape;792;p33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93" name="Google Shape;793;p33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7" name="Google Shape;797;p33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798" name="Google Shape;798;p33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3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3" name="Google Shape;803;p33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804" name="Google Shape;804;p33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33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33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33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33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33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33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33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33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33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14" name="Google Shape;814;p33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815" name="Google Shape;815;p33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3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33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8" name="Google Shape;818;p33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819" name="Google Shape;819;p33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33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33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33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33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33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33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33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33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33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29" name="Google Shape;829;p33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830" name="Google Shape;830;p33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3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4" name="Google Shape;834;p33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835" name="Google Shape;835;p33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3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3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33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33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33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33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33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33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33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5" name="Google Shape;845;p33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846" name="Google Shape;846;p33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3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3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3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3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3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3" name="Google Shape;853;p33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854" name="Google Shape;854;p33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3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3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3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8" name="Google Shape;858;p33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859" name="Google Shape;859;p33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3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3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3" name="Google Shape;863;p33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64" name="Google Shape;864;p33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3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3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3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9" name="Google Shape;869;p33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70" name="Google Shape;870;p33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3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77" name="Google Shape;877;p33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3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0" name="Google Shape;880;p33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81" name="Google Shape;881;p33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6" name="Google Shape;886;p33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87" name="Google Shape;887;p33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33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94" name="Google Shape;894;p33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3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3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33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98" name="Google Shape;898;p33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3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3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3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33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903" name="Google Shape;903;p33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9" name="Google Shape;909;p33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910" name="Google Shape;910;p33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33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918" name="Google Shape;918;p33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2" name="Google Shape;922;p33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923" name="Google Shape;923;p33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6" name="Google Shape;926;p33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927" name="Google Shape;927;p33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0" name="Google Shape;930;p33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931" name="Google Shape;931;p33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5" name="Google Shape;935;p33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936" name="Google Shape;936;p33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3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3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0" name="Google Shape;940;p33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941" name="Google Shape;941;p33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33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3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3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6" name="Google Shape;946;p33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947" name="Google Shape;947;p33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3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3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3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3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33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954" name="Google Shape;954;p33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3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3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3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3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3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3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1" name="Google Shape;961;p33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962" name="Google Shape;962;p33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3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3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3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3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3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3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3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3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3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4" name="Google Shape;974;p33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75" name="Google Shape;975;p33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33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3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9" name="Google Shape;979;p33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80" name="Google Shape;980;p33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33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33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84" name="Google Shape;984;p33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3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0" name="Google Shape;990;p33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91" name="Google Shape;991;p33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3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33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3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9" name="Google Shape;999;p33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000" name="Google Shape;1000;p33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3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2" name="Google Shape;1012;p33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013" name="Google Shape;1013;p33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3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3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3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3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3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5" name="Google Shape;1025;p33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026" name="Google Shape;1026;p33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3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3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3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3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33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3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3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3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3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33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33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8" name="Google Shape;1038;p33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039" name="Google Shape;1039;p33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3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3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3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3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3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5" name="Google Shape;1045;p33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046" name="Google Shape;1046;p33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3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3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3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3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3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3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3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33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3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3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3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3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3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33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1" name="Google Shape;1061;p33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062" name="Google Shape;1062;p33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3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3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3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3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7" name="Google Shape;1067;p33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68" name="Google Shape;1068;p33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69" name="Google Shape;1069;p33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33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33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2" name="Google Shape;1072;p33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73" name="Google Shape;1073;p33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33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33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6" name="Google Shape;1076;p33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77" name="Google Shape;1077;p33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33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33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0" name="Google Shape;1080;p33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81" name="Google Shape;1081;p33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33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33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4" name="Google Shape;1084;p33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85" name="Google Shape;1085;p33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3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3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3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33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33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3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3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3" name="Google Shape;1093;p33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94" name="Google Shape;1094;p33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3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3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3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3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3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3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3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3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33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3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3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3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3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3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3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3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3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3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3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33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3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3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3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8" name="Google Shape;1118;p33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119" name="Google Shape;1119;p33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120" name="Google Shape;1120;p33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33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2" name="Google Shape;1122;p33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123" name="Google Shape;1123;p33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33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5" name="Google Shape;1125;p33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126" name="Google Shape;1126;p33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33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28" name="Google Shape;1128;p33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129" name="Google Shape;1129;p3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ctrTitle"/>
          </p:nvPr>
        </p:nvSpPr>
        <p:spPr>
          <a:xfrm>
            <a:off x="352375" y="431675"/>
            <a:ext cx="6766500" cy="617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Domande di ricerca</a:t>
            </a:r>
            <a:endParaRPr sz="3700"/>
          </a:p>
        </p:txBody>
      </p:sp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199975" y="1532025"/>
            <a:ext cx="7879800" cy="318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Studio della diffusione di una notizia pubblicata su un social network (Twitter). Quante persone visualizzano la notizia?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Grafo della rete generato da un caso di studio reale. @GiuseppeConteIT.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Classificazione dei nodi: Opinion Leader, Bot, Utente.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SOIL come strumento di simulazione. </a:t>
            </a:r>
            <a:r>
              <a:rPr lang="en" sz="1100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https://github.com/gsi-upm/soil</a:t>
            </a:r>
            <a:endParaRPr sz="1100">
              <a:solidFill>
                <a:srgbClr val="4A86E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Studio del posizionamento dei Bot nella rete e conseguenti risultati.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4294967295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18"/>
          <p:cNvGrpSpPr/>
          <p:nvPr/>
        </p:nvGrpSpPr>
        <p:grpSpPr>
          <a:xfrm>
            <a:off x="190500" y="1471575"/>
            <a:ext cx="3676712" cy="924600"/>
            <a:chOff x="190500" y="1395375"/>
            <a:chExt cx="3676712" cy="924600"/>
          </a:xfrm>
        </p:grpSpPr>
        <p:cxnSp>
          <p:nvCxnSpPr>
            <p:cNvPr id="86" name="Google Shape;86;p18"/>
            <p:cNvCxnSpPr/>
            <p:nvPr/>
          </p:nvCxnSpPr>
          <p:spPr>
            <a:xfrm rot="10800000">
              <a:off x="2642013" y="1806513"/>
              <a:ext cx="1225200" cy="0"/>
            </a:xfrm>
            <a:prstGeom prst="straightConnector1">
              <a:avLst/>
            </a:prstGeom>
            <a:noFill/>
            <a:ln cap="flat" cmpd="sng" w="9525">
              <a:solidFill>
                <a:srgbClr val="249C90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87" name="Google Shape;87;p18"/>
            <p:cNvSpPr txBox="1"/>
            <p:nvPr/>
          </p:nvSpPr>
          <p:spPr>
            <a:xfrm>
              <a:off x="190500" y="1395375"/>
              <a:ext cx="22422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Download dati da Twitter</a:t>
              </a:r>
              <a:endPara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Scaricamento dei follower di Conte fino a due livelli di profondità tramite scraper TWINT. </a:t>
              </a:r>
              <a:endParaRPr b="1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88" name="Google Shape;88;p18"/>
          <p:cNvGrpSpPr/>
          <p:nvPr/>
        </p:nvGrpSpPr>
        <p:grpSpPr>
          <a:xfrm>
            <a:off x="308838" y="2874725"/>
            <a:ext cx="3263100" cy="924600"/>
            <a:chOff x="308838" y="2798525"/>
            <a:chExt cx="3263100" cy="924600"/>
          </a:xfrm>
        </p:grpSpPr>
        <p:cxnSp>
          <p:nvCxnSpPr>
            <p:cNvPr id="89" name="Google Shape;89;p18"/>
            <p:cNvCxnSpPr/>
            <p:nvPr/>
          </p:nvCxnSpPr>
          <p:spPr>
            <a:xfrm rot="10800000">
              <a:off x="2641938" y="3260825"/>
              <a:ext cx="930000" cy="0"/>
            </a:xfrm>
            <a:prstGeom prst="straightConnector1">
              <a:avLst/>
            </a:prstGeom>
            <a:noFill/>
            <a:ln cap="flat" cmpd="sng" w="9525">
              <a:solidFill>
                <a:srgbClr val="1F887E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90" name="Google Shape;90;p18"/>
            <p:cNvSpPr txBox="1"/>
            <p:nvPr/>
          </p:nvSpPr>
          <p:spPr>
            <a:xfrm>
              <a:off x="308838" y="279852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Creazione del grafo</a:t>
              </a:r>
              <a:endPara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 base alle informazioni scaricate viene generato un grafo orientato secondo la relazione di “Follow”.</a:t>
              </a:r>
              <a:endParaRPr b="1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1" name="Google Shape;91;p18"/>
          <p:cNvGrpSpPr/>
          <p:nvPr/>
        </p:nvGrpSpPr>
        <p:grpSpPr>
          <a:xfrm>
            <a:off x="4634150" y="4001300"/>
            <a:ext cx="3424338" cy="924600"/>
            <a:chOff x="4634150" y="3925100"/>
            <a:chExt cx="3424338" cy="924600"/>
          </a:xfrm>
        </p:grpSpPr>
        <p:cxnSp>
          <p:nvCxnSpPr>
            <p:cNvPr id="92" name="Google Shape;92;p18"/>
            <p:cNvCxnSpPr/>
            <p:nvPr/>
          </p:nvCxnSpPr>
          <p:spPr>
            <a:xfrm>
              <a:off x="4634150" y="3965000"/>
              <a:ext cx="1100400" cy="422700"/>
            </a:xfrm>
            <a:prstGeom prst="bentConnector3">
              <a:avLst>
                <a:gd fmla="val 906" name="adj1"/>
              </a:avLst>
            </a:prstGeom>
            <a:noFill/>
            <a:ln cap="flat" cmpd="sng" w="9525">
              <a:solidFill>
                <a:srgbClr val="1D7E74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93" name="Google Shape;93;p18"/>
            <p:cNvSpPr txBox="1"/>
            <p:nvPr/>
          </p:nvSpPr>
          <p:spPr>
            <a:xfrm>
              <a:off x="5934488" y="392510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Posizionamento Bot e Simulazione SOIL</a:t>
              </a:r>
              <a:endPara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Analisi del grafo per la scelta del posizionamento dei Bot ed esecuzione della simulazione.</a:t>
              </a:r>
              <a:endParaRPr b="1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4" name="Google Shape;94;p18"/>
          <p:cNvGrpSpPr/>
          <p:nvPr/>
        </p:nvGrpSpPr>
        <p:grpSpPr>
          <a:xfrm>
            <a:off x="5209838" y="1090575"/>
            <a:ext cx="3610650" cy="924600"/>
            <a:chOff x="5209838" y="1014375"/>
            <a:chExt cx="3610650" cy="924600"/>
          </a:xfrm>
        </p:grpSpPr>
        <p:sp>
          <p:nvSpPr>
            <p:cNvPr id="95" name="Google Shape;95;p18"/>
            <p:cNvSpPr txBox="1"/>
            <p:nvPr/>
          </p:nvSpPr>
          <p:spPr>
            <a:xfrm>
              <a:off x="6696488" y="101437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Statistiche sulla diffusione</a:t>
              </a:r>
              <a:endPara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Analisi della simulazione e principali statistiche sulla diffusione della notizia.</a:t>
              </a:r>
              <a:endParaRPr b="1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96" name="Google Shape;96;p18"/>
            <p:cNvCxnSpPr/>
            <p:nvPr/>
          </p:nvCxnSpPr>
          <p:spPr>
            <a:xfrm>
              <a:off x="5209838" y="1425513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97" name="Google Shape;97;p18"/>
          <p:cNvGrpSpPr/>
          <p:nvPr/>
        </p:nvGrpSpPr>
        <p:grpSpPr>
          <a:xfrm>
            <a:off x="5610288" y="2541950"/>
            <a:ext cx="3210200" cy="924600"/>
            <a:chOff x="5610288" y="2465750"/>
            <a:chExt cx="3210200" cy="924600"/>
          </a:xfrm>
        </p:grpSpPr>
        <p:cxnSp>
          <p:nvCxnSpPr>
            <p:cNvPr id="98" name="Google Shape;98;p18"/>
            <p:cNvCxnSpPr/>
            <p:nvPr/>
          </p:nvCxnSpPr>
          <p:spPr>
            <a:xfrm>
              <a:off x="5610288" y="2928050"/>
              <a:ext cx="886200" cy="0"/>
            </a:xfrm>
            <a:prstGeom prst="straightConnector1">
              <a:avLst/>
            </a:prstGeom>
            <a:noFill/>
            <a:ln cap="flat" cmpd="sng" w="9525">
              <a:solidFill>
                <a:srgbClr val="1B786E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99" name="Google Shape;99;p18"/>
            <p:cNvSpPr txBox="1"/>
            <p:nvPr/>
          </p:nvSpPr>
          <p:spPr>
            <a:xfrm>
              <a:off x="6696488" y="246575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Visualizzazione grafo risultante</a:t>
              </a:r>
              <a:endPara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Aggiornamento e visualizzazione del grafo in base ai risultati della simulazione.</a:t>
              </a:r>
              <a:endParaRPr b="1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00" name="Google Shape;100;p18"/>
          <p:cNvGrpSpPr/>
          <p:nvPr/>
        </p:nvGrpSpPr>
        <p:grpSpPr>
          <a:xfrm>
            <a:off x="2601236" y="731151"/>
            <a:ext cx="3922200" cy="3915924"/>
            <a:chOff x="2610905" y="610653"/>
            <a:chExt cx="3922200" cy="3922200"/>
          </a:xfrm>
        </p:grpSpPr>
        <p:sp>
          <p:nvSpPr>
            <p:cNvPr id="101" name="Google Shape;101;p18"/>
            <p:cNvSpPr/>
            <p:nvPr/>
          </p:nvSpPr>
          <p:spPr>
            <a:xfrm rot="-4980021">
              <a:off x="3204123" y="1186472"/>
              <a:ext cx="2771960" cy="2771960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8"/>
            <p:cNvSpPr/>
            <p:nvPr/>
          </p:nvSpPr>
          <p:spPr>
            <a:xfrm rot="7920309">
              <a:off x="3183402" y="1183149"/>
              <a:ext cx="2777207" cy="2777207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8"/>
            <p:cNvSpPr/>
            <p:nvPr/>
          </p:nvSpPr>
          <p:spPr>
            <a:xfrm rot="3600063">
              <a:off x="3186335" y="1195681"/>
              <a:ext cx="2777488" cy="2777488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rot="4024705">
              <a:off x="5326681" y="1940898"/>
              <a:ext cx="578477" cy="57914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B786E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 rot="-6816027">
              <a:off x="5326729" y="1940918"/>
              <a:ext cx="578485" cy="579035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 rot="-9359762">
              <a:off x="3193941" y="1176205"/>
              <a:ext cx="2777287" cy="2777287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 rot="-8936366">
              <a:off x="3659126" y="3173505"/>
              <a:ext cx="578551" cy="578963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F887E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 rot="1824498">
              <a:off x="3659375" y="3173497"/>
              <a:ext cx="578475" cy="578885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 rot="-600092">
              <a:off x="3198852" y="1195456"/>
              <a:ext cx="2777611" cy="2777611"/>
            </a:xfrm>
            <a:prstGeom prst="blockArc">
              <a:avLst>
                <a:gd fmla="val 12513247" name="adj1"/>
                <a:gd fmla="val 16867657" name="adj2"/>
                <a:gd fmla="val 20844" name="adj3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 rot="-176551">
              <a:off x="4312105" y="1195442"/>
              <a:ext cx="578563" cy="579162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55B54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 rot="10584085">
              <a:off x="4312088" y="1195622"/>
              <a:ext cx="578340" cy="578939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 rot="8344778">
              <a:off x="4940929" y="3162886"/>
              <a:ext cx="578465" cy="578888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D7E74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 rot="-2495643">
              <a:off x="4941000" y="3162728"/>
              <a:ext cx="578445" cy="579093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 rot="-4556960">
              <a:off x="3257335" y="1939059"/>
              <a:ext cx="578302" cy="57895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249C90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 rot="6204541">
              <a:off x="3257468" y="1938977"/>
              <a:ext cx="578264" cy="578917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 txBox="1"/>
            <p:nvPr/>
          </p:nvSpPr>
          <p:spPr>
            <a:xfrm>
              <a:off x="4341900" y="127189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8"/>
            <p:cNvSpPr txBox="1"/>
            <p:nvPr/>
          </p:nvSpPr>
          <p:spPr>
            <a:xfrm>
              <a:off x="3274219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18"/>
            <p:cNvSpPr txBox="1"/>
            <p:nvPr/>
          </p:nvSpPr>
          <p:spPr>
            <a:xfrm>
              <a:off x="3685317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8"/>
            <p:cNvSpPr txBox="1"/>
            <p:nvPr/>
          </p:nvSpPr>
          <p:spPr>
            <a:xfrm>
              <a:off x="4955323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8"/>
            <p:cNvSpPr txBox="1"/>
            <p:nvPr/>
          </p:nvSpPr>
          <p:spPr>
            <a:xfrm>
              <a:off x="5364737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1" name="Google Shape;121;p18"/>
          <p:cNvSpPr txBox="1"/>
          <p:nvPr>
            <p:ph idx="4294967295" type="ctrTitle"/>
          </p:nvPr>
        </p:nvSpPr>
        <p:spPr>
          <a:xfrm>
            <a:off x="352375" y="431675"/>
            <a:ext cx="6766500" cy="617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Fasi dello studio</a:t>
            </a:r>
            <a:endParaRPr sz="3600"/>
          </a:p>
        </p:txBody>
      </p:sp>
      <p:sp>
        <p:nvSpPr>
          <p:cNvPr id="122" name="Google Shape;122;p18"/>
          <p:cNvSpPr txBox="1"/>
          <p:nvPr/>
        </p:nvSpPr>
        <p:spPr>
          <a:xfrm>
            <a:off x="190500" y="4538050"/>
            <a:ext cx="44436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E’ </a:t>
            </a:r>
            <a:r>
              <a:rPr lang="en" sz="1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stata sviluppata un’applicazione web (streamlit), in modo da poter configurare ed eseguire ogni step.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4294967295" type="ctrTitle"/>
          </p:nvPr>
        </p:nvSpPr>
        <p:spPr>
          <a:xfrm>
            <a:off x="352375" y="431675"/>
            <a:ext cx="6766500" cy="617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AutoNum type="arabicPeriod"/>
            </a:pPr>
            <a:r>
              <a:rPr lang="en" sz="3600"/>
              <a:t>Download dati da Twitter</a:t>
            </a:r>
            <a:endParaRPr sz="3600"/>
          </a:p>
        </p:txBody>
      </p:sp>
      <p:sp>
        <p:nvSpPr>
          <p:cNvPr id="128" name="Google Shape;128;p19"/>
          <p:cNvSpPr txBox="1"/>
          <p:nvPr>
            <p:ph idx="4294967295" type="body"/>
          </p:nvPr>
        </p:nvSpPr>
        <p:spPr>
          <a:xfrm>
            <a:off x="352375" y="1225100"/>
            <a:ext cx="7315200" cy="319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Per lo scaricamento dei dati abbiamo utilizzato lo scraper TWINT.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Il profilo di riferimento è quello di Giuseppe Conte.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Sono stati scaricati i followers di Conte e, a loro volta, i followers dei followers di Conte.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Il risultato di questa fase è un documento .csv per ogni profilo contenente i relativi followers.</a:t>
            </a:r>
            <a:endParaRPr/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4294967295" type="ctrTitle"/>
          </p:nvPr>
        </p:nvSpPr>
        <p:spPr>
          <a:xfrm>
            <a:off x="352375" y="431675"/>
            <a:ext cx="6766500" cy="617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AutoNum type="arabicPeriod" startAt="2"/>
            </a:pPr>
            <a:r>
              <a:rPr lang="en" sz="3600"/>
              <a:t>Creazione del grafo</a:t>
            </a:r>
            <a:endParaRPr sz="3600"/>
          </a:p>
        </p:txBody>
      </p:sp>
      <p:sp>
        <p:nvSpPr>
          <p:cNvPr id="135" name="Google Shape;135;p20"/>
          <p:cNvSpPr txBox="1"/>
          <p:nvPr>
            <p:ph idx="4294967295" type="body"/>
          </p:nvPr>
        </p:nvSpPr>
        <p:spPr>
          <a:xfrm>
            <a:off x="352375" y="1225100"/>
            <a:ext cx="7315200" cy="319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Traduzione dei documenti .csv in grafo orientato tramite la libreria networkx (python)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causa di problemi computazionali si è deciso di considerare solamente 500 followers del profilo di Conte e tutti i followers dei followers di Conte.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Il grafo risultante è composto da 38320 nodi e rispetta la proprietà dell’invarianza di scala.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4294967295" type="ctrTitle"/>
          </p:nvPr>
        </p:nvSpPr>
        <p:spPr>
          <a:xfrm>
            <a:off x="352375" y="431675"/>
            <a:ext cx="8496300" cy="617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AutoNum type="arabicPeriod" startAt="3"/>
            </a:pPr>
            <a:r>
              <a:rPr lang="en" sz="3600"/>
              <a:t>Posizionamento Bot e simulazione SOIL</a:t>
            </a:r>
            <a:endParaRPr sz="3600"/>
          </a:p>
        </p:txBody>
      </p:sp>
      <p:sp>
        <p:nvSpPr>
          <p:cNvPr id="142" name="Google Shape;142;p21"/>
          <p:cNvSpPr txBox="1"/>
          <p:nvPr>
            <p:ph idx="4294967295" type="body"/>
          </p:nvPr>
        </p:nvSpPr>
        <p:spPr>
          <a:xfrm>
            <a:off x="352375" y="1225100"/>
            <a:ext cx="7315200" cy="319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Il modello della simulazione considera 3 tipi di agenti: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╺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Opinion Leader</a:t>
            </a:r>
            <a:r>
              <a:rPr lang="en"/>
              <a:t>: il soggetto principale, fonte della notizia (nel nostro caso il profilo di Conte).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╺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Bot</a:t>
            </a:r>
            <a:r>
              <a:rPr lang="en"/>
              <a:t>: agente che ha lo scopo di diffondere la notizia pubblicata dall’Opinion Leader.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╺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Utente</a:t>
            </a:r>
            <a:r>
              <a:rPr lang="en"/>
              <a:t>: tutti i nodi restanti, rappresentano l’utente comune.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primi due iniziano la simulazione nello stato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nfetto</a:t>
            </a:r>
            <a:r>
              <a:rPr lang="en"/>
              <a:t>, gli utenti possono presentare 3 stati: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Montserrat"/>
              <a:buChar char="╺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Non esposto</a:t>
            </a:r>
            <a:r>
              <a:rPr lang="en"/>
              <a:t>: utente che non è venuto a contatto con la notizia;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╺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Esposto</a:t>
            </a:r>
            <a:r>
              <a:rPr lang="en"/>
              <a:t>: utente che è venuto a contatto con la notizia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╺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Infetto</a:t>
            </a:r>
            <a:r>
              <a:rPr lang="en"/>
              <a:t>: utente che è venuto in contatto con la notizia e l’ha condivisa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4294967295" type="ctrTitle"/>
          </p:nvPr>
        </p:nvSpPr>
        <p:spPr>
          <a:xfrm>
            <a:off x="352375" y="431675"/>
            <a:ext cx="8496300" cy="617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AutoNum type="arabicPeriod" startAt="3"/>
            </a:pPr>
            <a:r>
              <a:rPr lang="en" sz="3600"/>
              <a:t>Posizionamento Bot e simulazione SOIL</a:t>
            </a:r>
            <a:endParaRPr sz="3600"/>
          </a:p>
        </p:txBody>
      </p:sp>
      <p:sp>
        <p:nvSpPr>
          <p:cNvPr id="149" name="Google Shape;149;p22"/>
          <p:cNvSpPr txBox="1"/>
          <p:nvPr>
            <p:ph idx="4294967295" type="body"/>
          </p:nvPr>
        </p:nvSpPr>
        <p:spPr>
          <a:xfrm>
            <a:off x="352375" y="1225100"/>
            <a:ext cx="7315200" cy="319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Sono state effettuate le principali misure di centralità dei nodi nel grafo in modo da determinare la posizione dei Bot, ed effettuate le seguenti simulazioni: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╺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andom</a:t>
            </a:r>
            <a:r>
              <a:rPr lang="en"/>
              <a:t>: posizione dei Bot randomica;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╺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 betweenness</a:t>
            </a:r>
            <a:r>
              <a:rPr lang="en"/>
              <a:t>: Bot posizionati su nodi che fungono da ponte sui principali percorsi di comunicazione;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╺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 Eigenvector</a:t>
            </a:r>
            <a:r>
              <a:rPr lang="en"/>
              <a:t>: Bot posizionati su nodi “importanti” (puntati da altri nodi “importanti”).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Per tutte le simulazioni è stato considerato un numero costante di Bot pari a 10. </a:t>
            </a:r>
            <a:endParaRPr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idx="4294967295" type="ctrTitle"/>
          </p:nvPr>
        </p:nvSpPr>
        <p:spPr>
          <a:xfrm>
            <a:off x="352375" y="431675"/>
            <a:ext cx="8496300" cy="617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AutoNum type="arabicPeriod" startAt="4"/>
            </a:pPr>
            <a:r>
              <a:rPr lang="en" sz="3600"/>
              <a:t>Visualizzazione grafo risultante</a:t>
            </a:r>
            <a:endParaRPr sz="3600"/>
          </a:p>
        </p:txBody>
      </p:sp>
      <p:sp>
        <p:nvSpPr>
          <p:cNvPr id="156" name="Google Shape;156;p23"/>
          <p:cNvSpPr txBox="1"/>
          <p:nvPr>
            <p:ph idx="4294967295" type="body"/>
          </p:nvPr>
        </p:nvSpPr>
        <p:spPr>
          <a:xfrm>
            <a:off x="352375" y="1225100"/>
            <a:ext cx="7315200" cy="319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questa fase i risultati delle simulazioni integrati nel grafo originale.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nodi del grafo sono stati colorati differentemente a seconda dello stato dell’agente corrispondente (Non esposto, esposto, infetto)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Viene riportato anche il tipo di nodo che ha causato la diffusione/contagio.</a:t>
            </a:r>
            <a:endParaRPr/>
          </a:p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idx="4294967295" type="ctrTitle"/>
          </p:nvPr>
        </p:nvSpPr>
        <p:spPr>
          <a:xfrm>
            <a:off x="352375" y="431675"/>
            <a:ext cx="8496300" cy="617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AutoNum type="arabicPeriod" startAt="5"/>
            </a:pPr>
            <a:r>
              <a:rPr lang="en" sz="3600"/>
              <a:t>Statistiche sulla diffusione</a:t>
            </a:r>
            <a:endParaRPr sz="3600"/>
          </a:p>
        </p:txBody>
      </p:sp>
      <p:sp>
        <p:nvSpPr>
          <p:cNvPr id="163" name="Google Shape;163;p24"/>
          <p:cNvSpPr txBox="1"/>
          <p:nvPr>
            <p:ph idx="4294967295" type="body"/>
          </p:nvPr>
        </p:nvSpPr>
        <p:spPr>
          <a:xfrm>
            <a:off x="352375" y="1225100"/>
            <a:ext cx="7315200" cy="319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Calcolo delle statistiche sulla diffusione della notizia nelle varie simulazioni.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breve: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╺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Random</a:t>
            </a:r>
            <a:r>
              <a:rPr lang="en"/>
              <a:t>: 56% non esposti, 28% esposti, 16% infetti;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╺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 betweenness</a:t>
            </a:r>
            <a:r>
              <a:rPr lang="en"/>
              <a:t>: 21% non esposti, 38% esposti, 41% infetti;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╺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 Eigenvector</a:t>
            </a:r>
            <a:r>
              <a:rPr lang="en"/>
              <a:t>: 24% non esposti, 37% esposti, 39% infetti;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