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5" r:id="rId5"/>
    <p:sldId id="259" r:id="rId6"/>
    <p:sldId id="260" r:id="rId7"/>
    <p:sldId id="267" r:id="rId8"/>
    <p:sldId id="261"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DA1BBAED-FF67-4043-90D0-6BD5D7D4C0BA}" type="datetimeFigureOut">
              <a:rPr lang="ru-RU" smtClean="0"/>
              <a:t>18.04.2019</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B0E8300-79D5-48E9-A7CB-DF20CBEECAA1}" type="slidenum">
              <a:rPr lang="ru-RU" smtClean="0"/>
              <a:t>‹#›</a:t>
            </a:fld>
            <a:endParaRPr lang="ru-RU"/>
          </a:p>
        </p:txBody>
      </p:sp>
    </p:spTree>
    <p:extLst>
      <p:ext uri="{BB962C8B-B14F-4D97-AF65-F5344CB8AC3E}">
        <p14:creationId xmlns:p14="http://schemas.microsoft.com/office/powerpoint/2010/main" val="322547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A1BBAED-FF67-4043-90D0-6BD5D7D4C0BA}" type="datetimeFigureOut">
              <a:rPr lang="ru-RU" smtClean="0"/>
              <a:t>18.04.2019</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0E8300-79D5-48E9-A7CB-DF20CBEECAA1}" type="slidenum">
              <a:rPr lang="ru-RU" smtClean="0"/>
              <a:t>‹#›</a:t>
            </a:fld>
            <a:endParaRPr lang="ru-RU"/>
          </a:p>
        </p:txBody>
      </p:sp>
    </p:spTree>
    <p:extLst>
      <p:ext uri="{BB962C8B-B14F-4D97-AF65-F5344CB8AC3E}">
        <p14:creationId xmlns:p14="http://schemas.microsoft.com/office/powerpoint/2010/main" val="358621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A1BBAED-FF67-4043-90D0-6BD5D7D4C0BA}" type="datetimeFigureOut">
              <a:rPr lang="ru-RU" smtClean="0"/>
              <a:t>18.04.2019</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0E8300-79D5-48E9-A7CB-DF20CBEECAA1}"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1446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DA1BBAED-FF67-4043-90D0-6BD5D7D4C0BA}"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0E8300-79D5-48E9-A7CB-DF20CBEECAA1}" type="slidenum">
              <a:rPr lang="ru-RU" smtClean="0"/>
              <a:t>‹#›</a:t>
            </a:fld>
            <a:endParaRPr lang="ru-RU"/>
          </a:p>
        </p:txBody>
      </p:sp>
    </p:spTree>
    <p:extLst>
      <p:ext uri="{BB962C8B-B14F-4D97-AF65-F5344CB8AC3E}">
        <p14:creationId xmlns:p14="http://schemas.microsoft.com/office/powerpoint/2010/main" val="3956630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DA1BBAED-FF67-4043-90D0-6BD5D7D4C0BA}"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0E8300-79D5-48E9-A7CB-DF20CBEECAA1}"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2640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DA1BBAED-FF67-4043-90D0-6BD5D7D4C0BA}"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0E8300-79D5-48E9-A7CB-DF20CBEECAA1}" type="slidenum">
              <a:rPr lang="ru-RU" smtClean="0"/>
              <a:t>‹#›</a:t>
            </a:fld>
            <a:endParaRPr lang="ru-RU"/>
          </a:p>
        </p:txBody>
      </p:sp>
    </p:spTree>
    <p:extLst>
      <p:ext uri="{BB962C8B-B14F-4D97-AF65-F5344CB8AC3E}">
        <p14:creationId xmlns:p14="http://schemas.microsoft.com/office/powerpoint/2010/main" val="3658764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A1BBAED-FF67-4043-90D0-6BD5D7D4C0BA}" type="datetimeFigureOut">
              <a:rPr lang="ru-RU" smtClean="0"/>
              <a:t>18.04.2019</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0E8300-79D5-48E9-A7CB-DF20CBEECAA1}" type="slidenum">
              <a:rPr lang="ru-RU" smtClean="0"/>
              <a:t>‹#›</a:t>
            </a:fld>
            <a:endParaRPr lang="ru-RU"/>
          </a:p>
        </p:txBody>
      </p:sp>
    </p:spTree>
    <p:extLst>
      <p:ext uri="{BB962C8B-B14F-4D97-AF65-F5344CB8AC3E}">
        <p14:creationId xmlns:p14="http://schemas.microsoft.com/office/powerpoint/2010/main" val="199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A1BBAED-FF67-4043-90D0-6BD5D7D4C0BA}" type="datetimeFigureOut">
              <a:rPr lang="ru-RU" smtClean="0"/>
              <a:t>18.04.2019</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0E8300-79D5-48E9-A7CB-DF20CBEECAA1}" type="slidenum">
              <a:rPr lang="ru-RU" smtClean="0"/>
              <a:t>‹#›</a:t>
            </a:fld>
            <a:endParaRPr lang="ru-RU"/>
          </a:p>
        </p:txBody>
      </p:sp>
    </p:spTree>
    <p:extLst>
      <p:ext uri="{BB962C8B-B14F-4D97-AF65-F5344CB8AC3E}">
        <p14:creationId xmlns:p14="http://schemas.microsoft.com/office/powerpoint/2010/main" val="3698210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A1BBAED-FF67-4043-90D0-6BD5D7D4C0BA}" type="datetimeFigureOut">
              <a:rPr lang="ru-RU" smtClean="0"/>
              <a:t>18.04.2019</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0E8300-79D5-48E9-A7CB-DF20CBEECAA1}" type="slidenum">
              <a:rPr lang="ru-RU" smtClean="0"/>
              <a:t>‹#›</a:t>
            </a:fld>
            <a:endParaRPr lang="ru-RU"/>
          </a:p>
        </p:txBody>
      </p:sp>
    </p:spTree>
    <p:extLst>
      <p:ext uri="{BB962C8B-B14F-4D97-AF65-F5344CB8AC3E}">
        <p14:creationId xmlns:p14="http://schemas.microsoft.com/office/powerpoint/2010/main" val="235259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A1BBAED-FF67-4043-90D0-6BD5D7D4C0BA}" type="datetimeFigureOut">
              <a:rPr lang="ru-RU" smtClean="0"/>
              <a:t>18.04.2019</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0E8300-79D5-48E9-A7CB-DF20CBEECAA1}" type="slidenum">
              <a:rPr lang="ru-RU" smtClean="0"/>
              <a:t>‹#›</a:t>
            </a:fld>
            <a:endParaRPr lang="ru-RU"/>
          </a:p>
        </p:txBody>
      </p:sp>
    </p:spTree>
    <p:extLst>
      <p:ext uri="{BB962C8B-B14F-4D97-AF65-F5344CB8AC3E}">
        <p14:creationId xmlns:p14="http://schemas.microsoft.com/office/powerpoint/2010/main" val="475296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A1BBAED-FF67-4043-90D0-6BD5D7D4C0BA}"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B0E8300-79D5-48E9-A7CB-DF20CBEECAA1}" type="slidenum">
              <a:rPr lang="ru-RU" smtClean="0"/>
              <a:t>‹#›</a:t>
            </a:fld>
            <a:endParaRPr lang="ru-RU"/>
          </a:p>
        </p:txBody>
      </p:sp>
    </p:spTree>
    <p:extLst>
      <p:ext uri="{BB962C8B-B14F-4D97-AF65-F5344CB8AC3E}">
        <p14:creationId xmlns:p14="http://schemas.microsoft.com/office/powerpoint/2010/main" val="84668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A1BBAED-FF67-4043-90D0-6BD5D7D4C0BA}" type="datetimeFigureOut">
              <a:rPr lang="ru-RU" smtClean="0"/>
              <a:t>18.04.2019</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B0E8300-79D5-48E9-A7CB-DF20CBEECAA1}" type="slidenum">
              <a:rPr lang="ru-RU" smtClean="0"/>
              <a:t>‹#›</a:t>
            </a:fld>
            <a:endParaRPr lang="ru-RU"/>
          </a:p>
        </p:txBody>
      </p:sp>
    </p:spTree>
    <p:extLst>
      <p:ext uri="{BB962C8B-B14F-4D97-AF65-F5344CB8AC3E}">
        <p14:creationId xmlns:p14="http://schemas.microsoft.com/office/powerpoint/2010/main" val="180963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DA1BBAED-FF67-4043-90D0-6BD5D7D4C0BA}" type="datetimeFigureOut">
              <a:rPr lang="ru-RU" smtClean="0"/>
              <a:t>18.04.2019</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B0E8300-79D5-48E9-A7CB-DF20CBEECAA1}" type="slidenum">
              <a:rPr lang="ru-RU" smtClean="0"/>
              <a:t>‹#›</a:t>
            </a:fld>
            <a:endParaRPr lang="ru-RU"/>
          </a:p>
        </p:txBody>
      </p:sp>
    </p:spTree>
    <p:extLst>
      <p:ext uri="{BB962C8B-B14F-4D97-AF65-F5344CB8AC3E}">
        <p14:creationId xmlns:p14="http://schemas.microsoft.com/office/powerpoint/2010/main" val="2649762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BBAED-FF67-4043-90D0-6BD5D7D4C0BA}" type="datetimeFigureOut">
              <a:rPr lang="ru-RU" smtClean="0"/>
              <a:t>18.04.2019</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B0E8300-79D5-48E9-A7CB-DF20CBEECAA1}" type="slidenum">
              <a:rPr lang="ru-RU" smtClean="0"/>
              <a:t>‹#›</a:t>
            </a:fld>
            <a:endParaRPr lang="ru-RU"/>
          </a:p>
        </p:txBody>
      </p:sp>
    </p:spTree>
    <p:extLst>
      <p:ext uri="{BB962C8B-B14F-4D97-AF65-F5344CB8AC3E}">
        <p14:creationId xmlns:p14="http://schemas.microsoft.com/office/powerpoint/2010/main" val="3626637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A1BBAED-FF67-4043-90D0-6BD5D7D4C0BA}"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B0E8300-79D5-48E9-A7CB-DF20CBEECAA1}" type="slidenum">
              <a:rPr lang="ru-RU" smtClean="0"/>
              <a:t>‹#›</a:t>
            </a:fld>
            <a:endParaRPr lang="ru-RU"/>
          </a:p>
        </p:txBody>
      </p:sp>
    </p:spTree>
    <p:extLst>
      <p:ext uri="{BB962C8B-B14F-4D97-AF65-F5344CB8AC3E}">
        <p14:creationId xmlns:p14="http://schemas.microsoft.com/office/powerpoint/2010/main" val="315120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A1BBAED-FF67-4043-90D0-6BD5D7D4C0BA}"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0E8300-79D5-48E9-A7CB-DF20CBEECAA1}" type="slidenum">
              <a:rPr lang="ru-RU" smtClean="0"/>
              <a:t>‹#›</a:t>
            </a:fld>
            <a:endParaRPr lang="ru-RU"/>
          </a:p>
        </p:txBody>
      </p:sp>
    </p:spTree>
    <p:extLst>
      <p:ext uri="{BB962C8B-B14F-4D97-AF65-F5344CB8AC3E}">
        <p14:creationId xmlns:p14="http://schemas.microsoft.com/office/powerpoint/2010/main" val="3525456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1BBAED-FF67-4043-90D0-6BD5D7D4C0BA}" type="datetimeFigureOut">
              <a:rPr lang="ru-RU" smtClean="0"/>
              <a:t>18.04.2019</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B0E8300-79D5-48E9-A7CB-DF20CBEECAA1}" type="slidenum">
              <a:rPr lang="ru-RU" smtClean="0"/>
              <a:t>‹#›</a:t>
            </a:fld>
            <a:endParaRPr lang="ru-RU"/>
          </a:p>
        </p:txBody>
      </p:sp>
    </p:spTree>
    <p:extLst>
      <p:ext uri="{BB962C8B-B14F-4D97-AF65-F5344CB8AC3E}">
        <p14:creationId xmlns:p14="http://schemas.microsoft.com/office/powerpoint/2010/main" val="34102962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86256" y="804672"/>
            <a:ext cx="9144000" cy="4095179"/>
          </a:xfrm>
        </p:spPr>
        <p:txBody>
          <a:bodyPr>
            <a:noAutofit/>
          </a:bodyPr>
          <a:lstStyle/>
          <a:p>
            <a:pPr algn="ctr"/>
            <a:r>
              <a:rPr lang="ru-RU" sz="1600" dirty="0"/>
              <a:t>Министерство науки и высшего образования РФ</a:t>
            </a:r>
            <a:r>
              <a:rPr lang="ru-RU" sz="1600" b="0" dirty="0" smtClean="0">
                <a:effectLst/>
              </a:rPr>
              <a:t/>
            </a:r>
            <a:br>
              <a:rPr lang="ru-RU" sz="1600" b="0" dirty="0" smtClean="0">
                <a:effectLst/>
              </a:rPr>
            </a:br>
            <a:r>
              <a:rPr lang="ru-RU" sz="1600" dirty="0"/>
              <a:t>Федеральное государственное бюджетное образовательное учреждение</a:t>
            </a:r>
            <a:r>
              <a:rPr lang="ru-RU" sz="1600" b="0" dirty="0" smtClean="0">
                <a:effectLst/>
              </a:rPr>
              <a:t/>
            </a:r>
            <a:br>
              <a:rPr lang="ru-RU" sz="1600" b="0" dirty="0" smtClean="0">
                <a:effectLst/>
              </a:rPr>
            </a:br>
            <a:r>
              <a:rPr lang="ru-RU" sz="1600" dirty="0"/>
              <a:t>высшего образования</a:t>
            </a:r>
            <a:r>
              <a:rPr lang="ru-RU" sz="1600" b="0" dirty="0" smtClean="0">
                <a:effectLst/>
              </a:rPr>
              <a:t/>
            </a:r>
            <a:br>
              <a:rPr lang="ru-RU" sz="1600" b="0" dirty="0" smtClean="0">
                <a:effectLst/>
              </a:rPr>
            </a:br>
            <a:r>
              <a:rPr lang="ru-RU" sz="1600" dirty="0"/>
              <a:t>«</a:t>
            </a:r>
            <a:r>
              <a:rPr lang="ru-RU" sz="1600" dirty="0" err="1"/>
              <a:t>Глазовский</a:t>
            </a:r>
            <a:r>
              <a:rPr lang="ru-RU" sz="1600" dirty="0"/>
              <a:t> государственный педагогический институт имени В.Г. Короленко»</a:t>
            </a:r>
            <a:r>
              <a:rPr lang="ru-RU" sz="1600" b="0" dirty="0" smtClean="0">
                <a:effectLst/>
              </a:rPr>
              <a:t/>
            </a:r>
            <a:br>
              <a:rPr lang="ru-RU" sz="1600" b="0" dirty="0" smtClean="0">
                <a:effectLst/>
              </a:rPr>
            </a:br>
            <a:r>
              <a:rPr lang="ru-RU" sz="1600" b="0" dirty="0" smtClean="0">
                <a:effectLst/>
              </a:rPr>
              <a:t/>
            </a:r>
            <a:br>
              <a:rPr lang="ru-RU" sz="1600" b="0" dirty="0" smtClean="0">
                <a:effectLst/>
              </a:rPr>
            </a:br>
            <a:r>
              <a:rPr lang="ru-RU" sz="1600" b="0" dirty="0" smtClean="0">
                <a:effectLst/>
              </a:rPr>
              <a:t/>
            </a:r>
            <a:br>
              <a:rPr lang="ru-RU" sz="1600" b="0" dirty="0" smtClean="0">
                <a:effectLst/>
              </a:rPr>
            </a:br>
            <a:r>
              <a:rPr lang="ru-RU" sz="1600" b="0" dirty="0" smtClean="0">
                <a:effectLst/>
              </a:rPr>
              <a:t/>
            </a:r>
            <a:br>
              <a:rPr lang="ru-RU" sz="1600" b="0" dirty="0" smtClean="0">
                <a:effectLst/>
              </a:rPr>
            </a:br>
            <a:r>
              <a:rPr lang="ru-RU" sz="1600" b="0" dirty="0" smtClean="0">
                <a:effectLst/>
              </a:rPr>
              <a:t/>
            </a:r>
            <a:br>
              <a:rPr lang="ru-RU" sz="1600" b="0" dirty="0" smtClean="0">
                <a:effectLst/>
              </a:rPr>
            </a:br>
            <a:r>
              <a:rPr lang="ru-RU" sz="1600" b="0" dirty="0" smtClean="0">
                <a:effectLst/>
              </a:rPr>
              <a:t/>
            </a:r>
            <a:br>
              <a:rPr lang="ru-RU" sz="1600" b="0" dirty="0" smtClean="0">
                <a:effectLst/>
              </a:rPr>
            </a:br>
            <a:r>
              <a:rPr lang="ru-RU" sz="1600" b="0" dirty="0" smtClean="0">
                <a:effectLst/>
              </a:rPr>
              <a:t/>
            </a:r>
            <a:br>
              <a:rPr lang="ru-RU" sz="1600" b="0" dirty="0" smtClean="0">
                <a:effectLst/>
              </a:rPr>
            </a:br>
            <a:r>
              <a:rPr lang="ru-RU" sz="1600" b="0" dirty="0" smtClean="0">
                <a:effectLst/>
              </a:rPr>
              <a:t/>
            </a:r>
            <a:br>
              <a:rPr lang="ru-RU" sz="1600" b="0" dirty="0" smtClean="0">
                <a:effectLst/>
              </a:rPr>
            </a:br>
            <a:r>
              <a:rPr lang="ru-RU" sz="1600" b="1" dirty="0"/>
              <a:t>ОТЧЕТ</a:t>
            </a:r>
            <a:r>
              <a:rPr lang="ru-RU" sz="1600" b="0" dirty="0" smtClean="0">
                <a:effectLst/>
              </a:rPr>
              <a:t/>
            </a:r>
            <a:br>
              <a:rPr lang="ru-RU" sz="1600" b="0" dirty="0" smtClean="0">
                <a:effectLst/>
              </a:rPr>
            </a:br>
            <a:r>
              <a:rPr lang="ru-RU" sz="1600" b="0" dirty="0" smtClean="0">
                <a:effectLst/>
              </a:rPr>
              <a:t/>
            </a:r>
            <a:br>
              <a:rPr lang="ru-RU" sz="1600" b="0" dirty="0" smtClean="0">
                <a:effectLst/>
              </a:rPr>
            </a:br>
            <a:r>
              <a:rPr lang="ru-RU" sz="1600" b="1" dirty="0"/>
              <a:t>по производственной практике</a:t>
            </a:r>
            <a:r>
              <a:rPr lang="ru-RU" sz="1600" b="0" dirty="0" smtClean="0">
                <a:effectLst/>
              </a:rPr>
              <a:t/>
            </a:r>
            <a:br>
              <a:rPr lang="ru-RU" sz="1600" b="0" dirty="0" smtClean="0">
                <a:effectLst/>
              </a:rPr>
            </a:br>
            <a:r>
              <a:rPr lang="ru-RU" sz="1600" b="1" dirty="0"/>
              <a:t>ПМ </a:t>
            </a:r>
            <a:r>
              <a:rPr lang="ru-RU" sz="1600" b="1" dirty="0" smtClean="0"/>
              <a:t>03 Инструментальные средства разработки программного обеспечения</a:t>
            </a:r>
            <a:br>
              <a:rPr lang="ru-RU" sz="1600" b="1" dirty="0" smtClean="0"/>
            </a:br>
            <a:r>
              <a:rPr lang="ru-RU" sz="1600" b="1" dirty="0" smtClean="0"/>
              <a:t>Специальность </a:t>
            </a:r>
            <a:r>
              <a:rPr lang="ru-RU" sz="1600" b="1" dirty="0"/>
              <a:t>09.02.03 Программирование в компьютерных системах</a:t>
            </a:r>
            <a:r>
              <a:rPr lang="ru-RU" sz="1600" b="0" dirty="0" smtClean="0">
                <a:effectLst/>
              </a:rPr>
              <a:t/>
            </a:r>
            <a:br>
              <a:rPr lang="ru-RU" sz="1600" b="0" dirty="0" smtClean="0">
                <a:effectLst/>
              </a:rPr>
            </a:br>
            <a:r>
              <a:rPr lang="ru-RU" sz="1600" dirty="0" smtClean="0"/>
              <a:t/>
            </a:r>
            <a:br>
              <a:rPr lang="ru-RU" sz="1600" dirty="0" smtClean="0"/>
            </a:br>
            <a:endParaRPr lang="ru-RU" sz="1600" dirty="0"/>
          </a:p>
        </p:txBody>
      </p:sp>
      <p:sp>
        <p:nvSpPr>
          <p:cNvPr id="4" name="Прямоугольник 3"/>
          <p:cNvSpPr/>
          <p:nvPr/>
        </p:nvSpPr>
        <p:spPr>
          <a:xfrm>
            <a:off x="9281160" y="6327648"/>
            <a:ext cx="2910840" cy="276999"/>
          </a:xfrm>
          <a:prstGeom prst="rect">
            <a:avLst/>
          </a:prstGeom>
        </p:spPr>
        <p:txBody>
          <a:bodyPr wrap="square">
            <a:spAutoFit/>
          </a:bodyPr>
          <a:lstStyle/>
          <a:p>
            <a:r>
              <a:rPr lang="ru-RU" sz="1200" dirty="0" smtClean="0"/>
              <a:t>Выполнили: Вершинина П., Блейк Н.</a:t>
            </a:r>
            <a:endParaRPr lang="ru-RU" sz="1200" dirty="0"/>
          </a:p>
        </p:txBody>
      </p:sp>
    </p:spTree>
    <p:extLst>
      <p:ext uri="{BB962C8B-B14F-4D97-AF65-F5344CB8AC3E}">
        <p14:creationId xmlns:p14="http://schemas.microsoft.com/office/powerpoint/2010/main" val="3453976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pp.userapi.com/c849128/v849128818/180d64/VPekQ6pRWn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526" y="859537"/>
            <a:ext cx="10494408" cy="576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1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80313" y="4528598"/>
            <a:ext cx="8911687" cy="1280890"/>
          </a:xfrm>
        </p:spPr>
        <p:txBody>
          <a:bodyPr/>
          <a:lstStyle/>
          <a:p>
            <a:r>
              <a:rPr lang="ru-RU" dirty="0" smtClean="0"/>
              <a:t>Спасибо за внимание!</a:t>
            </a:r>
            <a:endParaRPr lang="ru-RU" dirty="0"/>
          </a:p>
        </p:txBody>
      </p:sp>
    </p:spTree>
    <p:extLst>
      <p:ext uri="{BB962C8B-B14F-4D97-AF65-F5344CB8AC3E}">
        <p14:creationId xmlns:p14="http://schemas.microsoft.com/office/powerpoint/2010/main" val="263343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67904" y="388710"/>
            <a:ext cx="8946541" cy="4195481"/>
          </a:xfrm>
        </p:spPr>
        <p:txBody>
          <a:bodyPr/>
          <a:lstStyle/>
          <a:p>
            <a:r>
              <a:rPr lang="ru-RU" dirty="0" smtClean="0"/>
              <a:t>Практика проходилась на предприятии ИП «Степанов». </a:t>
            </a:r>
          </a:p>
          <a:p>
            <a:endParaRPr lang="ru-RU" dirty="0" smtClean="0"/>
          </a:p>
          <a:p>
            <a:r>
              <a:rPr lang="ru-RU" dirty="0" smtClean="0"/>
              <a:t>Руководителем </a:t>
            </a:r>
            <a:r>
              <a:rPr lang="ru-RU" dirty="0"/>
              <a:t>предприятия, а также </a:t>
            </a:r>
            <a:r>
              <a:rPr lang="ru-RU" dirty="0" smtClean="0"/>
              <a:t>руководителем</a:t>
            </a:r>
            <a:r>
              <a:rPr lang="ru-RU" dirty="0"/>
              <a:t> практики являлся Степанов Валерий Глебович.</a:t>
            </a:r>
          </a:p>
        </p:txBody>
      </p:sp>
      <p:pic>
        <p:nvPicPr>
          <p:cNvPr id="2050" name="Picture 2" descr="http://hdinterior.ru/wp-content/uploads/2018/03/5828a518d4bb0620wddkFE2bSMnyJTO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4055" y="2842259"/>
            <a:ext cx="5315755" cy="3483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026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Работа с компьютером</a:t>
            </a:r>
            <a:endParaRPr lang="ru-RU" dirty="0"/>
          </a:p>
        </p:txBody>
      </p:sp>
      <p:pic>
        <p:nvPicPr>
          <p:cNvPr id="4" name="Picture 2" descr="https://pp.userapi.com/c846521/v846521595/87858/TvaH5iap_5Q.jpg"/>
          <p:cNvPicPr>
            <a:picLocks noChangeAspect="1" noChangeArrowheads="1"/>
          </p:cNvPicPr>
          <p:nvPr/>
        </p:nvPicPr>
        <p:blipFill>
          <a:blip r:embed="rId2"/>
          <a:srcRect/>
          <a:stretch>
            <a:fillRect/>
          </a:stretch>
        </p:blipFill>
        <p:spPr bwMode="auto">
          <a:xfrm>
            <a:off x="497746" y="2195684"/>
            <a:ext cx="5372702" cy="4031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73220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91757" y="131888"/>
            <a:ext cx="8911687" cy="1280890"/>
          </a:xfrm>
        </p:spPr>
        <p:txBody>
          <a:bodyPr/>
          <a:lstStyle/>
          <a:p>
            <a:r>
              <a:rPr lang="ru-RU" dirty="0" smtClean="0"/>
              <a:t>Переустановка </a:t>
            </a:r>
            <a:r>
              <a:rPr lang="en-US" dirty="0" smtClean="0"/>
              <a:t>windows 7</a:t>
            </a:r>
            <a:endParaRPr lang="ru-RU" dirty="0"/>
          </a:p>
        </p:txBody>
      </p:sp>
      <p:pic>
        <p:nvPicPr>
          <p:cNvPr id="4" name="Рисунок 3" descr="S1070015.jpg"/>
          <p:cNvPicPr>
            <a:picLocks noChangeAspect="1"/>
          </p:cNvPicPr>
          <p:nvPr/>
        </p:nvPicPr>
        <p:blipFill>
          <a:blip r:embed="rId2" cstate="print"/>
          <a:stretch>
            <a:fillRect/>
          </a:stretch>
        </p:blipFill>
        <p:spPr>
          <a:xfrm>
            <a:off x="1847528" y="980728"/>
            <a:ext cx="6512272" cy="4884204"/>
          </a:xfrm>
          <a:prstGeom prst="rect">
            <a:avLst/>
          </a:prstGeom>
        </p:spPr>
      </p:pic>
      <p:pic>
        <p:nvPicPr>
          <p:cNvPr id="5" name="Рисунок 4" descr="181295309_0272b0ffe3b08725674646ffb9928717_800.jpg"/>
          <p:cNvPicPr>
            <a:picLocks noChangeAspect="1"/>
          </p:cNvPicPr>
          <p:nvPr/>
        </p:nvPicPr>
        <p:blipFill>
          <a:blip r:embed="rId3" cstate="print"/>
          <a:stretch>
            <a:fillRect/>
          </a:stretch>
        </p:blipFill>
        <p:spPr>
          <a:xfrm>
            <a:off x="4367808" y="2060848"/>
            <a:ext cx="6096000" cy="4572000"/>
          </a:xfrm>
          <a:prstGeom prst="rect">
            <a:avLst/>
          </a:prstGeom>
        </p:spPr>
      </p:pic>
      <p:pic>
        <p:nvPicPr>
          <p:cNvPr id="13314" name="Picture 2" descr="https://searchprogram.ru/wp-content/uploads/2012/06/dobro_pojalovat.jpg"/>
          <p:cNvPicPr>
            <a:picLocks noChangeAspect="1" noChangeArrowheads="1"/>
          </p:cNvPicPr>
          <p:nvPr/>
        </p:nvPicPr>
        <p:blipFill>
          <a:blip r:embed="rId4" cstate="print"/>
          <a:srcRect/>
          <a:stretch>
            <a:fillRect/>
          </a:stretch>
        </p:blipFill>
        <p:spPr bwMode="auto">
          <a:xfrm>
            <a:off x="2927648" y="1628801"/>
            <a:ext cx="6318870" cy="4124499"/>
          </a:xfrm>
          <a:prstGeom prst="rect">
            <a:avLst/>
          </a:prstGeom>
          <a:noFill/>
        </p:spPr>
      </p:pic>
    </p:spTree>
    <p:extLst>
      <p:ext uri="{BB962C8B-B14F-4D97-AF65-F5344CB8AC3E}">
        <p14:creationId xmlns:p14="http://schemas.microsoft.com/office/powerpoint/2010/main" val="413733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Effect transition="in" filter="wipe(down)">
                                      <p:cBhvr>
                                        <p:cTn id="12"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6383" y="1092798"/>
            <a:ext cx="11231945" cy="1769274"/>
          </a:xfrm>
        </p:spPr>
        <p:txBody>
          <a:bodyPr/>
          <a:lstStyle/>
          <a:p>
            <a:r>
              <a:rPr lang="ru-RU" dirty="0" smtClean="0"/>
              <a:t>Тема практики «</a:t>
            </a:r>
            <a:r>
              <a:rPr lang="ru-RU" dirty="0"/>
              <a:t>Система обработки заказов изготовления металлоизделий</a:t>
            </a:r>
            <a:r>
              <a:rPr lang="ru-RU" dirty="0" smtClean="0"/>
              <a:t>»</a:t>
            </a:r>
            <a:endParaRPr lang="ru-RU" dirty="0"/>
          </a:p>
        </p:txBody>
      </p:sp>
      <p:sp>
        <p:nvSpPr>
          <p:cNvPr id="3" name="Объект 2"/>
          <p:cNvSpPr>
            <a:spLocks noGrp="1"/>
          </p:cNvSpPr>
          <p:nvPr>
            <p:ph idx="1"/>
          </p:nvPr>
        </p:nvSpPr>
        <p:spPr>
          <a:xfrm>
            <a:off x="2642616" y="3080378"/>
            <a:ext cx="9549384" cy="3777622"/>
          </a:xfrm>
        </p:spPr>
        <p:txBody>
          <a:bodyPr/>
          <a:lstStyle/>
          <a:p>
            <a:r>
              <a:rPr lang="ru-RU" dirty="0" smtClean="0"/>
              <a:t>Задание: Создать </a:t>
            </a:r>
            <a:r>
              <a:rPr lang="ru-RU" dirty="0"/>
              <a:t>с</a:t>
            </a:r>
            <a:r>
              <a:rPr lang="ru-RU" dirty="0" smtClean="0"/>
              <a:t>истему </a:t>
            </a:r>
            <a:r>
              <a:rPr lang="ru-RU" dirty="0"/>
              <a:t>обработки заказов изготовления металлоизделий</a:t>
            </a:r>
          </a:p>
        </p:txBody>
      </p:sp>
    </p:spTree>
    <p:extLst>
      <p:ext uri="{BB962C8B-B14F-4D97-AF65-F5344CB8AC3E}">
        <p14:creationId xmlns:p14="http://schemas.microsoft.com/office/powerpoint/2010/main" val="2800656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99033" y="212630"/>
            <a:ext cx="9767252" cy="1280890"/>
          </a:xfrm>
        </p:spPr>
        <p:txBody>
          <a:bodyPr/>
          <a:lstStyle/>
          <a:p>
            <a:r>
              <a:rPr lang="en-US" smtClean="0"/>
              <a:t>SQL</a:t>
            </a:r>
            <a:endParaRPr lang="ru-RU" dirty="0"/>
          </a:p>
        </p:txBody>
      </p:sp>
      <p:sp>
        <p:nvSpPr>
          <p:cNvPr id="3" name="Объект 2"/>
          <p:cNvSpPr>
            <a:spLocks noGrp="1"/>
          </p:cNvSpPr>
          <p:nvPr>
            <p:ph idx="1"/>
          </p:nvPr>
        </p:nvSpPr>
        <p:spPr>
          <a:xfrm>
            <a:off x="1569656" y="772759"/>
            <a:ext cx="8946541" cy="1275498"/>
          </a:xfrm>
        </p:spPr>
        <p:txBody>
          <a:bodyPr/>
          <a:lstStyle/>
          <a:p>
            <a:r>
              <a:rPr lang="ru-RU" smtClean="0"/>
              <a:t>Декларативный язык программирования, применяемый для создания, модификации и управления данными в реляционной базе данных, управляемой соответствующей системой управления базами данных</a:t>
            </a:r>
            <a:r>
              <a:rPr lang="en-US" smtClean="0"/>
              <a:t>.</a:t>
            </a:r>
            <a:endParaRPr lang="ru-RU" dirty="0"/>
          </a:p>
        </p:txBody>
      </p:sp>
      <p:pic>
        <p:nvPicPr>
          <p:cNvPr id="4" name="Picture 2" descr="https://avanka.com/wp-content/uploads/2018/10/4ab9b4d4b872b731e49b433e63a99f6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8543" y="1837945"/>
            <a:ext cx="5188585" cy="29204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1737360" y="5632007"/>
            <a:ext cx="7123176" cy="861774"/>
          </a:xfrm>
          <a:prstGeom prst="rect">
            <a:avLst/>
          </a:prstGeom>
        </p:spPr>
        <p:txBody>
          <a:bodyPr wrap="square">
            <a:spAutoFit/>
          </a:bodyPr>
          <a:lstStyle/>
          <a:p>
            <a:r>
              <a:rPr lang="en-US" sz="3200" dirty="0" smtClean="0">
                <a:solidFill>
                  <a:srgbClr val="333333"/>
                </a:solidFill>
                <a:latin typeface="Times New Roman" panose="02020603050405020304" pitchFamily="18" charset="0"/>
                <a:cs typeface="Times New Roman" panose="02020603050405020304" pitchFamily="18" charset="0"/>
              </a:rPr>
              <a:t>MySQL</a:t>
            </a:r>
            <a:endParaRPr lang="en-US" dirty="0" smtClean="0">
              <a:solidFill>
                <a:srgbClr val="333333"/>
              </a:solidFill>
              <a:latin typeface="Times New Roman" panose="02020603050405020304" pitchFamily="18" charset="0"/>
              <a:cs typeface="Times New Roman" panose="02020603050405020304" pitchFamily="18" charset="0"/>
            </a:endParaRPr>
          </a:p>
          <a:p>
            <a:r>
              <a:rPr lang="en-US" dirty="0" smtClean="0">
                <a:solidFill>
                  <a:srgbClr val="333333"/>
                </a:solidFill>
                <a:latin typeface="Times New Roman" panose="02020603050405020304" pitchFamily="18" charset="0"/>
                <a:cs typeface="Times New Roman" panose="02020603050405020304" pitchFamily="18" charset="0"/>
              </a:rPr>
              <a:t>         </a:t>
            </a:r>
            <a:r>
              <a:rPr lang="ru-RU" dirty="0" smtClean="0">
                <a:solidFill>
                  <a:srgbClr val="333333"/>
                </a:solidFill>
                <a:latin typeface="Times New Roman" panose="02020603050405020304" pitchFamily="18" charset="0"/>
                <a:cs typeface="Times New Roman" panose="02020603050405020304" pitchFamily="18" charset="0"/>
              </a:rPr>
              <a:t>Свободная </a:t>
            </a:r>
            <a:r>
              <a:rPr lang="ru-RU" dirty="0">
                <a:solidFill>
                  <a:srgbClr val="333333"/>
                </a:solidFill>
                <a:latin typeface="Times New Roman" panose="02020603050405020304" pitchFamily="18" charset="0"/>
                <a:cs typeface="Times New Roman" panose="02020603050405020304" pitchFamily="18" charset="0"/>
              </a:rPr>
              <a:t>реляционная система управления базами данных. </a:t>
            </a:r>
            <a:endParaRPr lang="ru-RU" dirty="0">
              <a:latin typeface="Times New Roman" panose="02020603050405020304" pitchFamily="18" charset="0"/>
              <a:cs typeface="Times New Roman" panose="02020603050405020304" pitchFamily="18" charset="0"/>
            </a:endParaRPr>
          </a:p>
        </p:txBody>
      </p:sp>
      <p:pic>
        <p:nvPicPr>
          <p:cNvPr id="1028" name="Picture 4" descr="https://intechrity.com.au/main/wp-content/uploads/2013/11/MySQL-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76" y="1895357"/>
            <a:ext cx="5536918" cy="28629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856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eserbilgisayar.net/wp-content/uploads/2018/12/Asp.Net-MVC-A%C4%9Fdan-Debu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3648" y="292118"/>
            <a:ext cx="3119848" cy="23398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1328928" y="228110"/>
            <a:ext cx="7156704" cy="1427570"/>
          </a:xfrm>
          <a:prstGeom prst="rect">
            <a:avLst/>
          </a:prstGeom>
        </p:spPr>
        <p:txBody>
          <a:bodyPr wrap="square">
            <a:spAutoFit/>
          </a:bodyPr>
          <a:lstStyle/>
          <a:p>
            <a:pPr>
              <a:lnSpc>
                <a:spcPct val="150000"/>
              </a:lnSpc>
            </a:pPr>
            <a:r>
              <a:rPr lang="en-US" sz="2400" b="1" dirty="0">
                <a:solidFill>
                  <a:srgbClr val="333333"/>
                </a:solidFill>
                <a:latin typeface="Times New Roman" panose="02020603050405020304" pitchFamily="18" charset="0"/>
                <a:cs typeface="Times New Roman" panose="02020603050405020304" pitchFamily="18" charset="0"/>
              </a:rPr>
              <a:t>Visual</a:t>
            </a:r>
            <a:r>
              <a:rPr lang="en-US" sz="2400" dirty="0">
                <a:solidFill>
                  <a:srgbClr val="333333"/>
                </a:solidFill>
                <a:latin typeface="Times New Roman" panose="02020603050405020304" pitchFamily="18" charset="0"/>
                <a:cs typeface="Times New Roman" panose="02020603050405020304" pitchFamily="18" charset="0"/>
              </a:rPr>
              <a:t> </a:t>
            </a:r>
            <a:r>
              <a:rPr lang="en-US" sz="2400" b="1" dirty="0">
                <a:solidFill>
                  <a:srgbClr val="333333"/>
                </a:solidFill>
                <a:latin typeface="Times New Roman" panose="02020603050405020304" pitchFamily="18" charset="0"/>
                <a:cs typeface="Times New Roman" panose="02020603050405020304" pitchFamily="18" charset="0"/>
              </a:rPr>
              <a:t>Studio</a:t>
            </a:r>
            <a:r>
              <a:rPr lang="en-US" sz="2400" dirty="0">
                <a:solidFill>
                  <a:srgbClr val="333333"/>
                </a:solidFill>
                <a:latin typeface="Times New Roman" panose="02020603050405020304" pitchFamily="18" charset="0"/>
                <a:cs typeface="Times New Roman" panose="02020603050405020304" pitchFamily="18" charset="0"/>
              </a:rPr>
              <a:t> </a:t>
            </a:r>
            <a:r>
              <a:rPr lang="en-US" sz="2400" b="1" dirty="0">
                <a:solidFill>
                  <a:srgbClr val="333333"/>
                </a:solidFill>
                <a:latin typeface="Times New Roman" panose="02020603050405020304" pitchFamily="18" charset="0"/>
                <a:cs typeface="Times New Roman" panose="02020603050405020304" pitchFamily="18" charset="0"/>
              </a:rPr>
              <a:t>Code</a:t>
            </a:r>
            <a:r>
              <a:rPr lang="en-US" dirty="0">
                <a:solidFill>
                  <a:srgbClr val="333333"/>
                </a:solidFill>
                <a:latin typeface="Times New Roman" panose="02020603050405020304" pitchFamily="18" charset="0"/>
                <a:cs typeface="Times New Roman" panose="02020603050405020304" pitchFamily="18" charset="0"/>
              </a:rPr>
              <a:t> </a:t>
            </a:r>
            <a:endParaRPr lang="en-US" dirty="0" smtClean="0">
              <a:solidFill>
                <a:srgbClr val="333333"/>
              </a:solidFill>
              <a:latin typeface="Times New Roman" panose="02020603050405020304" pitchFamily="18" charset="0"/>
              <a:cs typeface="Times New Roman" panose="02020603050405020304" pitchFamily="18" charset="0"/>
            </a:endParaRPr>
          </a:p>
          <a:p>
            <a:pPr>
              <a:lnSpc>
                <a:spcPct val="150000"/>
              </a:lnSpc>
            </a:pPr>
            <a:r>
              <a:rPr lang="en-US" dirty="0">
                <a:solidFill>
                  <a:srgbClr val="333333"/>
                </a:solidFill>
                <a:latin typeface="Times New Roman" panose="02020603050405020304" pitchFamily="18" charset="0"/>
                <a:cs typeface="Times New Roman" panose="02020603050405020304" pitchFamily="18" charset="0"/>
              </a:rPr>
              <a:t> </a:t>
            </a:r>
            <a:r>
              <a:rPr lang="en-US" dirty="0" smtClean="0">
                <a:solidFill>
                  <a:srgbClr val="333333"/>
                </a:solidFill>
                <a:latin typeface="Times New Roman" panose="02020603050405020304" pitchFamily="18" charset="0"/>
                <a:cs typeface="Times New Roman" panose="02020603050405020304" pitchFamily="18" charset="0"/>
              </a:rPr>
              <a:t>       — </a:t>
            </a:r>
            <a:r>
              <a:rPr lang="ru-RU" dirty="0">
                <a:solidFill>
                  <a:srgbClr val="333333"/>
                </a:solidFill>
                <a:latin typeface="Times New Roman" panose="02020603050405020304" pitchFamily="18" charset="0"/>
                <a:cs typeface="Times New Roman" panose="02020603050405020304" pitchFamily="18" charset="0"/>
              </a:rPr>
              <a:t>редактор исходного </a:t>
            </a:r>
            <a:r>
              <a:rPr lang="ru-RU" b="1" dirty="0">
                <a:solidFill>
                  <a:srgbClr val="333333"/>
                </a:solidFill>
                <a:latin typeface="Times New Roman" panose="02020603050405020304" pitchFamily="18" charset="0"/>
                <a:cs typeface="Times New Roman" panose="02020603050405020304" pitchFamily="18" charset="0"/>
              </a:rPr>
              <a:t>кода</a:t>
            </a:r>
            <a:r>
              <a:rPr lang="ru-RU" dirty="0">
                <a:solidFill>
                  <a:srgbClr val="333333"/>
                </a:solidFill>
                <a:latin typeface="Times New Roman" panose="02020603050405020304" pitchFamily="18" charset="0"/>
                <a:cs typeface="Times New Roman" panose="02020603050405020304" pitchFamily="18" charset="0"/>
              </a:rPr>
              <a:t>, разработанный </a:t>
            </a:r>
            <a:r>
              <a:rPr lang="en-US" b="1" dirty="0">
                <a:solidFill>
                  <a:srgbClr val="333333"/>
                </a:solidFill>
                <a:latin typeface="Times New Roman" panose="02020603050405020304" pitchFamily="18" charset="0"/>
                <a:cs typeface="Times New Roman" panose="02020603050405020304" pitchFamily="18" charset="0"/>
              </a:rPr>
              <a:t>Microsoft</a:t>
            </a:r>
            <a:r>
              <a:rPr lang="en-US" dirty="0">
                <a:solidFill>
                  <a:srgbClr val="333333"/>
                </a:solidFill>
                <a:latin typeface="Times New Roman" panose="02020603050405020304" pitchFamily="18" charset="0"/>
                <a:cs typeface="Times New Roman" panose="02020603050405020304" pitchFamily="18" charset="0"/>
              </a:rPr>
              <a:t> </a:t>
            </a:r>
            <a:r>
              <a:rPr lang="ru-RU" dirty="0">
                <a:solidFill>
                  <a:srgbClr val="333333"/>
                </a:solidFill>
                <a:latin typeface="Times New Roman" panose="02020603050405020304" pitchFamily="18" charset="0"/>
                <a:cs typeface="Times New Roman" panose="02020603050405020304" pitchFamily="18" charset="0"/>
              </a:rPr>
              <a:t>для </a:t>
            </a:r>
            <a:r>
              <a:rPr lang="en-US" dirty="0">
                <a:solidFill>
                  <a:srgbClr val="333333"/>
                </a:solidFill>
                <a:latin typeface="Times New Roman" panose="02020603050405020304" pitchFamily="18" charset="0"/>
                <a:cs typeface="Times New Roman" panose="02020603050405020304" pitchFamily="18" charset="0"/>
              </a:rPr>
              <a:t>Windows, Linux </a:t>
            </a:r>
            <a:r>
              <a:rPr lang="ru-RU" dirty="0">
                <a:solidFill>
                  <a:srgbClr val="333333"/>
                </a:solidFill>
                <a:latin typeface="Times New Roman" panose="02020603050405020304" pitchFamily="18" charset="0"/>
                <a:cs typeface="Times New Roman" panose="02020603050405020304" pitchFamily="18" charset="0"/>
              </a:rPr>
              <a:t>и </a:t>
            </a:r>
            <a:r>
              <a:rPr lang="en-US" dirty="0" err="1">
                <a:solidFill>
                  <a:srgbClr val="333333"/>
                </a:solidFill>
                <a:latin typeface="Times New Roman" panose="02020603050405020304" pitchFamily="18" charset="0"/>
                <a:cs typeface="Times New Roman" panose="02020603050405020304" pitchFamily="18" charset="0"/>
              </a:rPr>
              <a:t>macOS</a:t>
            </a:r>
            <a:r>
              <a:rPr lang="en-US" dirty="0">
                <a:solidFill>
                  <a:srgbClr val="333333"/>
                </a:solidFill>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p:txBody>
      </p:sp>
      <p:pic>
        <p:nvPicPr>
          <p:cNvPr id="3076" name="Picture 4" descr="https://fiverr-res.cloudinary.com/images/t_main1,q_auto,f_auto/gigs/113328056/original/c616d4fc3a2dc53461b6736ecdd0b00d890844d9/do-your-c-sharp-cod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1536" y="4133595"/>
            <a:ext cx="2152015" cy="2152015"/>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746360" y="5685090"/>
            <a:ext cx="5982087" cy="369332"/>
          </a:xfrm>
          <a:prstGeom prst="rect">
            <a:avLst/>
          </a:prstGeom>
        </p:spPr>
        <p:txBody>
          <a:bodyPr wrap="none">
            <a:spAutoFit/>
          </a:bodyPr>
          <a:lstStyle/>
          <a:p>
            <a:r>
              <a:rPr lang="ru-RU" dirty="0">
                <a:solidFill>
                  <a:srgbClr val="333333"/>
                </a:solidFill>
                <a:latin typeface="Arial" panose="020B0604020202020204" pitchFamily="34" charset="0"/>
              </a:rPr>
              <a:t>Объектно-ориентированный язык </a:t>
            </a:r>
            <a:r>
              <a:rPr lang="ru-RU" dirty="0" smtClean="0">
                <a:solidFill>
                  <a:srgbClr val="333333"/>
                </a:solidFill>
                <a:latin typeface="Arial" panose="020B0604020202020204" pitchFamily="34" charset="0"/>
              </a:rPr>
              <a:t>программирования.</a:t>
            </a:r>
            <a:endParaRPr lang="ru-RU" dirty="0"/>
          </a:p>
        </p:txBody>
      </p:sp>
      <p:sp>
        <p:nvSpPr>
          <p:cNvPr id="6" name="Прямоугольник 5"/>
          <p:cNvSpPr/>
          <p:nvPr/>
        </p:nvSpPr>
        <p:spPr>
          <a:xfrm>
            <a:off x="9358954" y="4947992"/>
            <a:ext cx="1473480"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C Sharp</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73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42708" y="203851"/>
            <a:ext cx="7075996" cy="3777622"/>
          </a:xfrm>
        </p:spPr>
        <p:txBody>
          <a:bodyPr/>
          <a:lstStyle/>
          <a:p>
            <a:r>
              <a:rPr lang="ru-RU" dirty="0" smtClean="0"/>
              <a:t>Таблица «Заказы»</a:t>
            </a:r>
            <a:endParaRPr lang="ru-RU" dirty="0">
              <a:solidFill>
                <a:srgbClr val="FF0000"/>
              </a:solidFill>
            </a:endParaRPr>
          </a:p>
        </p:txBody>
      </p:sp>
      <p:pic>
        <p:nvPicPr>
          <p:cNvPr id="2050" name="Picture 2" descr="https://pp.userapi.com/c855720/v855720090/275aa/ox_vLhitEP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5079" y="731520"/>
            <a:ext cx="7639050" cy="5724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564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19948" y="469392"/>
            <a:ext cx="8915400" cy="3777622"/>
          </a:xfrm>
        </p:spPr>
        <p:txBody>
          <a:bodyPr/>
          <a:lstStyle/>
          <a:p>
            <a:r>
              <a:rPr lang="ru-RU" dirty="0" smtClean="0"/>
              <a:t>Таблица «изготовители»</a:t>
            </a:r>
            <a:endParaRPr lang="ru-RU" dirty="0"/>
          </a:p>
        </p:txBody>
      </p:sp>
      <p:pic>
        <p:nvPicPr>
          <p:cNvPr id="4098" name="Picture 2" descr="https://pp.userapi.com/c855720/v855720090/275b2/V_UKwgxEUg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1383" y="942212"/>
            <a:ext cx="7600950" cy="57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104794"/>
      </p:ext>
    </p:extLst>
  </p:cSld>
  <p:clrMapOvr>
    <a:masterClrMapping/>
  </p:clrMapOvr>
</p:sld>
</file>

<file path=ppt/theme/theme1.xml><?xml version="1.0" encoding="utf-8"?>
<a:theme xmlns:a="http://schemas.openxmlformats.org/drawingml/2006/main" name="Легкий дым">
  <a:themeElements>
    <a:clrScheme name="Синий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140</TotalTime>
  <Words>104</Words>
  <Application>Microsoft Office PowerPoint</Application>
  <PresentationFormat>Широкоэкранный</PresentationFormat>
  <Paragraphs>20</Paragraphs>
  <Slides>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Century Gothic</vt:lpstr>
      <vt:lpstr>Times New Roman</vt:lpstr>
      <vt:lpstr>Wingdings 3</vt:lpstr>
      <vt:lpstr>Легкий дым</vt:lpstr>
      <vt:lpstr>Министерство науки и высшего образования РФ Федеральное государственное бюджетное образовательное учреждение высшего образования «Глазовский государственный педагогический институт имени В.Г. Короленко»        ОТЧЕТ  по производственной практике ПМ 03 Инструментальные средства разработки программного обеспечения Специальность 09.02.03 Программирование в компьютерных системах  </vt:lpstr>
      <vt:lpstr>Презентация PowerPoint</vt:lpstr>
      <vt:lpstr>Работа с компьютером</vt:lpstr>
      <vt:lpstr>Переустановка windows 7</vt:lpstr>
      <vt:lpstr>Тема практики «Система обработки заказов изготовления металлоизделий»</vt:lpstr>
      <vt:lpstr>SQL</vt:lpstr>
      <vt:lpstr>Презентация PowerPoint</vt:lpstr>
      <vt:lpstr>Презентация PowerPoint</vt:lpstr>
      <vt:lpstr>Презентация PowerPoint</vt:lpstr>
      <vt:lpstr>Презентация PowerPoint</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науки и высшего образования РФ Федеральное государственное бюджетное образовательное учреждение высшего образования «Глазовский государственный педагогический институт имени В.Г. Короленко»        ОТЧЕТ  по производственной практике ПМ 02 Разработка и администрирование баз данных Специальность 09.02.03 Программирование в компьютерных системах</dc:title>
  <dc:creator>Nikita Blake</dc:creator>
  <cp:lastModifiedBy>Nikita Blake</cp:lastModifiedBy>
  <cp:revision>12</cp:revision>
  <dcterms:created xsi:type="dcterms:W3CDTF">2019-01-18T13:32:41Z</dcterms:created>
  <dcterms:modified xsi:type="dcterms:W3CDTF">2019-04-18T18:12:21Z</dcterms:modified>
</cp:coreProperties>
</file>